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381000" y="26474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752600"/>
            <a:ext cx="1733550" cy="876300"/>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990600" y="977845"/>
            <a:ext cx="10820400" cy="1083310"/>
          </a:xfrm>
          <a:prstGeom prst="rect"/>
        </p:spPr>
        <p:txBody>
          <a:bodyPr bIns="0" lIns="0" rIns="0" rtlCol="0" tIns="16510" vert="horz" wrap="square">
            <a:spAutoFit/>
          </a:bodyPr>
          <a:p>
            <a:pPr marL="3213735">
              <a:spcBef>
                <a:spcPts val="130"/>
              </a:spcBef>
            </a:pPr>
            <a:r>
              <a:rPr b="1" dirty="0" sz="3600" lang="en-US">
                <a:solidFill>
                  <a:srgbClr val="0F0F0F"/>
                </a:solidFill>
                <a:latin typeface="Times New Roman" panose="02020603050405020304" pitchFamily="18" charset="0"/>
                <a:cs typeface="Times New Roman" panose="02020603050405020304" pitchFamily="18" charset="0"/>
              </a:rPr>
              <a:t>Employee Data Analysis using Excel</a:t>
            </a:r>
            <a:r>
              <a:rPr b="1" dirty="0" sz="3600" i="0" lang="en-US">
                <a:solidFill>
                  <a:srgbClr val="0F0F0F"/>
                </a:solidFill>
                <a:effectLst/>
                <a:latin typeface="Times New Roman" panose="02020603050405020304" pitchFamily="18" charset="0"/>
                <a:cs typeface="Times New Roman" panose="02020603050405020304" pitchFamily="18" charset="0"/>
              </a:rPr>
              <a:t> </a:t>
            </a:r>
            <a:br>
              <a:rPr b="1" dirty="0" sz="3600" i="0" lang="en-US">
                <a:solidFill>
                  <a:srgbClr val="0F0F0F"/>
                </a:solidFill>
                <a:effectLst/>
                <a:latin typeface="Roboto" panose="020F0502020204030204" pitchFamily="2" charset="0"/>
              </a:rPr>
            </a:br>
            <a:endParaRPr dirty="0" sz="360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r>
              <a:rPr altLang="en-US" sz="2400" lang="zh-CN"/>
              <a:t> </a:t>
            </a:r>
            <a:r>
              <a:rPr altLang="zh-CN" sz="2400" lang="en-US"/>
              <a:t>MAAZEENA.A</a:t>
            </a:r>
            <a:endParaRPr dirty="0" sz="2400" lang="en-US"/>
          </a:p>
          <a:p>
            <a:r>
              <a:rPr dirty="0" sz="2400" lang="en-US"/>
              <a:t>REGISTER NO:</a:t>
            </a:r>
            <a:r>
              <a:rPr altLang="en-US" dirty="0" sz="2400" lang="zh-CN"/>
              <a:t> </a:t>
            </a:r>
            <a:r>
              <a:rPr altLang="zh-CN" dirty="0" sz="2400" lang="en-US"/>
              <a:t>312212893</a:t>
            </a:r>
            <a:r>
              <a:rPr altLang="en-US" dirty="0" sz="2400" lang="zh-CN"/>
              <a:t> </a:t>
            </a:r>
            <a:r>
              <a:rPr altLang="zh-CN" dirty="0" sz="2400" lang="en-US"/>
              <a:t>[</a:t>
            </a:r>
            <a:r>
              <a:rPr altLang="en-GB" dirty="0" sz="2400" lang="en-US"/>
              <a:t>a</a:t>
            </a:r>
            <a:r>
              <a:rPr altLang="en-GB" dirty="0" sz="2400" lang="en-US"/>
              <a:t>s</a:t>
            </a:r>
            <a:r>
              <a:rPr altLang="en-GB" dirty="0" sz="2400" lang="en-US"/>
              <a:t>u</a:t>
            </a:r>
            <a:r>
              <a:rPr altLang="zh-CN" dirty="0" sz="2400" lang="en-US"/>
              <a:t>nm14512022g04]</a:t>
            </a:r>
            <a:endParaRPr dirty="0" sz="2400" lang="en-US"/>
          </a:p>
          <a:p>
            <a:r>
              <a:rPr dirty="0" sz="2400" lang="en-US"/>
              <a:t>DEPARTMENT:</a:t>
            </a:r>
            <a:r>
              <a:rPr altLang="en-US" dirty="0" sz="2400" lang="zh-CN"/>
              <a:t> </a:t>
            </a:r>
            <a:r>
              <a:rPr altLang="zh-CN" dirty="0" sz="2400" lang="en-US"/>
              <a:t>B.COM</a:t>
            </a:r>
            <a:r>
              <a:rPr altLang="en-US" dirty="0" sz="2400" lang="zh-CN"/>
              <a:t> </a:t>
            </a:r>
            <a:r>
              <a:rPr altLang="zh-CN" dirty="0" sz="2400" lang="en-US"/>
              <a:t>(GENERAL) </a:t>
            </a:r>
            <a:endParaRPr dirty="0" sz="2400" lang="en-US"/>
          </a:p>
          <a:p>
            <a:r>
              <a:rPr dirty="0" sz="2400" lang="en-US"/>
              <a:t>COLLEGE</a:t>
            </a:r>
            <a:r>
              <a:rPr altLang="zh-CN" dirty="0" sz="2400" lang="en-US"/>
              <a:t>:</a:t>
            </a:r>
            <a:r>
              <a:rPr altLang="en-US" dirty="0" sz="2400" lang="zh-CN"/>
              <a:t> </a:t>
            </a:r>
            <a:r>
              <a:rPr altLang="zh-CN" dirty="0" sz="2400" lang="en-US"/>
              <a:t>MAHALASHMI WOMEN’S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7"/>
          <p:cNvSpPr txBox="1"/>
          <p:nvPr/>
        </p:nvSpPr>
        <p:spPr>
          <a:xfrm>
            <a:off x="686182" y="1327961"/>
            <a:ext cx="9242425" cy="5262979"/>
          </a:xfrm>
          <a:prstGeom prst="rect"/>
          <a:noFill/>
        </p:spPr>
        <p:txBody>
          <a:bodyPr wrap="square">
            <a:spAutoFit/>
          </a:bodyPr>
          <a:p>
            <a:r>
              <a:rPr dirty="0" sz="2400" lang="en-US" u="sng"/>
              <a:t>Data Collection :</a:t>
            </a:r>
          </a:p>
          <a:p>
            <a:r>
              <a:rPr dirty="0" sz="2400" lang="en-US"/>
              <a:t>  The data was downloaded from </a:t>
            </a:r>
            <a:r>
              <a:rPr dirty="0" sz="2400" lang="en-US" err="1"/>
              <a:t>Edunet</a:t>
            </a:r>
            <a:r>
              <a:rPr dirty="0" sz="2400" lang="en-US"/>
              <a:t> Dashboard.</a:t>
            </a:r>
          </a:p>
          <a:p>
            <a:r>
              <a:rPr dirty="0" sz="2400" lang="en-US" u="sng"/>
              <a:t>Feature Collection :</a:t>
            </a:r>
          </a:p>
          <a:p>
            <a:r>
              <a:rPr dirty="0" sz="2400" lang="en-US"/>
              <a:t> Highlighted the features required from the given data. </a:t>
            </a:r>
          </a:p>
          <a:p>
            <a:r>
              <a:rPr dirty="0" sz="2400" lang="en-US" u="sng"/>
              <a:t>Data Cleaning :</a:t>
            </a:r>
          </a:p>
          <a:p>
            <a:r>
              <a:rPr dirty="0" sz="2400" lang="en-US"/>
              <a:t>Identifying the blank missing data and filtering it by </a:t>
            </a:r>
            <a:r>
              <a:rPr dirty="0" sz="2400" lang="en-US" err="1"/>
              <a:t>colour</a:t>
            </a:r>
            <a:r>
              <a:rPr dirty="0" sz="2400" lang="en-US"/>
              <a:t>. </a:t>
            </a:r>
          </a:p>
          <a:p>
            <a:r>
              <a:rPr dirty="0" sz="2400" lang="en-US" u="sng"/>
              <a:t>Performance level : </a:t>
            </a:r>
          </a:p>
          <a:p>
            <a:r>
              <a:rPr dirty="0" sz="2400" lang="en-US"/>
              <a:t>Performance level on basis of the department type. </a:t>
            </a:r>
          </a:p>
          <a:p>
            <a:r>
              <a:rPr dirty="0" sz="2400" lang="en-US" u="sng"/>
              <a:t>Summary : </a:t>
            </a:r>
          </a:p>
          <a:p>
            <a:r>
              <a:rPr dirty="0" sz="2400" lang="en-US"/>
              <a:t>Pivot Table is created with row as Department type, column as performance level, filter as in gender, and count value as First name of the employees. </a:t>
            </a:r>
          </a:p>
          <a:p>
            <a:r>
              <a:rPr dirty="0" sz="2400" lang="en-US" u="sng"/>
              <a:t>Data Visualization : </a:t>
            </a:r>
          </a:p>
          <a:p>
            <a:r>
              <a:rPr dirty="0" sz="2400"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flipV="1">
            <a:off x="9353550" y="2019300"/>
            <a:ext cx="247650" cy="26670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3"/>
          <p:cNvPicPr>
            <a:picLocks noChangeAspect="1"/>
          </p:cNvPicPr>
          <p:nvPr/>
        </p:nvPicPr>
        <p:blipFill>
          <a:blip xmlns:r="http://schemas.openxmlformats.org/officeDocument/2006/relationships" r:embed="rId2"/>
          <a:stretch>
            <a:fillRect/>
          </a:stretch>
        </p:blipFill>
        <p:spPr>
          <a:xfrm>
            <a:off x="1219200" y="1846579"/>
            <a:ext cx="7214266" cy="31623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914400" y="1447800"/>
            <a:ext cx="8251031" cy="4678204"/>
          </a:xfrm>
          <a:prstGeom prst="rect"/>
          <a:noFill/>
        </p:spPr>
        <p:txBody>
          <a:bodyPr wrap="square">
            <a:spAutoFit/>
          </a:bodyPr>
          <a:p>
            <a:r>
              <a:rPr dirty="0" sz="2000" lang="en-US"/>
              <a:t>In conclusion, the production department has performed well higher as when compared to other departments and the Admin Offices has performed the lowest.</a:t>
            </a:r>
          </a:p>
          <a:p>
            <a:r>
              <a:rPr dirty="0" sz="2000" lang="en-US"/>
              <a:t>According to the given data, the production department has the most efficient performance level in work than other department.</a:t>
            </a:r>
          </a:p>
          <a:p>
            <a:endParaRPr dirty="0" sz="2000" lang="en-US"/>
          </a:p>
          <a:p>
            <a:r>
              <a:rPr dirty="0" sz="2000" lang="en-US"/>
              <a:t>A breakdown of employee performance levels across various departments, categorized into High, Low, Medium, and Very High. It includes:</a:t>
            </a:r>
          </a:p>
          <a:p>
            <a:pPr>
              <a:buFont typeface="Arial" panose="020B0604020202020204" pitchFamily="34" charset="0"/>
              <a:buChar char="•"/>
            </a:pPr>
            <a:r>
              <a:rPr b="1" dirty="0" sz="2000" lang="en-US"/>
              <a:t>Departments:</a:t>
            </a:r>
            <a:r>
              <a:rPr dirty="0" sz="2000" lang="en-US"/>
              <a:t> Admin Offices, Executive Office, IT/IS, Production, Sales, Software Engineering</a:t>
            </a:r>
          </a:p>
          <a:p>
            <a:pPr>
              <a:buFont typeface="Arial" panose="020B0604020202020204" pitchFamily="34" charset="0"/>
              <a:buChar char="•"/>
            </a:pPr>
            <a:r>
              <a:rPr b="1" dirty="0" sz="2000" lang="en-US"/>
              <a:t>Performance Levels:</a:t>
            </a:r>
            <a:r>
              <a:rPr dirty="0" sz="2000" lang="en-US"/>
              <a:t> High, Low, Medium, Very High</a:t>
            </a:r>
          </a:p>
          <a:p>
            <a:pPr>
              <a:buFont typeface="Arial" panose="020B0604020202020204" pitchFamily="34" charset="0"/>
              <a:buChar char="•"/>
            </a:pPr>
            <a:r>
              <a:rPr b="1" dirty="0" sz="2000" lang="en-US"/>
              <a:t>Total Entries:</a:t>
            </a:r>
            <a:r>
              <a:rPr dirty="0" sz="2000" lang="en-US"/>
              <a:t> 1,533 records</a:t>
            </a:r>
          </a:p>
          <a:p>
            <a:r>
              <a:rPr dirty="0" sz="2000" lang="en-US"/>
              <a:t>This data enables detailed analysis and comparison of performance metrics across different departments.</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683660" cy="3901440"/>
          </a:xfrm>
          <a:prstGeom prst="rect"/>
          <a:noFill/>
        </p:spPr>
        <p:txBody>
          <a:bodyPr rtlCol="0" wrap="square">
            <a:spAutoFit/>
          </a:bodyPr>
          <a:p>
            <a:pPr algn="l"/>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Dataset Description</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Results and </a:t>
            </a:r>
            <a:r>
              <a:rPr dirty="0" sz="3200" lang="en-US">
                <a:solidFill>
                  <a:srgbClr val="0D0D0D"/>
                </a:solidFill>
                <a:latin typeface="Times New Roman" panose="02020603050405020304" pitchFamily="18" charset="0"/>
                <a:cs typeface="Times New Roman" panose="02020603050405020304" pitchFamily="18" charset="0"/>
              </a:rPr>
              <a:t>Discussion</a:t>
            </a:r>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Conclusion</a:t>
            </a:r>
          </a:p>
          <a:p>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06708" y="28956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rot="10638195" flipH="1" flipV="1">
            <a:off x="9440971" y="1801000"/>
            <a:ext cx="297291" cy="325787"/>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14400" y="1794186"/>
            <a:ext cx="7768271" cy="1158241"/>
          </a:xfrm>
          <a:prstGeom prst="rect"/>
          <a:noFill/>
        </p:spPr>
        <p:txBody>
          <a:bodyPr wrap="square">
            <a:spAutoFit/>
          </a:bodyPr>
          <a:p>
            <a:r>
              <a:rPr dirty="0" sz="2200" lang="en-US"/>
              <a:t>Employee performance analysis is made to identify the performance level of an employee in each level helps to teach the activities and growth of the employees in wholly by department wise helps to grant remuneration or appreciation for the respected one.</a:t>
            </a:r>
          </a:p>
        </p:txBody>
      </p:sp>
      <p:sp>
        <p:nvSpPr>
          <p:cNvPr id="1048650" name="TextBox 2"/>
          <p:cNvSpPr txBox="1"/>
          <p:nvPr/>
        </p:nvSpPr>
        <p:spPr>
          <a:xfrm>
            <a:off x="914400" y="3657599"/>
            <a:ext cx="7848599" cy="1780540"/>
          </a:xfrm>
          <a:prstGeom prst="rect"/>
          <a:noFill/>
        </p:spPr>
        <p:txBody>
          <a:bodyPr wrap="square">
            <a:spAutoFit/>
          </a:bodyPr>
          <a:p>
            <a:r>
              <a:rPr dirty="0" sz="2000" lang="en-US" u="sng"/>
              <a:t>Key points to address</a:t>
            </a:r>
            <a:r>
              <a:rPr dirty="0" sz="2000" lang="en-US"/>
              <a:t>:</a:t>
            </a:r>
          </a:p>
          <a:p>
            <a:pPr>
              <a:buFont typeface="+mj-lt"/>
              <a:buAutoNum type="arabicPeriod"/>
            </a:pPr>
            <a:r>
              <a:rPr b="1" dirty="0" sz="2000" lang="en-US"/>
              <a:t>Department Performance Distribution:</a:t>
            </a:r>
            <a:r>
              <a:rPr dirty="0" sz="2000" lang="en-US"/>
              <a:t> Determine how performance levels are distributed within each department and overall.</a:t>
            </a:r>
          </a:p>
          <a:p>
            <a:pPr>
              <a:buFont typeface="+mj-lt"/>
              <a:buAutoNum type="arabicPeriod"/>
            </a:pPr>
            <a:r>
              <a:rPr b="1" dirty="0" sz="2000" lang="en-US"/>
              <a:t>Department Comparisons:</a:t>
            </a:r>
            <a:r>
              <a:rPr dirty="0" sz="2000" lang="en-US"/>
              <a:t> Compare performance levels between different departments to identify any significant disparities.</a:t>
            </a:r>
          </a:p>
          <a:p>
            <a:pPr>
              <a:buFont typeface="+mj-lt"/>
              <a:buAutoNum type="arabicPeriod"/>
            </a:pPr>
            <a:r>
              <a:rPr b="1" dirty="0" sz="2000" lang="en-US"/>
              <a:t>Performance Insights:</a:t>
            </a:r>
            <a:r>
              <a:rPr dirty="0" sz="2000" lang="en-US"/>
              <a:t> Assess which departments have high numbers of high or very high performers and which have higher concentrations of low performers.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2720340"/>
          </a:xfrm>
          <a:prstGeom prst="rect"/>
          <a:noFill/>
        </p:spPr>
        <p:txBody>
          <a:bodyPr rtlCol="0" wrap="square">
            <a:spAutoFit/>
          </a:bodyPr>
          <a:p>
            <a:pPr algn="l" indent="-342900" marL="342900">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algn="l" indent="-342900" marL="342900">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algn="l" indent="-342900" marL="342900">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algn="l" indent="-342900" marL="342900">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algn="l" indent="-342900" marL="342900">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5. Inform data-driven decisions</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1048622"/>
          <p:cNvSpPr txBox="1"/>
          <p:nvPr/>
        </p:nvSpPr>
        <p:spPr>
          <a:xfrm>
            <a:off x="1447800" y="2019300"/>
            <a:ext cx="5562600" cy="3025141"/>
          </a:xfrm>
          <a:prstGeom prst="rect"/>
        </p:spPr>
        <p:txBody>
          <a:bodyPr rtlCol="0" wrap="square">
            <a:spAutoFit/>
          </a:bodyPr>
          <a:p>
            <a:r>
              <a:rPr dirty="0" sz="3400" lang="en-US">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717223" y="1695450"/>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048607"/>
          <p:cNvSpPr txBox="1"/>
          <p:nvPr/>
        </p:nvSpPr>
        <p:spPr>
          <a:xfrm>
            <a:off x="3962400" y="2209800"/>
            <a:ext cx="5391150" cy="3785652"/>
          </a:xfrm>
          <a:prstGeom prst="rect"/>
        </p:spPr>
        <p:txBody>
          <a:bodyPr rtlCol="0" wrap="square">
            <a:spAutoFit/>
          </a:bodyPr>
          <a:p>
            <a:pPr indent="-457200" marL="457200">
              <a:buFont typeface="Wingdings" charset="2"/>
              <a:buChar char="n"/>
            </a:pPr>
            <a:r>
              <a:rPr dirty="0" sz="3000" lang="en-US">
                <a:solidFill>
                  <a:srgbClr val="000000"/>
                </a:solidFill>
              </a:rPr>
              <a:t>Conditional formatting </a:t>
            </a:r>
          </a:p>
          <a:p>
            <a:pPr indent="-457200" marL="457200">
              <a:buFont typeface="Wingdings" charset="2"/>
              <a:buChar char="n"/>
            </a:pPr>
            <a:r>
              <a:rPr dirty="0" sz="3000" lang="en-US">
                <a:solidFill>
                  <a:srgbClr val="000000"/>
                </a:solidFill>
              </a:rPr>
              <a:t>Filtering</a:t>
            </a:r>
          </a:p>
          <a:p>
            <a:pPr indent="-457200" marL="457200">
              <a:buFont typeface="Wingdings" charset="2"/>
              <a:buChar char="n"/>
            </a:pPr>
            <a:r>
              <a:rPr dirty="0" sz="3000" lang="en-US">
                <a:solidFill>
                  <a:srgbClr val="000000"/>
                </a:solidFill>
              </a:rPr>
              <a:t>Formula usage</a:t>
            </a:r>
          </a:p>
          <a:p>
            <a:pPr indent="-457200" marL="457200">
              <a:buFont typeface="Wingdings" charset="2"/>
              <a:buChar char="n"/>
            </a:pPr>
            <a:r>
              <a:rPr dirty="0" sz="3000" lang="en-US">
                <a:solidFill>
                  <a:srgbClr val="000000"/>
                </a:solidFill>
              </a:rPr>
              <a:t> Pivot table </a:t>
            </a:r>
          </a:p>
          <a:p>
            <a:pPr indent="-457200" marL="457200">
              <a:buFont typeface="Wingdings" charset="2"/>
              <a:buChar char="n"/>
            </a:pPr>
            <a:r>
              <a:rPr dirty="0" sz="3000" lang="en-US">
                <a:solidFill>
                  <a:srgbClr val="000000"/>
                </a:solidFill>
              </a:rPr>
              <a:t>Graph for data</a:t>
            </a:r>
            <a:r>
              <a:rPr altLang="zh-CN" dirty="0" sz="3000" lang="en-US">
                <a:solidFill>
                  <a:srgbClr val="000000"/>
                </a:solidFill>
              </a:rPr>
              <a:t> </a:t>
            </a:r>
            <a:r>
              <a:rPr dirty="0" sz="3000" lang="en-US">
                <a:solidFill>
                  <a:srgbClr val="000000"/>
                </a:solidFill>
              </a:rPr>
              <a:t>visualization</a:t>
            </a:r>
          </a:p>
          <a:p>
            <a:pPr indent="-457200" marL="457200">
              <a:buFont typeface="Wingdings" charset="2"/>
              <a:buChar char="n"/>
            </a:pPr>
            <a:r>
              <a:rPr dirty="0" sz="3000" lang="en-US">
                <a:solidFill>
                  <a:srgbClr val="000000"/>
                </a:solidFill>
              </a:rPr>
              <a:t>Informed decisions</a:t>
            </a:r>
          </a:p>
          <a:p>
            <a:pPr indent="-457200" marL="457200">
              <a:buFont typeface="Wingdings" charset="2"/>
              <a:buChar char="n"/>
            </a:pPr>
            <a:r>
              <a:rPr dirty="0" sz="3000" lang="en-US">
                <a:solidFill>
                  <a:srgbClr val="000000"/>
                </a:solidFill>
              </a:rPr>
              <a:t>Targeted improvements</a:t>
            </a:r>
          </a:p>
          <a:p>
            <a:pPr indent="-457200" marL="457200">
              <a:buFont typeface="Wingdings" charset="2"/>
              <a:buChar char="n"/>
            </a:pPr>
            <a:r>
              <a:rPr dirty="0" sz="3000" lang="en-US">
                <a:solidFill>
                  <a:srgbClr val="000000"/>
                </a:solidFill>
              </a:rPr>
              <a:t>Efficiency gains.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609600" y="1447800"/>
            <a:ext cx="9753600" cy="4893647"/>
          </a:xfrm>
          <a:prstGeom prst="rect"/>
          <a:noFill/>
        </p:spPr>
        <p:txBody>
          <a:bodyPr wrap="square">
            <a:spAutoFit/>
          </a:bodyPr>
          <a:p>
            <a:r>
              <a:rPr dirty="0" sz="2400" lang="en-US"/>
              <a:t>This dataset contains employee performance data, including demographic information, performance evaluations, and job-specific metrics.</a:t>
            </a:r>
          </a:p>
          <a:p>
            <a:r>
              <a:rPr dirty="0" sz="2400" lang="en-US"/>
              <a:t>Data Points:    </a:t>
            </a:r>
          </a:p>
          <a:p>
            <a:r>
              <a:rPr dirty="0" sz="2400" lang="en-US"/>
              <a:t>Employee ID (unique identifier)</a:t>
            </a:r>
          </a:p>
          <a:p>
            <a:r>
              <a:rPr dirty="0" sz="2400" lang="en-US"/>
              <a:t>Name</a:t>
            </a:r>
          </a:p>
          <a:p>
            <a:r>
              <a:rPr dirty="0" sz="2400" lang="en-US"/>
              <a:t>Department</a:t>
            </a:r>
          </a:p>
          <a:p>
            <a:r>
              <a:rPr dirty="0" sz="2400" lang="en-US"/>
              <a:t>Job Title</a:t>
            </a:r>
          </a:p>
          <a:p>
            <a:r>
              <a:rPr dirty="0" sz="2400" lang="en-US"/>
              <a:t>Performance Evaluation Rating (e.g., 1-5 scale)</a:t>
            </a:r>
          </a:p>
          <a:p>
            <a:r>
              <a:rPr dirty="0" sz="2400" lang="en-US"/>
              <a:t>Evaluation Period (date)</a:t>
            </a:r>
          </a:p>
          <a:p>
            <a:r>
              <a:rPr dirty="0" sz="2400" lang="en-US"/>
              <a:t>Job-Specific Metrics (e.g., salary, performance) </a:t>
            </a:r>
          </a:p>
          <a:p>
            <a:r>
              <a:rPr dirty="0" sz="2400" lang="en-US"/>
              <a:t>Data Source:</a:t>
            </a:r>
          </a:p>
          <a:p>
            <a:r>
              <a:rPr dirty="0" sz="2400"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405764" y="3207925"/>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1384995"/>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abu a</cp:lastModifiedBy>
  <dcterms:created xsi:type="dcterms:W3CDTF">2024-03-27T19:07:22Z</dcterms:created>
  <dcterms:modified xsi:type="dcterms:W3CDTF">2024-08-30T04:49:26Z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cdccc0549df34addaa840be10a73546a</vt:lpwstr>
  </property>
</Properties>
</file>