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4" r:id="rId6"/>
    <p:sldId id="262"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AAZ SIDDIQUI - 22302" userId="23150e53-cb4d-4e2e-86e4-710894c1fcef" providerId="ADAL" clId="{E81026A8-0882-40E9-BC68-936893411F26}"/>
    <pc:docChg chg="undo custSel modSld">
      <pc:chgData name="MUHAMMAD MAAZ SIDDIQUI - 22302" userId="23150e53-cb4d-4e2e-86e4-710894c1fcef" providerId="ADAL" clId="{E81026A8-0882-40E9-BC68-936893411F26}" dt="2024-05-15T08:52:47.995" v="15" actId="20577"/>
      <pc:docMkLst>
        <pc:docMk/>
      </pc:docMkLst>
      <pc:sldChg chg="modSp mod modNotesTx">
        <pc:chgData name="MUHAMMAD MAAZ SIDDIQUI - 22302" userId="23150e53-cb4d-4e2e-86e4-710894c1fcef" providerId="ADAL" clId="{E81026A8-0882-40E9-BC68-936893411F26}" dt="2024-05-15T08:52:47.995" v="15" actId="20577"/>
        <pc:sldMkLst>
          <pc:docMk/>
          <pc:sldMk cId="3448711195" sldId="257"/>
        </pc:sldMkLst>
        <pc:spChg chg="mod">
          <ac:chgData name="MUHAMMAD MAAZ SIDDIQUI - 22302" userId="23150e53-cb4d-4e2e-86e4-710894c1fcef" providerId="ADAL" clId="{E81026A8-0882-40E9-BC68-936893411F26}" dt="2024-05-15T08:52:03.238" v="13" actId="113"/>
          <ac:spMkLst>
            <pc:docMk/>
            <pc:sldMk cId="3448711195" sldId="257"/>
            <ac:spMk id="3" creationId="{00000000-0000-0000-0000-000000000000}"/>
          </ac:spMkLst>
        </pc:spChg>
      </pc:sldChg>
      <pc:sldChg chg="addSp delSp mod modNotesTx">
        <pc:chgData name="MUHAMMAD MAAZ SIDDIQUI - 22302" userId="23150e53-cb4d-4e2e-86e4-710894c1fcef" providerId="ADAL" clId="{E81026A8-0882-40E9-BC68-936893411F26}" dt="2024-05-14T15:58:45.314" v="2"/>
        <pc:sldMkLst>
          <pc:docMk/>
          <pc:sldMk cId="3582625331" sldId="258"/>
        </pc:sldMkLst>
        <pc:spChg chg="add del">
          <ac:chgData name="MUHAMMAD MAAZ SIDDIQUI - 22302" userId="23150e53-cb4d-4e2e-86e4-710894c1fcef" providerId="ADAL" clId="{E81026A8-0882-40E9-BC68-936893411F26}" dt="2024-05-14T15:58:44.498" v="1" actId="22"/>
          <ac:spMkLst>
            <pc:docMk/>
            <pc:sldMk cId="3582625331" sldId="258"/>
            <ac:spMk id="5" creationId="{1AAB0768-F18F-FB66-09B1-9031E68710CF}"/>
          </ac:spMkLst>
        </pc:spChg>
      </pc:sldChg>
      <pc:sldChg chg="modSp mod">
        <pc:chgData name="MUHAMMAD MAAZ SIDDIQUI - 22302" userId="23150e53-cb4d-4e2e-86e4-710894c1fcef" providerId="ADAL" clId="{E81026A8-0882-40E9-BC68-936893411F26}" dt="2024-05-15T07:49:04.017" v="3" actId="20577"/>
        <pc:sldMkLst>
          <pc:docMk/>
          <pc:sldMk cId="1706750929" sldId="260"/>
        </pc:sldMkLst>
        <pc:spChg chg="mod">
          <ac:chgData name="MUHAMMAD MAAZ SIDDIQUI - 22302" userId="23150e53-cb4d-4e2e-86e4-710894c1fcef" providerId="ADAL" clId="{E81026A8-0882-40E9-BC68-936893411F26}" dt="2024-05-15T07:49:04.017" v="3" actId="20577"/>
          <ac:spMkLst>
            <pc:docMk/>
            <pc:sldMk cId="1706750929" sldId="26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EBA12-CE25-4835-9747-A525D8DEB994}"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7610C-5505-4D29-83D6-6BA3F6AB0742}" type="slidenum">
              <a:rPr lang="en-US" smtClean="0"/>
              <a:t>‹#›</a:t>
            </a:fld>
            <a:endParaRPr lang="en-US"/>
          </a:p>
        </p:txBody>
      </p:sp>
    </p:spTree>
    <p:extLst>
      <p:ext uri="{BB962C8B-B14F-4D97-AF65-F5344CB8AC3E}">
        <p14:creationId xmlns:p14="http://schemas.microsoft.com/office/powerpoint/2010/main" val="184568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aft.co/philips/competitor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41"/>
                </a:solidFill>
                <a:effectLst/>
                <a:latin typeface="rl_book"/>
              </a:rPr>
              <a:t>Philips Lighting today announced its intention to change its name from Philips Lighting to Signify. The choice of our new company name originates from the fact that light becomes an intelligent language, which connects and conveys meaning.</a:t>
            </a:r>
            <a:endParaRPr lang="en-US" dirty="0"/>
          </a:p>
        </p:txBody>
      </p:sp>
      <p:sp>
        <p:nvSpPr>
          <p:cNvPr id="4" name="Slide Number Placeholder 3"/>
          <p:cNvSpPr>
            <a:spLocks noGrp="1"/>
          </p:cNvSpPr>
          <p:nvPr>
            <p:ph type="sldNum" sz="quarter" idx="5"/>
          </p:nvPr>
        </p:nvSpPr>
        <p:spPr/>
        <p:txBody>
          <a:bodyPr/>
          <a:lstStyle/>
          <a:p>
            <a:fld id="{CB07610C-5505-4D29-83D6-6BA3F6AB0742}" type="slidenum">
              <a:rPr lang="en-US" smtClean="0"/>
              <a:t>2</a:t>
            </a:fld>
            <a:endParaRPr lang="en-US"/>
          </a:p>
        </p:txBody>
      </p:sp>
    </p:spTree>
    <p:extLst>
      <p:ext uri="{BB962C8B-B14F-4D97-AF65-F5344CB8AC3E}">
        <p14:creationId xmlns:p14="http://schemas.microsoft.com/office/powerpoint/2010/main" val="77381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FF"/>
                </a:solidFill>
                <a:effectLst/>
                <a:latin typeface="Calibri" panose="020F0502020204030204" pitchFamily="34" charset="0"/>
                <a:hlinkClick r:id="rId3"/>
              </a:rPr>
              <a:t>Reference Links:</a:t>
            </a:r>
            <a:br>
              <a:rPr lang="en-US" sz="1800" b="1" i="0" u="none" strike="noStrike" dirty="0">
                <a:solidFill>
                  <a:srgbClr val="0000FF"/>
                </a:solidFill>
                <a:effectLst/>
                <a:latin typeface="Calibri" panose="020F0502020204030204" pitchFamily="34" charset="0"/>
                <a:hlinkClick r:id="rId3"/>
              </a:rPr>
            </a:br>
            <a:r>
              <a:rPr lang="en-US" sz="1800" b="0" i="0" u="none" strike="noStrike" dirty="0">
                <a:solidFill>
                  <a:srgbClr val="0000FF"/>
                </a:solidFill>
                <a:effectLst/>
                <a:latin typeface="Calibri" panose="020F0502020204030204" pitchFamily="34" charset="0"/>
                <a:hlinkClick r:id="rId3"/>
              </a:rPr>
              <a:t>https://www.comparably.com/companies/samsung</a:t>
            </a:r>
            <a:br>
              <a:rPr lang="en-US" sz="1800" b="0" i="0" u="none" strike="noStrike" dirty="0">
                <a:solidFill>
                  <a:srgbClr val="0000FF"/>
                </a:solidFill>
                <a:effectLst/>
                <a:latin typeface="Calibri" panose="020F0502020204030204" pitchFamily="34" charset="0"/>
                <a:hlinkClick r:id="rId3"/>
              </a:rPr>
            </a:br>
            <a:r>
              <a:rPr lang="en-US" sz="1800" b="0" i="0" u="none" strike="noStrike" dirty="0">
                <a:solidFill>
                  <a:srgbClr val="0000FF"/>
                </a:solidFill>
                <a:effectLst/>
                <a:latin typeface="Calibri" panose="020F0502020204030204" pitchFamily="34" charset="0"/>
                <a:hlinkClick r:id="rId3"/>
              </a:rPr>
              <a:t>https://www.comparably.com/companies/philips/competitors</a:t>
            </a:r>
            <a:br>
              <a:rPr lang="en-US" sz="1800" b="0" i="0" u="none" strike="noStrike" dirty="0">
                <a:solidFill>
                  <a:srgbClr val="0000FF"/>
                </a:solidFill>
                <a:effectLst/>
                <a:latin typeface="Calibri" panose="020F0502020204030204" pitchFamily="34" charset="0"/>
                <a:hlinkClick r:id="rId3"/>
              </a:rPr>
            </a:br>
            <a:r>
              <a:rPr lang="en-US" sz="1800" b="0" i="0" u="none" strike="noStrike" dirty="0">
                <a:solidFill>
                  <a:srgbClr val="0000FF"/>
                </a:solidFill>
                <a:effectLst/>
                <a:latin typeface="Calibri" panose="020F0502020204030204" pitchFamily="34" charset="0"/>
                <a:hlinkClick r:id="rId3"/>
              </a:rPr>
              <a:t>https://www.comparably.com/companies/siemens</a:t>
            </a:r>
            <a:br>
              <a:rPr lang="en-US" sz="1800" b="0" i="0" u="none" strike="noStrike" dirty="0">
                <a:solidFill>
                  <a:srgbClr val="0000FF"/>
                </a:solidFill>
                <a:effectLst/>
                <a:latin typeface="Calibri" panose="020F0502020204030204" pitchFamily="34" charset="0"/>
                <a:hlinkClick r:id="rId3"/>
              </a:rPr>
            </a:br>
            <a:r>
              <a:rPr lang="en-US" sz="1800" b="0" i="0" u="sng" strike="noStrike" dirty="0">
                <a:solidFill>
                  <a:srgbClr val="1155CC"/>
                </a:solidFill>
                <a:effectLst/>
                <a:latin typeface="Calibri" panose="020F0502020204030204" pitchFamily="34" charset="0"/>
                <a:hlinkClick r:id="rId3"/>
              </a:rPr>
              <a:t>https://craft.co/philips/competitors</a:t>
            </a:r>
            <a:r>
              <a:rPr lang="en-US" dirty="0"/>
              <a:t> </a:t>
            </a:r>
          </a:p>
        </p:txBody>
      </p:sp>
      <p:sp>
        <p:nvSpPr>
          <p:cNvPr id="4" name="Slide Number Placeholder 3"/>
          <p:cNvSpPr>
            <a:spLocks noGrp="1"/>
          </p:cNvSpPr>
          <p:nvPr>
            <p:ph type="sldNum" sz="quarter" idx="5"/>
          </p:nvPr>
        </p:nvSpPr>
        <p:spPr/>
        <p:txBody>
          <a:bodyPr/>
          <a:lstStyle/>
          <a:p>
            <a:fld id="{CB07610C-5505-4D29-83D6-6BA3F6AB0742}" type="slidenum">
              <a:rPr lang="en-US" smtClean="0"/>
              <a:t>3</a:t>
            </a:fld>
            <a:endParaRPr lang="en-US"/>
          </a:p>
        </p:txBody>
      </p:sp>
    </p:spTree>
    <p:extLst>
      <p:ext uri="{BB962C8B-B14F-4D97-AF65-F5344CB8AC3E}">
        <p14:creationId xmlns:p14="http://schemas.microsoft.com/office/powerpoint/2010/main" val="133341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9A62E4-ECEC-4178-BEE3-264ADB69BD9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1359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8346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108097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342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72250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9A62E4-ECEC-4178-BEE3-264ADB69BD94}"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3214484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9A62E4-ECEC-4178-BEE3-264ADB69BD94}"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194531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62E4-ECEC-4178-BEE3-264ADB69BD9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3853352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62E4-ECEC-4178-BEE3-264ADB69BD9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15024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62E4-ECEC-4178-BEE3-264ADB69BD9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8984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A62E4-ECEC-4178-BEE3-264ADB69BD9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94462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384487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A62E4-ECEC-4178-BEE3-264ADB69BD94}"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168099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A62E4-ECEC-4178-BEE3-264ADB69BD94}"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36226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A62E4-ECEC-4178-BEE3-264ADB69BD94}"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93642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23106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A62E4-ECEC-4178-BEE3-264ADB69BD9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FF3C1-4C05-491C-A128-C4C805EA6B81}" type="slidenum">
              <a:rPr lang="en-US" smtClean="0"/>
              <a:t>‹#›</a:t>
            </a:fld>
            <a:endParaRPr lang="en-US"/>
          </a:p>
        </p:txBody>
      </p:sp>
    </p:spTree>
    <p:extLst>
      <p:ext uri="{BB962C8B-B14F-4D97-AF65-F5344CB8AC3E}">
        <p14:creationId xmlns:p14="http://schemas.microsoft.com/office/powerpoint/2010/main" val="306037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9A62E4-ECEC-4178-BEE3-264ADB69BD94}" type="datetimeFigureOut">
              <a:rPr lang="en-US" smtClean="0"/>
              <a:t>5/15/2024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0FF3C1-4C05-491C-A128-C4C805EA6B81}" type="slidenum">
              <a:rPr lang="en-US" smtClean="0"/>
              <a:t>‹#›</a:t>
            </a:fld>
            <a:endParaRPr lang="en-US"/>
          </a:p>
        </p:txBody>
      </p:sp>
    </p:spTree>
    <p:extLst>
      <p:ext uri="{BB962C8B-B14F-4D97-AF65-F5344CB8AC3E}">
        <p14:creationId xmlns:p14="http://schemas.microsoft.com/office/powerpoint/2010/main" val="2120981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72575" y="628651"/>
            <a:ext cx="3643150" cy="3495674"/>
          </a:xfrm>
        </p:spPr>
        <p:txBody>
          <a:bodyPr>
            <a:normAutofit/>
          </a:bodyPr>
          <a:lstStyle/>
          <a:p>
            <a:pPr algn="l"/>
            <a:r>
              <a:rPr lang="en-US" sz="4000"/>
              <a:t>Phillips Sales Dataset Analysis</a:t>
            </a:r>
          </a:p>
        </p:txBody>
      </p:sp>
      <p:sp>
        <p:nvSpPr>
          <p:cNvPr id="3" name="Subtitle 2"/>
          <p:cNvSpPr>
            <a:spLocks noGrp="1"/>
          </p:cNvSpPr>
          <p:nvPr>
            <p:ph type="subTitle" idx="1"/>
          </p:nvPr>
        </p:nvSpPr>
        <p:spPr>
          <a:xfrm>
            <a:off x="7872575" y="4286250"/>
            <a:ext cx="3709824" cy="1809750"/>
          </a:xfrm>
        </p:spPr>
        <p:txBody>
          <a:bodyPr>
            <a:normAutofit/>
          </a:bodyPr>
          <a:lstStyle/>
          <a:p>
            <a:pPr algn="l"/>
            <a:r>
              <a:rPr lang="en-US" sz="2000" dirty="0"/>
              <a:t>Maaz Siddiqui</a:t>
            </a:r>
          </a:p>
          <a:p>
            <a:pPr algn="l"/>
            <a:r>
              <a:rPr lang="en-US" sz="2000" dirty="0" err="1"/>
              <a:t>Sarim</a:t>
            </a:r>
            <a:r>
              <a:rPr lang="en-US" sz="2000" dirty="0"/>
              <a:t> Ahmed</a:t>
            </a:r>
          </a:p>
          <a:p>
            <a:pPr algn="l"/>
            <a:r>
              <a:rPr lang="en-US" sz="2000" dirty="0" err="1"/>
              <a:t>Areeb</a:t>
            </a:r>
            <a:r>
              <a:rPr lang="en-US" sz="2000" dirty="0"/>
              <a:t> Arshad </a:t>
            </a:r>
          </a:p>
        </p:txBody>
      </p:sp>
      <p:sp>
        <p:nvSpPr>
          <p:cNvPr id="9" name="Rectangle 8">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3641" b="8258"/>
          <a:stretch/>
        </p:blipFill>
        <p:spPr>
          <a:xfrm>
            <a:off x="1137490" y="1114868"/>
            <a:ext cx="5926045" cy="4628265"/>
          </a:xfrm>
          <a:prstGeom prst="rect">
            <a:avLst/>
          </a:prstGeom>
        </p:spPr>
      </p:pic>
      <p:sp>
        <p:nvSpPr>
          <p:cNvPr id="11" name="Rectangle 10">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9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Company</a:t>
            </a:r>
          </a:p>
        </p:txBody>
      </p:sp>
      <p:sp>
        <p:nvSpPr>
          <p:cNvPr id="3" name="Content Placeholder 2"/>
          <p:cNvSpPr>
            <a:spLocks noGrp="1"/>
          </p:cNvSpPr>
          <p:nvPr>
            <p:ph idx="1"/>
          </p:nvPr>
        </p:nvSpPr>
        <p:spPr>
          <a:xfrm>
            <a:off x="838200" y="1825625"/>
            <a:ext cx="10515600" cy="4927872"/>
          </a:xfrm>
        </p:spPr>
        <p:txBody>
          <a:bodyPr>
            <a:normAutofit/>
          </a:bodyPr>
          <a:lstStyle/>
          <a:p>
            <a:r>
              <a:rPr lang="en-US" sz="2400" dirty="0"/>
              <a:t>Philips is a global company that was founded in 1891.</a:t>
            </a:r>
          </a:p>
          <a:p>
            <a:r>
              <a:rPr lang="en-US" sz="2400" dirty="0"/>
              <a:t>In line with their strategic vision, Phillips underwent a name change and rebranded as </a:t>
            </a:r>
            <a:r>
              <a:rPr lang="en-US" sz="2400" b="1" dirty="0"/>
              <a:t>Signify </a:t>
            </a:r>
            <a:r>
              <a:rPr lang="en-US" sz="2400" dirty="0"/>
              <a:t>in </a:t>
            </a:r>
            <a:r>
              <a:rPr lang="en-US" sz="2400" b="1" dirty="0"/>
              <a:t>2018</a:t>
            </a:r>
            <a:endParaRPr lang="en-US" sz="2400" dirty="0"/>
          </a:p>
          <a:p>
            <a:r>
              <a:rPr lang="en-US" sz="2400" dirty="0"/>
              <a:t>Despite the name change, Signify continues to maintain the renowned Phillips brand for its products, leveraging its strong reputation in the market.</a:t>
            </a:r>
          </a:p>
          <a:p>
            <a:r>
              <a:rPr lang="en-US" sz="2400" dirty="0"/>
              <a:t>Signify aims to drive sustainable growth and deliver high-quality lighting solutions to customers in Pakistan and beyond.</a:t>
            </a:r>
          </a:p>
          <a:p>
            <a:endParaRPr lang="en-US" sz="2400" dirty="0"/>
          </a:p>
        </p:txBody>
      </p:sp>
    </p:spTree>
    <p:extLst>
      <p:ext uri="{BB962C8B-B14F-4D97-AF65-F5344CB8AC3E}">
        <p14:creationId xmlns:p14="http://schemas.microsoft.com/office/powerpoint/2010/main" val="34487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6" y="927100"/>
            <a:ext cx="3418766" cy="4616450"/>
          </a:xfrm>
        </p:spPr>
        <p:txBody>
          <a:bodyPr>
            <a:normAutofit/>
          </a:bodyPr>
          <a:lstStyle/>
          <a:p>
            <a:r>
              <a:rPr lang="en-US" dirty="0"/>
              <a:t>Phillips (Signify) Revenue and Sales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29" y="971549"/>
            <a:ext cx="6291528" cy="4616450"/>
          </a:xfrm>
        </p:spPr>
        <p:txBody>
          <a:bodyPr anchor="ctr">
            <a:normAutofit/>
          </a:bodyPr>
          <a:lstStyle/>
          <a:p>
            <a:pPr>
              <a:lnSpc>
                <a:spcPct val="110000"/>
              </a:lnSpc>
            </a:pPr>
            <a:r>
              <a:rPr lang="en-US" sz="1700"/>
              <a:t>The revenue of Philips is approximately $17.8 billion.</a:t>
            </a:r>
          </a:p>
          <a:p>
            <a:pPr>
              <a:lnSpc>
                <a:spcPct val="110000"/>
              </a:lnSpc>
            </a:pPr>
            <a:r>
              <a:rPr lang="en-US" sz="1700"/>
              <a:t>The cost of goods for the company is around $9 billion.</a:t>
            </a:r>
          </a:p>
          <a:p>
            <a:pPr>
              <a:lnSpc>
                <a:spcPct val="110000"/>
              </a:lnSpc>
            </a:pPr>
            <a:r>
              <a:rPr lang="en-US" sz="1700"/>
              <a:t>The gross profit generated by Philips is approximately $8.9 billion.</a:t>
            </a:r>
          </a:p>
          <a:p>
            <a:pPr>
              <a:lnSpc>
                <a:spcPct val="110000"/>
              </a:lnSpc>
            </a:pPr>
            <a:r>
              <a:rPr lang="en-US" sz="1700"/>
              <a:t>The net income of the company is around $1.6 billion.</a:t>
            </a:r>
          </a:p>
          <a:p>
            <a:pPr>
              <a:lnSpc>
                <a:spcPct val="110000"/>
              </a:lnSpc>
            </a:pPr>
            <a:r>
              <a:rPr lang="en-US" sz="1700"/>
              <a:t>Philips has an overall rating of 4.0 out of 5.</a:t>
            </a:r>
          </a:p>
          <a:p>
            <a:pPr>
              <a:lnSpc>
                <a:spcPct val="110000"/>
              </a:lnSpc>
            </a:pPr>
            <a:r>
              <a:rPr lang="en-US" sz="1700"/>
              <a:t>The company is rated highly for product quality, with a rating of 3.7 out of 5.</a:t>
            </a:r>
          </a:p>
          <a:p>
            <a:pPr>
              <a:lnSpc>
                <a:spcPct val="110000"/>
              </a:lnSpc>
            </a:pPr>
            <a:r>
              <a:rPr lang="en-US" sz="1700"/>
              <a:t>Philips receives positive ratings for pricing and customer service, with ratings of 3.6 out of 5 and 3.7 out of 5, respectively.</a:t>
            </a:r>
          </a:p>
          <a:p>
            <a:pPr>
              <a:lnSpc>
                <a:spcPct val="110000"/>
              </a:lnSpc>
            </a:pPr>
            <a:endParaRPr lang="en-US" sz="1700"/>
          </a:p>
        </p:txBody>
      </p:sp>
    </p:spTree>
    <p:extLst>
      <p:ext uri="{BB962C8B-B14F-4D97-AF65-F5344CB8AC3E}">
        <p14:creationId xmlns:p14="http://schemas.microsoft.com/office/powerpoint/2010/main" val="358262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3" y="-13353"/>
            <a:ext cx="11263087" cy="1267732"/>
          </a:xfrm>
        </p:spPr>
        <p:txBody>
          <a:bodyPr/>
          <a:lstStyle/>
          <a:p>
            <a:r>
              <a:rPr lang="en-US"/>
              <a:t>Phillips(Signify) Pakistan Sales Dataset (2014-2020)</a:t>
            </a:r>
            <a:endParaRPr lang="en-US" dirty="0"/>
          </a:p>
        </p:txBody>
      </p:sp>
      <p:sp>
        <p:nvSpPr>
          <p:cNvPr id="3" name="Content Placeholder 2"/>
          <p:cNvSpPr>
            <a:spLocks noGrp="1"/>
          </p:cNvSpPr>
          <p:nvPr>
            <p:ph idx="1"/>
          </p:nvPr>
        </p:nvSpPr>
        <p:spPr>
          <a:xfrm>
            <a:off x="248193" y="1254379"/>
            <a:ext cx="13742124" cy="6100010"/>
          </a:xfrm>
        </p:spPr>
        <p:txBody>
          <a:bodyPr>
            <a:normAutofit/>
          </a:bodyPr>
          <a:lstStyle/>
          <a:p>
            <a:pPr marL="0" indent="0">
              <a:buNone/>
            </a:pPr>
            <a:r>
              <a:rPr lang="en-US"/>
              <a:t>The Philips dataset consists of 223,121 records of orders made between 2014 and 2020.</a:t>
            </a:r>
          </a:p>
          <a:p>
            <a:pPr marL="0" indent="0">
              <a:buNone/>
            </a:pPr>
            <a:r>
              <a:rPr lang="en-US"/>
              <a:t>The dataset contains 23 columns of information, including crucial details such as:</a:t>
            </a:r>
          </a:p>
          <a:p>
            <a:r>
              <a:rPr lang="en-US" b="1"/>
              <a:t>Customer Name</a:t>
            </a:r>
            <a:r>
              <a:rPr lang="en-US"/>
              <a:t>: Name of the customer associated with the invoice.</a:t>
            </a:r>
          </a:p>
          <a:p>
            <a:r>
              <a:rPr lang="en-US" b="1"/>
              <a:t>CITY: </a:t>
            </a:r>
            <a:r>
              <a:rPr lang="en-US"/>
              <a:t>The city where the customer is located</a:t>
            </a:r>
          </a:p>
          <a:p>
            <a:r>
              <a:rPr lang="en-US" b="1"/>
              <a:t>Invoice #: </a:t>
            </a:r>
            <a:r>
              <a:rPr lang="en-US"/>
              <a:t>Represents the invoice number.</a:t>
            </a:r>
          </a:p>
          <a:p>
            <a:r>
              <a:rPr lang="en-US" b="1"/>
              <a:t>Invoice Date.2: </a:t>
            </a:r>
            <a:r>
              <a:rPr lang="en-US"/>
              <a:t>Represents the date when the invoice was issued.</a:t>
            </a:r>
          </a:p>
          <a:p>
            <a:r>
              <a:rPr lang="en-US" b="1"/>
              <a:t>12NC CODE: </a:t>
            </a:r>
            <a:r>
              <a:rPr lang="en-US"/>
              <a:t>Represents the unique code for each product.</a:t>
            </a:r>
          </a:p>
          <a:p>
            <a:r>
              <a:rPr lang="en-US" b="1"/>
              <a:t>Item Description: </a:t>
            </a:r>
            <a:r>
              <a:rPr lang="en-US"/>
              <a:t>Provides a description or name of the item or product.</a:t>
            </a:r>
          </a:p>
          <a:p>
            <a:r>
              <a:rPr lang="en-US" b="1"/>
              <a:t>Material Group: </a:t>
            </a:r>
            <a:r>
              <a:rPr lang="en-US"/>
              <a:t>Represents the category or group to which the product belongs.</a:t>
            </a:r>
            <a:endParaRPr lang="en-US" dirty="0"/>
          </a:p>
        </p:txBody>
      </p:sp>
    </p:spTree>
    <p:extLst>
      <p:ext uri="{BB962C8B-B14F-4D97-AF65-F5344CB8AC3E}">
        <p14:creationId xmlns:p14="http://schemas.microsoft.com/office/powerpoint/2010/main" val="200790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718457"/>
            <a:ext cx="10901797" cy="5072743"/>
          </a:xfrm>
        </p:spPr>
        <p:txBody>
          <a:bodyPr>
            <a:normAutofit/>
          </a:bodyPr>
          <a:lstStyle/>
          <a:p>
            <a:r>
              <a:rPr lang="en-US" b="1" dirty="0"/>
              <a:t>Branch Plant</a:t>
            </a:r>
            <a:r>
              <a:rPr lang="en-US" dirty="0"/>
              <a:t>: Represents the subsidiaries or divisions of Philips in Pakistan.</a:t>
            </a:r>
          </a:p>
          <a:p>
            <a:r>
              <a:rPr lang="en-US" b="1" dirty="0"/>
              <a:t>BG CODE: </a:t>
            </a:r>
            <a:r>
              <a:rPr lang="en-US" dirty="0"/>
              <a:t>Represents The Business Group handling operations </a:t>
            </a:r>
          </a:p>
          <a:p>
            <a:r>
              <a:rPr lang="en-US" b="1" dirty="0"/>
              <a:t>BU: </a:t>
            </a:r>
            <a:r>
              <a:rPr lang="en-US" dirty="0"/>
              <a:t>The Business Unit handling operations.</a:t>
            </a:r>
          </a:p>
          <a:p>
            <a:r>
              <a:rPr lang="en-US" b="1" dirty="0"/>
              <a:t>Sub BG</a:t>
            </a:r>
            <a:r>
              <a:rPr lang="en-US" dirty="0"/>
              <a:t>: Represents the Sub Business Group handling operations.</a:t>
            </a:r>
          </a:p>
          <a:p>
            <a:r>
              <a:rPr lang="en-US" b="1" dirty="0"/>
              <a:t> </a:t>
            </a:r>
            <a:r>
              <a:rPr lang="en-US" b="1" dirty="0" err="1"/>
              <a:t>Qty</a:t>
            </a:r>
            <a:r>
              <a:rPr lang="en-US" b="1" dirty="0"/>
              <a:t>: </a:t>
            </a:r>
            <a:r>
              <a:rPr lang="en-US" dirty="0"/>
              <a:t>Represents the quantity of products ordered or returned.</a:t>
            </a:r>
          </a:p>
          <a:p>
            <a:r>
              <a:rPr lang="en-US" b="1" dirty="0"/>
              <a:t>Amount: </a:t>
            </a:r>
            <a:r>
              <a:rPr lang="en-US" dirty="0"/>
              <a:t>Represents the total value of an order.</a:t>
            </a:r>
          </a:p>
          <a:p>
            <a:r>
              <a:rPr lang="en-US" b="1" dirty="0"/>
              <a:t>Sales Tax: </a:t>
            </a:r>
            <a:r>
              <a:rPr lang="en-US" dirty="0"/>
              <a:t>Represents the sales tax paid for the order.</a:t>
            </a:r>
          </a:p>
          <a:p>
            <a:r>
              <a:rPr lang="en-US" b="1" dirty="0"/>
              <a:t>Gross Amount</a:t>
            </a:r>
            <a:r>
              <a:rPr lang="en-US" dirty="0"/>
              <a:t>: Represents the total amount of the order, including sales tax.</a:t>
            </a:r>
          </a:p>
          <a:p>
            <a:r>
              <a:rPr lang="en-US" b="1" dirty="0"/>
              <a:t>Order #: </a:t>
            </a:r>
            <a:r>
              <a:rPr lang="en-US" dirty="0"/>
              <a:t>Represents the unique identifier for each order.</a:t>
            </a:r>
          </a:p>
          <a:p>
            <a:r>
              <a:rPr lang="en-US" b="1" dirty="0"/>
              <a:t>OFFICE NAME: </a:t>
            </a:r>
            <a:r>
              <a:rPr lang="en-US" dirty="0"/>
              <a:t>Represents the Philips factory or office from where the material is supplied.</a:t>
            </a:r>
          </a:p>
          <a:p>
            <a:pPr marL="0" indent="0">
              <a:buNone/>
            </a:pPr>
            <a:endParaRPr lang="en-US" dirty="0"/>
          </a:p>
          <a:p>
            <a:endParaRPr lang="en-US" dirty="0"/>
          </a:p>
        </p:txBody>
      </p:sp>
    </p:spTree>
    <p:extLst>
      <p:ext uri="{BB962C8B-B14F-4D97-AF65-F5344CB8AC3E}">
        <p14:creationId xmlns:p14="http://schemas.microsoft.com/office/powerpoint/2010/main" val="251418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851"/>
            <a:ext cx="10515600" cy="2652395"/>
          </a:xfrm>
        </p:spPr>
        <p:txBody>
          <a:bodyPr/>
          <a:lstStyle/>
          <a:p>
            <a:pPr algn="ctr"/>
            <a:r>
              <a:rPr lang="en-US" dirty="0"/>
              <a:t>Exploratory Data Analysis on Phillips(Signify) 2014-2020 Dataset</a:t>
            </a:r>
            <a:br>
              <a:rPr lang="en-US" dirty="0"/>
            </a:br>
            <a:br>
              <a:rPr lang="en-US" dirty="0"/>
            </a:br>
            <a:br>
              <a:rPr lang="en-US" dirty="0"/>
            </a:br>
            <a:r>
              <a:rPr lang="en-US" dirty="0"/>
              <a:t>On to the VSCODE FILE….</a:t>
            </a:r>
          </a:p>
        </p:txBody>
      </p:sp>
    </p:spTree>
    <p:extLst>
      <p:ext uri="{BB962C8B-B14F-4D97-AF65-F5344CB8AC3E}">
        <p14:creationId xmlns:p14="http://schemas.microsoft.com/office/powerpoint/2010/main" val="210669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17567"/>
            <a:ext cx="11027229" cy="1267096"/>
          </a:xfrm>
        </p:spPr>
        <p:txBody>
          <a:bodyPr/>
          <a:lstStyle/>
          <a:p>
            <a:r>
              <a:rPr lang="en-US" dirty="0"/>
              <a:t>Business Problem </a:t>
            </a:r>
          </a:p>
        </p:txBody>
      </p:sp>
      <p:sp>
        <p:nvSpPr>
          <p:cNvPr id="3" name="Content Placeholder 2"/>
          <p:cNvSpPr>
            <a:spLocks noGrp="1"/>
          </p:cNvSpPr>
          <p:nvPr>
            <p:ph idx="1"/>
          </p:nvPr>
        </p:nvSpPr>
        <p:spPr>
          <a:xfrm>
            <a:off x="326570" y="1188720"/>
            <a:ext cx="11027229" cy="5329646"/>
          </a:xfrm>
        </p:spPr>
        <p:txBody>
          <a:bodyPr>
            <a:normAutofit/>
          </a:bodyPr>
          <a:lstStyle/>
          <a:p>
            <a:r>
              <a:rPr lang="en-US" dirty="0"/>
              <a:t>Philips Pakistan, a subsidiary multinational retail company, is facing several challenges in various aspects of their business operations. Key Business Problems:</a:t>
            </a:r>
          </a:p>
          <a:p>
            <a:r>
              <a:rPr lang="en-US" dirty="0"/>
              <a:t>Stagnant sales growth and declining revenue in certain regions.</a:t>
            </a:r>
          </a:p>
          <a:p>
            <a:r>
              <a:rPr lang="en-US" dirty="0"/>
              <a:t>Inconsistent customer satisfaction.</a:t>
            </a:r>
          </a:p>
          <a:p>
            <a:r>
              <a:rPr lang="en-US" dirty="0"/>
              <a:t>Supply chain management issues.</a:t>
            </a:r>
          </a:p>
          <a:p>
            <a:r>
              <a:rPr lang="en-US" dirty="0"/>
              <a:t>Challenges with pricing and revenue optimization.</a:t>
            </a:r>
          </a:p>
          <a:p>
            <a:r>
              <a:rPr lang="en-US" dirty="0"/>
              <a:t>Difficulty in identifying top-selling categories.</a:t>
            </a:r>
          </a:p>
          <a:p>
            <a:r>
              <a:rPr lang="en-US" dirty="0"/>
              <a:t>Inefficient resource allocation and inventory management.</a:t>
            </a:r>
          </a:p>
          <a:p>
            <a:r>
              <a:rPr lang="en-US" dirty="0"/>
              <a:t>Delays in product delivery leading to customer dissatisfaction.</a:t>
            </a:r>
          </a:p>
          <a:p>
            <a:r>
              <a:rPr lang="en-US" dirty="0"/>
              <a:t>Undefined customer segmentation hindering targeted marketing efforts.</a:t>
            </a:r>
          </a:p>
          <a:p>
            <a:endParaRPr lang="en-US" dirty="0"/>
          </a:p>
        </p:txBody>
      </p:sp>
    </p:spTree>
    <p:extLst>
      <p:ext uri="{BB962C8B-B14F-4D97-AF65-F5344CB8AC3E}">
        <p14:creationId xmlns:p14="http://schemas.microsoft.com/office/powerpoint/2010/main" val="170675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Columns in </a:t>
            </a:r>
            <a:r>
              <a:rPr lang="en-US" dirty="0" err="1"/>
              <a:t>Powerbi</a:t>
            </a:r>
            <a:r>
              <a:rPr lang="en-US" dirty="0"/>
              <a:t> for Analysis</a:t>
            </a:r>
          </a:p>
        </p:txBody>
      </p:sp>
      <p:sp>
        <p:nvSpPr>
          <p:cNvPr id="3" name="Content Placeholder 2"/>
          <p:cNvSpPr>
            <a:spLocks noGrp="1"/>
          </p:cNvSpPr>
          <p:nvPr>
            <p:ph idx="1"/>
          </p:nvPr>
        </p:nvSpPr>
        <p:spPr/>
        <p:txBody>
          <a:bodyPr/>
          <a:lstStyle/>
          <a:p>
            <a:r>
              <a:rPr lang="en-US" dirty="0"/>
              <a:t>The inclusion of derived columns expands the dataset's analytical capabilities, enabling businesses to delve deeper into areas such as customer satisfaction, regional trends, churn rate, and financial aspects.</a:t>
            </a:r>
          </a:p>
          <a:p>
            <a:r>
              <a:rPr lang="en-US" dirty="0"/>
              <a:t>Some of the derived columns created are: Region, Customer since, Last Purchase Year, Amount per Item, Sales Tax per Item, Customer Satisfaction, Customer Churn.</a:t>
            </a:r>
          </a:p>
          <a:p>
            <a:endParaRPr lang="en-US" dirty="0"/>
          </a:p>
        </p:txBody>
      </p:sp>
    </p:spTree>
    <p:extLst>
      <p:ext uri="{BB962C8B-B14F-4D97-AF65-F5344CB8AC3E}">
        <p14:creationId xmlns:p14="http://schemas.microsoft.com/office/powerpoint/2010/main" val="9184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 to the dashboards….</a:t>
            </a:r>
          </a:p>
        </p:txBody>
      </p:sp>
    </p:spTree>
    <p:extLst>
      <p:ext uri="{BB962C8B-B14F-4D97-AF65-F5344CB8AC3E}">
        <p14:creationId xmlns:p14="http://schemas.microsoft.com/office/powerpoint/2010/main" val="2424635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753</TotalTime>
  <Words>700</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Bookman Old Style</vt:lpstr>
      <vt:lpstr>Calibri</vt:lpstr>
      <vt:lpstr>rl_book</vt:lpstr>
      <vt:lpstr>Rockwell</vt:lpstr>
      <vt:lpstr>Damask</vt:lpstr>
      <vt:lpstr>Phillips Sales Dataset Analysis</vt:lpstr>
      <vt:lpstr>About the Company</vt:lpstr>
      <vt:lpstr>Phillips (Signify) Revenue and Sales</vt:lpstr>
      <vt:lpstr>Phillips(Signify) Pakistan Sales Dataset (2014-2020)</vt:lpstr>
      <vt:lpstr>PowerPoint Presentation</vt:lpstr>
      <vt:lpstr>Exploratory Data Analysis on Phillips(Signify) 2014-2020 Dataset   On to the VSCODE FILE….</vt:lpstr>
      <vt:lpstr>Business Problem </vt:lpstr>
      <vt:lpstr>Derived Columns in Powerbi for Analysis</vt:lpstr>
      <vt:lpstr>On to the dashboards….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Phillips Sales Dataset Analysis</dc:title>
  <dc:creator>hp</dc:creator>
  <cp:lastModifiedBy>MUHAMMAD MAAZ SIDDIQUI - 22302</cp:lastModifiedBy>
  <cp:revision>11</cp:revision>
  <dcterms:created xsi:type="dcterms:W3CDTF">2023-05-31T10:19:13Z</dcterms:created>
  <dcterms:modified xsi:type="dcterms:W3CDTF">2024-05-15T08:52:55Z</dcterms:modified>
</cp:coreProperties>
</file>