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4f23fbfd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4f23fbfd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4f23fbfd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24f23fbfd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4f23fbfd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4f23fbfd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24f23fbfd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24f23fbfd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4f23fbfd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24f23fbfd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4f23fbfd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24f23fbfd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4f23fbfd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4f23fbfd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4f23fbfdd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24f23fbfd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24f23fbfd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24f23fbfd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4f23fbfdd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24f23fbfd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4f23fbfd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4f23fbfd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4f23fbfdd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24f23fbfdd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24f23fbfdd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24f23fbfdd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4f23fbfdd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4f23fbfdd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24f23fbfdd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24f23fbfdd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24f23fbfd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24f23fbfd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4f23fbfdd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24f23fbfdd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24f23fbfdd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24f23fbfdd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24f23fbfdd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24f23fbfdd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24f23fbfdd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24f23fbfdd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24f23fbfdd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24f23fbfdd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4f23fbf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4f23fbf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24f23fbfdd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24f23fbfdd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24f23fbfd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24f23fbfd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24f23fbfdd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24f23fbfdd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24f23fbfd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24f23fbfd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24f23fbfdd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24f23fbfdd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24f23fbfdd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24f23fbfdd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24f23fbfdd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24f23fbfdd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24f23fbfdd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24f23fbfdd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idea: coding with LLMs saves a lot of time looking up how to do things and implementing them wrong then having to do more research. You still might have to debug, but the process is generally a lot shorter and you don’t do the code-research-rewrite cycle repeatedly</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24f23fbfdd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24f23fbfdd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idea: LLM Tools should not replace understanding, but instead augment it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24f23fbfdd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24f23fbfdd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4f23fbfd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4f23fbfd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24f23fbfdd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24f23fbfdd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27590ef7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27590ef7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27590ef7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27590ef7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27590ef7a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27590ef7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27590ef7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27590ef7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27590ef7a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27590ef7a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2fcbfef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2fcbfef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2fcbfef5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2fcbfef5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2fcbfef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2fcbfe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2fcbfef5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2fcbfef5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4f23fbfd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4f23fbfd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ith heading">
  <p:cSld name="Two content with heading">
    <p:spTree>
      <p:nvGrpSpPr>
        <p:cNvPr id="50" name="Shape 50"/>
        <p:cNvGrpSpPr/>
        <p:nvPr/>
      </p:nvGrpSpPr>
      <p:grpSpPr>
        <a:xfrm>
          <a:off x="0" y="0"/>
          <a:ext cx="0" cy="0"/>
          <a:chOff x="0" y="0"/>
          <a:chExt cx="0" cy="0"/>
        </a:xfrm>
      </p:grpSpPr>
      <p:sp>
        <p:nvSpPr>
          <p:cNvPr id="51" name="Google Shape;51;p13"/>
          <p:cNvSpPr txBox="1"/>
          <p:nvPr>
            <p:ph idx="1" type="body"/>
          </p:nvPr>
        </p:nvSpPr>
        <p:spPr>
          <a:xfrm>
            <a:off x="514351" y="1285875"/>
            <a:ext cx="3822300" cy="638100"/>
          </a:xfrm>
          <a:prstGeom prst="rect">
            <a:avLst/>
          </a:prstGeom>
          <a:noFill/>
          <a:ln>
            <a:noFill/>
          </a:ln>
        </p:spPr>
        <p:txBody>
          <a:bodyPr anchorCtr="0" anchor="t" bIns="34275" lIns="0" spcFirstLastPara="1" rIns="68575" wrap="square" tIns="34275">
            <a:normAutofit/>
          </a:bodyPr>
          <a:lstStyle>
            <a:lvl1pPr indent="-228600" lvl="0" marL="457200" algn="l">
              <a:lnSpc>
                <a:spcPct val="100000"/>
              </a:lnSpc>
              <a:spcBef>
                <a:spcPts val="0"/>
              </a:spcBef>
              <a:spcAft>
                <a:spcPts val="0"/>
              </a:spcAft>
              <a:buSzPts val="1500"/>
              <a:buNone/>
              <a:defRPr b="1" sz="1500" cap="none">
                <a:solidFill>
                  <a:schemeClr val="accent4"/>
                </a:solidFill>
              </a:defRPr>
            </a:lvl1pPr>
            <a:lvl2pPr indent="-228600" lvl="1" marL="914400" algn="l">
              <a:lnSpc>
                <a:spcPct val="100000"/>
              </a:lnSpc>
              <a:spcBef>
                <a:spcPts val="900"/>
              </a:spcBef>
              <a:spcAft>
                <a:spcPts val="0"/>
              </a:spcAft>
              <a:buSzPts val="1500"/>
              <a:buNone/>
              <a:defRPr b="1" sz="1500"/>
            </a:lvl2pPr>
            <a:lvl3pPr indent="-228600" lvl="2" marL="1371600" algn="l">
              <a:lnSpc>
                <a:spcPct val="100000"/>
              </a:lnSpc>
              <a:spcBef>
                <a:spcPts val="900"/>
              </a:spcBef>
              <a:spcAft>
                <a:spcPts val="0"/>
              </a:spcAft>
              <a:buSzPts val="1400"/>
              <a:buNone/>
              <a:defRPr b="1" sz="1400"/>
            </a:lvl3pPr>
            <a:lvl4pPr indent="-228600" lvl="3" marL="1828800" algn="l">
              <a:lnSpc>
                <a:spcPct val="100000"/>
              </a:lnSpc>
              <a:spcBef>
                <a:spcPts val="900"/>
              </a:spcBef>
              <a:spcAft>
                <a:spcPts val="0"/>
              </a:spcAft>
              <a:buSzPts val="1200"/>
              <a:buNone/>
              <a:defRPr b="1" sz="1200"/>
            </a:lvl4pPr>
            <a:lvl5pPr indent="-228600" lvl="4" marL="2286000" algn="l">
              <a:lnSpc>
                <a:spcPct val="100000"/>
              </a:lnSpc>
              <a:spcBef>
                <a:spcPts val="900"/>
              </a:spcBef>
              <a:spcAft>
                <a:spcPts val="0"/>
              </a:spcAft>
              <a:buSzPts val="1200"/>
              <a:buNone/>
              <a:defRPr b="1" sz="1200"/>
            </a:lvl5pPr>
            <a:lvl6pPr indent="-228600" lvl="5" marL="2743200" algn="l">
              <a:lnSpc>
                <a:spcPct val="90000"/>
              </a:lnSpc>
              <a:spcBef>
                <a:spcPts val="9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2" name="Google Shape;52;p13"/>
          <p:cNvSpPr txBox="1"/>
          <p:nvPr>
            <p:ph idx="2" type="body"/>
          </p:nvPr>
        </p:nvSpPr>
        <p:spPr>
          <a:xfrm>
            <a:off x="514350" y="1924051"/>
            <a:ext cx="3822300" cy="2533800"/>
          </a:xfrm>
          <a:prstGeom prst="rect">
            <a:avLst/>
          </a:prstGeom>
          <a:noFill/>
          <a:ln>
            <a:noFill/>
          </a:ln>
        </p:spPr>
        <p:txBody>
          <a:bodyPr anchorCtr="0" anchor="t" bIns="34275" lIns="0" spcFirstLastPara="1" rIns="68575" wrap="square" tIns="3427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900"/>
              </a:spcBef>
              <a:spcAft>
                <a:spcPts val="0"/>
              </a:spcAft>
              <a:buSzPts val="1400"/>
              <a:buChar char="•"/>
              <a:defRPr/>
            </a:lvl2pPr>
            <a:lvl3pPr indent="-317500" lvl="2" marL="1371600" algn="l">
              <a:lnSpc>
                <a:spcPct val="100000"/>
              </a:lnSpc>
              <a:spcBef>
                <a:spcPts val="900"/>
              </a:spcBef>
              <a:spcAft>
                <a:spcPts val="0"/>
              </a:spcAft>
              <a:buSzPts val="1400"/>
              <a:buChar char="‒"/>
              <a:defRPr/>
            </a:lvl3pPr>
            <a:lvl4pPr indent="-317500" lvl="3" marL="1828800" algn="l">
              <a:lnSpc>
                <a:spcPct val="100000"/>
              </a:lnSpc>
              <a:spcBef>
                <a:spcPts val="900"/>
              </a:spcBef>
              <a:spcAft>
                <a:spcPts val="0"/>
              </a:spcAft>
              <a:buSzPts val="1400"/>
              <a:buChar char="‒"/>
              <a:defRPr/>
            </a:lvl4pPr>
            <a:lvl5pPr indent="-317500" lvl="4" marL="2286000" algn="l">
              <a:lnSpc>
                <a:spcPct val="100000"/>
              </a:lnSpc>
              <a:spcBef>
                <a:spcPts val="900"/>
              </a:spcBef>
              <a:spcAft>
                <a:spcPts val="0"/>
              </a:spcAft>
              <a:buSzPts val="1400"/>
              <a:buChar char="‒"/>
              <a:defRPr/>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3" name="Google Shape;53;p13"/>
          <p:cNvSpPr txBox="1"/>
          <p:nvPr>
            <p:ph idx="3" type="body"/>
          </p:nvPr>
        </p:nvSpPr>
        <p:spPr>
          <a:xfrm>
            <a:off x="4807324" y="1285875"/>
            <a:ext cx="3822300" cy="638100"/>
          </a:xfrm>
          <a:prstGeom prst="rect">
            <a:avLst/>
          </a:prstGeom>
          <a:noFill/>
          <a:ln>
            <a:noFill/>
          </a:ln>
        </p:spPr>
        <p:txBody>
          <a:bodyPr anchorCtr="0" anchor="t" bIns="34275" lIns="0" spcFirstLastPara="1" rIns="68575" wrap="square" tIns="34275">
            <a:normAutofit/>
          </a:bodyPr>
          <a:lstStyle>
            <a:lvl1pPr indent="-228600" lvl="0" marL="457200" algn="l">
              <a:lnSpc>
                <a:spcPct val="100000"/>
              </a:lnSpc>
              <a:spcBef>
                <a:spcPts val="0"/>
              </a:spcBef>
              <a:spcAft>
                <a:spcPts val="0"/>
              </a:spcAft>
              <a:buSzPts val="1500"/>
              <a:buNone/>
              <a:defRPr b="1" sz="1500" cap="none">
                <a:solidFill>
                  <a:schemeClr val="accent4"/>
                </a:solidFill>
              </a:defRPr>
            </a:lvl1pPr>
            <a:lvl2pPr indent="-228600" lvl="1" marL="914400" algn="l">
              <a:lnSpc>
                <a:spcPct val="100000"/>
              </a:lnSpc>
              <a:spcBef>
                <a:spcPts val="900"/>
              </a:spcBef>
              <a:spcAft>
                <a:spcPts val="0"/>
              </a:spcAft>
              <a:buSzPts val="1500"/>
              <a:buNone/>
              <a:defRPr b="1" sz="1500"/>
            </a:lvl2pPr>
            <a:lvl3pPr indent="-228600" lvl="2" marL="1371600" algn="l">
              <a:lnSpc>
                <a:spcPct val="100000"/>
              </a:lnSpc>
              <a:spcBef>
                <a:spcPts val="900"/>
              </a:spcBef>
              <a:spcAft>
                <a:spcPts val="0"/>
              </a:spcAft>
              <a:buSzPts val="1400"/>
              <a:buNone/>
              <a:defRPr b="1" sz="1400"/>
            </a:lvl3pPr>
            <a:lvl4pPr indent="-228600" lvl="3" marL="1828800" algn="l">
              <a:lnSpc>
                <a:spcPct val="100000"/>
              </a:lnSpc>
              <a:spcBef>
                <a:spcPts val="900"/>
              </a:spcBef>
              <a:spcAft>
                <a:spcPts val="0"/>
              </a:spcAft>
              <a:buSzPts val="1200"/>
              <a:buNone/>
              <a:defRPr b="1" sz="1200"/>
            </a:lvl4pPr>
            <a:lvl5pPr indent="-228600" lvl="4" marL="2286000" algn="l">
              <a:lnSpc>
                <a:spcPct val="100000"/>
              </a:lnSpc>
              <a:spcBef>
                <a:spcPts val="900"/>
              </a:spcBef>
              <a:spcAft>
                <a:spcPts val="0"/>
              </a:spcAft>
              <a:buSzPts val="1200"/>
              <a:buNone/>
              <a:defRPr b="1" sz="1200"/>
            </a:lvl5pPr>
            <a:lvl6pPr indent="-228600" lvl="5" marL="2743200" algn="l">
              <a:lnSpc>
                <a:spcPct val="90000"/>
              </a:lnSpc>
              <a:spcBef>
                <a:spcPts val="9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4" name="Google Shape;54;p13"/>
          <p:cNvSpPr txBox="1"/>
          <p:nvPr>
            <p:ph idx="4" type="body"/>
          </p:nvPr>
        </p:nvSpPr>
        <p:spPr>
          <a:xfrm>
            <a:off x="4807323" y="1924051"/>
            <a:ext cx="3822300" cy="2533800"/>
          </a:xfrm>
          <a:prstGeom prst="rect">
            <a:avLst/>
          </a:prstGeom>
          <a:noFill/>
          <a:ln>
            <a:noFill/>
          </a:ln>
        </p:spPr>
        <p:txBody>
          <a:bodyPr anchorCtr="0" anchor="t" bIns="34275" lIns="0" spcFirstLastPara="1" rIns="68575" wrap="square" tIns="3427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900"/>
              </a:spcBef>
              <a:spcAft>
                <a:spcPts val="0"/>
              </a:spcAft>
              <a:buSzPts val="1400"/>
              <a:buChar char="•"/>
              <a:defRPr/>
            </a:lvl2pPr>
            <a:lvl3pPr indent="-317500" lvl="2" marL="1371600" algn="l">
              <a:lnSpc>
                <a:spcPct val="100000"/>
              </a:lnSpc>
              <a:spcBef>
                <a:spcPts val="900"/>
              </a:spcBef>
              <a:spcAft>
                <a:spcPts val="0"/>
              </a:spcAft>
              <a:buSzPts val="1400"/>
              <a:buChar char="‒"/>
              <a:defRPr/>
            </a:lvl3pPr>
            <a:lvl4pPr indent="-317500" lvl="3" marL="1828800" algn="l">
              <a:lnSpc>
                <a:spcPct val="100000"/>
              </a:lnSpc>
              <a:spcBef>
                <a:spcPts val="900"/>
              </a:spcBef>
              <a:spcAft>
                <a:spcPts val="0"/>
              </a:spcAft>
              <a:buSzPts val="1400"/>
              <a:buChar char="‒"/>
              <a:defRPr/>
            </a:lvl4pPr>
            <a:lvl5pPr indent="-317500" lvl="4" marL="2286000" algn="l">
              <a:lnSpc>
                <a:spcPct val="100000"/>
              </a:lnSpc>
              <a:spcBef>
                <a:spcPts val="900"/>
              </a:spcBef>
              <a:spcAft>
                <a:spcPts val="0"/>
              </a:spcAft>
              <a:buSzPts val="1400"/>
              <a:buChar char="‒"/>
              <a:defRPr/>
            </a:lvl5pPr>
            <a:lvl6pPr indent="-317500" lvl="5" marL="2743200" algn="l">
              <a:lnSpc>
                <a:spcPct val="90000"/>
              </a:lnSpc>
              <a:spcBef>
                <a:spcPts val="9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55" name="Google Shape;55;p13"/>
          <p:cNvPicPr preferRelativeResize="0"/>
          <p:nvPr/>
        </p:nvPicPr>
        <p:blipFill rotWithShape="1">
          <a:blip r:embed="rId2">
            <a:alphaModFix/>
          </a:blip>
          <a:srcRect b="0" l="0" r="0" t="0"/>
          <a:stretch/>
        </p:blipFill>
        <p:spPr>
          <a:xfrm>
            <a:off x="7891895" y="4589144"/>
            <a:ext cx="737754" cy="430335"/>
          </a:xfrm>
          <a:prstGeom prst="rect">
            <a:avLst/>
          </a:prstGeom>
          <a:noFill/>
          <a:ln>
            <a:noFill/>
          </a:ln>
        </p:spPr>
      </p:pic>
      <p:grpSp>
        <p:nvGrpSpPr>
          <p:cNvPr id="56" name="Google Shape;56;p13"/>
          <p:cNvGrpSpPr/>
          <p:nvPr/>
        </p:nvGrpSpPr>
        <p:grpSpPr>
          <a:xfrm>
            <a:off x="8427246" y="0"/>
            <a:ext cx="210740" cy="961904"/>
            <a:chOff x="11222692" y="155575"/>
            <a:chExt cx="280986" cy="1282539"/>
          </a:xfrm>
        </p:grpSpPr>
        <p:pic>
          <p:nvPicPr>
            <p:cNvPr id="57" name="Google Shape;57;p13"/>
            <p:cNvPicPr preferRelativeResize="0"/>
            <p:nvPr/>
          </p:nvPicPr>
          <p:blipFill rotWithShape="1">
            <a:blip r:embed="rId3">
              <a:alphaModFix/>
            </a:blip>
            <a:srcRect b="0" l="0" r="0" t="0"/>
            <a:stretch/>
          </p:blipFill>
          <p:spPr>
            <a:xfrm>
              <a:off x="11222692" y="1219569"/>
              <a:ext cx="280986" cy="218545"/>
            </a:xfrm>
            <a:prstGeom prst="rect">
              <a:avLst/>
            </a:prstGeom>
            <a:noFill/>
            <a:ln>
              <a:noFill/>
            </a:ln>
          </p:spPr>
        </p:pic>
        <p:sp>
          <p:nvSpPr>
            <p:cNvPr id="58" name="Google Shape;58;p13"/>
            <p:cNvSpPr/>
            <p:nvPr/>
          </p:nvSpPr>
          <p:spPr>
            <a:xfrm>
              <a:off x="11336200" y="155575"/>
              <a:ext cx="54000" cy="968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59" name="Google Shape;59;p13"/>
          <p:cNvSpPr txBox="1"/>
          <p:nvPr>
            <p:ph idx="11" type="ftr"/>
          </p:nvPr>
        </p:nvSpPr>
        <p:spPr>
          <a:xfrm>
            <a:off x="700088" y="4734521"/>
            <a:ext cx="2477700" cy="157200"/>
          </a:xfrm>
          <a:prstGeom prst="rect">
            <a:avLst/>
          </a:pr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0" name="Google Shape;60;p13"/>
          <p:cNvSpPr txBox="1"/>
          <p:nvPr>
            <p:ph idx="12" type="sldNum"/>
          </p:nvPr>
        </p:nvSpPr>
        <p:spPr>
          <a:xfrm>
            <a:off x="513158" y="4676096"/>
            <a:ext cx="186900" cy="273900"/>
          </a:xfrm>
          <a:prstGeom prst="rect">
            <a:avLst/>
          </a:prstGeom>
          <a:noFill/>
          <a:ln>
            <a:noFill/>
          </a:ln>
        </p:spPr>
        <p:txBody>
          <a:bodyPr anchorCtr="0" anchor="ctr" bIns="34275" lIns="0" spcFirstLastPara="1" rIns="0" wrap="square" tIns="3427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61" name="Google Shape;61;p13"/>
          <p:cNvSpPr txBox="1"/>
          <p:nvPr>
            <p:ph type="title"/>
          </p:nvPr>
        </p:nvSpPr>
        <p:spPr>
          <a:xfrm>
            <a:off x="514350" y="227375"/>
            <a:ext cx="6732900" cy="851100"/>
          </a:xfrm>
          <a:prstGeom prst="rect">
            <a:avLst/>
          </a:prstGeom>
          <a:noFill/>
          <a:ln>
            <a:noFill/>
          </a:ln>
        </p:spPr>
        <p:txBody>
          <a:bodyPr anchorCtr="0" anchor="ctr" bIns="34275" lIns="0" spcFirstLastPara="1" rIns="68575" wrap="square" tIns="34275">
            <a:norm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Day 1: Intro To Machine Learning</a:t>
            </a:r>
            <a:endParaRPr>
              <a:latin typeface="Times New Roman"/>
              <a:ea typeface="Times New Roman"/>
              <a:cs typeface="Times New Roman"/>
              <a:sym typeface="Times New Roman"/>
            </a:endParaRPr>
          </a:p>
        </p:txBody>
      </p:sp>
      <p:sp>
        <p:nvSpPr>
          <p:cNvPr id="67" name="Google Shape;6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latin typeface="Times New Roman"/>
                <a:ea typeface="Times New Roman"/>
                <a:cs typeface="Times New Roman"/>
                <a:sym typeface="Times New Roman"/>
              </a:rPr>
              <a:t>Mahmoud Abdelmoneum &amp; Nicolas Stone</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20 January 2025</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Why Do You Care About Machine Learning?</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24" name="Google Shape;124;p23"/>
          <p:cNvSpPr txBox="1"/>
          <p:nvPr>
            <p:ph idx="1" type="body"/>
          </p:nvPr>
        </p:nvSpPr>
        <p:spPr>
          <a:xfrm>
            <a:off x="311700" y="1152475"/>
            <a:ext cx="8520600" cy="181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ML is an extremely powerful and a rapidly growing field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But in the end, when learning, you need to keep things in perspective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Why are you learning this?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How does it fit into your interests?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How does it fit into your ambitions?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 Question 2: From Videos You Watched Over Break, What Are The Kinds of Machine Learning Models? (Hint: 2 Categories)</a:t>
            </a:r>
            <a:endParaRPr>
              <a:latin typeface="Times New Roman"/>
              <a:ea typeface="Times New Roman"/>
              <a:cs typeface="Times New Roman"/>
              <a:sym typeface="Times New Roman"/>
            </a:endParaRPr>
          </a:p>
        </p:txBody>
      </p:sp>
      <p:pic>
        <p:nvPicPr>
          <p:cNvPr id="130" name="Google Shape;130;p24"/>
          <p:cNvPicPr preferRelativeResize="0"/>
          <p:nvPr/>
        </p:nvPicPr>
        <p:blipFill>
          <a:blip r:embed="rId3">
            <a:alphaModFix/>
          </a:blip>
          <a:stretch>
            <a:fillRect/>
          </a:stretch>
        </p:blipFill>
        <p:spPr>
          <a:xfrm>
            <a:off x="2749825" y="1712425"/>
            <a:ext cx="3770700" cy="301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 Answer 2: There are </a:t>
            </a:r>
            <a:r>
              <a:rPr b="1" lang="en" u="sng">
                <a:latin typeface="Times New Roman"/>
                <a:ea typeface="Times New Roman"/>
                <a:cs typeface="Times New Roman"/>
                <a:sym typeface="Times New Roman"/>
              </a:rPr>
              <a:t>Supervised</a:t>
            </a:r>
            <a:r>
              <a:rPr lang="en">
                <a:latin typeface="Times New Roman"/>
                <a:ea typeface="Times New Roman"/>
                <a:cs typeface="Times New Roman"/>
                <a:sym typeface="Times New Roman"/>
              </a:rPr>
              <a:t> and </a:t>
            </a:r>
            <a:r>
              <a:rPr b="1" lang="en" u="sng">
                <a:latin typeface="Times New Roman"/>
                <a:ea typeface="Times New Roman"/>
                <a:cs typeface="Times New Roman"/>
                <a:sym typeface="Times New Roman"/>
              </a:rPr>
              <a:t>Unsupervised</a:t>
            </a:r>
            <a:r>
              <a:rPr lang="en">
                <a:latin typeface="Times New Roman"/>
                <a:ea typeface="Times New Roman"/>
                <a:cs typeface="Times New Roman"/>
                <a:sym typeface="Times New Roman"/>
              </a:rPr>
              <a:t> ML models</a:t>
            </a:r>
            <a:endParaRPr>
              <a:latin typeface="Times New Roman"/>
              <a:ea typeface="Times New Roman"/>
              <a:cs typeface="Times New Roman"/>
              <a:sym typeface="Times New Roman"/>
            </a:endParaRPr>
          </a:p>
        </p:txBody>
      </p:sp>
      <p:sp>
        <p:nvSpPr>
          <p:cNvPr id="136" name="Google Shape;136;p25"/>
          <p:cNvSpPr txBox="1"/>
          <p:nvPr>
            <p:ph idx="1" type="body"/>
          </p:nvPr>
        </p:nvSpPr>
        <p:spPr>
          <a:xfrm>
            <a:off x="311700" y="1456775"/>
            <a:ext cx="8520600" cy="861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latin typeface="Times New Roman"/>
                <a:ea typeface="Times New Roman"/>
                <a:cs typeface="Times New Roman"/>
                <a:sym typeface="Times New Roman"/>
              </a:rPr>
              <a:t>Supervised</a:t>
            </a:r>
            <a:r>
              <a:rPr lang="en" sz="2000">
                <a:latin typeface="Times New Roman"/>
                <a:ea typeface="Times New Roman"/>
                <a:cs typeface="Times New Roman"/>
                <a:sym typeface="Times New Roman"/>
              </a:rPr>
              <a:t> models: pick up patterns from </a:t>
            </a:r>
            <a:r>
              <a:rPr lang="en" sz="2000" u="sng">
                <a:latin typeface="Times New Roman"/>
                <a:ea typeface="Times New Roman"/>
                <a:cs typeface="Times New Roman"/>
                <a:sym typeface="Times New Roman"/>
              </a:rPr>
              <a:t>labeled</a:t>
            </a:r>
            <a:r>
              <a:rPr lang="en" sz="2000">
                <a:latin typeface="Times New Roman"/>
                <a:ea typeface="Times New Roman"/>
                <a:cs typeface="Times New Roman"/>
                <a:sym typeface="Times New Roman"/>
              </a:rPr>
              <a:t> data</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Char char="-"/>
            </a:pPr>
            <a:r>
              <a:rPr b="1" lang="en" sz="2000">
                <a:latin typeface="Times New Roman"/>
                <a:ea typeface="Times New Roman"/>
                <a:cs typeface="Times New Roman"/>
                <a:sym typeface="Times New Roman"/>
              </a:rPr>
              <a:t>Unsupervised</a:t>
            </a:r>
            <a:r>
              <a:rPr lang="en" sz="2000">
                <a:latin typeface="Times New Roman"/>
                <a:ea typeface="Times New Roman"/>
                <a:cs typeface="Times New Roman"/>
                <a:sym typeface="Times New Roman"/>
              </a:rPr>
              <a:t> models: pick up patterns from </a:t>
            </a:r>
            <a:r>
              <a:rPr lang="en" sz="2000" u="sng">
                <a:latin typeface="Times New Roman"/>
                <a:ea typeface="Times New Roman"/>
                <a:cs typeface="Times New Roman"/>
                <a:sym typeface="Times New Roman"/>
              </a:rPr>
              <a:t>unlabeled</a:t>
            </a:r>
            <a:r>
              <a:rPr lang="en" sz="2000">
                <a:latin typeface="Times New Roman"/>
                <a:ea typeface="Times New Roman"/>
                <a:cs typeface="Times New Roman"/>
                <a:sym typeface="Times New Roman"/>
              </a:rPr>
              <a:t> data</a:t>
            </a:r>
            <a:endParaRPr sz="2000">
              <a:latin typeface="Times New Roman"/>
              <a:ea typeface="Times New Roman"/>
              <a:cs typeface="Times New Roman"/>
              <a:sym typeface="Times New Roman"/>
            </a:endParaRPr>
          </a:p>
        </p:txBody>
      </p:sp>
      <p:pic>
        <p:nvPicPr>
          <p:cNvPr id="137" name="Google Shape;137;p25"/>
          <p:cNvPicPr preferRelativeResize="0"/>
          <p:nvPr/>
        </p:nvPicPr>
        <p:blipFill>
          <a:blip r:embed="rId3">
            <a:alphaModFix/>
          </a:blip>
          <a:stretch>
            <a:fillRect/>
          </a:stretch>
        </p:blipFill>
        <p:spPr>
          <a:xfrm>
            <a:off x="1540916" y="2523025"/>
            <a:ext cx="6062171" cy="208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91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From Videos You Watched Over Break, What Are The Kinds of Problems ML Solves? (Hint: 2 Kinds of Problems)</a:t>
            </a:r>
            <a:endParaRPr>
              <a:latin typeface="Times New Roman"/>
              <a:ea typeface="Times New Roman"/>
              <a:cs typeface="Times New Roman"/>
              <a:sym typeface="Times New Roman"/>
            </a:endParaRPr>
          </a:p>
        </p:txBody>
      </p:sp>
      <p:pic>
        <p:nvPicPr>
          <p:cNvPr id="143" name="Google Shape;143;p26"/>
          <p:cNvPicPr preferRelativeResize="0"/>
          <p:nvPr/>
        </p:nvPicPr>
        <p:blipFill>
          <a:blip r:embed="rId3">
            <a:alphaModFix/>
          </a:blip>
          <a:stretch>
            <a:fillRect/>
          </a:stretch>
        </p:blipFill>
        <p:spPr>
          <a:xfrm>
            <a:off x="2749825" y="1712425"/>
            <a:ext cx="3770700" cy="301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90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The two main problems that ML solves are </a:t>
            </a:r>
            <a:r>
              <a:rPr lang="en" u="sng">
                <a:latin typeface="Times New Roman"/>
                <a:ea typeface="Times New Roman"/>
                <a:cs typeface="Times New Roman"/>
                <a:sym typeface="Times New Roman"/>
              </a:rPr>
              <a:t>Regression</a:t>
            </a:r>
            <a:r>
              <a:rPr lang="en">
                <a:latin typeface="Times New Roman"/>
                <a:ea typeface="Times New Roman"/>
                <a:cs typeface="Times New Roman"/>
                <a:sym typeface="Times New Roman"/>
              </a:rPr>
              <a:t> and </a:t>
            </a:r>
            <a:r>
              <a:rPr lang="en" u="sng">
                <a:latin typeface="Times New Roman"/>
                <a:ea typeface="Times New Roman"/>
                <a:cs typeface="Times New Roman"/>
                <a:sym typeface="Times New Roman"/>
              </a:rPr>
              <a:t>Classification</a:t>
            </a:r>
            <a:r>
              <a:rPr lang="en">
                <a:latin typeface="Times New Roman"/>
                <a:ea typeface="Times New Roman"/>
                <a:cs typeface="Times New Roman"/>
                <a:sym typeface="Times New Roman"/>
              </a:rPr>
              <a:t> problems </a:t>
            </a:r>
            <a:endParaRPr>
              <a:latin typeface="Times New Roman"/>
              <a:ea typeface="Times New Roman"/>
              <a:cs typeface="Times New Roman"/>
              <a:sym typeface="Times New Roman"/>
            </a:endParaRPr>
          </a:p>
        </p:txBody>
      </p:sp>
      <p:sp>
        <p:nvSpPr>
          <p:cNvPr id="149" name="Google Shape;149;p27"/>
          <p:cNvSpPr txBox="1"/>
          <p:nvPr>
            <p:ph idx="1" type="body"/>
          </p:nvPr>
        </p:nvSpPr>
        <p:spPr>
          <a:xfrm>
            <a:off x="311700" y="1492200"/>
            <a:ext cx="8520600" cy="812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b="1" lang="en" sz="2000">
                <a:latin typeface="Times New Roman"/>
                <a:ea typeface="Times New Roman"/>
                <a:cs typeface="Times New Roman"/>
                <a:sym typeface="Times New Roman"/>
              </a:rPr>
              <a:t>Regression</a:t>
            </a:r>
            <a:r>
              <a:rPr lang="en" sz="2000">
                <a:latin typeface="Times New Roman"/>
                <a:ea typeface="Times New Roman"/>
                <a:cs typeface="Times New Roman"/>
                <a:sym typeface="Times New Roman"/>
              </a:rPr>
              <a:t>: Predicting a continuous value for a datapoint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Char char="-"/>
            </a:pPr>
            <a:r>
              <a:rPr b="1" lang="en" sz="2000">
                <a:latin typeface="Times New Roman"/>
                <a:ea typeface="Times New Roman"/>
                <a:cs typeface="Times New Roman"/>
                <a:sym typeface="Times New Roman"/>
              </a:rPr>
              <a:t>Classification</a:t>
            </a:r>
            <a:r>
              <a:rPr lang="en" sz="2000">
                <a:latin typeface="Times New Roman"/>
                <a:ea typeface="Times New Roman"/>
                <a:cs typeface="Times New Roman"/>
                <a:sym typeface="Times New Roman"/>
              </a:rPr>
              <a:t>: Predicting a discrete categorical label for a datapoint</a:t>
            </a:r>
            <a:endParaRPr sz="2000">
              <a:latin typeface="Times New Roman"/>
              <a:ea typeface="Times New Roman"/>
              <a:cs typeface="Times New Roman"/>
              <a:sym typeface="Times New Roman"/>
            </a:endParaRPr>
          </a:p>
        </p:txBody>
      </p:sp>
      <p:pic>
        <p:nvPicPr>
          <p:cNvPr id="150" name="Google Shape;150;p27"/>
          <p:cNvPicPr preferRelativeResize="0"/>
          <p:nvPr/>
        </p:nvPicPr>
        <p:blipFill>
          <a:blip r:embed="rId3">
            <a:alphaModFix/>
          </a:blip>
          <a:stretch>
            <a:fillRect/>
          </a:stretch>
        </p:blipFill>
        <p:spPr>
          <a:xfrm>
            <a:off x="2319463" y="2415600"/>
            <a:ext cx="4505066" cy="2534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ctrTitle"/>
          </p:nvPr>
        </p:nvSpPr>
        <p:spPr>
          <a:xfrm>
            <a:off x="311700" y="2059950"/>
            <a:ext cx="8520600" cy="102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Section II: Model Building Basics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19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latin typeface="Times New Roman"/>
                <a:ea typeface="Times New Roman"/>
                <a:cs typeface="Times New Roman"/>
                <a:sym typeface="Times New Roman"/>
              </a:rPr>
              <a:t>What constitutes a model? </a:t>
            </a:r>
            <a:endParaRPr sz="2820">
              <a:latin typeface="Times New Roman"/>
              <a:ea typeface="Times New Roman"/>
              <a:cs typeface="Times New Roman"/>
              <a:sym typeface="Times New Roman"/>
            </a:endParaRPr>
          </a:p>
        </p:txBody>
      </p:sp>
      <p:sp>
        <p:nvSpPr>
          <p:cNvPr id="161" name="Google Shape;161;p29"/>
          <p:cNvSpPr txBox="1"/>
          <p:nvPr>
            <p:ph idx="1" type="body"/>
          </p:nvPr>
        </p:nvSpPr>
        <p:spPr>
          <a:xfrm>
            <a:off x="311700" y="926750"/>
            <a:ext cx="8520600" cy="2085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We keep on saying “ML model”, but what actually makes up an ML model?</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 sz="2000">
                <a:latin typeface="Times New Roman"/>
                <a:ea typeface="Times New Roman"/>
                <a:cs typeface="Times New Roman"/>
                <a:sym typeface="Times New Roman"/>
              </a:rPr>
              <a:t>ML models are made up of </a:t>
            </a:r>
            <a:r>
              <a:rPr b="1" lang="en" sz="2000" u="sng">
                <a:latin typeface="Times New Roman"/>
                <a:ea typeface="Times New Roman"/>
                <a:cs typeface="Times New Roman"/>
                <a:sym typeface="Times New Roman"/>
              </a:rPr>
              <a:t>parameters</a:t>
            </a:r>
            <a:r>
              <a:rPr b="1" lang="en" sz="2000">
                <a:latin typeface="Times New Roman"/>
                <a:ea typeface="Times New Roman"/>
                <a:cs typeface="Times New Roman"/>
                <a:sym typeface="Times New Roman"/>
              </a:rPr>
              <a:t>, which are modifiable elements that determine what the model outputs</a:t>
            </a:r>
            <a:endParaRPr sz="20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In practice there is a lot of math behind this, but for simplicity we will ignore the math. Simply remember that the output of an ML model is determined by its parameters, which can be changed</a:t>
            </a:r>
            <a:endParaRPr sz="1600">
              <a:latin typeface="Times New Roman"/>
              <a:ea typeface="Times New Roman"/>
              <a:cs typeface="Times New Roman"/>
              <a:sym typeface="Times New Roman"/>
            </a:endParaRPr>
          </a:p>
        </p:txBody>
      </p:sp>
      <p:pic>
        <p:nvPicPr>
          <p:cNvPr id="162" name="Google Shape;162;p29"/>
          <p:cNvPicPr preferRelativeResize="0"/>
          <p:nvPr/>
        </p:nvPicPr>
        <p:blipFill>
          <a:blip r:embed="rId3">
            <a:alphaModFix/>
          </a:blip>
          <a:stretch>
            <a:fillRect/>
          </a:stretch>
        </p:blipFill>
        <p:spPr>
          <a:xfrm>
            <a:off x="2806625" y="3012050"/>
            <a:ext cx="3530745" cy="182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292625"/>
            <a:ext cx="8520600" cy="89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How do we build ML models? (Hint: Think about what a model aims to do)</a:t>
            </a:r>
            <a:endParaRPr>
              <a:latin typeface="Times New Roman"/>
              <a:ea typeface="Times New Roman"/>
              <a:cs typeface="Times New Roman"/>
              <a:sym typeface="Times New Roman"/>
            </a:endParaRPr>
          </a:p>
        </p:txBody>
      </p:sp>
      <p:sp>
        <p:nvSpPr>
          <p:cNvPr id="168" name="Google Shape;168;p30"/>
          <p:cNvSpPr txBox="1"/>
          <p:nvPr>
            <p:ph idx="1" type="body"/>
          </p:nvPr>
        </p:nvSpPr>
        <p:spPr>
          <a:xfrm>
            <a:off x="311700" y="1810500"/>
            <a:ext cx="8520600" cy="1522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Remember, ML models inherently make some kind of prediction (a value for regression, or a category for classification)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Thus, we can take this prediction and make some kind of evaluation of how “good” this prediction is</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Assessing how “good” a model is: The </a:t>
            </a:r>
            <a:r>
              <a:rPr lang="en" u="sng">
                <a:latin typeface="Times New Roman"/>
                <a:ea typeface="Times New Roman"/>
                <a:cs typeface="Times New Roman"/>
                <a:sym typeface="Times New Roman"/>
              </a:rPr>
              <a:t>Objective Function</a:t>
            </a:r>
            <a:endParaRPr u="sng">
              <a:latin typeface="Times New Roman"/>
              <a:ea typeface="Times New Roman"/>
              <a:cs typeface="Times New Roman"/>
              <a:sym typeface="Times New Roman"/>
            </a:endParaRPr>
          </a:p>
        </p:txBody>
      </p:sp>
      <p:sp>
        <p:nvSpPr>
          <p:cNvPr id="174" name="Google Shape;174;p31"/>
          <p:cNvSpPr txBox="1"/>
          <p:nvPr>
            <p:ph idx="1" type="body"/>
          </p:nvPr>
        </p:nvSpPr>
        <p:spPr>
          <a:xfrm>
            <a:off x="311700" y="859200"/>
            <a:ext cx="8520600" cy="190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latin typeface="Times New Roman"/>
                <a:ea typeface="Times New Roman"/>
                <a:cs typeface="Times New Roman"/>
                <a:sym typeface="Times New Roman"/>
              </a:rPr>
              <a:t>Objective Function</a:t>
            </a:r>
            <a:r>
              <a:rPr lang="en" sz="2000">
                <a:latin typeface="Times New Roman"/>
                <a:ea typeface="Times New Roman"/>
                <a:cs typeface="Times New Roman"/>
                <a:sym typeface="Times New Roman"/>
              </a:rPr>
              <a:t>: A tool that we use to determine how “good” a model’s predictions are</a:t>
            </a:r>
            <a:endParaRPr sz="20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This is typically a mathematical function that takes in the model’s prediction, and outputs a number known as a </a:t>
            </a:r>
            <a:r>
              <a:rPr lang="en" sz="1600" u="sng">
                <a:latin typeface="Times New Roman"/>
                <a:ea typeface="Times New Roman"/>
                <a:cs typeface="Times New Roman"/>
                <a:sym typeface="Times New Roman"/>
              </a:rPr>
              <a:t>“loss”</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u="sng">
                <a:latin typeface="Times New Roman"/>
                <a:ea typeface="Times New Roman"/>
                <a:cs typeface="Times New Roman"/>
                <a:sym typeface="Times New Roman"/>
              </a:rPr>
              <a:t>Loss</a:t>
            </a:r>
            <a:r>
              <a:rPr lang="en" sz="1600">
                <a:latin typeface="Times New Roman"/>
                <a:ea typeface="Times New Roman"/>
                <a:cs typeface="Times New Roman"/>
                <a:sym typeface="Times New Roman"/>
              </a:rPr>
              <a:t> tells us how far off our model’s prediction is from what it ideally should be → thus higher loss means a worse prediction, lower loss means a better prediction</a:t>
            </a:r>
            <a:endParaRPr sz="1600">
              <a:latin typeface="Times New Roman"/>
              <a:ea typeface="Times New Roman"/>
              <a:cs typeface="Times New Roman"/>
              <a:sym typeface="Times New Roman"/>
            </a:endParaRPr>
          </a:p>
        </p:txBody>
      </p:sp>
      <p:pic>
        <p:nvPicPr>
          <p:cNvPr id="175" name="Google Shape;175;p31"/>
          <p:cNvPicPr preferRelativeResize="0"/>
          <p:nvPr/>
        </p:nvPicPr>
        <p:blipFill>
          <a:blip r:embed="rId3">
            <a:alphaModFix/>
          </a:blip>
          <a:stretch>
            <a:fillRect/>
          </a:stretch>
        </p:blipFill>
        <p:spPr>
          <a:xfrm>
            <a:off x="2667362" y="2830375"/>
            <a:ext cx="3809286" cy="2078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Building Our Model: </a:t>
            </a:r>
            <a:r>
              <a:rPr lang="en" u="sng">
                <a:latin typeface="Times New Roman"/>
                <a:ea typeface="Times New Roman"/>
                <a:cs typeface="Times New Roman"/>
                <a:sym typeface="Times New Roman"/>
              </a:rPr>
              <a:t>Training</a:t>
            </a:r>
            <a:endParaRPr u="sng">
              <a:latin typeface="Times New Roman"/>
              <a:ea typeface="Times New Roman"/>
              <a:cs typeface="Times New Roman"/>
              <a:sym typeface="Times New Roman"/>
            </a:endParaRPr>
          </a:p>
        </p:txBody>
      </p:sp>
      <p:sp>
        <p:nvSpPr>
          <p:cNvPr id="181" name="Google Shape;181;p32"/>
          <p:cNvSpPr txBox="1"/>
          <p:nvPr>
            <p:ph idx="1" type="body"/>
          </p:nvPr>
        </p:nvSpPr>
        <p:spPr>
          <a:xfrm>
            <a:off x="311700" y="1000075"/>
            <a:ext cx="8520600" cy="264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latin typeface="Times New Roman"/>
                <a:ea typeface="Times New Roman"/>
                <a:cs typeface="Times New Roman"/>
                <a:sym typeface="Times New Roman"/>
              </a:rPr>
              <a:t>Training</a:t>
            </a:r>
            <a:r>
              <a:rPr lang="en">
                <a:latin typeface="Times New Roman"/>
                <a:ea typeface="Times New Roman"/>
                <a:cs typeface="Times New Roman"/>
                <a:sym typeface="Times New Roman"/>
              </a:rPr>
              <a:t> is the process by which an ML model is built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 model is “trained” by finding the parameters that result in the best predictions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Thus we build our model by choosing parameters that minimize our objective function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a:latin typeface="Times New Roman"/>
                <a:ea typeface="Times New Roman"/>
                <a:cs typeface="Times New Roman"/>
                <a:sym typeface="Times New Roman"/>
              </a:rPr>
              <a:t>To do so we use advanced mathematical tools rooted in calculus; The algorithm to train a model (find the optimal parameters) is called </a:t>
            </a:r>
            <a:r>
              <a:rPr b="1" lang="en">
                <a:latin typeface="Times New Roman"/>
                <a:ea typeface="Times New Roman"/>
                <a:cs typeface="Times New Roman"/>
                <a:sym typeface="Times New Roman"/>
              </a:rPr>
              <a:t>Gradient Descent</a:t>
            </a:r>
            <a:endParaRPr b="1">
              <a:latin typeface="Times New Roman"/>
              <a:ea typeface="Times New Roman"/>
              <a:cs typeface="Times New Roman"/>
              <a:sym typeface="Times New Roman"/>
            </a:endParaRPr>
          </a:p>
        </p:txBody>
      </p:sp>
      <p:pic>
        <p:nvPicPr>
          <p:cNvPr id="182" name="Google Shape;182;p32"/>
          <p:cNvPicPr preferRelativeResize="0"/>
          <p:nvPr/>
        </p:nvPicPr>
        <p:blipFill>
          <a:blip r:embed="rId3">
            <a:alphaModFix/>
          </a:blip>
          <a:stretch>
            <a:fillRect/>
          </a:stretch>
        </p:blipFill>
        <p:spPr>
          <a:xfrm>
            <a:off x="2898925" y="2999850"/>
            <a:ext cx="2418525" cy="199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Class Objectives</a:t>
            </a:r>
            <a:endParaRPr>
              <a:latin typeface="Times New Roman"/>
              <a:ea typeface="Times New Roman"/>
              <a:cs typeface="Times New Roman"/>
              <a:sym typeface="Times New Roman"/>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Not a coding class! You may have some prior python knowledge, we want to teach you how to do machine learning (ML) using python skills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Learn the basic principles of ML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Learn how to implement ML in code, especially with </a:t>
            </a:r>
            <a:r>
              <a:rPr lang="en">
                <a:latin typeface="Times New Roman"/>
                <a:ea typeface="Times New Roman"/>
                <a:cs typeface="Times New Roman"/>
                <a:sym typeface="Times New Roman"/>
              </a:rPr>
              <a:t>the help of tools like ChatGPT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Learn how to learn ML independently → you won’t always have us!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Learn how to identify problems that can be solved with ML, then solve them yourself using ML</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Gradient Descent Explained Simply</a:t>
            </a:r>
            <a:endParaRPr>
              <a:latin typeface="Times New Roman"/>
              <a:ea typeface="Times New Roman"/>
              <a:cs typeface="Times New Roman"/>
              <a:sym typeface="Times New Roman"/>
            </a:endParaRPr>
          </a:p>
        </p:txBody>
      </p:sp>
      <p:sp>
        <p:nvSpPr>
          <p:cNvPr id="188" name="Google Shape;188;p33"/>
          <p:cNvSpPr txBox="1"/>
          <p:nvPr>
            <p:ph idx="1" type="body"/>
          </p:nvPr>
        </p:nvSpPr>
        <p:spPr>
          <a:xfrm>
            <a:off x="311700" y="1076275"/>
            <a:ext cx="8520600" cy="147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Think of the objective function as an equation that has values for all values of the model’s parameters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We want to find the parameter values that minimize the value of the objective function, and gradient descent allows us to do this</a:t>
            </a:r>
            <a:endParaRPr>
              <a:latin typeface="Times New Roman"/>
              <a:ea typeface="Times New Roman"/>
              <a:cs typeface="Times New Roman"/>
              <a:sym typeface="Times New Roman"/>
            </a:endParaRPr>
          </a:p>
        </p:txBody>
      </p:sp>
      <p:pic>
        <p:nvPicPr>
          <p:cNvPr id="189" name="Google Shape;189;p33"/>
          <p:cNvPicPr preferRelativeResize="0"/>
          <p:nvPr/>
        </p:nvPicPr>
        <p:blipFill>
          <a:blip r:embed="rId3">
            <a:alphaModFix/>
          </a:blip>
          <a:stretch>
            <a:fillRect/>
          </a:stretch>
        </p:blipFill>
        <p:spPr>
          <a:xfrm>
            <a:off x="921300" y="2622475"/>
            <a:ext cx="3570584" cy="2216225"/>
          </a:xfrm>
          <a:prstGeom prst="rect">
            <a:avLst/>
          </a:prstGeom>
          <a:noFill/>
          <a:ln>
            <a:noFill/>
          </a:ln>
        </p:spPr>
      </p:pic>
      <p:pic>
        <p:nvPicPr>
          <p:cNvPr id="190" name="Google Shape;190;p33"/>
          <p:cNvPicPr preferRelativeResize="0"/>
          <p:nvPr/>
        </p:nvPicPr>
        <p:blipFill>
          <a:blip r:embed="rId4">
            <a:alphaModFix/>
          </a:blip>
          <a:stretch>
            <a:fillRect/>
          </a:stretch>
        </p:blipFill>
        <p:spPr>
          <a:xfrm>
            <a:off x="5469134" y="2622475"/>
            <a:ext cx="2691771" cy="221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Recap: Elements of An ML Model &amp; How We Build One</a:t>
            </a:r>
            <a:endParaRPr>
              <a:latin typeface="Times New Roman"/>
              <a:ea typeface="Times New Roman"/>
              <a:cs typeface="Times New Roman"/>
              <a:sym typeface="Times New Roman"/>
            </a:endParaRPr>
          </a:p>
        </p:txBody>
      </p:sp>
      <p:sp>
        <p:nvSpPr>
          <p:cNvPr id="196" name="Google Shape;196;p34"/>
          <p:cNvSpPr txBox="1"/>
          <p:nvPr>
            <p:ph idx="1" type="body"/>
          </p:nvPr>
        </p:nvSpPr>
        <p:spPr>
          <a:xfrm>
            <a:off x="311700" y="865325"/>
            <a:ext cx="4488000" cy="4004400"/>
          </a:xfrm>
          <a:prstGeom prst="rect">
            <a:avLst/>
          </a:prstGeom>
        </p:spPr>
        <p:txBody>
          <a:bodyPr anchorCtr="0" anchor="t" bIns="91425" lIns="91425" spcFirstLastPara="1" rIns="91425" wrap="square" tIns="91425">
            <a:noAutofit/>
          </a:bodyPr>
          <a:lstStyle/>
          <a:p>
            <a:pPr indent="-358775" lvl="0" marL="457200" rtl="0" algn="l">
              <a:lnSpc>
                <a:spcPct val="95000"/>
              </a:lnSpc>
              <a:spcBef>
                <a:spcPts val="0"/>
              </a:spcBef>
              <a:spcAft>
                <a:spcPts val="0"/>
              </a:spcAft>
              <a:buSzPts val="2050"/>
              <a:buChar char="-"/>
            </a:pPr>
            <a:r>
              <a:rPr lang="en" sz="2050">
                <a:latin typeface="Times New Roman"/>
                <a:ea typeface="Times New Roman"/>
                <a:cs typeface="Times New Roman"/>
                <a:sym typeface="Times New Roman"/>
              </a:rPr>
              <a:t>An ML model is defined by a set of modifiable </a:t>
            </a:r>
            <a:r>
              <a:rPr b="1" lang="en" sz="2050">
                <a:latin typeface="Times New Roman"/>
                <a:ea typeface="Times New Roman"/>
                <a:cs typeface="Times New Roman"/>
                <a:sym typeface="Times New Roman"/>
              </a:rPr>
              <a:t>parameters</a:t>
            </a:r>
            <a:r>
              <a:rPr lang="en" sz="2050">
                <a:latin typeface="Times New Roman"/>
                <a:ea typeface="Times New Roman"/>
                <a:cs typeface="Times New Roman"/>
                <a:sym typeface="Times New Roman"/>
              </a:rPr>
              <a:t> which do the mathematical work to generate predictions behind the scenes</a:t>
            </a:r>
            <a:endParaRPr sz="2050">
              <a:latin typeface="Times New Roman"/>
              <a:ea typeface="Times New Roman"/>
              <a:cs typeface="Times New Roman"/>
              <a:sym typeface="Times New Roman"/>
            </a:endParaRPr>
          </a:p>
          <a:p>
            <a:pPr indent="-358775" lvl="0" marL="457200" rtl="0" algn="l">
              <a:lnSpc>
                <a:spcPct val="95000"/>
              </a:lnSpc>
              <a:spcBef>
                <a:spcPts val="0"/>
              </a:spcBef>
              <a:spcAft>
                <a:spcPts val="0"/>
              </a:spcAft>
              <a:buSzPts val="2050"/>
              <a:buChar char="-"/>
            </a:pPr>
            <a:r>
              <a:rPr lang="en" sz="2050">
                <a:latin typeface="Times New Roman"/>
                <a:ea typeface="Times New Roman"/>
                <a:cs typeface="Times New Roman"/>
                <a:sym typeface="Times New Roman"/>
              </a:rPr>
              <a:t>To build an ML model, we use a process called </a:t>
            </a:r>
            <a:r>
              <a:rPr b="1" lang="en" sz="2050">
                <a:latin typeface="Times New Roman"/>
                <a:ea typeface="Times New Roman"/>
                <a:cs typeface="Times New Roman"/>
                <a:sym typeface="Times New Roman"/>
              </a:rPr>
              <a:t>training</a:t>
            </a:r>
            <a:endParaRPr b="1" sz="2050">
              <a:latin typeface="Times New Roman"/>
              <a:ea typeface="Times New Roman"/>
              <a:cs typeface="Times New Roman"/>
              <a:sym typeface="Times New Roman"/>
            </a:endParaRPr>
          </a:p>
          <a:p>
            <a:pPr indent="-335280" lvl="1" marL="914400" rtl="0" algn="l">
              <a:lnSpc>
                <a:spcPct val="95000"/>
              </a:lnSpc>
              <a:spcBef>
                <a:spcPts val="0"/>
              </a:spcBef>
              <a:spcAft>
                <a:spcPts val="0"/>
              </a:spcAft>
              <a:buSzPts val="1680"/>
              <a:buChar char="-"/>
            </a:pPr>
            <a:r>
              <a:rPr lang="en" sz="1679">
                <a:latin typeface="Times New Roman"/>
                <a:ea typeface="Times New Roman"/>
                <a:cs typeface="Times New Roman"/>
                <a:sym typeface="Times New Roman"/>
              </a:rPr>
              <a:t>During training, we select the parameters that minimize the </a:t>
            </a:r>
            <a:r>
              <a:rPr b="1" lang="en" sz="1679">
                <a:latin typeface="Times New Roman"/>
                <a:ea typeface="Times New Roman"/>
                <a:cs typeface="Times New Roman"/>
                <a:sym typeface="Times New Roman"/>
              </a:rPr>
              <a:t>objective function</a:t>
            </a:r>
            <a:r>
              <a:rPr lang="en" sz="1679">
                <a:latin typeface="Times New Roman"/>
                <a:ea typeface="Times New Roman"/>
                <a:cs typeface="Times New Roman"/>
                <a:sym typeface="Times New Roman"/>
              </a:rPr>
              <a:t> (a measure of how “bad” of predictions the model makes)</a:t>
            </a:r>
            <a:endParaRPr sz="1679">
              <a:latin typeface="Times New Roman"/>
              <a:ea typeface="Times New Roman"/>
              <a:cs typeface="Times New Roman"/>
              <a:sym typeface="Times New Roman"/>
            </a:endParaRPr>
          </a:p>
          <a:p>
            <a:pPr indent="-335280" lvl="1" marL="914400" rtl="0" algn="l">
              <a:lnSpc>
                <a:spcPct val="95000"/>
              </a:lnSpc>
              <a:spcBef>
                <a:spcPts val="0"/>
              </a:spcBef>
              <a:spcAft>
                <a:spcPts val="0"/>
              </a:spcAft>
              <a:buSzPts val="1680"/>
              <a:buFont typeface="Times New Roman"/>
              <a:buChar char="-"/>
            </a:pPr>
            <a:r>
              <a:rPr lang="en" sz="1679">
                <a:latin typeface="Times New Roman"/>
                <a:ea typeface="Times New Roman"/>
                <a:cs typeface="Times New Roman"/>
                <a:sym typeface="Times New Roman"/>
              </a:rPr>
              <a:t>To minimize the objective function, we use an algorithm called gradient descent, whereby we search for the parameter values that result in a minimal objective function value</a:t>
            </a:r>
            <a:endParaRPr sz="1679">
              <a:latin typeface="Times New Roman"/>
              <a:ea typeface="Times New Roman"/>
              <a:cs typeface="Times New Roman"/>
              <a:sym typeface="Times New Roman"/>
            </a:endParaRPr>
          </a:p>
        </p:txBody>
      </p:sp>
      <p:pic>
        <p:nvPicPr>
          <p:cNvPr id="197" name="Google Shape;197;p34"/>
          <p:cNvPicPr preferRelativeResize="0"/>
          <p:nvPr/>
        </p:nvPicPr>
        <p:blipFill>
          <a:blip r:embed="rId3">
            <a:alphaModFix/>
          </a:blip>
          <a:stretch>
            <a:fillRect/>
          </a:stretch>
        </p:blipFill>
        <p:spPr>
          <a:xfrm>
            <a:off x="4954700" y="1125100"/>
            <a:ext cx="4106200" cy="336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292625"/>
            <a:ext cx="8520600" cy="126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Note: This generalized process to build an ML model is the same for all kinds of models, whether they are supervised or unsupervised, whether you are doing regression or classification</a:t>
            </a:r>
            <a:endParaRPr>
              <a:latin typeface="Times New Roman"/>
              <a:ea typeface="Times New Roman"/>
              <a:cs typeface="Times New Roman"/>
              <a:sym typeface="Times New Roman"/>
            </a:endParaRPr>
          </a:p>
        </p:txBody>
      </p:sp>
      <p:pic>
        <p:nvPicPr>
          <p:cNvPr id="203" name="Google Shape;203;p35"/>
          <p:cNvPicPr preferRelativeResize="0"/>
          <p:nvPr/>
        </p:nvPicPr>
        <p:blipFill>
          <a:blip r:embed="rId3">
            <a:alphaModFix/>
          </a:blip>
          <a:stretch>
            <a:fillRect/>
          </a:stretch>
        </p:blipFill>
        <p:spPr>
          <a:xfrm>
            <a:off x="1789775" y="1733850"/>
            <a:ext cx="5564461" cy="3131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ctrTitle"/>
          </p:nvPr>
        </p:nvSpPr>
        <p:spPr>
          <a:xfrm>
            <a:off x="311700" y="2059950"/>
            <a:ext cx="8520600" cy="102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Section II: Regression Deep Dive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Review: What is regression?</a:t>
            </a:r>
            <a:endParaRPr>
              <a:latin typeface="Times New Roman"/>
              <a:ea typeface="Times New Roman"/>
              <a:cs typeface="Times New Roman"/>
              <a:sym typeface="Times New Roman"/>
            </a:endParaRPr>
          </a:p>
        </p:txBody>
      </p:sp>
      <p:pic>
        <p:nvPicPr>
          <p:cNvPr id="214" name="Google Shape;214;p37"/>
          <p:cNvPicPr preferRelativeResize="0"/>
          <p:nvPr/>
        </p:nvPicPr>
        <p:blipFill>
          <a:blip r:embed="rId3">
            <a:alphaModFix/>
          </a:blip>
          <a:stretch>
            <a:fillRect/>
          </a:stretch>
        </p:blipFill>
        <p:spPr>
          <a:xfrm>
            <a:off x="2199500" y="1352900"/>
            <a:ext cx="3770700" cy="3019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Regression Definition</a:t>
            </a:r>
            <a:endParaRPr>
              <a:latin typeface="Times New Roman"/>
              <a:ea typeface="Times New Roman"/>
              <a:cs typeface="Times New Roman"/>
              <a:sym typeface="Times New Roman"/>
            </a:endParaRPr>
          </a:p>
        </p:txBody>
      </p:sp>
      <p:sp>
        <p:nvSpPr>
          <p:cNvPr id="220" name="Google Shape;220;p38"/>
          <p:cNvSpPr txBox="1"/>
          <p:nvPr>
            <p:ph idx="1" type="body"/>
          </p:nvPr>
        </p:nvSpPr>
        <p:spPr>
          <a:xfrm>
            <a:off x="311700" y="923875"/>
            <a:ext cx="8520600" cy="205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class of ML problems concerned with predicting a continuous value given an input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Examples:</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Given the weather today, predict the weather tomorrow</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Given the population today, predict the population in 2 years</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Given the current value of a stock, predict its value in 1 year</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Given your current height, predict your height in 3 years</a:t>
            </a:r>
            <a:endParaRPr>
              <a:latin typeface="Times New Roman"/>
              <a:ea typeface="Times New Roman"/>
              <a:cs typeface="Times New Roman"/>
              <a:sym typeface="Times New Roman"/>
            </a:endParaRPr>
          </a:p>
        </p:txBody>
      </p:sp>
      <p:pic>
        <p:nvPicPr>
          <p:cNvPr id="221" name="Google Shape;221;p38"/>
          <p:cNvPicPr preferRelativeResize="0"/>
          <p:nvPr/>
        </p:nvPicPr>
        <p:blipFill>
          <a:blip r:embed="rId3">
            <a:alphaModFix/>
          </a:blip>
          <a:stretch>
            <a:fillRect/>
          </a:stretch>
        </p:blipFill>
        <p:spPr>
          <a:xfrm>
            <a:off x="3121725" y="3130375"/>
            <a:ext cx="2900546" cy="1632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12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Q: You have some data points, how would you go about making a regression model for it? Think about the data below:</a:t>
            </a:r>
            <a:endParaRPr>
              <a:latin typeface="Times New Roman"/>
              <a:ea typeface="Times New Roman"/>
              <a:cs typeface="Times New Roman"/>
              <a:sym typeface="Times New Roman"/>
            </a:endParaRPr>
          </a:p>
        </p:txBody>
      </p:sp>
      <p:pic>
        <p:nvPicPr>
          <p:cNvPr id="227" name="Google Shape;227;p39"/>
          <p:cNvPicPr preferRelativeResize="0"/>
          <p:nvPr/>
        </p:nvPicPr>
        <p:blipFill>
          <a:blip r:embed="rId3">
            <a:alphaModFix/>
          </a:blip>
          <a:stretch>
            <a:fillRect/>
          </a:stretch>
        </p:blipFill>
        <p:spPr>
          <a:xfrm>
            <a:off x="1878500" y="1546600"/>
            <a:ext cx="5386999" cy="3106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 Simple, draw a line that captures the correlation!</a:t>
            </a:r>
            <a:endParaRPr>
              <a:latin typeface="Times New Roman"/>
              <a:ea typeface="Times New Roman"/>
              <a:cs typeface="Times New Roman"/>
              <a:sym typeface="Times New Roman"/>
            </a:endParaRPr>
          </a:p>
        </p:txBody>
      </p:sp>
      <p:pic>
        <p:nvPicPr>
          <p:cNvPr id="233" name="Google Shape;233;p40"/>
          <p:cNvPicPr preferRelativeResize="0"/>
          <p:nvPr/>
        </p:nvPicPr>
        <p:blipFill>
          <a:blip r:embed="rId3">
            <a:alphaModFix/>
          </a:blip>
          <a:stretch>
            <a:fillRect/>
          </a:stretch>
        </p:blipFill>
        <p:spPr>
          <a:xfrm>
            <a:off x="1421300" y="1231100"/>
            <a:ext cx="5386999" cy="3106975"/>
          </a:xfrm>
          <a:prstGeom prst="rect">
            <a:avLst/>
          </a:prstGeom>
          <a:noFill/>
          <a:ln>
            <a:noFill/>
          </a:ln>
        </p:spPr>
      </p:pic>
      <p:cxnSp>
        <p:nvCxnSpPr>
          <p:cNvPr id="234" name="Google Shape;234;p40"/>
          <p:cNvCxnSpPr/>
          <p:nvPr/>
        </p:nvCxnSpPr>
        <p:spPr>
          <a:xfrm>
            <a:off x="1824725" y="1959075"/>
            <a:ext cx="4549200" cy="2017800"/>
          </a:xfrm>
          <a:prstGeom prst="straightConnector1">
            <a:avLst/>
          </a:prstGeom>
          <a:noFill/>
          <a:ln cap="flat" cmpd="sng" w="38100">
            <a:solidFill>
              <a:srgbClr val="FF0000"/>
            </a:solidFill>
            <a:prstDash val="solid"/>
            <a:round/>
            <a:headEnd len="med" w="med" type="none"/>
            <a:tailEnd len="med" w="med" type="none"/>
          </a:ln>
        </p:spPr>
      </p:cxnSp>
      <p:sp>
        <p:nvSpPr>
          <p:cNvPr id="235" name="Google Shape;235;p40"/>
          <p:cNvSpPr txBox="1"/>
          <p:nvPr/>
        </p:nvSpPr>
        <p:spPr>
          <a:xfrm>
            <a:off x="7117250" y="1694925"/>
            <a:ext cx="1834500" cy="20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This straight-line solution is called a </a:t>
            </a:r>
            <a:r>
              <a:rPr b="1" lang="en" sz="1800" u="sng">
                <a:solidFill>
                  <a:schemeClr val="dk2"/>
                </a:solidFill>
              </a:rPr>
              <a:t>linear regression</a:t>
            </a:r>
            <a:endParaRPr b="1" sz="1800" u="sng">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1919850"/>
            <a:ext cx="8520600" cy="175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Today we will cover simple regression techniques–basically different shaped lines to fit different kinds of data</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Linear Regression</a:t>
            </a:r>
            <a:endParaRPr>
              <a:latin typeface="Times New Roman"/>
              <a:ea typeface="Times New Roman"/>
              <a:cs typeface="Times New Roman"/>
              <a:sym typeface="Times New Roman"/>
            </a:endParaRPr>
          </a:p>
        </p:txBody>
      </p:sp>
      <p:sp>
        <p:nvSpPr>
          <p:cNvPr id="246" name="Google Shape;246;p42"/>
          <p:cNvSpPr txBox="1"/>
          <p:nvPr>
            <p:ph idx="1" type="body"/>
          </p:nvPr>
        </p:nvSpPr>
        <p:spPr>
          <a:xfrm>
            <a:off x="311700" y="1152475"/>
            <a:ext cx="8520600" cy="82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Simplest kind of regression</a:t>
            </a:r>
            <a:endParaRPr/>
          </a:p>
          <a:p>
            <a:pPr indent="-342900" lvl="0" marL="457200" rtl="0" algn="l">
              <a:spcBef>
                <a:spcPts val="0"/>
              </a:spcBef>
              <a:spcAft>
                <a:spcPts val="0"/>
              </a:spcAft>
              <a:buSzPts val="1800"/>
              <a:buChar char="-"/>
            </a:pPr>
            <a:r>
              <a:rPr lang="en"/>
              <a:t>Use a straight line that fits the data best</a:t>
            </a:r>
            <a:endParaRPr/>
          </a:p>
        </p:txBody>
      </p:sp>
      <p:pic>
        <p:nvPicPr>
          <p:cNvPr id="247" name="Google Shape;247;p42"/>
          <p:cNvPicPr preferRelativeResize="0"/>
          <p:nvPr/>
        </p:nvPicPr>
        <p:blipFill>
          <a:blip r:embed="rId3">
            <a:alphaModFix/>
          </a:blip>
          <a:stretch>
            <a:fillRect/>
          </a:stretch>
        </p:blipFill>
        <p:spPr>
          <a:xfrm>
            <a:off x="1892325" y="2038100"/>
            <a:ext cx="5359355" cy="2857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Agenda For Today</a:t>
            </a:r>
            <a:endParaRPr>
              <a:latin typeface="Times New Roman"/>
              <a:ea typeface="Times New Roman"/>
              <a:cs typeface="Times New Roman"/>
              <a:sym typeface="Times New Roman"/>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ML &amp; Course Intro (15 minutes → 1:00pm - 1:15pm)</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ML Basics: Model Building Basics (20 minutes → 1:15pm - 1:35pm)</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ML Basics: Regression (30 minutes → 1:35pm - 2:05pm)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Break (2:05pm - 2:15pm)</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ML Exercise Work Time (90 minutes → 2:15pm - 4:00pm)</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253" name="Google Shape;253;p43"/>
          <p:cNvSpPr txBox="1"/>
          <p:nvPr>
            <p:ph idx="1" type="body"/>
          </p:nvPr>
        </p:nvSpPr>
        <p:spPr>
          <a:xfrm>
            <a:off x="311700" y="923875"/>
            <a:ext cx="8520600" cy="1070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“S-shaped” curve</a:t>
            </a:r>
            <a:endParaRPr/>
          </a:p>
          <a:p>
            <a:pPr indent="-342900" lvl="0" marL="457200" rtl="0" algn="l">
              <a:spcBef>
                <a:spcPts val="0"/>
              </a:spcBef>
              <a:spcAft>
                <a:spcPts val="0"/>
              </a:spcAft>
              <a:buSzPts val="1800"/>
              <a:buChar char="-"/>
            </a:pPr>
            <a:r>
              <a:rPr lang="en"/>
              <a:t>Often populations of animals follow this curve, as well as some other phenomena in nature</a:t>
            </a:r>
            <a:endParaRPr/>
          </a:p>
        </p:txBody>
      </p:sp>
      <p:pic>
        <p:nvPicPr>
          <p:cNvPr id="254" name="Google Shape;254;p43"/>
          <p:cNvPicPr preferRelativeResize="0"/>
          <p:nvPr/>
        </p:nvPicPr>
        <p:blipFill>
          <a:blip r:embed="rId3">
            <a:alphaModFix/>
          </a:blip>
          <a:stretch>
            <a:fillRect/>
          </a:stretch>
        </p:blipFill>
        <p:spPr>
          <a:xfrm>
            <a:off x="2610363" y="2070775"/>
            <a:ext cx="3923287" cy="2615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Polynomial Regression</a:t>
            </a:r>
            <a:endParaRPr>
              <a:latin typeface="Times New Roman"/>
              <a:ea typeface="Times New Roman"/>
              <a:cs typeface="Times New Roman"/>
              <a:sym typeface="Times New Roman"/>
            </a:endParaRPr>
          </a:p>
        </p:txBody>
      </p:sp>
      <p:sp>
        <p:nvSpPr>
          <p:cNvPr id="260" name="Google Shape;260;p44"/>
          <p:cNvSpPr txBox="1"/>
          <p:nvPr>
            <p:ph idx="1" type="body"/>
          </p:nvPr>
        </p:nvSpPr>
        <p:spPr>
          <a:xfrm>
            <a:off x="311700" y="1152475"/>
            <a:ext cx="8520600" cy="95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Fit a polynomial (think more squigly) curve to the data</a:t>
            </a:r>
            <a:endParaRPr/>
          </a:p>
          <a:p>
            <a:pPr indent="-342900" lvl="0" marL="457200" rtl="0" algn="l">
              <a:spcBef>
                <a:spcPts val="0"/>
              </a:spcBef>
              <a:spcAft>
                <a:spcPts val="0"/>
              </a:spcAft>
              <a:buSzPts val="1800"/>
              <a:buChar char="-"/>
            </a:pPr>
            <a:r>
              <a:rPr lang="en"/>
              <a:t>Many things in nature can be described by polynomial curves</a:t>
            </a:r>
            <a:endParaRPr/>
          </a:p>
        </p:txBody>
      </p:sp>
      <p:pic>
        <p:nvPicPr>
          <p:cNvPr id="261" name="Google Shape;261;p44"/>
          <p:cNvPicPr preferRelativeResize="0"/>
          <p:nvPr/>
        </p:nvPicPr>
        <p:blipFill>
          <a:blip r:embed="rId3">
            <a:alphaModFix/>
          </a:blip>
          <a:stretch>
            <a:fillRect/>
          </a:stretch>
        </p:blipFill>
        <p:spPr>
          <a:xfrm>
            <a:off x="2750112" y="2206900"/>
            <a:ext cx="3643766" cy="2732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ctrTitle"/>
          </p:nvPr>
        </p:nvSpPr>
        <p:spPr>
          <a:xfrm>
            <a:off x="311700" y="2059950"/>
            <a:ext cx="8520600" cy="102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Section III: LLM Tool Usage Notes </a:t>
            </a:r>
            <a:endParaRPr>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LLM Tool Usage</a:t>
            </a:r>
            <a:endParaRPr>
              <a:latin typeface="Times New Roman"/>
              <a:ea typeface="Times New Roman"/>
              <a:cs typeface="Times New Roman"/>
              <a:sym typeface="Times New Roman"/>
            </a:endParaRPr>
          </a:p>
        </p:txBody>
      </p:sp>
      <p:sp>
        <p:nvSpPr>
          <p:cNvPr id="272" name="Google Shape;272;p46"/>
          <p:cNvSpPr txBox="1"/>
          <p:nvPr>
            <p:ph idx="1" type="body"/>
          </p:nvPr>
        </p:nvSpPr>
        <p:spPr>
          <a:xfrm>
            <a:off x="311700" y="1152475"/>
            <a:ext cx="8520600" cy="243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LLM tools include ChatGPT, Perplexity, Claude, and Cursor</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Can be extremely useful!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We want you to use these throughout the class, as they can drastically improve your productivity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However, there are good ways to use these tools (improve learning ability), and there are bad ways to use them (learn nothing, do no work)</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We will guide you through best practices and our expectations for this class!</a:t>
            </a: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LLM Tools Definition</a:t>
            </a:r>
            <a:endParaRPr>
              <a:latin typeface="Times New Roman"/>
              <a:ea typeface="Times New Roman"/>
              <a:cs typeface="Times New Roman"/>
              <a:sym typeface="Times New Roman"/>
            </a:endParaRPr>
          </a:p>
        </p:txBody>
      </p:sp>
      <p:sp>
        <p:nvSpPr>
          <p:cNvPr id="278" name="Google Shape;278;p47"/>
          <p:cNvSpPr txBox="1"/>
          <p:nvPr>
            <p:ph idx="1" type="body"/>
          </p:nvPr>
        </p:nvSpPr>
        <p:spPr>
          <a:xfrm>
            <a:off x="311700" y="1152475"/>
            <a:ext cx="8520600" cy="1606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An LLM tool is a tool that uses large language models (a kind of ML model) to understand natural language text for various tasks, including generating new text or code</a:t>
            </a:r>
            <a:endParaRPr sz="2400">
              <a:latin typeface="Times New Roman"/>
              <a:ea typeface="Times New Roman"/>
              <a:cs typeface="Times New Roman"/>
              <a:sym typeface="Times New Roman"/>
            </a:endParaRPr>
          </a:p>
        </p:txBody>
      </p:sp>
      <p:pic>
        <p:nvPicPr>
          <p:cNvPr id="279" name="Google Shape;279;p47"/>
          <p:cNvPicPr preferRelativeResize="0"/>
          <p:nvPr/>
        </p:nvPicPr>
        <p:blipFill>
          <a:blip r:embed="rId3">
            <a:alphaModFix/>
          </a:blip>
          <a:stretch>
            <a:fillRect/>
          </a:stretch>
        </p:blipFill>
        <p:spPr>
          <a:xfrm>
            <a:off x="2285988" y="2450300"/>
            <a:ext cx="4572015" cy="2571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 few) </a:t>
            </a:r>
            <a:r>
              <a:rPr lang="en">
                <a:latin typeface="Times New Roman"/>
                <a:ea typeface="Times New Roman"/>
                <a:cs typeface="Times New Roman"/>
                <a:sym typeface="Times New Roman"/>
              </a:rPr>
              <a:t>LLM Tool Uses</a:t>
            </a:r>
            <a:endParaRPr>
              <a:latin typeface="Times New Roman"/>
              <a:ea typeface="Times New Roman"/>
              <a:cs typeface="Times New Roman"/>
              <a:sym typeface="Times New Roman"/>
            </a:endParaRPr>
          </a:p>
        </p:txBody>
      </p:sp>
      <p:sp>
        <p:nvSpPr>
          <p:cNvPr id="285" name="Google Shape;285;p4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All things code!</a:t>
            </a:r>
            <a:endParaRPr sz="20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Writing code</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Commenting code</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Debugging code</a:t>
            </a:r>
            <a:endParaRPr sz="16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Explaining things (especially given examples)</a:t>
            </a:r>
            <a:endParaRPr sz="20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Explaining code</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Explaining concepts</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Explaining writing from someone else</a:t>
            </a:r>
            <a:endParaRPr sz="16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Rewording or transforming existing text</a:t>
            </a:r>
            <a:endParaRPr sz="20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Simplify text</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“Explain text as if you are </a:t>
            </a:r>
            <a:r>
              <a:rPr lang="en" sz="1600">
                <a:latin typeface="Times New Roman"/>
                <a:ea typeface="Times New Roman"/>
                <a:cs typeface="Times New Roman"/>
                <a:sym typeface="Times New Roman"/>
              </a:rPr>
              <a:t>talking</a:t>
            </a:r>
            <a:r>
              <a:rPr lang="en" sz="1600">
                <a:latin typeface="Times New Roman"/>
                <a:ea typeface="Times New Roman"/>
                <a:cs typeface="Times New Roman"/>
                <a:sym typeface="Times New Roman"/>
              </a:rPr>
              <a:t> to a 3 year old”</a:t>
            </a:r>
            <a:endParaRPr sz="16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Our Primary LLM Tool Uses</a:t>
            </a:r>
            <a:endParaRPr>
              <a:latin typeface="Times New Roman"/>
              <a:ea typeface="Times New Roman"/>
              <a:cs typeface="Times New Roman"/>
              <a:sym typeface="Times New Roman"/>
            </a:endParaRPr>
          </a:p>
        </p:txBody>
      </p:sp>
      <p:sp>
        <p:nvSpPr>
          <p:cNvPr id="291" name="Google Shape;291;p49"/>
          <p:cNvSpPr txBox="1"/>
          <p:nvPr>
            <p:ph idx="1" type="body"/>
          </p:nvPr>
        </p:nvSpPr>
        <p:spPr>
          <a:xfrm>
            <a:off x="311700" y="1017725"/>
            <a:ext cx="8520600" cy="220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Times New Roman"/>
                <a:ea typeface="Times New Roman"/>
                <a:cs typeface="Times New Roman"/>
                <a:sym typeface="Times New Roman"/>
              </a:rPr>
              <a:t>We want to use LLM tools for two things: </a:t>
            </a:r>
            <a:r>
              <a:rPr b="1" lang="en">
                <a:latin typeface="Times New Roman"/>
                <a:ea typeface="Times New Roman"/>
                <a:cs typeface="Times New Roman"/>
                <a:sym typeface="Times New Roman"/>
              </a:rPr>
              <a:t>Improving our learning</a:t>
            </a:r>
            <a:r>
              <a:rPr lang="en">
                <a:latin typeface="Times New Roman"/>
                <a:ea typeface="Times New Roman"/>
                <a:cs typeface="Times New Roman"/>
                <a:sym typeface="Times New Roman"/>
              </a:rPr>
              <a:t>, and </a:t>
            </a:r>
            <a:r>
              <a:rPr b="1" lang="en">
                <a:latin typeface="Times New Roman"/>
                <a:ea typeface="Times New Roman"/>
                <a:cs typeface="Times New Roman"/>
                <a:sym typeface="Times New Roman"/>
              </a:rPr>
              <a:t>improving our productivity</a:t>
            </a:r>
            <a:endParaRPr b="1">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b="1" lang="en">
                <a:latin typeface="Times New Roman"/>
                <a:ea typeface="Times New Roman"/>
                <a:cs typeface="Times New Roman"/>
                <a:sym typeface="Times New Roman"/>
              </a:rPr>
              <a:t>Improving Learning</a:t>
            </a:r>
            <a:r>
              <a:rPr lang="en">
                <a:latin typeface="Times New Roman"/>
                <a:ea typeface="Times New Roman"/>
                <a:cs typeface="Times New Roman"/>
                <a:sym typeface="Times New Roman"/>
              </a:rPr>
              <a:t>: Explaining things to us, giving us tutorials for how to do things</a:t>
            </a:r>
            <a:endParaRPr>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b="1" lang="en">
                <a:latin typeface="Times New Roman"/>
                <a:ea typeface="Times New Roman"/>
                <a:cs typeface="Times New Roman"/>
                <a:sym typeface="Times New Roman"/>
              </a:rPr>
              <a:t>Improving Productivity</a:t>
            </a:r>
            <a:r>
              <a:rPr lang="en">
                <a:latin typeface="Times New Roman"/>
                <a:ea typeface="Times New Roman"/>
                <a:cs typeface="Times New Roman"/>
                <a:sym typeface="Times New Roman"/>
              </a:rPr>
              <a:t>: Spending less time looking up how to do things, less time figuring out how to fix broken things, and more time just doing things</a:t>
            </a:r>
            <a:endParaRPr>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311700" y="26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Coding Process With vs. Without LLM Tools</a:t>
            </a:r>
            <a:endParaRPr>
              <a:latin typeface="Times New Roman"/>
              <a:ea typeface="Times New Roman"/>
              <a:cs typeface="Times New Roman"/>
              <a:sym typeface="Times New Roman"/>
            </a:endParaRPr>
          </a:p>
        </p:txBody>
      </p:sp>
      <p:sp>
        <p:nvSpPr>
          <p:cNvPr id="297" name="Google Shape;297;p50"/>
          <p:cNvSpPr txBox="1"/>
          <p:nvPr/>
        </p:nvSpPr>
        <p:spPr>
          <a:xfrm>
            <a:off x="452875" y="973175"/>
            <a:ext cx="11853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dk2"/>
                </a:solidFill>
                <a:latin typeface="Times New Roman"/>
                <a:ea typeface="Times New Roman"/>
                <a:cs typeface="Times New Roman"/>
                <a:sym typeface="Times New Roman"/>
              </a:rPr>
              <a:t>Without:</a:t>
            </a:r>
            <a:endParaRPr b="1" sz="1800" u="sng">
              <a:solidFill>
                <a:schemeClr val="dk2"/>
              </a:solidFill>
              <a:latin typeface="Times New Roman"/>
              <a:ea typeface="Times New Roman"/>
              <a:cs typeface="Times New Roman"/>
              <a:sym typeface="Times New Roman"/>
            </a:endParaRPr>
          </a:p>
        </p:txBody>
      </p:sp>
      <p:sp>
        <p:nvSpPr>
          <p:cNvPr id="298" name="Google Shape;298;p50"/>
          <p:cNvSpPr/>
          <p:nvPr/>
        </p:nvSpPr>
        <p:spPr>
          <a:xfrm>
            <a:off x="136650" y="1657300"/>
            <a:ext cx="1185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Coding Problem</a:t>
            </a:r>
            <a:endParaRPr>
              <a:latin typeface="Times New Roman"/>
              <a:ea typeface="Times New Roman"/>
              <a:cs typeface="Times New Roman"/>
              <a:sym typeface="Times New Roman"/>
            </a:endParaRPr>
          </a:p>
        </p:txBody>
      </p:sp>
      <p:sp>
        <p:nvSpPr>
          <p:cNvPr id="299" name="Google Shape;299;p50"/>
          <p:cNvSpPr/>
          <p:nvPr/>
        </p:nvSpPr>
        <p:spPr>
          <a:xfrm>
            <a:off x="2042700" y="1657300"/>
            <a:ext cx="1185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Times New Roman"/>
                <a:ea typeface="Times New Roman"/>
                <a:cs typeface="Times New Roman"/>
                <a:sym typeface="Times New Roman"/>
              </a:rPr>
              <a:t>Read About How To Implement</a:t>
            </a:r>
            <a:endParaRPr sz="1300">
              <a:latin typeface="Times New Roman"/>
              <a:ea typeface="Times New Roman"/>
              <a:cs typeface="Times New Roman"/>
              <a:sym typeface="Times New Roman"/>
            </a:endParaRPr>
          </a:p>
        </p:txBody>
      </p:sp>
      <p:sp>
        <p:nvSpPr>
          <p:cNvPr id="300" name="Google Shape;300;p50"/>
          <p:cNvSpPr/>
          <p:nvPr/>
        </p:nvSpPr>
        <p:spPr>
          <a:xfrm>
            <a:off x="3805100" y="1657300"/>
            <a:ext cx="1185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Try writing code</a:t>
            </a:r>
            <a:endParaRPr>
              <a:latin typeface="Times New Roman"/>
              <a:ea typeface="Times New Roman"/>
              <a:cs typeface="Times New Roman"/>
              <a:sym typeface="Times New Roman"/>
            </a:endParaRPr>
          </a:p>
        </p:txBody>
      </p:sp>
      <p:sp>
        <p:nvSpPr>
          <p:cNvPr id="301" name="Google Shape;301;p50"/>
          <p:cNvSpPr/>
          <p:nvPr/>
        </p:nvSpPr>
        <p:spPr>
          <a:xfrm>
            <a:off x="5643700" y="1657300"/>
            <a:ext cx="1185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Debug Code</a:t>
            </a:r>
            <a:endParaRPr>
              <a:latin typeface="Times New Roman"/>
              <a:ea typeface="Times New Roman"/>
              <a:cs typeface="Times New Roman"/>
              <a:sym typeface="Times New Roman"/>
            </a:endParaRPr>
          </a:p>
        </p:txBody>
      </p:sp>
      <p:sp>
        <p:nvSpPr>
          <p:cNvPr id="302" name="Google Shape;302;p50"/>
          <p:cNvSpPr/>
          <p:nvPr/>
        </p:nvSpPr>
        <p:spPr>
          <a:xfrm>
            <a:off x="7539225" y="1657300"/>
            <a:ext cx="1185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Final Code</a:t>
            </a:r>
            <a:endParaRPr>
              <a:latin typeface="Times New Roman"/>
              <a:ea typeface="Times New Roman"/>
              <a:cs typeface="Times New Roman"/>
              <a:sym typeface="Times New Roman"/>
            </a:endParaRPr>
          </a:p>
        </p:txBody>
      </p:sp>
      <p:cxnSp>
        <p:nvCxnSpPr>
          <p:cNvPr id="303" name="Google Shape;303;p50"/>
          <p:cNvCxnSpPr>
            <a:stCxn id="298" idx="3"/>
            <a:endCxn id="299" idx="1"/>
          </p:cNvCxnSpPr>
          <p:nvPr/>
        </p:nvCxnSpPr>
        <p:spPr>
          <a:xfrm>
            <a:off x="1321950" y="1943650"/>
            <a:ext cx="720900" cy="0"/>
          </a:xfrm>
          <a:prstGeom prst="straightConnector1">
            <a:avLst/>
          </a:prstGeom>
          <a:noFill/>
          <a:ln cap="flat" cmpd="sng" w="9525">
            <a:solidFill>
              <a:schemeClr val="dk2"/>
            </a:solidFill>
            <a:prstDash val="solid"/>
            <a:round/>
            <a:headEnd len="med" w="med" type="none"/>
            <a:tailEnd len="med" w="med" type="triangle"/>
          </a:ln>
        </p:spPr>
      </p:cxnSp>
      <p:cxnSp>
        <p:nvCxnSpPr>
          <p:cNvPr id="304" name="Google Shape;304;p50"/>
          <p:cNvCxnSpPr>
            <a:stCxn id="299" idx="3"/>
            <a:endCxn id="300" idx="1"/>
          </p:cNvCxnSpPr>
          <p:nvPr/>
        </p:nvCxnSpPr>
        <p:spPr>
          <a:xfrm>
            <a:off x="3228000" y="1943650"/>
            <a:ext cx="577200" cy="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p50"/>
          <p:cNvCxnSpPr>
            <a:stCxn id="300" idx="3"/>
            <a:endCxn id="301" idx="1"/>
          </p:cNvCxnSpPr>
          <p:nvPr/>
        </p:nvCxnSpPr>
        <p:spPr>
          <a:xfrm>
            <a:off x="4990400" y="1943650"/>
            <a:ext cx="653400" cy="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50"/>
          <p:cNvCxnSpPr>
            <a:stCxn id="301" idx="3"/>
            <a:endCxn id="302" idx="1"/>
          </p:cNvCxnSpPr>
          <p:nvPr/>
        </p:nvCxnSpPr>
        <p:spPr>
          <a:xfrm>
            <a:off x="6829000" y="1943650"/>
            <a:ext cx="710100" cy="0"/>
          </a:xfrm>
          <a:prstGeom prst="straightConnector1">
            <a:avLst/>
          </a:prstGeom>
          <a:noFill/>
          <a:ln cap="flat" cmpd="sng" w="9525">
            <a:solidFill>
              <a:schemeClr val="dk2"/>
            </a:solidFill>
            <a:prstDash val="solid"/>
            <a:round/>
            <a:headEnd len="med" w="med" type="none"/>
            <a:tailEnd len="med" w="med" type="triangle"/>
          </a:ln>
        </p:spPr>
      </p:cxnSp>
      <p:cxnSp>
        <p:nvCxnSpPr>
          <p:cNvPr id="307" name="Google Shape;307;p50"/>
          <p:cNvCxnSpPr>
            <a:stCxn id="301" idx="2"/>
            <a:endCxn id="300" idx="2"/>
          </p:cNvCxnSpPr>
          <p:nvPr/>
        </p:nvCxnSpPr>
        <p:spPr>
          <a:xfrm rot="5400000">
            <a:off x="5316700" y="1310950"/>
            <a:ext cx="600" cy="18387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308" name="Google Shape;308;p50"/>
          <p:cNvCxnSpPr>
            <a:stCxn id="300" idx="2"/>
            <a:endCxn id="299" idx="2"/>
          </p:cNvCxnSpPr>
          <p:nvPr/>
        </p:nvCxnSpPr>
        <p:spPr>
          <a:xfrm rot="5400000">
            <a:off x="3516200" y="1349050"/>
            <a:ext cx="600" cy="1762500"/>
          </a:xfrm>
          <a:prstGeom prst="curvedConnector3">
            <a:avLst>
              <a:gd fmla="val 39687500" name="adj1"/>
            </a:avLst>
          </a:prstGeom>
          <a:noFill/>
          <a:ln cap="flat" cmpd="sng" w="9525">
            <a:solidFill>
              <a:schemeClr val="dk2"/>
            </a:solidFill>
            <a:prstDash val="solid"/>
            <a:round/>
            <a:headEnd len="med" w="med" type="none"/>
            <a:tailEnd len="med" w="med" type="none"/>
          </a:ln>
        </p:spPr>
      </p:cxnSp>
      <p:sp>
        <p:nvSpPr>
          <p:cNvPr id="309" name="Google Shape;309;p50"/>
          <p:cNvSpPr txBox="1"/>
          <p:nvPr/>
        </p:nvSpPr>
        <p:spPr>
          <a:xfrm>
            <a:off x="452875" y="2571750"/>
            <a:ext cx="11853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dk2"/>
                </a:solidFill>
                <a:latin typeface="Times New Roman"/>
                <a:ea typeface="Times New Roman"/>
                <a:cs typeface="Times New Roman"/>
                <a:sym typeface="Times New Roman"/>
              </a:rPr>
              <a:t>With</a:t>
            </a:r>
            <a:r>
              <a:rPr b="1" lang="en" sz="1800" u="sng">
                <a:solidFill>
                  <a:schemeClr val="dk2"/>
                </a:solidFill>
                <a:latin typeface="Times New Roman"/>
                <a:ea typeface="Times New Roman"/>
                <a:cs typeface="Times New Roman"/>
                <a:sym typeface="Times New Roman"/>
              </a:rPr>
              <a:t>:</a:t>
            </a:r>
            <a:endParaRPr b="1" sz="1800" u="sng">
              <a:solidFill>
                <a:schemeClr val="dk2"/>
              </a:solidFill>
              <a:latin typeface="Times New Roman"/>
              <a:ea typeface="Times New Roman"/>
              <a:cs typeface="Times New Roman"/>
              <a:sym typeface="Times New Roman"/>
            </a:endParaRPr>
          </a:p>
        </p:txBody>
      </p:sp>
      <p:sp>
        <p:nvSpPr>
          <p:cNvPr id="310" name="Google Shape;310;p50"/>
          <p:cNvSpPr/>
          <p:nvPr/>
        </p:nvSpPr>
        <p:spPr>
          <a:xfrm>
            <a:off x="1379625" y="3291200"/>
            <a:ext cx="1185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Coding Problem</a:t>
            </a:r>
            <a:endParaRPr>
              <a:latin typeface="Times New Roman"/>
              <a:ea typeface="Times New Roman"/>
              <a:cs typeface="Times New Roman"/>
              <a:sym typeface="Times New Roman"/>
            </a:endParaRPr>
          </a:p>
        </p:txBody>
      </p:sp>
      <p:sp>
        <p:nvSpPr>
          <p:cNvPr id="311" name="Google Shape;311;p50"/>
          <p:cNvSpPr/>
          <p:nvPr/>
        </p:nvSpPr>
        <p:spPr>
          <a:xfrm>
            <a:off x="3043100" y="3291200"/>
            <a:ext cx="1185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Try writing code</a:t>
            </a:r>
            <a:endParaRPr>
              <a:latin typeface="Times New Roman"/>
              <a:ea typeface="Times New Roman"/>
              <a:cs typeface="Times New Roman"/>
              <a:sym typeface="Times New Roman"/>
            </a:endParaRPr>
          </a:p>
        </p:txBody>
      </p:sp>
      <p:sp>
        <p:nvSpPr>
          <p:cNvPr id="312" name="Google Shape;312;p50"/>
          <p:cNvSpPr/>
          <p:nvPr/>
        </p:nvSpPr>
        <p:spPr>
          <a:xfrm>
            <a:off x="4706575" y="3291200"/>
            <a:ext cx="1185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Debug Code</a:t>
            </a:r>
            <a:endParaRPr>
              <a:latin typeface="Times New Roman"/>
              <a:ea typeface="Times New Roman"/>
              <a:cs typeface="Times New Roman"/>
              <a:sym typeface="Times New Roman"/>
            </a:endParaRPr>
          </a:p>
        </p:txBody>
      </p:sp>
      <p:sp>
        <p:nvSpPr>
          <p:cNvPr id="313" name="Google Shape;313;p50"/>
          <p:cNvSpPr/>
          <p:nvPr/>
        </p:nvSpPr>
        <p:spPr>
          <a:xfrm>
            <a:off x="6286625" y="3291200"/>
            <a:ext cx="1185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Final Code</a:t>
            </a:r>
            <a:endParaRPr>
              <a:latin typeface="Times New Roman"/>
              <a:ea typeface="Times New Roman"/>
              <a:cs typeface="Times New Roman"/>
              <a:sym typeface="Times New Roman"/>
            </a:endParaRPr>
          </a:p>
        </p:txBody>
      </p:sp>
      <p:cxnSp>
        <p:nvCxnSpPr>
          <p:cNvPr id="314" name="Google Shape;314;p50"/>
          <p:cNvCxnSpPr>
            <a:stCxn id="310" idx="3"/>
            <a:endCxn id="311" idx="1"/>
          </p:cNvCxnSpPr>
          <p:nvPr/>
        </p:nvCxnSpPr>
        <p:spPr>
          <a:xfrm>
            <a:off x="2564925" y="3577550"/>
            <a:ext cx="478200" cy="0"/>
          </a:xfrm>
          <a:prstGeom prst="straightConnector1">
            <a:avLst/>
          </a:prstGeom>
          <a:noFill/>
          <a:ln cap="flat" cmpd="sng" w="9525">
            <a:solidFill>
              <a:schemeClr val="dk2"/>
            </a:solidFill>
            <a:prstDash val="solid"/>
            <a:round/>
            <a:headEnd len="med" w="med" type="none"/>
            <a:tailEnd len="med" w="med" type="triangle"/>
          </a:ln>
        </p:spPr>
      </p:cxnSp>
      <p:cxnSp>
        <p:nvCxnSpPr>
          <p:cNvPr id="315" name="Google Shape;315;p50"/>
          <p:cNvCxnSpPr>
            <a:stCxn id="311" idx="3"/>
            <a:endCxn id="312" idx="1"/>
          </p:cNvCxnSpPr>
          <p:nvPr/>
        </p:nvCxnSpPr>
        <p:spPr>
          <a:xfrm>
            <a:off x="4228400" y="3577550"/>
            <a:ext cx="478200" cy="0"/>
          </a:xfrm>
          <a:prstGeom prst="straightConnector1">
            <a:avLst/>
          </a:prstGeom>
          <a:noFill/>
          <a:ln cap="flat" cmpd="sng" w="9525">
            <a:solidFill>
              <a:schemeClr val="dk2"/>
            </a:solidFill>
            <a:prstDash val="solid"/>
            <a:round/>
            <a:headEnd len="med" w="med" type="none"/>
            <a:tailEnd len="med" w="med" type="triangle"/>
          </a:ln>
        </p:spPr>
      </p:cxnSp>
      <p:cxnSp>
        <p:nvCxnSpPr>
          <p:cNvPr id="316" name="Google Shape;316;p50"/>
          <p:cNvCxnSpPr>
            <a:stCxn id="312" idx="3"/>
            <a:endCxn id="313" idx="1"/>
          </p:cNvCxnSpPr>
          <p:nvPr/>
        </p:nvCxnSpPr>
        <p:spPr>
          <a:xfrm>
            <a:off x="5891875" y="3577550"/>
            <a:ext cx="394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LLM Tool Dos &amp; Don’ts</a:t>
            </a:r>
            <a:endParaRPr>
              <a:latin typeface="Times New Roman"/>
              <a:ea typeface="Times New Roman"/>
              <a:cs typeface="Times New Roman"/>
              <a:sym typeface="Times New Roman"/>
            </a:endParaRPr>
          </a:p>
        </p:txBody>
      </p:sp>
      <p:sp>
        <p:nvSpPr>
          <p:cNvPr id="322" name="Google Shape;322;p51"/>
          <p:cNvSpPr txBox="1"/>
          <p:nvPr>
            <p:ph idx="1" type="body"/>
          </p:nvPr>
        </p:nvSpPr>
        <p:spPr>
          <a:xfrm>
            <a:off x="311700" y="1152475"/>
            <a:ext cx="3504000" cy="38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Do</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Break down large problems into smaller problems, and have GPT solve the smaller problems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Generate code with GPT, but have it explain what all the code does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Make sure that you thoroughly understand how anything GPT produces works</a:t>
            </a:r>
            <a:endParaRPr>
              <a:latin typeface="Times New Roman"/>
              <a:ea typeface="Times New Roman"/>
              <a:cs typeface="Times New Roman"/>
              <a:sym typeface="Times New Roman"/>
            </a:endParaRPr>
          </a:p>
        </p:txBody>
      </p:sp>
      <p:sp>
        <p:nvSpPr>
          <p:cNvPr id="323" name="Google Shape;323;p51"/>
          <p:cNvSpPr txBox="1"/>
          <p:nvPr>
            <p:ph idx="1" type="body"/>
          </p:nvPr>
        </p:nvSpPr>
        <p:spPr>
          <a:xfrm>
            <a:off x="4703675" y="1152475"/>
            <a:ext cx="3504000" cy="38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Don’t</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Feed large problems to GPT and have it solve the whole thing then copy the solution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Generate and copy code without understanding it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Use GPT to write your essays or presentations (while good, it still does not sound human)</a:t>
            </a:r>
            <a:endParaRPr>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2"/>
          <p:cNvSpPr txBox="1"/>
          <p:nvPr>
            <p:ph type="title"/>
          </p:nvPr>
        </p:nvSpPr>
        <p:spPr>
          <a:xfrm>
            <a:off x="311700" y="1744050"/>
            <a:ext cx="8520600" cy="165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Key takeaway: </a:t>
            </a:r>
            <a:r>
              <a:rPr b="1" lang="en">
                <a:latin typeface="Times New Roman"/>
                <a:ea typeface="Times New Roman"/>
                <a:cs typeface="Times New Roman"/>
                <a:sym typeface="Times New Roman"/>
              </a:rPr>
              <a:t>LLM tools are not a replacement for thinking → instead, they should help you do more thinking in less time, spending more time understanding high level concepts and less time figuring out small problems</a:t>
            </a:r>
            <a:endParaRPr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ctrTitle"/>
          </p:nvPr>
        </p:nvSpPr>
        <p:spPr>
          <a:xfrm>
            <a:off x="311700" y="2079000"/>
            <a:ext cx="8520600" cy="985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latin typeface="Times New Roman"/>
                <a:ea typeface="Times New Roman"/>
                <a:cs typeface="Times New Roman"/>
                <a:sym typeface="Times New Roman"/>
              </a:rPr>
              <a:t>Section I: ML Intro</a:t>
            </a:r>
            <a:endParaRPr sz="48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ctrTitle"/>
          </p:nvPr>
        </p:nvSpPr>
        <p:spPr>
          <a:xfrm>
            <a:off x="311700" y="2059950"/>
            <a:ext cx="8520600" cy="102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Section IV: Regression Exercise</a:t>
            </a:r>
            <a:endParaRPr>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Regression Exercise Overview</a:t>
            </a:r>
            <a:endParaRPr>
              <a:latin typeface="Times New Roman"/>
              <a:ea typeface="Times New Roman"/>
              <a:cs typeface="Times New Roman"/>
              <a:sym typeface="Times New Roman"/>
            </a:endParaRPr>
          </a:p>
        </p:txBody>
      </p:sp>
      <p:sp>
        <p:nvSpPr>
          <p:cNvPr id="339" name="Google Shape;33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3 Topic Options: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Sports dataset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Finance dataset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Sustainability dataset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We provide the dataset (code to download the dataset)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You will build a linear regression machine learning model for your dataset of choice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Allowed to use any tools you need to do this (ChatGPT, Google, etc.)</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Will present your work/knowledge in the form of both a Google Doc &amp; a slideshow </a:t>
            </a:r>
            <a:endParaRPr>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Regression Exercise Instructions</a:t>
            </a:r>
            <a:endParaRPr>
              <a:latin typeface="Times New Roman"/>
              <a:ea typeface="Times New Roman"/>
              <a:cs typeface="Times New Roman"/>
              <a:sym typeface="Times New Roman"/>
            </a:endParaRPr>
          </a:p>
        </p:txBody>
      </p:sp>
      <p:sp>
        <p:nvSpPr>
          <p:cNvPr id="345" name="Google Shape;345;p55"/>
          <p:cNvSpPr txBox="1"/>
          <p:nvPr>
            <p:ph idx="1" type="body"/>
          </p:nvPr>
        </p:nvSpPr>
        <p:spPr>
          <a:xfrm>
            <a:off x="311700" y="619075"/>
            <a:ext cx="8520600" cy="4438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With your group, decide on which dataset you want to work with</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Split up into 2 groups–coders (group members that know Python), and non-coders (students that do </a:t>
            </a:r>
            <a:r>
              <a:rPr lang="en">
                <a:latin typeface="Times New Roman"/>
                <a:ea typeface="Times New Roman"/>
                <a:cs typeface="Times New Roman"/>
                <a:sym typeface="Times New Roman"/>
              </a:rPr>
              <a:t>not</a:t>
            </a:r>
            <a:r>
              <a:rPr lang="en">
                <a:latin typeface="Times New Roman"/>
                <a:ea typeface="Times New Roman"/>
                <a:cs typeface="Times New Roman"/>
                <a:sym typeface="Times New Roman"/>
              </a:rPr>
              <a:t> know Python)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Coders: Code up the linear regression model!</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AutoNum type="alphaLcPeriod"/>
            </a:pPr>
            <a:r>
              <a:rPr lang="en">
                <a:latin typeface="Times New Roman"/>
                <a:ea typeface="Times New Roman"/>
                <a:cs typeface="Times New Roman"/>
                <a:sym typeface="Times New Roman"/>
              </a:rPr>
              <a:t>Create a copy of the Google Colab with your dataset of interest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AutoNum type="alphaLcPeriod"/>
            </a:pPr>
            <a:r>
              <a:rPr lang="en">
                <a:latin typeface="Times New Roman"/>
                <a:ea typeface="Times New Roman"/>
                <a:cs typeface="Times New Roman"/>
                <a:sym typeface="Times New Roman"/>
              </a:rPr>
              <a:t>Download the dataset, familiarize yourself with its structure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AutoNum type="alphaLcPeriod"/>
            </a:pPr>
            <a:r>
              <a:rPr lang="en">
                <a:latin typeface="Times New Roman"/>
                <a:ea typeface="Times New Roman"/>
                <a:cs typeface="Times New Roman"/>
                <a:sym typeface="Times New Roman"/>
              </a:rPr>
              <a:t>Build your linear regression model using sci-kit learn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AutoNum type="alphaLcPeriod"/>
            </a:pPr>
            <a:r>
              <a:rPr lang="en">
                <a:latin typeface="Times New Roman"/>
                <a:ea typeface="Times New Roman"/>
                <a:cs typeface="Times New Roman"/>
                <a:sym typeface="Times New Roman"/>
              </a:rPr>
              <a:t>Make 2 graphs:</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AutoNum type="romanLcPeriod"/>
            </a:pPr>
            <a:r>
              <a:rPr lang="en">
                <a:latin typeface="Times New Roman"/>
                <a:ea typeface="Times New Roman"/>
                <a:cs typeface="Times New Roman"/>
                <a:sym typeface="Times New Roman"/>
              </a:rPr>
              <a:t>1 of the linear regression on the training data</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AutoNum type="romanLcPeriod"/>
            </a:pPr>
            <a:r>
              <a:rPr lang="en">
                <a:latin typeface="Times New Roman"/>
                <a:ea typeface="Times New Roman"/>
                <a:cs typeface="Times New Roman"/>
                <a:sym typeface="Times New Roman"/>
              </a:rPr>
              <a:t>1 of the linear regression on the testing data</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AutoNum type="romanLcPeriod"/>
            </a:pPr>
            <a:r>
              <a:rPr lang="en">
                <a:latin typeface="Times New Roman"/>
                <a:ea typeface="Times New Roman"/>
                <a:cs typeface="Times New Roman"/>
                <a:sym typeface="Times New Roman"/>
              </a:rPr>
              <a:t>Include mean squared error for both</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Non-Coders: Present the ML model building work!</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AutoNum type="alphaLcPeriod"/>
            </a:pPr>
            <a:r>
              <a:rPr lang="en">
                <a:latin typeface="Times New Roman"/>
                <a:ea typeface="Times New Roman"/>
                <a:cs typeface="Times New Roman"/>
                <a:sym typeface="Times New Roman"/>
              </a:rPr>
              <a:t>First, create a Google Doc, in it, write a paragraph about each of the following:</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AutoNum type="romanLcPeriod"/>
            </a:pPr>
            <a:r>
              <a:rPr lang="en">
                <a:latin typeface="Times New Roman"/>
                <a:ea typeface="Times New Roman"/>
                <a:cs typeface="Times New Roman"/>
                <a:sym typeface="Times New Roman"/>
              </a:rPr>
              <a:t>What is the problem that you are solving?</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AutoNum type="romanLcPeriod"/>
            </a:pPr>
            <a:r>
              <a:rPr lang="en">
                <a:latin typeface="Times New Roman"/>
                <a:ea typeface="Times New Roman"/>
                <a:cs typeface="Times New Roman"/>
                <a:sym typeface="Times New Roman"/>
              </a:rPr>
              <a:t>What is the data that you are working with (structure, where it is from, etc.)</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AutoNum type="romanLcPeriod"/>
            </a:pPr>
            <a:r>
              <a:rPr lang="en">
                <a:latin typeface="Times New Roman"/>
                <a:ea typeface="Times New Roman"/>
                <a:cs typeface="Times New Roman"/>
                <a:sym typeface="Times New Roman"/>
              </a:rPr>
              <a:t>What kind of model are you building? How are you training it?</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AutoNum type="romanLcPeriod"/>
            </a:pPr>
            <a:r>
              <a:rPr lang="en">
                <a:latin typeface="Times New Roman"/>
                <a:ea typeface="Times New Roman"/>
                <a:cs typeface="Times New Roman"/>
                <a:sym typeface="Times New Roman"/>
              </a:rPr>
              <a:t>How are you assessing how good your model is?</a:t>
            </a:r>
            <a:endParaRPr>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6"/>
          <p:cNvSpPr txBox="1"/>
          <p:nvPr>
            <p:ph idx="1" type="body"/>
          </p:nvPr>
        </p:nvSpPr>
        <p:spPr>
          <a:xfrm>
            <a:off x="311700" y="80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4. Non-coders: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Then, present your work in the form of a slideshow presentation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Slideshow should address each of the same points as listed previously for your                 Google Doc</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But here, minimize writing on your slides, and try to use more visuals/brief bullet points</a:t>
            </a:r>
            <a:endParaRPr>
              <a:latin typeface="Times New Roman"/>
              <a:ea typeface="Times New Roman"/>
              <a:cs typeface="Times New Roman"/>
              <a:sym typeface="Times New Roman"/>
            </a:endParaRPr>
          </a:p>
        </p:txBody>
      </p:sp>
      <p:sp>
        <p:nvSpPr>
          <p:cNvPr id="351" name="Google Shape;351;p5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Regression Exercise Instructions </a:t>
            </a:r>
            <a:r>
              <a:rPr i="1" lang="en">
                <a:latin typeface="Times New Roman"/>
                <a:ea typeface="Times New Roman"/>
                <a:cs typeface="Times New Roman"/>
                <a:sym typeface="Times New Roman"/>
              </a:rPr>
              <a:t>Continued</a:t>
            </a:r>
            <a:endParaRPr>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Regression Exercise Instructions </a:t>
            </a:r>
            <a:r>
              <a:rPr i="1" lang="en">
                <a:latin typeface="Times New Roman"/>
                <a:ea typeface="Times New Roman"/>
                <a:cs typeface="Times New Roman"/>
                <a:sym typeface="Times New Roman"/>
              </a:rPr>
              <a:t>Continued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57" name="Google Shape;357;p57"/>
          <p:cNvSpPr txBox="1"/>
          <p:nvPr>
            <p:ph idx="1" type="body"/>
          </p:nvPr>
        </p:nvSpPr>
        <p:spPr>
          <a:xfrm>
            <a:off x="311700" y="1152475"/>
            <a:ext cx="8520600" cy="155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Deliverables by end of day: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Colab with a working linear regression model for your dataset + two plots, one of regression with training data, and one of regression with test data</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Google Doc explaining what you did conceptually (problem, solution, model, data, results)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Slideshow presentation of knowledge from Google Doc (same content)</a:t>
            </a:r>
            <a:endParaRPr>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Please Find Gdrive For Exercises At The following link</a:t>
            </a:r>
            <a:endParaRPr>
              <a:latin typeface="Times New Roman"/>
              <a:ea typeface="Times New Roman"/>
              <a:cs typeface="Times New Roman"/>
              <a:sym typeface="Times New Roman"/>
            </a:endParaRPr>
          </a:p>
        </p:txBody>
      </p:sp>
      <p:sp>
        <p:nvSpPr>
          <p:cNvPr id="363" name="Google Shape;363;p58"/>
          <p:cNvSpPr txBox="1"/>
          <p:nvPr>
            <p:ph idx="1" type="body"/>
          </p:nvPr>
        </p:nvSpPr>
        <p:spPr>
          <a:xfrm>
            <a:off x="311700" y="1152475"/>
            <a:ext cx="8520600" cy="65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3000" u="sng">
                <a:latin typeface="Times New Roman"/>
                <a:ea typeface="Times New Roman"/>
                <a:cs typeface="Times New Roman"/>
                <a:sym typeface="Times New Roman"/>
              </a:rPr>
              <a:t>https://tinyurl.com/2pryuuea</a:t>
            </a:r>
            <a:endParaRPr b="1" sz="3000" u="sng">
              <a:latin typeface="Times New Roman"/>
              <a:ea typeface="Times New Roman"/>
              <a:cs typeface="Times New Roman"/>
              <a:sym typeface="Times New Roman"/>
            </a:endParaRPr>
          </a:p>
        </p:txBody>
      </p:sp>
      <p:sp>
        <p:nvSpPr>
          <p:cNvPr id="364" name="Google Shape;364;p58"/>
          <p:cNvSpPr txBox="1"/>
          <p:nvPr>
            <p:ph idx="1" type="body"/>
          </p:nvPr>
        </p:nvSpPr>
        <p:spPr>
          <a:xfrm>
            <a:off x="464075" y="1942425"/>
            <a:ext cx="8520600" cy="3091200"/>
          </a:xfrm>
          <a:prstGeom prst="rect">
            <a:avLst/>
          </a:prstGeom>
        </p:spPr>
        <p:txBody>
          <a:bodyPr anchorCtr="0" anchor="t" bIns="91425" lIns="91425" spcFirstLastPara="1" rIns="91425" wrap="square" tIns="91425">
            <a:normAutofit lnSpcReduction="20000"/>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Regression Exercises → Templates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Select the template for the project that you want to do!</a:t>
            </a:r>
            <a:endParaRPr sz="24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Sustainability: STUDENT_Regression_Sustainability_Exercise.ipynb</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Sports: STUDENT_Regression_Sports_Exercise.ipynb</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Finance: STUDENT_Regression_Finance_Exercise.ipynb</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Make a copy of the Colab that you want to work with, and get to coding</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When done, upload work!</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Code: Regression Exercises → Code_Upload</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Slides: Regression Exercises → Slides_Upload</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What is Machine Learning?</a:t>
            </a:r>
            <a:endParaRPr>
              <a:latin typeface="Times New Roman"/>
              <a:ea typeface="Times New Roman"/>
              <a:cs typeface="Times New Roman"/>
              <a:sym typeface="Times New Roman"/>
            </a:endParaRPr>
          </a:p>
        </p:txBody>
      </p:sp>
      <p:sp>
        <p:nvSpPr>
          <p:cNvPr id="90" name="Google Shape;90;p18"/>
          <p:cNvSpPr txBox="1"/>
          <p:nvPr>
            <p:ph idx="1" type="body"/>
          </p:nvPr>
        </p:nvSpPr>
        <p:spPr>
          <a:xfrm>
            <a:off x="311700" y="1076275"/>
            <a:ext cx="8412600" cy="6231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Try to come up with your own definition of machine learning. Spend 5 minutes discussing with the students around you!</a:t>
            </a:r>
            <a:endParaRPr>
              <a:latin typeface="Times New Roman"/>
              <a:ea typeface="Times New Roman"/>
              <a:cs typeface="Times New Roman"/>
              <a:sym typeface="Times New Roman"/>
            </a:endParaRPr>
          </a:p>
        </p:txBody>
      </p:sp>
      <p:pic>
        <p:nvPicPr>
          <p:cNvPr id="91" name="Google Shape;91;p18"/>
          <p:cNvPicPr preferRelativeResize="0"/>
          <p:nvPr/>
        </p:nvPicPr>
        <p:blipFill>
          <a:blip r:embed="rId3">
            <a:alphaModFix/>
          </a:blip>
          <a:stretch>
            <a:fillRect/>
          </a:stretch>
        </p:blipFill>
        <p:spPr>
          <a:xfrm>
            <a:off x="2749825" y="1712425"/>
            <a:ext cx="3770700" cy="301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Machine Learning (ML)?</a:t>
            </a:r>
            <a:endParaRPr/>
          </a:p>
        </p:txBody>
      </p:sp>
      <p:sp>
        <p:nvSpPr>
          <p:cNvPr id="97" name="Google Shape;97;p19"/>
          <p:cNvSpPr txBox="1"/>
          <p:nvPr>
            <p:ph idx="1" type="body"/>
          </p:nvPr>
        </p:nvSpPr>
        <p:spPr>
          <a:xfrm>
            <a:off x="311700" y="973550"/>
            <a:ext cx="8520600" cy="87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Our Definition: A branch of artificial intelligence that enables algorithms to uncover hidden patterns within datasets, allowing them to make predictions on new, similar data without explicit programming for each task</a:t>
            </a:r>
            <a:endParaRPr sz="1400"/>
          </a:p>
        </p:txBody>
      </p:sp>
      <p:pic>
        <p:nvPicPr>
          <p:cNvPr id="98" name="Google Shape;98;p19"/>
          <p:cNvPicPr preferRelativeResize="0"/>
          <p:nvPr/>
        </p:nvPicPr>
        <p:blipFill>
          <a:blip r:embed="rId3">
            <a:alphaModFix/>
          </a:blip>
          <a:stretch>
            <a:fillRect/>
          </a:stretch>
        </p:blipFill>
        <p:spPr>
          <a:xfrm>
            <a:off x="3226775" y="1925025"/>
            <a:ext cx="3048425" cy="304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Machine Learning?</a:t>
            </a:r>
            <a:endParaRPr/>
          </a:p>
        </p:txBody>
      </p:sp>
      <p:sp>
        <p:nvSpPr>
          <p:cNvPr id="104" name="Google Shape;104;p20"/>
          <p:cNvSpPr txBox="1"/>
          <p:nvPr>
            <p:ph idx="1" type="body"/>
          </p:nvPr>
        </p:nvSpPr>
        <p:spPr>
          <a:xfrm>
            <a:off x="311700" y="1000075"/>
            <a:ext cx="8520600" cy="667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Why should we care about machine learning? Spend 5 minutes discussing with the students around you!</a:t>
            </a:r>
            <a:endParaRPr/>
          </a:p>
        </p:txBody>
      </p:sp>
      <p:pic>
        <p:nvPicPr>
          <p:cNvPr id="105" name="Google Shape;105;p20"/>
          <p:cNvPicPr preferRelativeResize="0"/>
          <p:nvPr/>
        </p:nvPicPr>
        <p:blipFill>
          <a:blip r:embed="rId3">
            <a:alphaModFix/>
          </a:blip>
          <a:stretch>
            <a:fillRect/>
          </a:stretch>
        </p:blipFill>
        <p:spPr>
          <a:xfrm>
            <a:off x="2749825" y="1712425"/>
            <a:ext cx="3770700" cy="301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Why Machine Learning?</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11" name="Google Shape;111;p21"/>
          <p:cNvSpPr txBox="1"/>
          <p:nvPr>
            <p:ph idx="1" type="body"/>
          </p:nvPr>
        </p:nvSpPr>
        <p:spPr>
          <a:xfrm>
            <a:off x="311700" y="1152475"/>
            <a:ext cx="8520600" cy="181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ML is an old field, but recently has grown </a:t>
            </a:r>
            <a:r>
              <a:rPr lang="en">
                <a:latin typeface="Times New Roman"/>
                <a:ea typeface="Times New Roman"/>
                <a:cs typeface="Times New Roman"/>
                <a:sym typeface="Times New Roman"/>
              </a:rPr>
              <a:t>rapidly</a:t>
            </a:r>
            <a:r>
              <a:rPr lang="en">
                <a:latin typeface="Times New Roman"/>
                <a:ea typeface="Times New Roman"/>
                <a:cs typeface="Times New Roman"/>
                <a:sym typeface="Times New Roman"/>
              </a:rPr>
              <a:t> due to advances in the hardware that make it possible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Subsequently, ML tools are </a:t>
            </a:r>
            <a:r>
              <a:rPr lang="en">
                <a:latin typeface="Times New Roman"/>
                <a:ea typeface="Times New Roman"/>
                <a:cs typeface="Times New Roman"/>
                <a:sym typeface="Times New Roman"/>
              </a:rPr>
              <a:t>improving at an unprecedented rate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Because of this, ML has the potential to automate tasks previously only fit for humans, oftentimes doing them even better than humans can</a:t>
            </a:r>
            <a:endParaRPr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Why Do You Care About Machine Learning?</a:t>
            </a:r>
            <a:endParaRPr>
              <a:latin typeface="Times New Roman"/>
              <a:ea typeface="Times New Roman"/>
              <a:cs typeface="Times New Roman"/>
              <a:sym typeface="Times New Roman"/>
            </a:endParaRPr>
          </a:p>
        </p:txBody>
      </p:sp>
      <p:sp>
        <p:nvSpPr>
          <p:cNvPr id="117" name="Google Shape;117;p22"/>
          <p:cNvSpPr txBox="1"/>
          <p:nvPr>
            <p:ph idx="1" type="body"/>
          </p:nvPr>
        </p:nvSpPr>
        <p:spPr>
          <a:xfrm>
            <a:off x="311700" y="1000075"/>
            <a:ext cx="8520600" cy="667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Why do you care about machine learning? Why are you here? Spend 5 minutes discussing with the students around you!</a:t>
            </a:r>
            <a:endParaRPr>
              <a:latin typeface="Times New Roman"/>
              <a:ea typeface="Times New Roman"/>
              <a:cs typeface="Times New Roman"/>
              <a:sym typeface="Times New Roman"/>
            </a:endParaRPr>
          </a:p>
        </p:txBody>
      </p:sp>
      <p:pic>
        <p:nvPicPr>
          <p:cNvPr id="118" name="Google Shape;118;p22"/>
          <p:cNvPicPr preferRelativeResize="0"/>
          <p:nvPr/>
        </p:nvPicPr>
        <p:blipFill>
          <a:blip r:embed="rId3">
            <a:alphaModFix/>
          </a:blip>
          <a:stretch>
            <a:fillRect/>
          </a:stretch>
        </p:blipFill>
        <p:spPr>
          <a:xfrm>
            <a:off x="2749825" y="1712425"/>
            <a:ext cx="3770700" cy="301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