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A78A7F-3B9D-D54E-8D18-1AB4AEE9F335}">
          <p14:sldIdLst>
            <p14:sldId id="256"/>
            <p14:sldId id="257"/>
            <p14:sldId id="258"/>
            <p14:sldId id="259"/>
            <p14:sldId id="260"/>
            <p14:sldId id="263"/>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290D5-9C61-4C5E-BD9F-A75019BC650D}" v="7" dt="2022-06-24T15:23:27.780"/>
    <p1510:client id="{C8760977-12C0-F54E-9940-FF0979F59389}" v="13" dt="2022-06-03T04:48:36.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722B37-5D14-AE4F-8485-5E176B55E5DA}" type="datetimeFigureOut">
              <a:rPr lang="en-US" smtClean="0"/>
              <a:t>6/24/22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CC9F37A-616D-AD45-B21F-0ADB41D4B5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744110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2B37-5D14-AE4F-8485-5E176B55E5DA}"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88194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2B37-5D14-AE4F-8485-5E176B55E5DA}"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44065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2B37-5D14-AE4F-8485-5E176B55E5DA}"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358155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A722B37-5D14-AE4F-8485-5E176B55E5DA}" type="datetimeFigureOut">
              <a:rPr lang="en-US" smtClean="0"/>
              <a:t>6/24/22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CC9F37A-616D-AD45-B21F-0ADB41D4B5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97438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22B37-5D14-AE4F-8485-5E176B55E5DA}"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231090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22B37-5D14-AE4F-8485-5E176B55E5DA}" type="datetimeFigureOut">
              <a:rPr lang="en-US" smtClean="0"/>
              <a:t>6/24/22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67600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22B37-5D14-AE4F-8485-5E176B55E5DA}" type="datetimeFigureOut">
              <a:rPr lang="en-US" smtClean="0"/>
              <a:t>6/24/22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411314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22B37-5D14-AE4F-8485-5E176B55E5DA}" type="datetimeFigureOut">
              <a:rPr lang="en-US" smtClean="0"/>
              <a:t>6/24/22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9F37A-616D-AD45-B21F-0ADB41D4B534}" type="slidenum">
              <a:rPr lang="en-US" smtClean="0"/>
              <a:t>‹#›</a:t>
            </a:fld>
            <a:endParaRPr lang="en-US"/>
          </a:p>
        </p:txBody>
      </p:sp>
    </p:spTree>
    <p:extLst>
      <p:ext uri="{BB962C8B-B14F-4D97-AF65-F5344CB8AC3E}">
        <p14:creationId xmlns:p14="http://schemas.microsoft.com/office/powerpoint/2010/main" val="175414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A722B37-5D14-AE4F-8485-5E176B55E5DA}" type="datetimeFigureOut">
              <a:rPr lang="en-US" smtClean="0"/>
              <a:t>6/24/22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C9F37A-616D-AD45-B21F-0ADB41D4B5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478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A722B37-5D14-AE4F-8485-5E176B55E5DA}" type="datetimeFigureOut">
              <a:rPr lang="en-US" smtClean="0"/>
              <a:t>6/24/22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C9F37A-616D-AD45-B21F-0ADB41D4B5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218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A722B37-5D14-AE4F-8485-5E176B55E5DA}" type="datetimeFigureOut">
              <a:rPr lang="en-US" smtClean="0"/>
              <a:t>6/24/22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CC9F37A-616D-AD45-B21F-0ADB41D4B5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74530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C753-4485-3279-C0B3-710B0204F4DC}"/>
              </a:ext>
            </a:extLst>
          </p:cNvPr>
          <p:cNvSpPr>
            <a:spLocks noGrp="1"/>
          </p:cNvSpPr>
          <p:nvPr>
            <p:ph type="ctrTitle"/>
          </p:nvPr>
        </p:nvSpPr>
        <p:spPr>
          <a:xfrm>
            <a:off x="2640126" y="1187668"/>
            <a:ext cx="7723073" cy="683173"/>
          </a:xfrm>
        </p:spPr>
        <p:txBody>
          <a:bodyPr>
            <a:norm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AWS Relational Database Service</a:t>
            </a:r>
          </a:p>
        </p:txBody>
      </p:sp>
      <p:sp>
        <p:nvSpPr>
          <p:cNvPr id="3" name="Subtitle 2">
            <a:extLst>
              <a:ext uri="{FF2B5EF4-FFF2-40B4-BE49-F238E27FC236}">
                <a16:creationId xmlns:a16="http://schemas.microsoft.com/office/drawing/2014/main" id="{8DB62141-8783-B092-C850-8F343C875ED0}"/>
              </a:ext>
            </a:extLst>
          </p:cNvPr>
          <p:cNvSpPr>
            <a:spLocks noGrp="1"/>
          </p:cNvSpPr>
          <p:nvPr>
            <p:ph type="subTitle" idx="1"/>
          </p:nvPr>
        </p:nvSpPr>
        <p:spPr>
          <a:xfrm>
            <a:off x="2091558" y="2111713"/>
            <a:ext cx="7210097" cy="2144977"/>
          </a:xfrm>
        </p:spPr>
        <p:txBody>
          <a:bodyPr vert="horz" lIns="91440" tIns="45720" rIns="91440" bIns="45720" rtlCol="0" anchor="t">
            <a:normAutofit/>
          </a:bodyPr>
          <a:lstStyle/>
          <a:p>
            <a:pPr marL="342900" indent="-342900" algn="l">
              <a:buFont typeface="Arial" panose="020B0604020202020204" pitchFamily="34" charset="0"/>
              <a:buChar char="•"/>
            </a:pPr>
            <a:r>
              <a:rPr lang="en-US" sz="1800" dirty="0">
                <a:latin typeface="Times New Roman"/>
                <a:ea typeface="+mn-lt"/>
                <a:cs typeface="+mn-lt"/>
              </a:rPr>
              <a:t>In this Project, I will walk you through the process of creating and testing an Amazon Relational Database Service (Amazon RDS) database. I'll create an RDS MySQL database and test the connection with MySQL Workbench.</a:t>
            </a:r>
          </a:p>
          <a:p>
            <a:pPr marL="342900" indent="-342900" algn="l">
              <a:buFont typeface="Arial" panose="020B0604020202020204" pitchFamily="34" charset="0"/>
              <a:buChar char="•"/>
            </a:pPr>
            <a:r>
              <a:rPr lang="en-US" sz="1800" dirty="0">
                <a:latin typeface="Times New Roman"/>
                <a:cs typeface="Times New Roman"/>
              </a:rPr>
              <a:t>Duration: 1 hour </a:t>
            </a:r>
            <a:endParaRPr 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800" dirty="0">
                <a:latin typeface="Times New Roman"/>
                <a:cs typeface="Times New Roman"/>
              </a:rPr>
              <a:t>AWS Region: US East (N. Virginia) us-east-1</a:t>
            </a:r>
          </a:p>
          <a:p>
            <a:pPr algn="l"/>
            <a:endParaRPr 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0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BAAA-7437-8C89-C372-84A943D4E8F3}"/>
              </a:ext>
            </a:extLst>
          </p:cNvPr>
          <p:cNvSpPr>
            <a:spLocks noGrp="1"/>
          </p:cNvSpPr>
          <p:nvPr>
            <p:ph type="title"/>
          </p:nvPr>
        </p:nvSpPr>
        <p:spPr>
          <a:xfrm>
            <a:off x="1692166" y="685800"/>
            <a:ext cx="9280634" cy="543910"/>
          </a:xfrm>
        </p:spPr>
        <p:txBody>
          <a:bodyPr>
            <a:normAutofit fontScale="90000"/>
          </a:bodyPr>
          <a:lstStyle/>
          <a:p>
            <a:pPr algn="ctr"/>
            <a:r>
              <a:rPr lang="en-US" sz="2400" dirty="0">
                <a:solidFill>
                  <a:schemeClr val="accent6">
                    <a:lumMod val="75000"/>
                  </a:schemeClr>
                </a:solidFill>
                <a:latin typeface="Times New Roman" panose="02020603050405020304" pitchFamily="18" charset="0"/>
                <a:cs typeface="Times New Roman" panose="02020603050405020304" pitchFamily="18" charset="0"/>
              </a:rPr>
              <a:t>Task Details</a:t>
            </a:r>
            <a:br>
              <a:rPr lang="en-US" sz="2400" dirty="0">
                <a:solidFill>
                  <a:schemeClr val="accent6">
                    <a:lumMod val="75000"/>
                  </a:schemeClr>
                </a:solidFill>
                <a:latin typeface="Times New Roman" panose="02020603050405020304" pitchFamily="18" charset="0"/>
                <a:cs typeface="Times New Roman" panose="02020603050405020304" pitchFamily="18" charset="0"/>
              </a:rPr>
            </a:b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74AFC0-9B29-8B81-AADC-88FAEF0E746E}"/>
              </a:ext>
            </a:extLst>
          </p:cNvPr>
          <p:cNvSpPr>
            <a:spLocks noGrp="1"/>
          </p:cNvSpPr>
          <p:nvPr>
            <p:ph idx="1"/>
          </p:nvPr>
        </p:nvSpPr>
        <p:spPr>
          <a:xfrm>
            <a:off x="1502979" y="1428750"/>
            <a:ext cx="9469821" cy="2233448"/>
          </a:xfrm>
        </p:spPr>
        <p:txBody>
          <a:bodyPr>
            <a:normAutofit/>
          </a:bodyPr>
          <a:lstStyle/>
          <a:p>
            <a:pPr>
              <a:lnSpc>
                <a:spcPct val="120000"/>
              </a:lnSpc>
            </a:pPr>
            <a:r>
              <a:rPr lang="en-US" dirty="0">
                <a:latin typeface="Times New Roman" panose="02020603050405020304" pitchFamily="18" charset="0"/>
                <a:cs typeface="Times New Roman" panose="02020603050405020304" pitchFamily="18" charset="0"/>
              </a:rPr>
              <a:t>Launch the Lab Environment using the AWS Console </a:t>
            </a:r>
          </a:p>
          <a:p>
            <a:pPr>
              <a:lnSpc>
                <a:spcPct val="120000"/>
              </a:lnSpc>
            </a:pPr>
            <a:r>
              <a:rPr lang="en-US" dirty="0">
                <a:latin typeface="Times New Roman" panose="02020603050405020304" pitchFamily="18" charset="0"/>
                <a:cs typeface="Times New Roman" panose="02020603050405020304" pitchFamily="18" charset="0"/>
              </a:rPr>
              <a:t>Create a Security Group for RDS Instance</a:t>
            </a:r>
          </a:p>
          <a:p>
            <a:pPr>
              <a:lnSpc>
                <a:spcPct val="120000"/>
              </a:lnSpc>
            </a:pPr>
            <a:r>
              <a:rPr lang="en-US" dirty="0">
                <a:latin typeface="Times New Roman" panose="02020603050405020304" pitchFamily="18" charset="0"/>
                <a:cs typeface="Times New Roman" panose="02020603050405020304" pitchFamily="18" charset="0"/>
              </a:rPr>
              <a:t>Create RDS Database Instance</a:t>
            </a:r>
          </a:p>
          <a:p>
            <a:pPr>
              <a:lnSpc>
                <a:spcPct val="120000"/>
              </a:lnSpc>
            </a:pPr>
            <a:r>
              <a:rPr lang="en-US" dirty="0">
                <a:latin typeface="Times New Roman" panose="02020603050405020304" pitchFamily="18" charset="0"/>
                <a:cs typeface="Times New Roman" panose="02020603050405020304" pitchFamily="18" charset="0"/>
              </a:rPr>
              <a:t>Connecting to RDS Database on a DB Instance using the MySQL Workbench</a:t>
            </a:r>
          </a:p>
          <a:p>
            <a:endParaRPr lang="en-US" dirty="0"/>
          </a:p>
        </p:txBody>
      </p:sp>
    </p:spTree>
    <p:extLst>
      <p:ext uri="{BB962C8B-B14F-4D97-AF65-F5344CB8AC3E}">
        <p14:creationId xmlns:p14="http://schemas.microsoft.com/office/powerpoint/2010/main" val="116938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9E81-B6CE-1E4A-7842-96130EE9C623}"/>
              </a:ext>
            </a:extLst>
          </p:cNvPr>
          <p:cNvSpPr>
            <a:spLocks noGrp="1"/>
          </p:cNvSpPr>
          <p:nvPr>
            <p:ph type="title"/>
          </p:nvPr>
        </p:nvSpPr>
        <p:spPr>
          <a:xfrm>
            <a:off x="1707931" y="1082565"/>
            <a:ext cx="8776138" cy="637190"/>
          </a:xfrm>
        </p:spPr>
        <p:txBody>
          <a:bodyPr>
            <a:normAutofit/>
          </a:bodyPr>
          <a:lstStyle/>
          <a:p>
            <a:pPr algn="ctr"/>
            <a:r>
              <a:rPr lang="en-US" sz="2400" dirty="0">
                <a:latin typeface="Times New Roman" panose="02020603050405020304" pitchFamily="18" charset="0"/>
                <a:cs typeface="Times New Roman" panose="02020603050405020304" pitchFamily="18" charset="0"/>
              </a:rPr>
              <a:t>Task 1</a:t>
            </a:r>
          </a:p>
        </p:txBody>
      </p:sp>
      <p:sp>
        <p:nvSpPr>
          <p:cNvPr id="3" name="Content Placeholder 2">
            <a:extLst>
              <a:ext uri="{FF2B5EF4-FFF2-40B4-BE49-F238E27FC236}">
                <a16:creationId xmlns:a16="http://schemas.microsoft.com/office/drawing/2014/main" id="{DE8D57DB-5907-EDCB-C236-69E0FAC7B2EA}"/>
              </a:ext>
            </a:extLst>
          </p:cNvPr>
          <p:cNvSpPr>
            <a:spLocks noGrp="1"/>
          </p:cNvSpPr>
          <p:nvPr>
            <p:ph idx="1"/>
          </p:nvPr>
        </p:nvSpPr>
        <p:spPr>
          <a:xfrm>
            <a:off x="1413642" y="1638300"/>
            <a:ext cx="9601200" cy="3581400"/>
          </a:xfrm>
        </p:spPr>
        <p:txBody>
          <a:bodyPr>
            <a:normAutofit lnSpcReduction="10000"/>
          </a:bodyPr>
          <a:lstStyle/>
          <a:p>
            <a:r>
              <a:rPr lang="en-US" dirty="0">
                <a:latin typeface="Times New Roman" panose="02020603050405020304" pitchFamily="18" charset="0"/>
                <a:cs typeface="Times New Roman" panose="02020603050405020304" pitchFamily="18" charset="0"/>
              </a:rPr>
              <a:t>creating an AWS Relational Database Service</a:t>
            </a:r>
          </a:p>
          <a:p>
            <a:pPr lvl="1"/>
            <a:r>
              <a:rPr lang="en-US" dirty="0">
                <a:latin typeface="Times New Roman" panose="02020603050405020304" pitchFamily="18" charset="0"/>
                <a:cs typeface="Times New Roman" panose="02020603050405020304" pitchFamily="18" charset="0"/>
              </a:rPr>
              <a:t>Task 1 was all about launching the Aws management console and filtering the services in the search tab.</a:t>
            </a:r>
          </a:p>
          <a:p>
            <a:pPr lvl="1"/>
            <a:r>
              <a:rPr lang="en-US" dirty="0">
                <a:latin typeface="Times New Roman" panose="02020603050405020304" pitchFamily="18" charset="0"/>
                <a:cs typeface="Times New Roman" panose="02020603050405020304" pitchFamily="18" charset="0"/>
              </a:rPr>
              <a:t>Im using my aws IAM username and password to login into the aws console. </a:t>
            </a:r>
          </a:p>
          <a:p>
            <a:pPr lvl="1">
              <a:buFont typeface="Wingdings" pitchFamily="2" charset="2"/>
              <a:buChar char="§"/>
            </a:pPr>
            <a:r>
              <a:rPr lang="en-US" dirty="0">
                <a:latin typeface="Times New Roman" panose="02020603050405020304" pitchFamily="18" charset="0"/>
                <a:cs typeface="Times New Roman" panose="02020603050405020304" pitchFamily="18" charset="0"/>
              </a:rPr>
              <a:t>Task2: is creating a security Group for the RDS instance.</a:t>
            </a:r>
          </a:p>
          <a:p>
            <a:pPr lvl="2">
              <a:buFont typeface="Wingdings" pitchFamily="2" charset="2"/>
              <a:buChar char="§"/>
            </a:pPr>
            <a:r>
              <a:rPr lang="en-US" dirty="0">
                <a:latin typeface="Times New Roman" panose="02020603050405020304" pitchFamily="18" charset="0"/>
                <a:cs typeface="Times New Roman" panose="02020603050405020304" pitchFamily="18" charset="0"/>
              </a:rPr>
              <a:t>I used the N.Virginia region for this specific project </a:t>
            </a:r>
          </a:p>
          <a:p>
            <a:pPr lvl="2">
              <a:buFont typeface="Wingdings" pitchFamily="2" charset="2"/>
              <a:buChar char="§"/>
            </a:pPr>
            <a:r>
              <a:rPr lang="en-US" dirty="0">
                <a:latin typeface="Times New Roman" panose="02020603050405020304" pitchFamily="18" charset="0"/>
                <a:cs typeface="Times New Roman" panose="02020603050405020304" pitchFamily="18" charset="0"/>
              </a:rPr>
              <a:t>Creating a security group is under the EC2 service panel menu, Network &amp; Security </a:t>
            </a:r>
          </a:p>
          <a:p>
            <a:pPr lvl="2">
              <a:buFont typeface="Wingdings" pitchFamily="2" charset="2"/>
              <a:buChar char="§"/>
            </a:pPr>
            <a:r>
              <a:rPr lang="en-US" dirty="0">
                <a:latin typeface="Times New Roman" panose="02020603050405020304" pitchFamily="18" charset="0"/>
                <a:cs typeface="Times New Roman" panose="02020603050405020304" pitchFamily="18" charset="0"/>
              </a:rPr>
              <a:t>Im creating a SG for RDS with a 3306-port number enabled </a:t>
            </a:r>
          </a:p>
          <a:p>
            <a:pPr lvl="2">
              <a:buFont typeface="Wingdings" pitchFamily="2" charset="2"/>
              <a:buChar char="§"/>
            </a:pPr>
            <a:r>
              <a:rPr lang="en-US" dirty="0">
                <a:latin typeface="Times New Roman" panose="02020603050405020304" pitchFamily="18" charset="0"/>
                <a:cs typeface="Times New Roman" panose="02020603050405020304" pitchFamily="18" charset="0"/>
              </a:rPr>
              <a:t>Named the SG and selected the default VPC </a:t>
            </a:r>
          </a:p>
          <a:p>
            <a:pPr lvl="2">
              <a:buFont typeface="Wingdings" pitchFamily="2" charset="2"/>
              <a:buChar char="§"/>
            </a:pPr>
            <a:r>
              <a:rPr lang="en-US" dirty="0">
                <a:latin typeface="Times New Roman" panose="02020603050405020304" pitchFamily="18" charset="0"/>
                <a:cs typeface="Times New Roman" panose="02020603050405020304" pitchFamily="18" charset="0"/>
              </a:rPr>
              <a:t>Added an inbound rules, type: MYSQL/Aurora, source: Custom with 0.0.0.0/0. </a:t>
            </a:r>
          </a:p>
          <a:p>
            <a:pPr lvl="2">
              <a:buFont typeface="Wingdings" pitchFamily="2" charset="2"/>
              <a:buChar char="§"/>
            </a:pPr>
            <a:r>
              <a:rPr lang="en-US" dirty="0">
                <a:latin typeface="Times New Roman" panose="02020603050405020304" pitchFamily="18" charset="0"/>
                <a:cs typeface="Times New Roman" panose="02020603050405020304" pitchFamily="18" charset="0"/>
              </a:rPr>
              <a:t>Kept everything else as default and created the SG.</a:t>
            </a:r>
          </a:p>
        </p:txBody>
      </p:sp>
    </p:spTree>
    <p:extLst>
      <p:ext uri="{BB962C8B-B14F-4D97-AF65-F5344CB8AC3E}">
        <p14:creationId xmlns:p14="http://schemas.microsoft.com/office/powerpoint/2010/main" val="17619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F057-E76E-F507-A146-224D6541E55E}"/>
              </a:ext>
            </a:extLst>
          </p:cNvPr>
          <p:cNvSpPr>
            <a:spLocks noGrp="1"/>
          </p:cNvSpPr>
          <p:nvPr>
            <p:ph type="title"/>
          </p:nvPr>
        </p:nvSpPr>
        <p:spPr/>
        <p:txBody>
          <a:bodyPr>
            <a:normAutofit/>
          </a:bodyPr>
          <a:lstStyle/>
          <a:p>
            <a:pPr algn="ctr"/>
            <a:r>
              <a:rPr lang="en-US" sz="2400" i="1" dirty="0">
                <a:latin typeface="Times New Roman" panose="02020603050405020304" pitchFamily="18" charset="0"/>
                <a:cs typeface="Times New Roman" panose="02020603050405020304" pitchFamily="18" charset="0"/>
              </a:rPr>
              <a:t>Creation of Security Group in the AWS console.</a:t>
            </a:r>
          </a:p>
        </p:txBody>
      </p:sp>
      <p:pic>
        <p:nvPicPr>
          <p:cNvPr id="5" name="Content Placeholder 4">
            <a:extLst>
              <a:ext uri="{FF2B5EF4-FFF2-40B4-BE49-F238E27FC236}">
                <a16:creationId xmlns:a16="http://schemas.microsoft.com/office/drawing/2014/main" id="{D4F48A8A-CCAA-6E13-5056-69EE222AFD66}"/>
              </a:ext>
            </a:extLst>
          </p:cNvPr>
          <p:cNvPicPr>
            <a:picLocks noGrp="1" noChangeAspect="1"/>
          </p:cNvPicPr>
          <p:nvPr>
            <p:ph idx="1"/>
          </p:nvPr>
        </p:nvPicPr>
        <p:blipFill>
          <a:blip r:embed="rId2"/>
          <a:stretch>
            <a:fillRect/>
          </a:stretch>
        </p:blipFill>
        <p:spPr>
          <a:xfrm>
            <a:off x="1436867" y="1344613"/>
            <a:ext cx="9470666" cy="4522787"/>
          </a:xfrm>
        </p:spPr>
      </p:pic>
    </p:spTree>
    <p:extLst>
      <p:ext uri="{BB962C8B-B14F-4D97-AF65-F5344CB8AC3E}">
        <p14:creationId xmlns:p14="http://schemas.microsoft.com/office/powerpoint/2010/main" val="5735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062C-1FE0-E456-D6AD-3540C5940A56}"/>
              </a:ext>
            </a:extLst>
          </p:cNvPr>
          <p:cNvSpPr>
            <a:spLocks noGrp="1"/>
          </p:cNvSpPr>
          <p:nvPr>
            <p:ph type="title"/>
          </p:nvPr>
        </p:nvSpPr>
        <p:spPr/>
        <p:txBody>
          <a:bodyPr>
            <a:normAutofit/>
          </a:bodyPr>
          <a:lstStyle/>
          <a:p>
            <a:pPr algn="ctr"/>
            <a:r>
              <a:rPr lang="en-US" sz="2400" i="1" dirty="0">
                <a:latin typeface="Times New Roman" panose="02020603050405020304" pitchFamily="18" charset="0"/>
                <a:cs typeface="Times New Roman" panose="02020603050405020304" pitchFamily="18" charset="0"/>
              </a:rPr>
              <a:t>Task3: Creating RDS Database Instance</a:t>
            </a:r>
          </a:p>
        </p:txBody>
      </p:sp>
      <p:sp>
        <p:nvSpPr>
          <p:cNvPr id="3" name="Content Placeholder 2">
            <a:extLst>
              <a:ext uri="{FF2B5EF4-FFF2-40B4-BE49-F238E27FC236}">
                <a16:creationId xmlns:a16="http://schemas.microsoft.com/office/drawing/2014/main" id="{94D6CAD5-8DF0-1D66-AEF2-3ADBFD0267D5}"/>
              </a:ext>
            </a:extLst>
          </p:cNvPr>
          <p:cNvSpPr>
            <a:spLocks noGrp="1"/>
          </p:cNvSpPr>
          <p:nvPr>
            <p:ph idx="1"/>
          </p:nvPr>
        </p:nvSpPr>
        <p:spPr>
          <a:xfrm>
            <a:off x="1371600" y="1418897"/>
            <a:ext cx="9601200" cy="444850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Navigated to RDS by clicking the services menu </a:t>
            </a:r>
          </a:p>
          <a:p>
            <a:r>
              <a:rPr lang="en-US" dirty="0">
                <a:latin typeface="Times New Roman" panose="02020603050405020304" pitchFamily="18" charset="0"/>
                <a:cs typeface="Times New Roman" panose="02020603050405020304" pitchFamily="18" charset="0"/>
              </a:rPr>
              <a:t>DB details:</a:t>
            </a:r>
          </a:p>
          <a:p>
            <a:pPr lvl="1"/>
            <a:r>
              <a:rPr lang="en-US" dirty="0">
                <a:latin typeface="Times New Roman" panose="02020603050405020304" pitchFamily="18" charset="0"/>
                <a:cs typeface="Times New Roman" panose="02020603050405020304" pitchFamily="18" charset="0"/>
              </a:rPr>
              <a:t>Engine option: MYSQL</a:t>
            </a:r>
          </a:p>
          <a:p>
            <a:pPr lvl="1"/>
            <a:r>
              <a:rPr lang="en-US" dirty="0">
                <a:latin typeface="Times New Roman" panose="02020603050405020304" pitchFamily="18" charset="0"/>
                <a:cs typeface="Times New Roman" panose="02020603050405020304" pitchFamily="18" charset="0"/>
              </a:rPr>
              <a:t>Version: default </a:t>
            </a:r>
          </a:p>
          <a:p>
            <a:pPr lvl="1"/>
            <a:r>
              <a:rPr lang="en-US" dirty="0">
                <a:latin typeface="Times New Roman" panose="02020603050405020304" pitchFamily="18" charset="0"/>
                <a:cs typeface="Times New Roman" panose="02020603050405020304" pitchFamily="18" charset="0"/>
              </a:rPr>
              <a:t>Template: Free tier (Selecting the Free tier as a template is compulsory, else database won't be created.)</a:t>
            </a:r>
          </a:p>
          <a:p>
            <a:pPr lvl="1"/>
            <a:r>
              <a:rPr lang="en-US" dirty="0">
                <a:latin typeface="Times New Roman" panose="02020603050405020304" pitchFamily="18" charset="0"/>
                <a:cs typeface="Times New Roman" panose="02020603050405020304" pitchFamily="18" charset="0"/>
              </a:rPr>
              <a:t>DB instance identifier: mydatabaseinstance</a:t>
            </a:r>
          </a:p>
          <a:p>
            <a:pPr lvl="1"/>
            <a:r>
              <a:rPr lang="en-US" dirty="0">
                <a:latin typeface="Times New Roman" panose="02020603050405020304" pitchFamily="18" charset="0"/>
                <a:cs typeface="Times New Roman" panose="02020603050405020304" pitchFamily="18" charset="0"/>
              </a:rPr>
              <a:t>Master username: mydatabaseuser</a:t>
            </a:r>
          </a:p>
          <a:p>
            <a:pPr lvl="1"/>
            <a:r>
              <a:rPr lang="en-US" dirty="0">
                <a:latin typeface="Times New Roman" panose="02020603050405020304" pitchFamily="18" charset="0"/>
                <a:cs typeface="Times New Roman" panose="02020603050405020304" pitchFamily="18" charset="0"/>
              </a:rPr>
              <a:t>Master username and password: mydatabasepassword (username/password combo is used to log so I kept somewhere safe)</a:t>
            </a:r>
          </a:p>
          <a:p>
            <a:pPr lvl="1"/>
            <a:r>
              <a:rPr lang="en-US" dirty="0">
                <a:latin typeface="Times New Roman" panose="02020603050405020304" pitchFamily="18" charset="0"/>
                <a:cs typeface="Times New Roman" panose="02020603050405020304" pitchFamily="18" charset="0"/>
              </a:rPr>
              <a:t>DB instance: I selected the (db.t2.micro-vcpu, 1GiB RAM)</a:t>
            </a:r>
          </a:p>
          <a:p>
            <a:pPr lvl="1"/>
            <a:r>
              <a:rPr lang="en-US" dirty="0">
                <a:latin typeface="Times New Roman" panose="02020603050405020304" pitchFamily="18" charset="0"/>
                <a:cs typeface="Times New Roman" panose="02020603050405020304" pitchFamily="18" charset="0"/>
              </a:rPr>
              <a:t>Storage: I selected general purpose for this project</a:t>
            </a:r>
          </a:p>
          <a:p>
            <a:pPr lvl="1"/>
            <a:r>
              <a:rPr lang="en-US" dirty="0">
                <a:latin typeface="Times New Roman" panose="02020603050405020304" pitchFamily="18" charset="0"/>
                <a:cs typeface="Times New Roman" panose="02020603050405020304" pitchFamily="18" charset="0"/>
              </a:rPr>
              <a:t>In the public access I selected: yes (because this will allow me as an AWS user or any anonymous user access to the data in the database).</a:t>
            </a:r>
          </a:p>
          <a:p>
            <a:pPr lvl="1"/>
            <a:r>
              <a:rPr lang="en-US" dirty="0">
                <a:latin typeface="Times New Roman" panose="02020603050405020304" pitchFamily="18" charset="0"/>
                <a:cs typeface="Times New Roman" panose="02020603050405020304" pitchFamily="18" charset="0"/>
              </a:rPr>
              <a:t>Selected the VPC sg I created in the EC2 section.</a:t>
            </a:r>
          </a:p>
          <a:p>
            <a:pPr lvl="1"/>
            <a:r>
              <a:rPr lang="en-US" dirty="0">
                <a:latin typeface="Times New Roman" panose="02020603050405020304" pitchFamily="18" charset="0"/>
                <a:cs typeface="Times New Roman" panose="02020603050405020304" pitchFamily="18" charset="0"/>
              </a:rPr>
              <a:t> kept everything else default and clicked create RDS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50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52A4-7014-769F-AAAD-4E78533DB387}"/>
              </a:ext>
            </a:extLst>
          </p:cNvPr>
          <p:cNvSpPr>
            <a:spLocks noGrp="1"/>
          </p:cNvSpPr>
          <p:nvPr>
            <p:ph type="title"/>
          </p:nvPr>
        </p:nvSpPr>
        <p:spPr>
          <a:xfrm>
            <a:off x="1371600" y="685800"/>
            <a:ext cx="9201807" cy="890752"/>
          </a:xfrm>
        </p:spPr>
        <p:txBody>
          <a:bodyPr/>
          <a:lstStyle/>
          <a:p>
            <a:pPr algn="ctr"/>
            <a:r>
              <a:rPr lang="en-US" i="1" dirty="0">
                <a:latin typeface="Times New Roman" panose="02020603050405020304" pitchFamily="18" charset="0"/>
                <a:cs typeface="Times New Roman" panose="02020603050405020304" pitchFamily="18" charset="0"/>
              </a:rPr>
              <a:t>Database creation in the AWS console</a:t>
            </a:r>
          </a:p>
        </p:txBody>
      </p:sp>
      <p:pic>
        <p:nvPicPr>
          <p:cNvPr id="5" name="Content Placeholder 4" descr="Graphical user interface, website&#10;&#10;Description automatically generated">
            <a:extLst>
              <a:ext uri="{FF2B5EF4-FFF2-40B4-BE49-F238E27FC236}">
                <a16:creationId xmlns:a16="http://schemas.microsoft.com/office/drawing/2014/main" id="{D5B55F2C-5CDF-51BB-3E36-DBC3EEC3A8B2}"/>
              </a:ext>
            </a:extLst>
          </p:cNvPr>
          <p:cNvPicPr>
            <a:picLocks noGrp="1" noChangeAspect="1"/>
          </p:cNvPicPr>
          <p:nvPr>
            <p:ph idx="1"/>
          </p:nvPr>
        </p:nvPicPr>
        <p:blipFill>
          <a:blip r:embed="rId2"/>
          <a:stretch>
            <a:fillRect/>
          </a:stretch>
        </p:blipFill>
        <p:spPr>
          <a:xfrm>
            <a:off x="1734207" y="1985107"/>
            <a:ext cx="8245102" cy="4386790"/>
          </a:xfrm>
        </p:spPr>
      </p:pic>
    </p:spTree>
    <p:extLst>
      <p:ext uri="{BB962C8B-B14F-4D97-AF65-F5344CB8AC3E}">
        <p14:creationId xmlns:p14="http://schemas.microsoft.com/office/powerpoint/2010/main" val="333354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367D-6E1F-39D8-BEFF-4010A8EA3465}"/>
              </a:ext>
            </a:extLst>
          </p:cNvPr>
          <p:cNvSpPr>
            <a:spLocks noGrp="1"/>
          </p:cNvSpPr>
          <p:nvPr>
            <p:ph type="title"/>
          </p:nvPr>
        </p:nvSpPr>
        <p:spPr/>
        <p:txBody>
          <a:bodyPr>
            <a:normAutofit/>
          </a:bodyPr>
          <a:lstStyle/>
          <a:p>
            <a:pPr algn="ctr"/>
            <a:r>
              <a:rPr lang="en-US" sz="2800" i="1" dirty="0">
                <a:latin typeface="Times New Roman" panose="02020603050405020304" pitchFamily="18" charset="0"/>
                <a:cs typeface="Times New Roman" panose="02020603050405020304" pitchFamily="18" charset="0"/>
              </a:rPr>
              <a:t>Task 4 : Connecting to RDS Database on a DB Instance using the MySQL Workbench</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FBFA2B-D245-6F57-2D03-B948A0AE9F84}"/>
              </a:ext>
            </a:extLst>
          </p:cNvPr>
          <p:cNvSpPr>
            <a:spLocks noGrp="1"/>
          </p:cNvSpPr>
          <p:nvPr>
            <p:ph idx="1"/>
          </p:nvPr>
        </p:nvSpPr>
        <p:spPr>
          <a:xfrm>
            <a:off x="1219200" y="1555531"/>
            <a:ext cx="9753600" cy="4311869"/>
          </a:xfrm>
        </p:spPr>
        <p:txBody>
          <a:bodyPr/>
          <a:lstStyle/>
          <a:p>
            <a:r>
              <a:rPr lang="en-US" dirty="0">
                <a:latin typeface="Times New Roman" panose="02020603050405020304" pitchFamily="18" charset="0"/>
                <a:cs typeface="Times New Roman" panose="02020603050405020304" pitchFamily="18" charset="0"/>
              </a:rPr>
              <a:t>in this section of the project I mainly used to connect the database on MySql db. instance using MYSQL monitor command.</a:t>
            </a:r>
          </a:p>
          <a:p>
            <a:pPr lvl="1"/>
            <a:r>
              <a:rPr lang="en-US" dirty="0">
                <a:latin typeface="Times New Roman" panose="02020603050405020304" pitchFamily="18" charset="0"/>
                <a:cs typeface="Times New Roman" panose="02020603050405020304" pitchFamily="18" charset="0"/>
              </a:rPr>
              <a:t>I navigated to the Database and selected the one I created </a:t>
            </a:r>
          </a:p>
          <a:p>
            <a:pPr lvl="1"/>
            <a:r>
              <a:rPr lang="en-US" dirty="0">
                <a:latin typeface="Times New Roman" panose="02020603050405020304" pitchFamily="18" charset="0"/>
                <a:cs typeface="Times New Roman" panose="02020603050405020304" pitchFamily="18" charset="0"/>
              </a:rPr>
              <a:t>Under connectivity &amp; security section, I copied the endpoint and port.</a:t>
            </a:r>
          </a:p>
          <a:p>
            <a:pPr lvl="1"/>
            <a:r>
              <a:rPr lang="en-US" dirty="0">
                <a:latin typeface="Times New Roman" panose="02020603050405020304" pitchFamily="18" charset="0"/>
                <a:cs typeface="Times New Roman" panose="02020603050405020304" pitchFamily="18" charset="0"/>
              </a:rPr>
              <a:t>Port:3306</a:t>
            </a:r>
          </a:p>
          <a:p>
            <a:pPr lvl="1"/>
            <a:r>
              <a:rPr lang="en-US" dirty="0">
                <a:latin typeface="Times New Roman" panose="02020603050405020304" pitchFamily="18" charset="0"/>
                <a:cs typeface="Times New Roman" panose="02020603050405020304" pitchFamily="18" charset="0"/>
              </a:rPr>
              <a:t>Then I opened the MYSQL workbench GUI-based application.</a:t>
            </a:r>
          </a:p>
          <a:p>
            <a:pPr lvl="1"/>
            <a:r>
              <a:rPr lang="en-US" dirty="0">
                <a:latin typeface="Times New Roman" panose="02020603050405020304" pitchFamily="18" charset="0"/>
                <a:cs typeface="Times New Roman" panose="02020603050405020304" pitchFamily="18" charset="0"/>
              </a:rPr>
              <a:t>Once I fill out the setup new connection, I tested the connection and was properly connected.</a:t>
            </a:r>
          </a:p>
          <a:p>
            <a:pPr lvl="1"/>
            <a:r>
              <a:rPr lang="en-US" dirty="0">
                <a:latin typeface="Times New Roman" panose="02020603050405020304" pitchFamily="18" charset="0"/>
                <a:cs typeface="Times New Roman" panose="02020603050405020304" pitchFamily="18" charset="0"/>
              </a:rPr>
              <a:t>after I created a database connection in MYSQL Workbench, I went ahead and started implementing a couple database queries to interact with the database.</a:t>
            </a:r>
          </a:p>
          <a:p>
            <a:pPr lvl="1"/>
            <a:r>
              <a:rPr lang="en-US" dirty="0">
                <a:latin typeface="Times New Roman" panose="02020603050405020304" pitchFamily="18" charset="0"/>
                <a:cs typeface="Times New Roman" panose="02020603050405020304" pitchFamily="18" charset="0"/>
              </a:rPr>
              <a:t>Next slide is the database queries screenshot. </a:t>
            </a:r>
          </a:p>
        </p:txBody>
      </p:sp>
    </p:spTree>
    <p:extLst>
      <p:ext uri="{BB962C8B-B14F-4D97-AF65-F5344CB8AC3E}">
        <p14:creationId xmlns:p14="http://schemas.microsoft.com/office/powerpoint/2010/main" val="60119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58CB-4D6A-6211-53B2-DAAF653A2BF4}"/>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Database Queries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CA46074-DCD3-917E-1AB9-F83282265BA3}"/>
              </a:ext>
            </a:extLst>
          </p:cNvPr>
          <p:cNvPicPr>
            <a:picLocks noGrp="1" noChangeAspect="1"/>
          </p:cNvPicPr>
          <p:nvPr>
            <p:ph idx="1"/>
          </p:nvPr>
        </p:nvPicPr>
        <p:blipFill>
          <a:blip r:embed="rId2"/>
          <a:stretch>
            <a:fillRect/>
          </a:stretch>
        </p:blipFill>
        <p:spPr>
          <a:xfrm>
            <a:off x="2024451" y="1524110"/>
            <a:ext cx="7974931" cy="4479925"/>
          </a:xfrm>
        </p:spPr>
      </p:pic>
    </p:spTree>
    <p:extLst>
      <p:ext uri="{BB962C8B-B14F-4D97-AF65-F5344CB8AC3E}">
        <p14:creationId xmlns:p14="http://schemas.microsoft.com/office/powerpoint/2010/main" val="36071213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{850E3AE5-3425-8E49-AD3B-A78A6CBA722D}tf10001072</Template>
  <TotalTime>237</TotalTime>
  <Words>513</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Book</vt:lpstr>
      <vt:lpstr>Times New Roman</vt:lpstr>
      <vt:lpstr>Wingdings</vt:lpstr>
      <vt:lpstr>Crop</vt:lpstr>
      <vt:lpstr>AWS Relational Database Service</vt:lpstr>
      <vt:lpstr>Task Details </vt:lpstr>
      <vt:lpstr>Task 1</vt:lpstr>
      <vt:lpstr>Creation of Security Group in the AWS console.</vt:lpstr>
      <vt:lpstr>Task3: Creating RDS Database Instance</vt:lpstr>
      <vt:lpstr>Database creation in the AWS console</vt:lpstr>
      <vt:lpstr>Task 4 : Connecting to RDS Database on a DB Instance using the MySQL Workbench </vt:lpstr>
      <vt:lpstr>Database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Relational Database Service</dc:title>
  <dc:creator>Abdi, Munasar</dc:creator>
  <cp:lastModifiedBy>Abdi, Munasar</cp:lastModifiedBy>
  <cp:revision>7</cp:revision>
  <dcterms:created xsi:type="dcterms:W3CDTF">2022-06-02T05:29:44Z</dcterms:created>
  <dcterms:modified xsi:type="dcterms:W3CDTF">2022-06-24T15:26:51Z</dcterms:modified>
</cp:coreProperties>
</file>