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319" r:id="rId2"/>
    <p:sldId id="258" r:id="rId3"/>
    <p:sldId id="321" r:id="rId4"/>
    <p:sldId id="322" r:id="rId5"/>
    <p:sldId id="342" r:id="rId6"/>
    <p:sldId id="260" r:id="rId7"/>
    <p:sldId id="343" r:id="rId8"/>
    <p:sldId id="323" r:id="rId9"/>
    <p:sldId id="324" r:id="rId10"/>
    <p:sldId id="325" r:id="rId11"/>
    <p:sldId id="327" r:id="rId12"/>
    <p:sldId id="328" r:id="rId13"/>
    <p:sldId id="329" r:id="rId14"/>
    <p:sldId id="330" r:id="rId15"/>
    <p:sldId id="331" r:id="rId16"/>
    <p:sldId id="335" r:id="rId17"/>
    <p:sldId id="333" r:id="rId18"/>
    <p:sldId id="336" r:id="rId19"/>
    <p:sldId id="337" r:id="rId20"/>
    <p:sldId id="338" r:id="rId21"/>
    <p:sldId id="339" r:id="rId22"/>
    <p:sldId id="340" r:id="rId23"/>
    <p:sldId id="341" r:id="rId24"/>
    <p:sldId id="311" r:id="rId25"/>
    <p:sldId id="309" r:id="rId26"/>
    <p:sldId id="271" r:id="rId27"/>
  </p:sldIdLst>
  <p:sldSz cx="9144000" cy="5143500" type="screen16x9"/>
  <p:notesSz cx="6858000" cy="9144000"/>
  <p:embeddedFontLst>
    <p:embeddedFont>
      <p:font typeface="Advent Pro SemiBold" panose="020B0604020202020204" charset="0"/>
      <p:regular r:id="rId29"/>
      <p:bold r:id="rId30"/>
    </p:embeddedFont>
    <p:embeddedFont>
      <p:font typeface="Fira Sans Condensed Medium" panose="020B0603050000020004" pitchFamily="34" charset="0"/>
      <p:regular r:id="rId31"/>
      <p:bold r:id="rId32"/>
      <p:italic r:id="rId33"/>
      <p:boldItalic r:id="rId34"/>
    </p:embeddedFont>
    <p:embeddedFont>
      <p:font typeface="Fira Sans Extra Condensed Medium" panose="020B0604020202020204" charset="0"/>
      <p:regular r:id="rId35"/>
      <p:bold r:id="rId36"/>
      <p:italic r:id="rId37"/>
      <p:boldItalic r:id="rId38"/>
    </p:embeddedFont>
    <p:embeddedFont>
      <p:font typeface="Maven Pro" panose="020B0604020202020204" charset="0"/>
      <p:regular r:id="rId39"/>
      <p:bold r:id="rId40"/>
    </p:embeddedFont>
    <p:embeddedFont>
      <p:font typeface="Share Tech"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07A658-04A8-491F-B4F1-E6A53A939249}">
  <a:tblStyle styleId="{6B07A658-04A8-491F-B4F1-E6A53A9392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04" d="100"/>
          <a:sy n="104"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09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05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803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4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79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69874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72c4329eae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72c4329eae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7" r:id="rId4"/>
    <p:sldLayoutId id="2147483659"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mailto:a.ellatuf@gmail.co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435;p25">
            <a:extLst>
              <a:ext uri="{FF2B5EF4-FFF2-40B4-BE49-F238E27FC236}">
                <a16:creationId xmlns:a16="http://schemas.microsoft.com/office/drawing/2014/main" id="{AA8B7919-4EF5-5402-D98C-7A1B89B3EF92}"/>
              </a:ext>
            </a:extLst>
          </p:cNvPr>
          <p:cNvSpPr txBox="1">
            <a:spLocks noGrp="1"/>
          </p:cNvSpPr>
          <p:nvPr>
            <p:ph type="ctrTitle"/>
          </p:nvPr>
        </p:nvSpPr>
        <p:spPr>
          <a:xfrm>
            <a:off x="439616" y="2009958"/>
            <a:ext cx="8008034" cy="112358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3600" b="1" dirty="0">
                <a:solidFill>
                  <a:schemeClr val="tx1">
                    <a:lumMod val="20000"/>
                    <a:lumOff val="80000"/>
                  </a:schemeClr>
                </a:solidFill>
              </a:rPr>
              <a:t>Implémentez un modèle de </a:t>
            </a:r>
            <a:r>
              <a:rPr lang="fr-FR" sz="3600" b="1" dirty="0" err="1">
                <a:solidFill>
                  <a:schemeClr val="tx1">
                    <a:lumMod val="20000"/>
                    <a:lumOff val="80000"/>
                  </a:schemeClr>
                </a:solidFill>
              </a:rPr>
              <a:t>scoring</a:t>
            </a:r>
            <a:br>
              <a:rPr lang="fr-FR" sz="3600" dirty="0"/>
            </a:br>
            <a:r>
              <a:rPr lang="fr-FR" sz="2400" dirty="0"/>
              <a:t>Soutenance projet 7</a:t>
            </a:r>
            <a:br>
              <a:rPr lang="fr-FR" sz="2400" dirty="0">
                <a:solidFill>
                  <a:schemeClr val="tx1">
                    <a:lumMod val="20000"/>
                    <a:lumOff val="80000"/>
                  </a:schemeClr>
                </a:solidFill>
              </a:rPr>
            </a:br>
            <a:r>
              <a:rPr lang="fr-FR" sz="2000" dirty="0">
                <a:solidFill>
                  <a:schemeClr val="tx1">
                    <a:lumMod val="20000"/>
                    <a:lumOff val="80000"/>
                  </a:schemeClr>
                </a:solidFill>
              </a:rPr>
              <a:t>Parcours Data </a:t>
            </a:r>
            <a:r>
              <a:rPr lang="fr-FR" sz="2000" dirty="0" err="1">
                <a:solidFill>
                  <a:schemeClr val="tx1">
                    <a:lumMod val="20000"/>
                    <a:lumOff val="80000"/>
                  </a:schemeClr>
                </a:solidFill>
              </a:rPr>
              <a:t>Scientist</a:t>
            </a:r>
            <a:r>
              <a:rPr lang="fr-FR" sz="2000" dirty="0">
                <a:solidFill>
                  <a:schemeClr val="tx1">
                    <a:lumMod val="20000"/>
                    <a:lumOff val="80000"/>
                  </a:schemeClr>
                </a:solidFill>
              </a:rPr>
              <a:t> – </a:t>
            </a:r>
            <a:r>
              <a:rPr lang="fr-FR" sz="2000" dirty="0" err="1">
                <a:solidFill>
                  <a:schemeClr val="tx1">
                    <a:lumMod val="20000"/>
                    <a:lumOff val="80000"/>
                  </a:schemeClr>
                </a:solidFill>
              </a:rPr>
              <a:t>OpenClassrooms</a:t>
            </a:r>
            <a:r>
              <a:rPr lang="fr-FR" sz="2000" dirty="0">
                <a:solidFill>
                  <a:schemeClr val="tx1">
                    <a:lumMod val="20000"/>
                    <a:lumOff val="80000"/>
                  </a:schemeClr>
                </a:solidFill>
              </a:rPr>
              <a:t> – Central </a:t>
            </a:r>
            <a:r>
              <a:rPr lang="fr-FR" sz="2000" dirty="0" err="1">
                <a:solidFill>
                  <a:schemeClr val="tx1">
                    <a:lumMod val="20000"/>
                    <a:lumOff val="80000"/>
                  </a:schemeClr>
                </a:solidFill>
              </a:rPr>
              <a:t>Supelec</a:t>
            </a:r>
            <a:endParaRPr lang="fr-FR" sz="2000" dirty="0">
              <a:solidFill>
                <a:schemeClr val="tx1">
                  <a:lumMod val="20000"/>
                  <a:lumOff val="80000"/>
                </a:schemeClr>
              </a:solidFill>
            </a:endParaRPr>
          </a:p>
        </p:txBody>
      </p:sp>
      <p:sp>
        <p:nvSpPr>
          <p:cNvPr id="8" name="ZoneTexte 7">
            <a:extLst>
              <a:ext uri="{FF2B5EF4-FFF2-40B4-BE49-F238E27FC236}">
                <a16:creationId xmlns:a16="http://schemas.microsoft.com/office/drawing/2014/main" id="{D2DBAB71-405A-C0BB-58BA-4CED1F068D96}"/>
              </a:ext>
            </a:extLst>
          </p:cNvPr>
          <p:cNvSpPr txBox="1"/>
          <p:nvPr/>
        </p:nvSpPr>
        <p:spPr>
          <a:xfrm>
            <a:off x="253218" y="643723"/>
            <a:ext cx="3151163" cy="276999"/>
          </a:xfrm>
          <a:prstGeom prst="rect">
            <a:avLst/>
          </a:prstGeom>
          <a:noFill/>
        </p:spPr>
        <p:txBody>
          <a:bodyPr wrap="square" rtlCol="0">
            <a:spAutoFit/>
          </a:bodyPr>
          <a:lstStyle/>
          <a:p>
            <a:r>
              <a:rPr lang="fr-FR" sz="1100" b="1" dirty="0">
                <a:solidFill>
                  <a:schemeClr val="bg1"/>
                </a:solidFill>
              </a:rPr>
              <a:t>Présenté par </a:t>
            </a:r>
            <a:r>
              <a:rPr lang="fr-FR" sz="1200" b="1" dirty="0">
                <a:solidFill>
                  <a:schemeClr val="bg1"/>
                </a:solidFill>
              </a:rPr>
              <a:t>ABDOULLATUF Maoulida</a:t>
            </a:r>
          </a:p>
        </p:txBody>
      </p:sp>
      <p:sp>
        <p:nvSpPr>
          <p:cNvPr id="9" name="ZoneTexte 8">
            <a:extLst>
              <a:ext uri="{FF2B5EF4-FFF2-40B4-BE49-F238E27FC236}">
                <a16:creationId xmlns:a16="http://schemas.microsoft.com/office/drawing/2014/main" id="{76408DE1-6A8C-054C-B958-BD1E5D889EA4}"/>
              </a:ext>
            </a:extLst>
          </p:cNvPr>
          <p:cNvSpPr txBox="1"/>
          <p:nvPr/>
        </p:nvSpPr>
        <p:spPr>
          <a:xfrm>
            <a:off x="7350368" y="699029"/>
            <a:ext cx="987832" cy="307777"/>
          </a:xfrm>
          <a:prstGeom prst="rect">
            <a:avLst/>
          </a:prstGeom>
          <a:noFill/>
        </p:spPr>
        <p:txBody>
          <a:bodyPr wrap="square" rtlCol="0">
            <a:spAutoFit/>
          </a:bodyPr>
          <a:lstStyle/>
          <a:p>
            <a:r>
              <a:rPr lang="fr-FR" dirty="0">
                <a:solidFill>
                  <a:schemeClr val="bg1"/>
                </a:solidFill>
              </a:rPr>
              <a:t>Juin 2023</a:t>
            </a:r>
          </a:p>
        </p:txBody>
      </p:sp>
    </p:spTree>
    <p:extLst>
      <p:ext uri="{BB962C8B-B14F-4D97-AF65-F5344CB8AC3E}">
        <p14:creationId xmlns:p14="http://schemas.microsoft.com/office/powerpoint/2010/main" val="26074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4621390" cy="577800"/>
          </a:xfrm>
        </p:spPr>
        <p:txBody>
          <a:bodyPr/>
          <a:lstStyle/>
          <a:p>
            <a:r>
              <a:rPr lang="fr-FR" dirty="0"/>
              <a:t>Modélisation</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29452" y="1637532"/>
            <a:ext cx="7885095"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Approche gradient </a:t>
            </a:r>
            <a:r>
              <a:rPr lang="fr-FR" sz="1800" b="1" dirty="0" err="1"/>
              <a:t>boosting</a:t>
            </a:r>
            <a:r>
              <a:rPr lang="fr-FR" sz="1800" b="1" dirty="0"/>
              <a:t>: algorithme d’apprentissage supervisé.</a:t>
            </a:r>
          </a:p>
          <a:p>
            <a:r>
              <a:rPr lang="fr-FR" sz="1800" b="1" dirty="0"/>
              <a:t>Il s’agit de combiner les résultats d’un ensemble de modèles simples. </a:t>
            </a:r>
          </a:p>
          <a:p>
            <a:r>
              <a:rPr lang="fr-FR" sz="1800" b="1" dirty="0"/>
              <a:t>Principe d’</a:t>
            </a:r>
            <a:r>
              <a:rPr lang="fr-FR" sz="1800" b="1" dirty="0" err="1"/>
              <a:t>auto-amélioration</a:t>
            </a:r>
            <a:r>
              <a:rPr lang="fr-FR" sz="1800" b="1" dirty="0"/>
              <a:t> séquentielle.</a:t>
            </a:r>
          </a:p>
          <a:p>
            <a:endParaRPr lang="fr-FR" sz="1800" b="1" dirty="0"/>
          </a:p>
        </p:txBody>
      </p:sp>
      <p:pic>
        <p:nvPicPr>
          <p:cNvPr id="8" name="Image 7">
            <a:extLst>
              <a:ext uri="{FF2B5EF4-FFF2-40B4-BE49-F238E27FC236}">
                <a16:creationId xmlns:a16="http://schemas.microsoft.com/office/drawing/2014/main" id="{298000B1-E075-F244-F03E-A2E177D5E07F}"/>
              </a:ext>
            </a:extLst>
          </p:cNvPr>
          <p:cNvPicPr>
            <a:picLocks noChangeAspect="1"/>
          </p:cNvPicPr>
          <p:nvPr/>
        </p:nvPicPr>
        <p:blipFill>
          <a:blip r:embed="rId2"/>
          <a:stretch>
            <a:fillRect/>
          </a:stretch>
        </p:blipFill>
        <p:spPr>
          <a:xfrm>
            <a:off x="737647" y="1823293"/>
            <a:ext cx="7427556" cy="1489649"/>
          </a:xfrm>
          <a:prstGeom prst="rect">
            <a:avLst/>
          </a:prstGeom>
        </p:spPr>
      </p:pic>
    </p:spTree>
    <p:extLst>
      <p:ext uri="{BB962C8B-B14F-4D97-AF65-F5344CB8AC3E}">
        <p14:creationId xmlns:p14="http://schemas.microsoft.com/office/powerpoint/2010/main" val="2060651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2862776" cy="577800"/>
          </a:xfrm>
        </p:spPr>
        <p:txBody>
          <a:bodyPr/>
          <a:lstStyle/>
          <a:p>
            <a:r>
              <a:rPr lang="fr-FR" dirty="0" err="1"/>
              <a:t>Feature</a:t>
            </a:r>
            <a:r>
              <a:rPr lang="fr-FR" dirty="0"/>
              <a:t> sélection:</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3481601" y="410501"/>
            <a:ext cx="3580381"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Récursive </a:t>
            </a:r>
            <a:r>
              <a:rPr lang="fr-FR" sz="1800" b="1" dirty="0" err="1"/>
              <a:t>Feature</a:t>
            </a:r>
            <a:r>
              <a:rPr lang="fr-FR" sz="1800" b="1" dirty="0"/>
              <a:t> Elimination: RFECV </a:t>
            </a:r>
          </a:p>
        </p:txBody>
      </p:sp>
      <p:sp>
        <p:nvSpPr>
          <p:cNvPr id="2" name="Titre 2">
            <a:extLst>
              <a:ext uri="{FF2B5EF4-FFF2-40B4-BE49-F238E27FC236}">
                <a16:creationId xmlns:a16="http://schemas.microsoft.com/office/drawing/2014/main" id="{06D3F190-C157-8770-1556-F162880A56E0}"/>
              </a:ext>
            </a:extLst>
          </p:cNvPr>
          <p:cNvSpPr txBox="1">
            <a:spLocks/>
          </p:cNvSpPr>
          <p:nvPr/>
        </p:nvSpPr>
        <p:spPr>
          <a:xfrm>
            <a:off x="618825" y="748637"/>
            <a:ext cx="7317699"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Identification des best </a:t>
            </a:r>
            <a:r>
              <a:rPr lang="fr-FR" sz="1600" b="1" dirty="0" err="1"/>
              <a:t>features</a:t>
            </a:r>
            <a:r>
              <a:rPr lang="fr-FR" sz="1600" b="1" dirty="0"/>
              <a:t> par validation croisée en optimisant la métrique AUC</a:t>
            </a:r>
          </a:p>
        </p:txBody>
      </p:sp>
      <p:pic>
        <p:nvPicPr>
          <p:cNvPr id="7" name="Image 6">
            <a:extLst>
              <a:ext uri="{FF2B5EF4-FFF2-40B4-BE49-F238E27FC236}">
                <a16:creationId xmlns:a16="http://schemas.microsoft.com/office/drawing/2014/main" id="{9D5F77C1-AA41-A545-0B90-94FF28941AA3}"/>
              </a:ext>
            </a:extLst>
          </p:cNvPr>
          <p:cNvPicPr>
            <a:picLocks noChangeAspect="1"/>
          </p:cNvPicPr>
          <p:nvPr/>
        </p:nvPicPr>
        <p:blipFill>
          <a:blip r:embed="rId2"/>
          <a:stretch>
            <a:fillRect/>
          </a:stretch>
        </p:blipFill>
        <p:spPr>
          <a:xfrm>
            <a:off x="618825" y="1134146"/>
            <a:ext cx="8103144" cy="2347163"/>
          </a:xfrm>
          <a:prstGeom prst="rect">
            <a:avLst/>
          </a:prstGeom>
        </p:spPr>
      </p:pic>
      <p:sp>
        <p:nvSpPr>
          <p:cNvPr id="5" name="Titre 2">
            <a:extLst>
              <a:ext uri="{FF2B5EF4-FFF2-40B4-BE49-F238E27FC236}">
                <a16:creationId xmlns:a16="http://schemas.microsoft.com/office/drawing/2014/main" id="{BB4DA0E8-A8A5-2740-5662-37B4DE22BA4F}"/>
              </a:ext>
            </a:extLst>
          </p:cNvPr>
          <p:cNvSpPr txBox="1">
            <a:spLocks/>
          </p:cNvSpPr>
          <p:nvPr/>
        </p:nvSpPr>
        <p:spPr>
          <a:xfrm>
            <a:off x="2050213" y="3587963"/>
            <a:ext cx="420624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RFECV (498 </a:t>
            </a:r>
            <a:r>
              <a:rPr lang="fr-FR" sz="1600" b="1" dirty="0" err="1"/>
              <a:t>features</a:t>
            </a:r>
            <a:r>
              <a:rPr lang="fr-FR" sz="1600" b="1" dirty="0"/>
              <a:t>)                         101 </a:t>
            </a:r>
            <a:r>
              <a:rPr lang="fr-FR" sz="1600" b="1" dirty="0" err="1"/>
              <a:t>features</a:t>
            </a:r>
            <a:endParaRPr lang="fr-FR" sz="1600" b="1" dirty="0"/>
          </a:p>
        </p:txBody>
      </p:sp>
      <p:sp>
        <p:nvSpPr>
          <p:cNvPr id="6" name="Flèche : droite 5">
            <a:extLst>
              <a:ext uri="{FF2B5EF4-FFF2-40B4-BE49-F238E27FC236}">
                <a16:creationId xmlns:a16="http://schemas.microsoft.com/office/drawing/2014/main" id="{9CD82292-9E94-FE59-C08A-92B3385FEB20}"/>
              </a:ext>
            </a:extLst>
          </p:cNvPr>
          <p:cNvSpPr/>
          <p:nvPr/>
        </p:nvSpPr>
        <p:spPr>
          <a:xfrm>
            <a:off x="4016327" y="3665125"/>
            <a:ext cx="978408" cy="2171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1732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160341"/>
            <a:ext cx="4621390" cy="577800"/>
          </a:xfrm>
        </p:spPr>
        <p:txBody>
          <a:bodyPr/>
          <a:lstStyle/>
          <a:p>
            <a:r>
              <a:rPr lang="fr-FR" dirty="0"/>
              <a:t>Métrique « métier »:</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513470" y="738141"/>
            <a:ext cx="8257736" cy="20824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285750" indent="-285750">
              <a:buClr>
                <a:schemeClr val="bg1"/>
              </a:buClr>
              <a:buFont typeface="Arial" panose="020B0604020202020204" pitchFamily="34" charset="0"/>
              <a:buChar char="•"/>
            </a:pPr>
            <a:r>
              <a:rPr lang="fr-FR" sz="1800" b="1" dirty="0"/>
              <a:t>Limiter les </a:t>
            </a:r>
            <a:r>
              <a:rPr lang="fr-FR" sz="1800" b="1" dirty="0" err="1"/>
              <a:t>risuqes</a:t>
            </a:r>
            <a:r>
              <a:rPr lang="fr-FR" sz="1800" b="1" dirty="0"/>
              <a:t> de perte financière: Pénaliser les faux positifs et les faux négatifs</a:t>
            </a:r>
          </a:p>
          <a:p>
            <a:pPr>
              <a:buClr>
                <a:schemeClr val="bg1"/>
              </a:buClr>
            </a:pPr>
            <a:endParaRPr lang="fr-FR" sz="1800" b="1" dirty="0"/>
          </a:p>
          <a:p>
            <a:pPr marL="285750" indent="-285750">
              <a:buClr>
                <a:schemeClr val="bg1"/>
              </a:buClr>
              <a:buFont typeface="Arial" panose="020B0604020202020204" pitchFamily="34" charset="0"/>
              <a:buChar char="•"/>
            </a:pPr>
            <a:r>
              <a:rPr lang="fr-FR" sz="1800" b="1" dirty="0"/>
              <a:t>Importance relatif entre </a:t>
            </a:r>
            <a:r>
              <a:rPr lang="fr-FR" sz="1800" b="1" dirty="0" err="1"/>
              <a:t>Recall</a:t>
            </a:r>
            <a:r>
              <a:rPr lang="fr-FR" sz="1800" b="1" dirty="0"/>
              <a:t> et </a:t>
            </a:r>
            <a:r>
              <a:rPr lang="fr-FR" sz="1800" b="1" dirty="0" err="1"/>
              <a:t>Precision</a:t>
            </a:r>
            <a:r>
              <a:rPr lang="fr-FR" sz="1800" b="1" dirty="0"/>
              <a:t>: </a:t>
            </a:r>
          </a:p>
          <a:p>
            <a:pPr>
              <a:buClr>
                <a:schemeClr val="bg1"/>
              </a:buClr>
            </a:pPr>
            <a:endParaRPr lang="fr-FR" sz="1800" b="1" dirty="0"/>
          </a:p>
          <a:p>
            <a:pPr marL="285750" indent="-285750">
              <a:buClr>
                <a:schemeClr val="bg1"/>
              </a:buClr>
              <a:buSzPct val="120000"/>
              <a:buFont typeface="Wingdings" panose="05000000000000000000" pitchFamily="2" charset="2"/>
              <a:buChar char="Ø"/>
            </a:pPr>
            <a:r>
              <a:rPr lang="fr-FR" sz="1800" dirty="0"/>
              <a:t>Estimation du coût moyen d’un défaut de paiement</a:t>
            </a:r>
          </a:p>
          <a:p>
            <a:pPr marL="285750" indent="-285750">
              <a:buClr>
                <a:schemeClr val="bg1"/>
              </a:buClr>
              <a:buSzPct val="180000"/>
              <a:buFont typeface="Wingdings" panose="05000000000000000000" pitchFamily="2" charset="2"/>
              <a:buChar char="Ø"/>
            </a:pPr>
            <a:endParaRPr lang="fr-FR" sz="1800" dirty="0"/>
          </a:p>
          <a:p>
            <a:pPr marL="285750" indent="-285750">
              <a:buClr>
                <a:schemeClr val="bg1"/>
              </a:buClr>
              <a:buSzPct val="120000"/>
              <a:buFont typeface="Wingdings" panose="05000000000000000000" pitchFamily="2" charset="2"/>
              <a:buChar char="Ø"/>
            </a:pPr>
            <a:r>
              <a:rPr lang="fr-FR" sz="1800" dirty="0"/>
              <a:t>Estimation du coût d’opportunité d’un client refusé par erreur</a:t>
            </a:r>
          </a:p>
        </p:txBody>
      </p:sp>
      <p:sp>
        <p:nvSpPr>
          <p:cNvPr id="2" name="Titre 2">
            <a:extLst>
              <a:ext uri="{FF2B5EF4-FFF2-40B4-BE49-F238E27FC236}">
                <a16:creationId xmlns:a16="http://schemas.microsoft.com/office/drawing/2014/main" id="{2C8008BA-2B2B-F377-434F-35186C6466D9}"/>
              </a:ext>
            </a:extLst>
          </p:cNvPr>
          <p:cNvSpPr txBox="1">
            <a:spLocks/>
          </p:cNvSpPr>
          <p:nvPr/>
        </p:nvSpPr>
        <p:spPr>
          <a:xfrm>
            <a:off x="513470" y="3541276"/>
            <a:ext cx="7125287"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Important</a:t>
            </a:r>
            <a:r>
              <a:rPr lang="fr-FR" sz="1600" dirty="0"/>
              <a:t>: Connaissance métier nécessaire ou hypothèse à fixer! </a:t>
            </a:r>
          </a:p>
        </p:txBody>
      </p:sp>
    </p:spTree>
    <p:extLst>
      <p:ext uri="{BB962C8B-B14F-4D97-AF65-F5344CB8AC3E}">
        <p14:creationId xmlns:p14="http://schemas.microsoft.com/office/powerpoint/2010/main" val="133229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7195778" cy="577800"/>
          </a:xfrm>
        </p:spPr>
        <p:txBody>
          <a:bodyPr/>
          <a:lstStyle/>
          <a:p>
            <a:r>
              <a:rPr lang="fr-FR" dirty="0"/>
              <a:t>Optimisation des Hyperparamètres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1180583"/>
            <a:ext cx="462139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Choix d’une </a:t>
            </a:r>
            <a:r>
              <a:rPr lang="fr-FR" sz="1800" b="1"/>
              <a:t>méthode avancée: </a:t>
            </a:r>
            <a:endParaRPr lang="fr-FR" sz="1800" b="1" dirty="0"/>
          </a:p>
          <a:p>
            <a:pPr marL="285750" indent="-285750">
              <a:buFont typeface="Arial" panose="020B0604020202020204" pitchFamily="34" charset="0"/>
              <a:buChar char="•"/>
            </a:pPr>
            <a:r>
              <a:rPr lang="fr-FR" sz="1800" b="1" dirty="0" err="1"/>
              <a:t>HyperOpt</a:t>
            </a:r>
            <a:endParaRPr lang="fr-FR" sz="1800" b="1" dirty="0"/>
          </a:p>
        </p:txBody>
      </p:sp>
    </p:spTree>
    <p:extLst>
      <p:ext uri="{BB962C8B-B14F-4D97-AF65-F5344CB8AC3E}">
        <p14:creationId xmlns:p14="http://schemas.microsoft.com/office/powerpoint/2010/main" val="352016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4621390" cy="577800"/>
          </a:xfrm>
        </p:spPr>
        <p:txBody>
          <a:bodyPr/>
          <a:lstStyle/>
          <a:p>
            <a:r>
              <a:rPr lang="fr-FR" dirty="0"/>
              <a:t>Présentation des données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835925"/>
            <a:ext cx="74418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méthode </a:t>
            </a:r>
            <a:r>
              <a:rPr lang="fr-FR" sz="1800" b="1" dirty="0" err="1"/>
              <a:t>BertHugginFace</a:t>
            </a:r>
            <a:r>
              <a:rPr lang="fr-FR" sz="1800" b="1" dirty="0"/>
              <a:t>: </a:t>
            </a:r>
          </a:p>
        </p:txBody>
      </p:sp>
      <p:pic>
        <p:nvPicPr>
          <p:cNvPr id="5" name="Image 4">
            <a:extLst>
              <a:ext uri="{FF2B5EF4-FFF2-40B4-BE49-F238E27FC236}">
                <a16:creationId xmlns:a16="http://schemas.microsoft.com/office/drawing/2014/main" id="{4CCED307-61EE-80B6-8279-3DBB4CBA9D52}"/>
              </a:ext>
            </a:extLst>
          </p:cNvPr>
          <p:cNvPicPr>
            <a:picLocks noChangeAspect="1"/>
          </p:cNvPicPr>
          <p:nvPr/>
        </p:nvPicPr>
        <p:blipFill>
          <a:blip r:embed="rId2"/>
          <a:stretch>
            <a:fillRect/>
          </a:stretch>
        </p:blipFill>
        <p:spPr>
          <a:xfrm>
            <a:off x="2214562" y="1358756"/>
            <a:ext cx="4714875" cy="2871495"/>
          </a:xfrm>
          <a:prstGeom prst="rect">
            <a:avLst/>
          </a:prstGeom>
        </p:spPr>
      </p:pic>
    </p:spTree>
    <p:extLst>
      <p:ext uri="{BB962C8B-B14F-4D97-AF65-F5344CB8AC3E}">
        <p14:creationId xmlns:p14="http://schemas.microsoft.com/office/powerpoint/2010/main" val="359499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4621390" cy="577800"/>
          </a:xfrm>
        </p:spPr>
        <p:txBody>
          <a:bodyPr/>
          <a:lstStyle/>
          <a:p>
            <a:r>
              <a:rPr lang="fr-FR" dirty="0"/>
              <a:t>Présentation des données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USE – Universal Sentence Encoder</a:t>
            </a:r>
          </a:p>
        </p:txBody>
      </p:sp>
      <p:pic>
        <p:nvPicPr>
          <p:cNvPr id="5" name="Image 4">
            <a:extLst>
              <a:ext uri="{FF2B5EF4-FFF2-40B4-BE49-F238E27FC236}">
                <a16:creationId xmlns:a16="http://schemas.microsoft.com/office/drawing/2014/main" id="{24157EB3-9C9C-AA36-FC2F-E8E2E11AE847}"/>
              </a:ext>
            </a:extLst>
          </p:cNvPr>
          <p:cNvPicPr>
            <a:picLocks noChangeAspect="1"/>
          </p:cNvPicPr>
          <p:nvPr/>
        </p:nvPicPr>
        <p:blipFill>
          <a:blip r:embed="rId2"/>
          <a:stretch>
            <a:fillRect/>
          </a:stretch>
        </p:blipFill>
        <p:spPr>
          <a:xfrm>
            <a:off x="1311121" y="1090565"/>
            <a:ext cx="6521757" cy="2962370"/>
          </a:xfrm>
          <a:prstGeom prst="rect">
            <a:avLst/>
          </a:prstGeom>
        </p:spPr>
      </p:pic>
    </p:spTree>
    <p:extLst>
      <p:ext uri="{BB962C8B-B14F-4D97-AF65-F5344CB8AC3E}">
        <p14:creationId xmlns:p14="http://schemas.microsoft.com/office/powerpoint/2010/main" val="273207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4621390" cy="577800"/>
          </a:xfrm>
        </p:spPr>
        <p:txBody>
          <a:bodyPr/>
          <a:lstStyle/>
          <a:p>
            <a:r>
              <a:rPr lang="fr-FR" dirty="0"/>
              <a:t>Présentation des données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835925"/>
            <a:ext cx="74418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méthode USE: </a:t>
            </a:r>
          </a:p>
        </p:txBody>
      </p:sp>
      <p:pic>
        <p:nvPicPr>
          <p:cNvPr id="6" name="Image 5">
            <a:extLst>
              <a:ext uri="{FF2B5EF4-FFF2-40B4-BE49-F238E27FC236}">
                <a16:creationId xmlns:a16="http://schemas.microsoft.com/office/drawing/2014/main" id="{DE413BA2-3F89-77E8-F0FA-34B3D3793A3A}"/>
              </a:ext>
            </a:extLst>
          </p:cNvPr>
          <p:cNvPicPr>
            <a:picLocks noChangeAspect="1"/>
          </p:cNvPicPr>
          <p:nvPr/>
        </p:nvPicPr>
        <p:blipFill>
          <a:blip r:embed="rId2"/>
          <a:stretch>
            <a:fillRect/>
          </a:stretch>
        </p:blipFill>
        <p:spPr>
          <a:xfrm>
            <a:off x="2266950" y="1173850"/>
            <a:ext cx="4610100" cy="2793239"/>
          </a:xfrm>
          <a:prstGeom prst="rect">
            <a:avLst/>
          </a:prstGeom>
        </p:spPr>
      </p:pic>
    </p:spTree>
    <p:extLst>
      <p:ext uri="{BB962C8B-B14F-4D97-AF65-F5344CB8AC3E}">
        <p14:creationId xmlns:p14="http://schemas.microsoft.com/office/powerpoint/2010/main" val="380621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5451384" cy="577800"/>
          </a:xfrm>
        </p:spPr>
        <p:txBody>
          <a:bodyPr/>
          <a:lstStyle/>
          <a:p>
            <a:r>
              <a:rPr lang="fr-FR" dirty="0"/>
              <a:t>Traitement des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10418"/>
            <a:ext cx="8025772" cy="145776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Pré-traitement des images via SIFT:</a:t>
            </a:r>
          </a:p>
          <a:p>
            <a:endParaRPr lang="fr-FR" sz="1800" b="1" dirty="0"/>
          </a:p>
          <a:p>
            <a:pPr marL="285750" indent="-285750">
              <a:buClr>
                <a:schemeClr val="bg1"/>
              </a:buClr>
              <a:buFont typeface="Arial" panose="020B0604020202020204" pitchFamily="34" charset="0"/>
              <a:buChar char="•"/>
            </a:pPr>
            <a:r>
              <a:rPr lang="fr-FR" sz="1800" dirty="0"/>
              <a:t>Pour chaque image passage en gris et </a:t>
            </a:r>
            <a:r>
              <a:rPr lang="fr-FR" sz="1800" dirty="0" err="1"/>
              <a:t>équalisation</a:t>
            </a:r>
            <a:endParaRPr lang="fr-FR" sz="1800" dirty="0"/>
          </a:p>
          <a:p>
            <a:pPr marL="285750" indent="-285750">
              <a:buClr>
                <a:schemeClr val="bg1"/>
              </a:buClr>
              <a:buFont typeface="Arial" panose="020B0604020202020204" pitchFamily="34" charset="0"/>
              <a:buChar char="•"/>
            </a:pPr>
            <a:r>
              <a:rPr lang="fr-FR" sz="1800" dirty="0"/>
              <a:t>création d'une liste de descripteurs pour l'ensemble des images  qui est utilisé pour créer les clusters</a:t>
            </a:r>
            <a:endParaRPr lang="fr-FR" sz="1800" b="1" dirty="0"/>
          </a:p>
        </p:txBody>
      </p:sp>
      <p:pic>
        <p:nvPicPr>
          <p:cNvPr id="6" name="Image 5">
            <a:extLst>
              <a:ext uri="{FF2B5EF4-FFF2-40B4-BE49-F238E27FC236}">
                <a16:creationId xmlns:a16="http://schemas.microsoft.com/office/drawing/2014/main" id="{F1C6AA1D-C7B2-42ED-27A4-2A7B1B891EDA}"/>
              </a:ext>
            </a:extLst>
          </p:cNvPr>
          <p:cNvPicPr>
            <a:picLocks noChangeAspect="1"/>
          </p:cNvPicPr>
          <p:nvPr/>
        </p:nvPicPr>
        <p:blipFill>
          <a:blip r:embed="rId2"/>
          <a:stretch>
            <a:fillRect/>
          </a:stretch>
        </p:blipFill>
        <p:spPr>
          <a:xfrm>
            <a:off x="970743" y="2268415"/>
            <a:ext cx="3038475" cy="1943100"/>
          </a:xfrm>
          <a:prstGeom prst="rect">
            <a:avLst/>
          </a:prstGeom>
        </p:spPr>
      </p:pic>
      <p:pic>
        <p:nvPicPr>
          <p:cNvPr id="8" name="Image 7">
            <a:extLst>
              <a:ext uri="{FF2B5EF4-FFF2-40B4-BE49-F238E27FC236}">
                <a16:creationId xmlns:a16="http://schemas.microsoft.com/office/drawing/2014/main" id="{BAF035BD-B92D-25C3-F253-49B6FE8BA127}"/>
              </a:ext>
            </a:extLst>
          </p:cNvPr>
          <p:cNvPicPr>
            <a:picLocks noChangeAspect="1"/>
          </p:cNvPicPr>
          <p:nvPr/>
        </p:nvPicPr>
        <p:blipFill>
          <a:blip r:embed="rId3"/>
          <a:stretch>
            <a:fillRect/>
          </a:stretch>
        </p:blipFill>
        <p:spPr>
          <a:xfrm>
            <a:off x="4552162" y="2268415"/>
            <a:ext cx="3036094" cy="1943100"/>
          </a:xfrm>
          <a:prstGeom prst="rect">
            <a:avLst/>
          </a:prstGeom>
        </p:spPr>
      </p:pic>
    </p:spTree>
    <p:extLst>
      <p:ext uri="{BB962C8B-B14F-4D97-AF65-F5344CB8AC3E}">
        <p14:creationId xmlns:p14="http://schemas.microsoft.com/office/powerpoint/2010/main" val="194630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méthode SIFT</a:t>
            </a:r>
          </a:p>
        </p:txBody>
      </p:sp>
      <p:pic>
        <p:nvPicPr>
          <p:cNvPr id="6" name="Image 5">
            <a:extLst>
              <a:ext uri="{FF2B5EF4-FFF2-40B4-BE49-F238E27FC236}">
                <a16:creationId xmlns:a16="http://schemas.microsoft.com/office/drawing/2014/main" id="{FB620419-11A7-0B25-AFAB-97092EC2EAA5}"/>
              </a:ext>
            </a:extLst>
          </p:cNvPr>
          <p:cNvPicPr>
            <a:picLocks noChangeAspect="1"/>
          </p:cNvPicPr>
          <p:nvPr/>
        </p:nvPicPr>
        <p:blipFill>
          <a:blip r:embed="rId2"/>
          <a:stretch>
            <a:fillRect/>
          </a:stretch>
        </p:blipFill>
        <p:spPr>
          <a:xfrm>
            <a:off x="656200" y="1092006"/>
            <a:ext cx="3915800" cy="2820998"/>
          </a:xfrm>
          <a:prstGeom prst="rect">
            <a:avLst/>
          </a:prstGeom>
        </p:spPr>
      </p:pic>
      <p:pic>
        <p:nvPicPr>
          <p:cNvPr id="8" name="Image 7">
            <a:extLst>
              <a:ext uri="{FF2B5EF4-FFF2-40B4-BE49-F238E27FC236}">
                <a16:creationId xmlns:a16="http://schemas.microsoft.com/office/drawing/2014/main" id="{66613317-587F-133E-E97D-68B75EB3E3BE}"/>
              </a:ext>
            </a:extLst>
          </p:cNvPr>
          <p:cNvPicPr>
            <a:picLocks noChangeAspect="1"/>
          </p:cNvPicPr>
          <p:nvPr/>
        </p:nvPicPr>
        <p:blipFill>
          <a:blip r:embed="rId3"/>
          <a:stretch>
            <a:fillRect/>
          </a:stretch>
        </p:blipFill>
        <p:spPr>
          <a:xfrm>
            <a:off x="4991126" y="1092006"/>
            <a:ext cx="3864767" cy="2820998"/>
          </a:xfrm>
          <a:prstGeom prst="rect">
            <a:avLst/>
          </a:prstGeom>
        </p:spPr>
      </p:pic>
    </p:spTree>
    <p:extLst>
      <p:ext uri="{BB962C8B-B14F-4D97-AF65-F5344CB8AC3E}">
        <p14:creationId xmlns:p14="http://schemas.microsoft.com/office/powerpoint/2010/main" val="80519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méthode SIFT</a:t>
            </a:r>
          </a:p>
        </p:txBody>
      </p:sp>
      <p:pic>
        <p:nvPicPr>
          <p:cNvPr id="5" name="Image 4">
            <a:extLst>
              <a:ext uri="{FF2B5EF4-FFF2-40B4-BE49-F238E27FC236}">
                <a16:creationId xmlns:a16="http://schemas.microsoft.com/office/drawing/2014/main" id="{D5E8252A-E1BB-02A5-CF96-42D536D9FC0F}"/>
              </a:ext>
            </a:extLst>
          </p:cNvPr>
          <p:cNvPicPr>
            <a:picLocks noChangeAspect="1"/>
          </p:cNvPicPr>
          <p:nvPr/>
        </p:nvPicPr>
        <p:blipFill>
          <a:blip r:embed="rId2"/>
          <a:stretch>
            <a:fillRect/>
          </a:stretch>
        </p:blipFill>
        <p:spPr>
          <a:xfrm>
            <a:off x="386861" y="1232683"/>
            <a:ext cx="4044462" cy="2318566"/>
          </a:xfrm>
          <a:prstGeom prst="rect">
            <a:avLst/>
          </a:prstGeom>
        </p:spPr>
      </p:pic>
      <p:pic>
        <p:nvPicPr>
          <p:cNvPr id="9" name="Image 8">
            <a:extLst>
              <a:ext uri="{FF2B5EF4-FFF2-40B4-BE49-F238E27FC236}">
                <a16:creationId xmlns:a16="http://schemas.microsoft.com/office/drawing/2014/main" id="{0732F709-4BAA-FB44-7757-90F15C22FB6E}"/>
              </a:ext>
            </a:extLst>
          </p:cNvPr>
          <p:cNvPicPr>
            <a:picLocks noChangeAspect="1"/>
          </p:cNvPicPr>
          <p:nvPr/>
        </p:nvPicPr>
        <p:blipFill>
          <a:blip r:embed="rId3"/>
          <a:stretch>
            <a:fillRect/>
          </a:stretch>
        </p:blipFill>
        <p:spPr>
          <a:xfrm>
            <a:off x="4712679" y="1232683"/>
            <a:ext cx="4095977" cy="2318566"/>
          </a:xfrm>
          <a:prstGeom prst="rect">
            <a:avLst/>
          </a:prstGeom>
        </p:spPr>
      </p:pic>
      <p:sp>
        <p:nvSpPr>
          <p:cNvPr id="10" name="Titre 2">
            <a:extLst>
              <a:ext uri="{FF2B5EF4-FFF2-40B4-BE49-F238E27FC236}">
                <a16:creationId xmlns:a16="http://schemas.microsoft.com/office/drawing/2014/main" id="{A3FE54DD-8404-219A-369A-292391719B62}"/>
              </a:ext>
            </a:extLst>
          </p:cNvPr>
          <p:cNvSpPr txBox="1">
            <a:spLocks/>
          </p:cNvSpPr>
          <p:nvPr/>
        </p:nvSpPr>
        <p:spPr>
          <a:xfrm>
            <a:off x="1315329"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Matrice de confusion</a:t>
            </a:r>
          </a:p>
        </p:txBody>
      </p:sp>
      <p:sp>
        <p:nvSpPr>
          <p:cNvPr id="11" name="Titre 2">
            <a:extLst>
              <a:ext uri="{FF2B5EF4-FFF2-40B4-BE49-F238E27FC236}">
                <a16:creationId xmlns:a16="http://schemas.microsoft.com/office/drawing/2014/main" id="{990A5726-5D7B-AC8C-D7BE-B42849DF1EBC}"/>
              </a:ext>
            </a:extLst>
          </p:cNvPr>
          <p:cNvSpPr txBox="1">
            <a:spLocks/>
          </p:cNvSpPr>
          <p:nvPr/>
        </p:nvSpPr>
        <p:spPr>
          <a:xfrm>
            <a:off x="5901396"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Résultats mesures</a:t>
            </a:r>
          </a:p>
        </p:txBody>
      </p:sp>
    </p:spTree>
    <p:extLst>
      <p:ext uri="{BB962C8B-B14F-4D97-AF65-F5344CB8AC3E}">
        <p14:creationId xmlns:p14="http://schemas.microsoft.com/office/powerpoint/2010/main" val="316212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093511" y="3288794"/>
            <a:ext cx="2365162" cy="3670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Interprétabilité du modèle</a:t>
            </a:r>
            <a:endParaRPr sz="1600" dirty="0"/>
          </a:p>
        </p:txBody>
      </p:sp>
      <p:sp>
        <p:nvSpPr>
          <p:cNvPr id="473" name="Google Shape;473;p27"/>
          <p:cNvSpPr txBox="1">
            <a:spLocks noGrp="1"/>
          </p:cNvSpPr>
          <p:nvPr>
            <p:ph type="ctrTitle" idx="4"/>
          </p:nvPr>
        </p:nvSpPr>
        <p:spPr>
          <a:xfrm>
            <a:off x="3375800" y="3346850"/>
            <a:ext cx="2469601" cy="627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Exploration et traitement des données</a:t>
            </a:r>
          </a:p>
        </p:txBody>
      </p:sp>
      <p:sp>
        <p:nvSpPr>
          <p:cNvPr id="474" name="Google Shape;474;p27"/>
          <p:cNvSpPr txBox="1">
            <a:spLocks noGrp="1"/>
          </p:cNvSpPr>
          <p:nvPr>
            <p:ph type="ctrTitle"/>
          </p:nvPr>
        </p:nvSpPr>
        <p:spPr>
          <a:xfrm>
            <a:off x="898926" y="3223621"/>
            <a:ext cx="2371586" cy="7009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600" dirty="0"/>
              <a:t>R</a:t>
            </a:r>
            <a:r>
              <a:rPr lang="en" sz="1600" dirty="0"/>
              <a:t>appel de la problématique</a:t>
            </a:r>
            <a:endParaRPr sz="1600" dirty="0"/>
          </a:p>
        </p:txBody>
      </p:sp>
      <p:sp>
        <p:nvSpPr>
          <p:cNvPr id="475" name="Google Shape;475;p27"/>
          <p:cNvSpPr txBox="1">
            <a:spLocks noGrp="1"/>
          </p:cNvSpPr>
          <p:nvPr>
            <p:ph type="subTitle" idx="2"/>
          </p:nvPr>
        </p:nvSpPr>
        <p:spPr>
          <a:xfrm>
            <a:off x="898925" y="3780265"/>
            <a:ext cx="2161019" cy="70096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Font typeface="Arial" panose="020B0604020202020204" pitchFamily="34" charset="0"/>
              <a:buChar char="•"/>
            </a:pPr>
            <a:r>
              <a:rPr lang="en" sz="1200" dirty="0"/>
              <a:t>Problematique</a:t>
            </a:r>
          </a:p>
          <a:p>
            <a:pPr marL="171450" lvl="0" indent="-171450" algn="l" rtl="0">
              <a:spcBef>
                <a:spcPts val="0"/>
              </a:spcBef>
              <a:spcAft>
                <a:spcPts val="0"/>
              </a:spcAft>
              <a:buClr>
                <a:schemeClr val="bg1"/>
              </a:buClr>
              <a:buFont typeface="Arial" panose="020B0604020202020204" pitchFamily="34" charset="0"/>
              <a:buChar char="•"/>
            </a:pPr>
            <a:r>
              <a:rPr lang="en" sz="1200" dirty="0"/>
              <a:t>Présentation du jeu de données </a:t>
            </a:r>
            <a:endParaRPr sz="1200" dirty="0"/>
          </a:p>
        </p:txBody>
      </p:sp>
      <p:sp>
        <p:nvSpPr>
          <p:cNvPr id="476" name="Google Shape;476;p27"/>
          <p:cNvSpPr txBox="1">
            <a:spLocks noGrp="1"/>
          </p:cNvSpPr>
          <p:nvPr>
            <p:ph type="title" idx="3"/>
          </p:nvPr>
        </p:nvSpPr>
        <p:spPr>
          <a:xfrm>
            <a:off x="1223900" y="2561866"/>
            <a:ext cx="1753800" cy="5211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01</a:t>
            </a:r>
            <a:endParaRPr sz="4000" dirty="0"/>
          </a:p>
        </p:txBody>
      </p:sp>
      <p:sp>
        <p:nvSpPr>
          <p:cNvPr id="477" name="Google Shape;477;p27"/>
          <p:cNvSpPr txBox="1">
            <a:spLocks noGrp="1"/>
          </p:cNvSpPr>
          <p:nvPr>
            <p:ph type="subTitle" idx="5"/>
          </p:nvPr>
        </p:nvSpPr>
        <p:spPr>
          <a:xfrm>
            <a:off x="3375799" y="3808070"/>
            <a:ext cx="2320828" cy="90214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bg1"/>
              </a:buClr>
              <a:buFont typeface="Arial" panose="020B0604020202020204" pitchFamily="34" charset="0"/>
              <a:buChar char="•"/>
            </a:pPr>
            <a:r>
              <a:rPr lang="fr-FR" sz="1200" dirty="0"/>
              <a:t>Prétraitement</a:t>
            </a:r>
          </a:p>
          <a:p>
            <a:pPr marL="171450" lvl="0" indent="-171450" algn="l" rtl="0">
              <a:spcBef>
                <a:spcPts val="0"/>
              </a:spcBef>
              <a:spcAft>
                <a:spcPts val="0"/>
              </a:spcAft>
              <a:buClr>
                <a:schemeClr val="bg1"/>
              </a:buClr>
              <a:buFont typeface="Arial" panose="020B0604020202020204" pitchFamily="34" charset="0"/>
              <a:buChar char="•"/>
            </a:pPr>
            <a:r>
              <a:rPr lang="fr-FR" sz="1200" dirty="0"/>
              <a:t>Modélisation</a:t>
            </a:r>
          </a:p>
        </p:txBody>
      </p:sp>
      <p:sp>
        <p:nvSpPr>
          <p:cNvPr id="478" name="Google Shape;478;p27"/>
          <p:cNvSpPr txBox="1">
            <a:spLocks noGrp="1"/>
          </p:cNvSpPr>
          <p:nvPr>
            <p:ph type="title" idx="6"/>
          </p:nvPr>
        </p:nvSpPr>
        <p:spPr>
          <a:xfrm>
            <a:off x="3942827" y="2561867"/>
            <a:ext cx="1753800" cy="5211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02</a:t>
            </a:r>
            <a:endParaRPr sz="4000"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de matières</a:t>
            </a:r>
            <a:endParaRPr lang="fr-FR" dirty="0"/>
          </a:p>
        </p:txBody>
      </p:sp>
      <p:sp>
        <p:nvSpPr>
          <p:cNvPr id="480" name="Google Shape;480;p27"/>
          <p:cNvSpPr txBox="1">
            <a:spLocks noGrp="1"/>
          </p:cNvSpPr>
          <p:nvPr>
            <p:ph type="title" idx="9"/>
          </p:nvPr>
        </p:nvSpPr>
        <p:spPr>
          <a:xfrm>
            <a:off x="6666304" y="2548928"/>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03</a:t>
            </a:r>
            <a:endParaRPr sz="4000"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76605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H="1" flipV="1">
            <a:off x="1223300" y="1974799"/>
            <a:ext cx="600" cy="847637"/>
          </a:xfrm>
          <a:prstGeom prst="bentConnector3">
            <a:avLst>
              <a:gd name="adj1" fmla="val -381000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V="1">
            <a:off x="3942827" y="1974800"/>
            <a:ext cx="12700" cy="847638"/>
          </a:xfrm>
          <a:prstGeom prst="bentConnector3">
            <a:avLst>
              <a:gd name="adj1" fmla="val 1800000"/>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6665704" y="1945778"/>
            <a:ext cx="600" cy="892049"/>
          </a:xfrm>
          <a:prstGeom prst="bentConnector3">
            <a:avLst>
              <a:gd name="adj1" fmla="val -381000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477;p27">
            <a:extLst>
              <a:ext uri="{FF2B5EF4-FFF2-40B4-BE49-F238E27FC236}">
                <a16:creationId xmlns:a16="http://schemas.microsoft.com/office/drawing/2014/main" id="{865BA878-3D9B-8FAA-DAA3-F328CA89579E}"/>
              </a:ext>
            </a:extLst>
          </p:cNvPr>
          <p:cNvSpPr txBox="1">
            <a:spLocks/>
          </p:cNvSpPr>
          <p:nvPr/>
        </p:nvSpPr>
        <p:spPr>
          <a:xfrm>
            <a:off x="6096042" y="3604046"/>
            <a:ext cx="2998721" cy="9021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000"/>
              <a:buFont typeface="Maven Pro"/>
              <a:buNone/>
              <a:defRPr sz="1400" b="0" i="0" u="none" strike="noStrike" cap="none">
                <a:solidFill>
                  <a:schemeClr val="lt1"/>
                </a:solidFill>
                <a:latin typeface="Maven Pro"/>
                <a:ea typeface="Maven Pro"/>
                <a:cs typeface="Maven Pro"/>
                <a:sym typeface="Maven Pro"/>
              </a:defRPr>
            </a:lvl1pPr>
            <a:lvl2pPr marL="914400" marR="0" lvl="1"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2pPr>
            <a:lvl3pPr marL="1371600" marR="0" lvl="2"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3pPr>
            <a:lvl4pPr marL="1828800" marR="0" lvl="3"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4pPr>
            <a:lvl5pPr marL="2286000" marR="0" lvl="4"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5pPr>
            <a:lvl6pPr marL="2743200" marR="0" lvl="5"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6pPr>
            <a:lvl7pPr marL="3200400" marR="0" lvl="6"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7pPr>
            <a:lvl8pPr marL="3657600" marR="0" lvl="7"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8pPr>
            <a:lvl9pPr marL="4114800" marR="0" lvl="8" indent="-317500" algn="l" rtl="0">
              <a:lnSpc>
                <a:spcPct val="100000"/>
              </a:lnSpc>
              <a:spcBef>
                <a:spcPts val="0"/>
              </a:spcBef>
              <a:spcAft>
                <a:spcPts val="0"/>
              </a:spcAft>
              <a:buClr>
                <a:srgbClr val="000000"/>
              </a:buClr>
              <a:buSzPts val="1000"/>
              <a:buFont typeface="Maven Pro"/>
              <a:buNone/>
              <a:defRPr sz="1000" b="0" i="0" u="none" strike="noStrike" cap="none">
                <a:solidFill>
                  <a:srgbClr val="000000"/>
                </a:solidFill>
                <a:latin typeface="Maven Pro"/>
                <a:ea typeface="Maven Pro"/>
                <a:cs typeface="Maven Pro"/>
                <a:sym typeface="Maven Pro"/>
              </a:defRPr>
            </a:lvl9pPr>
          </a:lstStyle>
          <a:p>
            <a:pPr marL="171450" indent="-171450">
              <a:buClr>
                <a:schemeClr val="bg1"/>
              </a:buClr>
              <a:buFont typeface="Arial" panose="020B0604020202020204" pitchFamily="34" charset="0"/>
              <a:buChar char="•"/>
            </a:pPr>
            <a:r>
              <a:rPr lang="fr-FR" sz="1200" dirty="0"/>
              <a:t>Présentation du Dashboard</a:t>
            </a:r>
          </a:p>
          <a:p>
            <a:pPr marL="171450" indent="-171450">
              <a:buClr>
                <a:schemeClr val="bg1"/>
              </a:buClr>
              <a:buFont typeface="Arial" panose="020B0604020202020204" pitchFamily="34" charset="0"/>
              <a:buChar char="•"/>
            </a:pPr>
            <a:r>
              <a:rPr lang="fr-FR" sz="1200" dirty="0"/>
              <a:t>Interprétation</a:t>
            </a:r>
          </a:p>
          <a:p>
            <a:pPr marL="171450" indent="-171450">
              <a:buClr>
                <a:schemeClr val="bg1"/>
              </a:buClr>
              <a:buFont typeface="Arial" panose="020B0604020202020204" pitchFamily="34" charset="0"/>
              <a:buChar char="•"/>
            </a:pPr>
            <a:r>
              <a:rPr lang="fr-FR" sz="1200" dirty="0"/>
              <a:t>Conclusion</a:t>
            </a:r>
          </a:p>
          <a:p>
            <a:pPr marL="171450" indent="-171450">
              <a:buClr>
                <a:schemeClr val="bg1"/>
              </a:buClr>
              <a:buFont typeface="Arial" panose="020B0604020202020204" pitchFamily="34" charset="0"/>
              <a:buChar char="•"/>
            </a:pPr>
            <a:r>
              <a:rPr lang="fr-FR" sz="1200" dirty="0"/>
              <a:t>Recommandations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transfert </a:t>
            </a:r>
            <a:r>
              <a:rPr lang="fr-FR" sz="1800" b="1" dirty="0" err="1"/>
              <a:t>learning</a:t>
            </a:r>
            <a:r>
              <a:rPr lang="fr-FR" sz="1800" b="1" dirty="0"/>
              <a:t> d’un CNN (VGG16)</a:t>
            </a:r>
          </a:p>
        </p:txBody>
      </p:sp>
      <p:pic>
        <p:nvPicPr>
          <p:cNvPr id="5" name="Image 4">
            <a:extLst>
              <a:ext uri="{FF2B5EF4-FFF2-40B4-BE49-F238E27FC236}">
                <a16:creationId xmlns:a16="http://schemas.microsoft.com/office/drawing/2014/main" id="{BF474229-7E31-8D30-A89B-A22430B382EE}"/>
              </a:ext>
            </a:extLst>
          </p:cNvPr>
          <p:cNvPicPr>
            <a:picLocks noChangeAspect="1"/>
          </p:cNvPicPr>
          <p:nvPr/>
        </p:nvPicPr>
        <p:blipFill>
          <a:blip r:embed="rId2"/>
          <a:stretch>
            <a:fillRect/>
          </a:stretch>
        </p:blipFill>
        <p:spPr>
          <a:xfrm>
            <a:off x="618824" y="1092006"/>
            <a:ext cx="3896905" cy="2835326"/>
          </a:xfrm>
          <a:prstGeom prst="rect">
            <a:avLst/>
          </a:prstGeom>
        </p:spPr>
      </p:pic>
      <p:pic>
        <p:nvPicPr>
          <p:cNvPr id="9" name="Image 8">
            <a:extLst>
              <a:ext uri="{FF2B5EF4-FFF2-40B4-BE49-F238E27FC236}">
                <a16:creationId xmlns:a16="http://schemas.microsoft.com/office/drawing/2014/main" id="{1D9EFB55-7DB6-B5DC-4C10-88C2F1C62A0B}"/>
              </a:ext>
            </a:extLst>
          </p:cNvPr>
          <p:cNvPicPr>
            <a:picLocks noChangeAspect="1"/>
          </p:cNvPicPr>
          <p:nvPr/>
        </p:nvPicPr>
        <p:blipFill>
          <a:blip r:embed="rId3"/>
          <a:stretch>
            <a:fillRect/>
          </a:stretch>
        </p:blipFill>
        <p:spPr>
          <a:xfrm>
            <a:off x="4888524" y="1092006"/>
            <a:ext cx="3842176" cy="2835326"/>
          </a:xfrm>
          <a:prstGeom prst="rect">
            <a:avLst/>
          </a:prstGeom>
        </p:spPr>
      </p:pic>
    </p:spTree>
    <p:extLst>
      <p:ext uri="{BB962C8B-B14F-4D97-AF65-F5344CB8AC3E}">
        <p14:creationId xmlns:p14="http://schemas.microsoft.com/office/powerpoint/2010/main" val="3153968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VGG16</a:t>
            </a:r>
          </a:p>
        </p:txBody>
      </p:sp>
      <p:sp>
        <p:nvSpPr>
          <p:cNvPr id="10" name="Titre 2">
            <a:extLst>
              <a:ext uri="{FF2B5EF4-FFF2-40B4-BE49-F238E27FC236}">
                <a16:creationId xmlns:a16="http://schemas.microsoft.com/office/drawing/2014/main" id="{A3FE54DD-8404-219A-369A-292391719B62}"/>
              </a:ext>
            </a:extLst>
          </p:cNvPr>
          <p:cNvSpPr txBox="1">
            <a:spLocks/>
          </p:cNvSpPr>
          <p:nvPr/>
        </p:nvSpPr>
        <p:spPr>
          <a:xfrm>
            <a:off x="1315329"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Matrice de confusion</a:t>
            </a:r>
          </a:p>
        </p:txBody>
      </p:sp>
      <p:sp>
        <p:nvSpPr>
          <p:cNvPr id="11" name="Titre 2">
            <a:extLst>
              <a:ext uri="{FF2B5EF4-FFF2-40B4-BE49-F238E27FC236}">
                <a16:creationId xmlns:a16="http://schemas.microsoft.com/office/drawing/2014/main" id="{990A5726-5D7B-AC8C-D7BE-B42849DF1EBC}"/>
              </a:ext>
            </a:extLst>
          </p:cNvPr>
          <p:cNvSpPr txBox="1">
            <a:spLocks/>
          </p:cNvSpPr>
          <p:nvPr/>
        </p:nvSpPr>
        <p:spPr>
          <a:xfrm>
            <a:off x="5901396"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Résultats des mesures</a:t>
            </a:r>
          </a:p>
        </p:txBody>
      </p:sp>
      <p:pic>
        <p:nvPicPr>
          <p:cNvPr id="6" name="Image 5">
            <a:extLst>
              <a:ext uri="{FF2B5EF4-FFF2-40B4-BE49-F238E27FC236}">
                <a16:creationId xmlns:a16="http://schemas.microsoft.com/office/drawing/2014/main" id="{B528DBF8-3100-2CAE-5C9D-37BDC96E2247}"/>
              </a:ext>
            </a:extLst>
          </p:cNvPr>
          <p:cNvPicPr>
            <a:picLocks noChangeAspect="1"/>
          </p:cNvPicPr>
          <p:nvPr/>
        </p:nvPicPr>
        <p:blipFill>
          <a:blip r:embed="rId2"/>
          <a:stretch>
            <a:fillRect/>
          </a:stretch>
        </p:blipFill>
        <p:spPr>
          <a:xfrm>
            <a:off x="452386" y="1232683"/>
            <a:ext cx="3917852" cy="2252964"/>
          </a:xfrm>
          <a:prstGeom prst="rect">
            <a:avLst/>
          </a:prstGeom>
        </p:spPr>
      </p:pic>
      <p:pic>
        <p:nvPicPr>
          <p:cNvPr id="8" name="Image 7">
            <a:extLst>
              <a:ext uri="{FF2B5EF4-FFF2-40B4-BE49-F238E27FC236}">
                <a16:creationId xmlns:a16="http://schemas.microsoft.com/office/drawing/2014/main" id="{4F96CE94-59D4-B081-0A28-B23728035BB8}"/>
              </a:ext>
            </a:extLst>
          </p:cNvPr>
          <p:cNvPicPr>
            <a:picLocks noChangeAspect="1"/>
          </p:cNvPicPr>
          <p:nvPr/>
        </p:nvPicPr>
        <p:blipFill>
          <a:blip r:embed="rId3"/>
          <a:stretch>
            <a:fillRect/>
          </a:stretch>
        </p:blipFill>
        <p:spPr>
          <a:xfrm>
            <a:off x="4696391" y="1232683"/>
            <a:ext cx="3917853" cy="2252964"/>
          </a:xfrm>
          <a:prstGeom prst="rect">
            <a:avLst/>
          </a:prstGeom>
        </p:spPr>
      </p:pic>
    </p:spTree>
    <p:extLst>
      <p:ext uri="{BB962C8B-B14F-4D97-AF65-F5344CB8AC3E}">
        <p14:creationId xmlns:p14="http://schemas.microsoft.com/office/powerpoint/2010/main" val="1802045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4" y="738554"/>
            <a:ext cx="6204007" cy="422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transfert </a:t>
            </a:r>
            <a:r>
              <a:rPr lang="fr-FR" sz="1800" b="1" dirty="0" err="1"/>
              <a:t>learning</a:t>
            </a:r>
            <a:r>
              <a:rPr lang="fr-FR" sz="1800" b="1" dirty="0"/>
              <a:t> d’un CNN (</a:t>
            </a:r>
            <a:r>
              <a:rPr lang="fr-FR" sz="1800" b="1" i="0" dirty="0">
                <a:solidFill>
                  <a:schemeClr val="bg1"/>
                </a:solidFill>
                <a:effectLst/>
                <a:latin typeface="Share Tech" panose="020B0604020202020204" charset="0"/>
              </a:rPr>
              <a:t>InceptionV3</a:t>
            </a:r>
            <a:r>
              <a:rPr lang="fr-FR" sz="1800" b="1" dirty="0"/>
              <a:t>)</a:t>
            </a:r>
          </a:p>
        </p:txBody>
      </p:sp>
      <p:pic>
        <p:nvPicPr>
          <p:cNvPr id="6" name="Image 5">
            <a:extLst>
              <a:ext uri="{FF2B5EF4-FFF2-40B4-BE49-F238E27FC236}">
                <a16:creationId xmlns:a16="http://schemas.microsoft.com/office/drawing/2014/main" id="{6F301346-DC6A-1502-DD55-4E1C41AB56FB}"/>
              </a:ext>
            </a:extLst>
          </p:cNvPr>
          <p:cNvPicPr>
            <a:picLocks noChangeAspect="1"/>
          </p:cNvPicPr>
          <p:nvPr/>
        </p:nvPicPr>
        <p:blipFill>
          <a:blip r:embed="rId2"/>
          <a:stretch>
            <a:fillRect/>
          </a:stretch>
        </p:blipFill>
        <p:spPr>
          <a:xfrm>
            <a:off x="618824" y="1160584"/>
            <a:ext cx="3833446" cy="2539217"/>
          </a:xfrm>
          <a:prstGeom prst="rect">
            <a:avLst/>
          </a:prstGeom>
        </p:spPr>
      </p:pic>
      <p:pic>
        <p:nvPicPr>
          <p:cNvPr id="10" name="Image 9">
            <a:extLst>
              <a:ext uri="{FF2B5EF4-FFF2-40B4-BE49-F238E27FC236}">
                <a16:creationId xmlns:a16="http://schemas.microsoft.com/office/drawing/2014/main" id="{11E7280A-D750-344A-418F-65F81D0B6DF8}"/>
              </a:ext>
            </a:extLst>
          </p:cNvPr>
          <p:cNvPicPr>
            <a:picLocks noChangeAspect="1"/>
          </p:cNvPicPr>
          <p:nvPr/>
        </p:nvPicPr>
        <p:blipFill>
          <a:blip r:embed="rId3"/>
          <a:stretch>
            <a:fillRect/>
          </a:stretch>
        </p:blipFill>
        <p:spPr>
          <a:xfrm>
            <a:off x="4691732" y="1160584"/>
            <a:ext cx="4042378" cy="2539217"/>
          </a:xfrm>
          <a:prstGeom prst="rect">
            <a:avLst/>
          </a:prstGeom>
        </p:spPr>
      </p:pic>
    </p:spTree>
    <p:extLst>
      <p:ext uri="{BB962C8B-B14F-4D97-AF65-F5344CB8AC3E}">
        <p14:creationId xmlns:p14="http://schemas.microsoft.com/office/powerpoint/2010/main" val="2481886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4" y="258125"/>
            <a:ext cx="7214053" cy="577800"/>
          </a:xfrm>
        </p:spPr>
        <p:txBody>
          <a:bodyPr/>
          <a:lstStyle/>
          <a:p>
            <a:r>
              <a:rPr lang="fr-FR" dirty="0"/>
              <a:t>Présentation de données images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626731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Résultat du clustering : InceptionV3</a:t>
            </a:r>
          </a:p>
        </p:txBody>
      </p:sp>
      <p:sp>
        <p:nvSpPr>
          <p:cNvPr id="10" name="Titre 2">
            <a:extLst>
              <a:ext uri="{FF2B5EF4-FFF2-40B4-BE49-F238E27FC236}">
                <a16:creationId xmlns:a16="http://schemas.microsoft.com/office/drawing/2014/main" id="{A3FE54DD-8404-219A-369A-292391719B62}"/>
              </a:ext>
            </a:extLst>
          </p:cNvPr>
          <p:cNvSpPr txBox="1">
            <a:spLocks/>
          </p:cNvSpPr>
          <p:nvPr/>
        </p:nvSpPr>
        <p:spPr>
          <a:xfrm>
            <a:off x="1315329"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Matrice de confusion</a:t>
            </a:r>
          </a:p>
        </p:txBody>
      </p:sp>
      <p:sp>
        <p:nvSpPr>
          <p:cNvPr id="11" name="Titre 2">
            <a:extLst>
              <a:ext uri="{FF2B5EF4-FFF2-40B4-BE49-F238E27FC236}">
                <a16:creationId xmlns:a16="http://schemas.microsoft.com/office/drawing/2014/main" id="{990A5726-5D7B-AC8C-D7BE-B42849DF1EBC}"/>
              </a:ext>
            </a:extLst>
          </p:cNvPr>
          <p:cNvSpPr txBox="1">
            <a:spLocks/>
          </p:cNvSpPr>
          <p:nvPr/>
        </p:nvSpPr>
        <p:spPr>
          <a:xfrm>
            <a:off x="5901396" y="3576486"/>
            <a:ext cx="1969477"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600" b="1" dirty="0"/>
              <a:t>Résultats des mesures</a:t>
            </a:r>
          </a:p>
        </p:txBody>
      </p:sp>
      <p:pic>
        <p:nvPicPr>
          <p:cNvPr id="9" name="Image 8">
            <a:extLst>
              <a:ext uri="{FF2B5EF4-FFF2-40B4-BE49-F238E27FC236}">
                <a16:creationId xmlns:a16="http://schemas.microsoft.com/office/drawing/2014/main" id="{DD9C6646-2178-34C4-2A8E-3F0687903653}"/>
              </a:ext>
            </a:extLst>
          </p:cNvPr>
          <p:cNvPicPr>
            <a:picLocks noChangeAspect="1"/>
          </p:cNvPicPr>
          <p:nvPr/>
        </p:nvPicPr>
        <p:blipFill>
          <a:blip r:embed="rId2"/>
          <a:stretch>
            <a:fillRect/>
          </a:stretch>
        </p:blipFill>
        <p:spPr>
          <a:xfrm>
            <a:off x="5001065" y="1359657"/>
            <a:ext cx="3772486" cy="2115493"/>
          </a:xfrm>
          <a:prstGeom prst="rect">
            <a:avLst/>
          </a:prstGeom>
        </p:spPr>
      </p:pic>
      <p:pic>
        <p:nvPicPr>
          <p:cNvPr id="13" name="Image 12">
            <a:extLst>
              <a:ext uri="{FF2B5EF4-FFF2-40B4-BE49-F238E27FC236}">
                <a16:creationId xmlns:a16="http://schemas.microsoft.com/office/drawing/2014/main" id="{BBCEED8A-C3DD-C815-0432-6B7B2EA628AD}"/>
              </a:ext>
            </a:extLst>
          </p:cNvPr>
          <p:cNvPicPr>
            <a:picLocks noChangeAspect="1"/>
          </p:cNvPicPr>
          <p:nvPr/>
        </p:nvPicPr>
        <p:blipFill>
          <a:blip r:embed="rId3"/>
          <a:stretch>
            <a:fillRect/>
          </a:stretch>
        </p:blipFill>
        <p:spPr>
          <a:xfrm>
            <a:off x="618824" y="1359657"/>
            <a:ext cx="3985168" cy="2115493"/>
          </a:xfrm>
          <a:prstGeom prst="rect">
            <a:avLst/>
          </a:prstGeom>
        </p:spPr>
      </p:pic>
    </p:spTree>
    <p:extLst>
      <p:ext uri="{BB962C8B-B14F-4D97-AF65-F5344CB8AC3E}">
        <p14:creationId xmlns:p14="http://schemas.microsoft.com/office/powerpoint/2010/main" val="16945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729680" y="495249"/>
            <a:ext cx="190097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Faisabilité:</a:t>
            </a:r>
            <a:endParaRPr dirty="0"/>
          </a:p>
        </p:txBody>
      </p:sp>
      <p:sp>
        <p:nvSpPr>
          <p:cNvPr id="572" name="Google Shape;572;p29"/>
          <p:cNvSpPr txBox="1">
            <a:spLocks noGrp="1"/>
          </p:cNvSpPr>
          <p:nvPr>
            <p:ph type="ctrTitle"/>
          </p:nvPr>
        </p:nvSpPr>
        <p:spPr>
          <a:xfrm>
            <a:off x="931233" y="1196026"/>
            <a:ext cx="7126199"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Conclusion sur la faisabilité de moteur de classification:</a:t>
            </a:r>
            <a:endParaRPr sz="1800" dirty="0"/>
          </a:p>
        </p:txBody>
      </p:sp>
      <p:cxnSp>
        <p:nvCxnSpPr>
          <p:cNvPr id="592" name="Google Shape;592;p29"/>
          <p:cNvCxnSpPr>
            <a:cxnSpLocks/>
            <a:stCxn id="572" idx="1"/>
          </p:cNvCxnSpPr>
          <p:nvPr/>
        </p:nvCxnSpPr>
        <p:spPr>
          <a:xfrm rot="10800000" flipH="1" flipV="1">
            <a:off x="931233" y="1484926"/>
            <a:ext cx="3255928" cy="3094108"/>
          </a:xfrm>
          <a:prstGeom prst="bentConnector3">
            <a:avLst>
              <a:gd name="adj1" fmla="val -7021"/>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rot="5400000">
            <a:off x="7394332" y="2974342"/>
            <a:ext cx="2932330" cy="277055"/>
          </a:xfrm>
          <a:prstGeom prst="bentConnector3">
            <a:avLst>
              <a:gd name="adj1" fmla="val 50000"/>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15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4E9A16-F578-4799-BA6E-E0C2ED33B59B}"/>
              </a:ext>
            </a:extLst>
          </p:cNvPr>
          <p:cNvSpPr>
            <a:spLocks noGrp="1"/>
          </p:cNvSpPr>
          <p:nvPr>
            <p:ph type="ctrTitle"/>
          </p:nvPr>
        </p:nvSpPr>
        <p:spPr>
          <a:xfrm>
            <a:off x="669058" y="651980"/>
            <a:ext cx="8305873" cy="610668"/>
          </a:xfrm>
        </p:spPr>
        <p:txBody>
          <a:bodyPr/>
          <a:lstStyle/>
          <a:p>
            <a:r>
              <a:rPr lang="en" sz="2400" dirty="0"/>
              <a:t>Conclusion et récommandation (en cas de création de ce moteur):</a:t>
            </a:r>
            <a:endParaRPr lang="fr-FR" sz="2400" dirty="0"/>
          </a:p>
        </p:txBody>
      </p:sp>
      <p:sp>
        <p:nvSpPr>
          <p:cNvPr id="3" name="ZoneTexte 2">
            <a:extLst>
              <a:ext uri="{FF2B5EF4-FFF2-40B4-BE49-F238E27FC236}">
                <a16:creationId xmlns:a16="http://schemas.microsoft.com/office/drawing/2014/main" id="{A5EC902F-A704-9B26-ECF3-DE40C1A5A622}"/>
              </a:ext>
            </a:extLst>
          </p:cNvPr>
          <p:cNvSpPr txBox="1"/>
          <p:nvPr/>
        </p:nvSpPr>
        <p:spPr>
          <a:xfrm>
            <a:off x="669058" y="1132449"/>
            <a:ext cx="6852965" cy="1323439"/>
          </a:xfrm>
          <a:prstGeom prst="rect">
            <a:avLst/>
          </a:prstGeom>
          <a:noFill/>
        </p:spPr>
        <p:txBody>
          <a:bodyPr wrap="square" rtlCol="0">
            <a:spAutoFit/>
          </a:bodyPr>
          <a:lstStyle/>
          <a:p>
            <a:endParaRPr lang="fr-FR" b="1" dirty="0">
              <a:solidFill>
                <a:schemeClr val="bg1"/>
              </a:solidFill>
            </a:endParaRPr>
          </a:p>
          <a:p>
            <a:pPr marL="285750" indent="-285750">
              <a:buClr>
                <a:schemeClr val="bg1"/>
              </a:buClr>
              <a:buSzPct val="120000"/>
              <a:buFont typeface="Arial" panose="020B0604020202020204" pitchFamily="34" charset="0"/>
              <a:buChar char="•"/>
            </a:pPr>
            <a:r>
              <a:rPr lang="fr-FR" dirty="0">
                <a:solidFill>
                  <a:schemeClr val="bg1"/>
                </a:solidFill>
              </a:rPr>
              <a:t>Utiliser USE (universel sentence encoder) ou le TF-IDF  pour une classification automatique des futures produits </a:t>
            </a:r>
            <a:r>
              <a:rPr lang="fr-FR" sz="1200" dirty="0">
                <a:solidFill>
                  <a:schemeClr val="bg1"/>
                </a:solidFill>
              </a:rPr>
              <a:t>   </a:t>
            </a:r>
          </a:p>
          <a:p>
            <a:pPr marL="171450" lvl="5" indent="-171450">
              <a:buClr>
                <a:schemeClr val="bg1"/>
              </a:buClr>
              <a:buSzPct val="120000"/>
              <a:buFont typeface="Arial" panose="020B0604020202020204" pitchFamily="34" charset="0"/>
              <a:buChar char="•"/>
            </a:pPr>
            <a:r>
              <a:rPr lang="fr-FR" sz="1200" dirty="0">
                <a:solidFill>
                  <a:schemeClr val="bg1"/>
                </a:solidFill>
              </a:rPr>
              <a:t>   Optimiser la rédaction des descriptions des produits pour améliorer la classification</a:t>
            </a:r>
          </a:p>
          <a:p>
            <a:pPr marL="171450" lvl="5" indent="-171450">
              <a:buClr>
                <a:schemeClr val="bg1"/>
              </a:buClr>
              <a:buSzPct val="120000"/>
              <a:buFont typeface="Arial" panose="020B0604020202020204" pitchFamily="34" charset="0"/>
              <a:buChar char="•"/>
            </a:pPr>
            <a:r>
              <a:rPr lang="fr-FR" sz="1200" dirty="0">
                <a:solidFill>
                  <a:schemeClr val="bg1"/>
                </a:solidFill>
              </a:rPr>
              <a:t>   Continuer la recherche de méthode de classification par image                   </a:t>
            </a:r>
          </a:p>
          <a:p>
            <a:pPr>
              <a:buClr>
                <a:schemeClr val="bg1"/>
              </a:buClr>
              <a:buSzPct val="120000"/>
            </a:pPr>
            <a:r>
              <a:rPr lang="fr-FR" dirty="0">
                <a:solidFill>
                  <a:schemeClr val="bg1"/>
                </a:solidFill>
              </a:rPr>
              <a:t>                             </a:t>
            </a:r>
          </a:p>
        </p:txBody>
      </p:sp>
    </p:spTree>
    <p:extLst>
      <p:ext uri="{BB962C8B-B14F-4D97-AF65-F5344CB8AC3E}">
        <p14:creationId xmlns:p14="http://schemas.microsoft.com/office/powerpoint/2010/main" val="3227998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6" name="Google Shape;1362;p47">
            <a:extLst>
              <a:ext uri="{FF2B5EF4-FFF2-40B4-BE49-F238E27FC236}">
                <a16:creationId xmlns:a16="http://schemas.microsoft.com/office/drawing/2014/main" id="{69E0DB19-EDDD-4DCF-9753-B3E21AC2FD91}"/>
              </a:ext>
            </a:extLst>
          </p:cNvPr>
          <p:cNvSpPr txBox="1">
            <a:spLocks noGrp="1"/>
          </p:cNvSpPr>
          <p:nvPr>
            <p:ph type="subTitle" idx="1"/>
          </p:nvPr>
        </p:nvSpPr>
        <p:spPr>
          <a:xfrm>
            <a:off x="2333624" y="912761"/>
            <a:ext cx="4476750" cy="7937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Avez-vous des questions?</a:t>
            </a:r>
            <a:endParaRPr dirty="0"/>
          </a:p>
          <a:p>
            <a:pPr marL="0" lvl="0" indent="0" algn="ctr" rtl="0">
              <a:spcBef>
                <a:spcPts val="0"/>
              </a:spcBef>
              <a:spcAft>
                <a:spcPts val="0"/>
              </a:spcAft>
              <a:buNone/>
            </a:pPr>
            <a:r>
              <a:rPr lang="en" dirty="0">
                <a:hlinkClick r:id="rId3"/>
              </a:rPr>
              <a:t>a.ellatuf@gmail.com</a:t>
            </a:r>
            <a:endParaRPr lang="en" dirty="0"/>
          </a:p>
          <a:p>
            <a:pPr marL="0" lvl="0" indent="0" algn="ctr" rtl="0">
              <a:spcBef>
                <a:spcPts val="0"/>
              </a:spcBef>
              <a:spcAft>
                <a:spcPts val="0"/>
              </a:spcAft>
              <a:buNone/>
            </a:pPr>
            <a:r>
              <a:rPr lang="en" dirty="0"/>
              <a:t>(+33) 7 82 86 97 64</a:t>
            </a:r>
            <a:endParaRPr dirty="0"/>
          </a:p>
        </p:txBody>
      </p:sp>
      <p:sp>
        <p:nvSpPr>
          <p:cNvPr id="10" name="ZoneTexte 9">
            <a:extLst>
              <a:ext uri="{FF2B5EF4-FFF2-40B4-BE49-F238E27FC236}">
                <a16:creationId xmlns:a16="http://schemas.microsoft.com/office/drawing/2014/main" id="{60E5AFD4-C875-4C56-A98E-AF01BBA18439}"/>
              </a:ext>
            </a:extLst>
          </p:cNvPr>
          <p:cNvSpPr txBox="1"/>
          <p:nvPr/>
        </p:nvSpPr>
        <p:spPr>
          <a:xfrm>
            <a:off x="3389732" y="1833120"/>
            <a:ext cx="2364535" cy="1200329"/>
          </a:xfrm>
          <a:prstGeom prst="rect">
            <a:avLst/>
          </a:prstGeom>
          <a:noFill/>
        </p:spPr>
        <p:txBody>
          <a:bodyPr wrap="square">
            <a:spAutoFit/>
          </a:bodyPr>
          <a:lstStyle/>
          <a:p>
            <a:r>
              <a:rPr lang="en" sz="7200" dirty="0">
                <a:solidFill>
                  <a:srgbClr val="FFFFFF"/>
                </a:solidFill>
                <a:latin typeface="Share Tech"/>
                <a:sym typeface="Share Tech"/>
              </a:rPr>
              <a:t>Merci!</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743748" y="352939"/>
            <a:ext cx="677374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Context du projet</a:t>
            </a:r>
            <a:endParaRPr dirty="0"/>
          </a:p>
        </p:txBody>
      </p:sp>
      <p:sp>
        <p:nvSpPr>
          <p:cNvPr id="572" name="Google Shape;572;p29"/>
          <p:cNvSpPr txBox="1">
            <a:spLocks noGrp="1"/>
          </p:cNvSpPr>
          <p:nvPr>
            <p:ph type="ctrTitle"/>
          </p:nvPr>
        </p:nvSpPr>
        <p:spPr>
          <a:xfrm>
            <a:off x="850455" y="1014210"/>
            <a:ext cx="2762601" cy="4373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La problématique:</a:t>
            </a:r>
            <a:endParaRPr sz="1800" dirty="0"/>
          </a:p>
        </p:txBody>
      </p:sp>
      <p:sp>
        <p:nvSpPr>
          <p:cNvPr id="573" name="Google Shape;573;p29"/>
          <p:cNvSpPr txBox="1">
            <a:spLocks noGrp="1"/>
          </p:cNvSpPr>
          <p:nvPr>
            <p:ph type="subTitle" idx="1"/>
          </p:nvPr>
        </p:nvSpPr>
        <p:spPr>
          <a:xfrm>
            <a:off x="740794" y="1059268"/>
            <a:ext cx="7767206" cy="4084231"/>
          </a:xfrm>
          <a:prstGeom prst="rect">
            <a:avLst/>
          </a:prstGeom>
        </p:spPr>
        <p:txBody>
          <a:bodyPr spcFirstLastPara="1" wrap="square" lIns="91425" tIns="91425" rIns="91425" bIns="91425" anchor="t" anchorCtr="0">
            <a:noAutofit/>
          </a:bodyPr>
          <a:lstStyle/>
          <a:p>
            <a:pPr marL="0" indent="0">
              <a:buClr>
                <a:schemeClr val="bg1"/>
              </a:buClr>
              <a:buSzPct val="90000"/>
            </a:pPr>
            <a:endParaRPr lang="fr-FR" dirty="0">
              <a:solidFill>
                <a:schemeClr val="bg1"/>
              </a:solidFill>
            </a:endParaRPr>
          </a:p>
          <a:p>
            <a:pPr marL="0" indent="0">
              <a:buClr>
                <a:schemeClr val="bg1"/>
              </a:buClr>
              <a:buSzPct val="90000"/>
            </a:pPr>
            <a:r>
              <a:rPr lang="fr-FR" dirty="0">
                <a:solidFill>
                  <a:schemeClr val="bg1"/>
                </a:solidFill>
              </a:rPr>
              <a:t>Vous êtes Data </a:t>
            </a:r>
            <a:r>
              <a:rPr lang="fr-FR" dirty="0" err="1">
                <a:solidFill>
                  <a:schemeClr val="bg1"/>
                </a:solidFill>
              </a:rPr>
              <a:t>Scientist</a:t>
            </a:r>
            <a:r>
              <a:rPr lang="fr-FR" dirty="0">
                <a:solidFill>
                  <a:schemeClr val="bg1"/>
                </a:solidFill>
              </a:rPr>
              <a:t> au sein d'une société financière, nommée "Prêt à dépenser", qui propose des crédits à la consommation pour des personnes ayant peu ou pas du tout d'historique de prêt.</a:t>
            </a:r>
          </a:p>
          <a:p>
            <a:pPr marL="0" indent="0">
              <a:buClr>
                <a:schemeClr val="bg1"/>
              </a:buClr>
              <a:buSzPct val="90000"/>
            </a:pPr>
            <a:r>
              <a:rPr lang="fr-FR" dirty="0">
                <a:solidFill>
                  <a:schemeClr val="bg1"/>
                </a:solidFill>
              </a:rPr>
              <a:t>L’entreprise souhaite mettre en œuvre un outil de “</a:t>
            </a:r>
            <a:r>
              <a:rPr lang="fr-FR" dirty="0" err="1">
                <a:solidFill>
                  <a:schemeClr val="bg1"/>
                </a:solidFill>
              </a:rPr>
              <a:t>scoring</a:t>
            </a:r>
            <a:r>
              <a:rPr lang="fr-FR" dirty="0">
                <a:solidFill>
                  <a:schemeClr val="bg1"/>
                </a:solidFill>
              </a:rPr>
              <a:t> crédit” pour calculer la probabilité qu’un client rembourse son crédit, puis classifie la demande en crédit accordé ou refusé. Elle souhaite donc développer un algorithme de classification en s’appuyant sur des sources de données variées (données comportementales, données provenant d'autres institutions financières, etc.).</a:t>
            </a:r>
          </a:p>
          <a:p>
            <a:pPr marL="0" indent="0">
              <a:buClr>
                <a:schemeClr val="bg1"/>
              </a:buClr>
              <a:buSzPct val="90000"/>
            </a:pPr>
            <a:r>
              <a:rPr lang="fr-FR" b="1" dirty="0">
                <a:solidFill>
                  <a:schemeClr val="bg1"/>
                </a:solidFill>
              </a:rPr>
              <a:t>Objectif:</a:t>
            </a:r>
            <a:endParaRPr lang="fr-FR" dirty="0">
              <a:solidFill>
                <a:schemeClr val="bg1"/>
              </a:solidFill>
            </a:endParaRPr>
          </a:p>
          <a:p>
            <a:pPr marL="285750" indent="-285750">
              <a:buClr>
                <a:schemeClr val="bg1"/>
              </a:buClr>
              <a:buSzPct val="90000"/>
              <a:buFont typeface="Arial" panose="020B0604020202020204" pitchFamily="34" charset="0"/>
              <a:buChar char="•"/>
            </a:pPr>
            <a:r>
              <a:rPr lang="fr-FR" b="1" dirty="0">
                <a:solidFill>
                  <a:schemeClr val="bg1"/>
                </a:solidFill>
              </a:rPr>
              <a:t>Créer un modèle de </a:t>
            </a:r>
            <a:r>
              <a:rPr lang="fr-FR" b="1" dirty="0" err="1">
                <a:solidFill>
                  <a:schemeClr val="bg1"/>
                </a:solidFill>
              </a:rPr>
              <a:t>scoring</a:t>
            </a:r>
            <a:r>
              <a:rPr lang="fr-FR" b="1" dirty="0">
                <a:solidFill>
                  <a:schemeClr val="bg1"/>
                </a:solidFill>
              </a:rPr>
              <a:t> performant qui peut prédire avec précision la probabilité de défaut de paiement pour les demandes de prêt.</a:t>
            </a:r>
          </a:p>
          <a:p>
            <a:pPr marL="285750" indent="-285750">
              <a:buClr>
                <a:schemeClr val="bg1"/>
              </a:buClr>
              <a:buSzPct val="90000"/>
              <a:buFont typeface="Arial" panose="020B0604020202020204" pitchFamily="34" charset="0"/>
              <a:buChar char="•"/>
            </a:pPr>
            <a:r>
              <a:rPr lang="fr-FR" b="1" dirty="0">
                <a:solidFill>
                  <a:schemeClr val="bg1"/>
                </a:solidFill>
              </a:rPr>
              <a:t>Aider l’institution à prendre des décisions plus éclairées lors de l’octroi de prêt et à réduire les risques associés.</a:t>
            </a:r>
          </a:p>
          <a:p>
            <a:pPr marL="285750" indent="-285750">
              <a:buClr>
                <a:schemeClr val="bg1"/>
              </a:buClr>
              <a:buSzPct val="90000"/>
              <a:buFont typeface="Arial" panose="020B0604020202020204" pitchFamily="34" charset="0"/>
              <a:buChar char="•"/>
            </a:pPr>
            <a:r>
              <a:rPr lang="fr-FR" b="1" dirty="0">
                <a:solidFill>
                  <a:schemeClr val="bg1"/>
                </a:solidFill>
              </a:rPr>
              <a:t>Dashboard interactif à destination des chargés de relation client </a:t>
            </a:r>
          </a:p>
          <a:p>
            <a:pPr marL="0" indent="0">
              <a:buClr>
                <a:schemeClr val="bg1"/>
              </a:buClr>
              <a:buSzPct val="90000"/>
            </a:pPr>
            <a:endParaRPr lang="fr-FR" dirty="0">
              <a:solidFill>
                <a:schemeClr val="bg1"/>
              </a:solidFill>
            </a:endParaRPr>
          </a:p>
        </p:txBody>
      </p:sp>
      <p:cxnSp>
        <p:nvCxnSpPr>
          <p:cNvPr id="592" name="Google Shape;592;p29"/>
          <p:cNvCxnSpPr>
            <a:cxnSpLocks/>
          </p:cNvCxnSpPr>
          <p:nvPr/>
        </p:nvCxnSpPr>
        <p:spPr>
          <a:xfrm rot="16200000" flipH="1">
            <a:off x="-1049673" y="3034233"/>
            <a:ext cx="3096298" cy="164728"/>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593" name="Google Shape;593;p29"/>
          <p:cNvCxnSpPr>
            <a:cxnSpLocks/>
          </p:cNvCxnSpPr>
          <p:nvPr/>
        </p:nvCxnSpPr>
        <p:spPr>
          <a:xfrm rot="5400000">
            <a:off x="7526308" y="2785212"/>
            <a:ext cx="2750334" cy="316807"/>
          </a:xfrm>
          <a:prstGeom prst="bentConnector3">
            <a:avLst>
              <a:gd name="adj1" fmla="val 50000"/>
            </a:avLst>
          </a:prstGeom>
          <a:noFill/>
          <a:ln w="9525" cap="flat" cmpd="sng">
            <a:solidFill>
              <a:schemeClr val="accent3"/>
            </a:solidFill>
            <a:prstDash val="solid"/>
            <a:round/>
            <a:headEnd type="none" w="med" len="med"/>
            <a:tailEnd type="none" w="med" len="med"/>
          </a:ln>
        </p:spPr>
      </p:cxn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94;p29">
            <a:extLst>
              <a:ext uri="{FF2B5EF4-FFF2-40B4-BE49-F238E27FC236}">
                <a16:creationId xmlns:a16="http://schemas.microsoft.com/office/drawing/2014/main" id="{A4631162-98D8-C9F7-0996-0875FF467DCD}"/>
              </a:ext>
            </a:extLst>
          </p:cNvPr>
          <p:cNvSpPr/>
          <p:nvPr/>
        </p:nvSpPr>
        <p:spPr>
          <a:xfrm>
            <a:off x="296532" y="3451473"/>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79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729680" y="495249"/>
            <a:ext cx="6773748" cy="577800"/>
          </a:xfrm>
          <a:prstGeom prst="rect">
            <a:avLst/>
          </a:prstGeom>
        </p:spPr>
        <p:txBody>
          <a:bodyPr spcFirstLastPara="1" wrap="square" lIns="91425" tIns="91425" rIns="91425" bIns="91425" anchor="b" anchorCtr="0">
            <a:noAutofit/>
          </a:bodyPr>
          <a:lstStyle/>
          <a:p>
            <a:pPr marL="0" indent="0">
              <a:buClr>
                <a:schemeClr val="bg1"/>
              </a:buClr>
              <a:buSzPct val="90000"/>
            </a:pPr>
            <a:r>
              <a:rPr lang="fr-FR" b="1" dirty="0">
                <a:latin typeface="Share Tech" panose="020B0604020202020204" charset="0"/>
              </a:rPr>
              <a:t>Présentation du jeu de données:</a:t>
            </a:r>
            <a:endParaRPr lang="fr-FR" b="1" dirty="0">
              <a:solidFill>
                <a:schemeClr val="bg1"/>
              </a:solidFill>
              <a:latin typeface="Share Tech" panose="020B0604020202020204" charset="0"/>
            </a:endParaRPr>
          </a:p>
        </p:txBody>
      </p:sp>
      <p:sp>
        <p:nvSpPr>
          <p:cNvPr id="573" name="Google Shape;573;p29"/>
          <p:cNvSpPr txBox="1">
            <a:spLocks noGrp="1"/>
          </p:cNvSpPr>
          <p:nvPr>
            <p:ph type="subTitle" idx="1"/>
          </p:nvPr>
        </p:nvSpPr>
        <p:spPr>
          <a:xfrm>
            <a:off x="379829" y="1073050"/>
            <a:ext cx="8072614" cy="439228"/>
          </a:xfrm>
          <a:prstGeom prst="rect">
            <a:avLst/>
          </a:prstGeom>
        </p:spPr>
        <p:txBody>
          <a:bodyPr spcFirstLastPara="1" wrap="square" lIns="91425" tIns="91425" rIns="91425" bIns="91425" anchor="t" anchorCtr="0">
            <a:noAutofit/>
          </a:bodyPr>
          <a:lstStyle/>
          <a:p>
            <a:pPr marL="0" indent="0">
              <a:buClr>
                <a:schemeClr val="bg1"/>
              </a:buClr>
              <a:buSzPct val="90000"/>
            </a:pPr>
            <a:r>
              <a:rPr lang="fr-FR" dirty="0" err="1">
                <a:solidFill>
                  <a:schemeClr val="bg1"/>
                </a:solidFill>
              </a:rPr>
              <a:t>Kaggle</a:t>
            </a:r>
            <a:r>
              <a:rPr lang="fr-FR" dirty="0">
                <a:solidFill>
                  <a:schemeClr val="bg1"/>
                </a:solidFill>
              </a:rPr>
              <a:t> « Home </a:t>
            </a:r>
            <a:r>
              <a:rPr lang="fr-FR" dirty="0" err="1">
                <a:solidFill>
                  <a:schemeClr val="bg1"/>
                </a:solidFill>
              </a:rPr>
              <a:t>Credit</a:t>
            </a:r>
            <a:r>
              <a:rPr lang="fr-FR" dirty="0">
                <a:solidFill>
                  <a:schemeClr val="bg1"/>
                </a:solidFill>
              </a:rPr>
              <a:t> Default Risk »: https://www.kaggle.com/c/home-credit-default-risk/data</a:t>
            </a:r>
          </a:p>
        </p:txBody>
      </p:sp>
      <p:sp>
        <p:nvSpPr>
          <p:cNvPr id="594" name="Google Shape;594;p29"/>
          <p:cNvSpPr/>
          <p:nvPr/>
        </p:nvSpPr>
        <p:spPr>
          <a:xfrm>
            <a:off x="959487" y="4070451"/>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331270" y="3021358"/>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B3783559-42CA-BFA2-258C-FAADC085E7E1}"/>
              </a:ext>
            </a:extLst>
          </p:cNvPr>
          <p:cNvSpPr txBox="1"/>
          <p:nvPr/>
        </p:nvSpPr>
        <p:spPr>
          <a:xfrm>
            <a:off x="959487" y="1447758"/>
            <a:ext cx="7371783" cy="1107996"/>
          </a:xfrm>
          <a:prstGeom prst="rect">
            <a:avLst/>
          </a:prstGeom>
          <a:noFill/>
        </p:spPr>
        <p:txBody>
          <a:bodyPr wrap="square" rtlCol="0">
            <a:spAutoFit/>
          </a:bodyPr>
          <a:lstStyle/>
          <a:p>
            <a:pPr algn="ctr"/>
            <a:r>
              <a:rPr lang="fr-FR" sz="1800" dirty="0">
                <a:solidFill>
                  <a:schemeClr val="bg1"/>
                </a:solidFill>
              </a:rPr>
              <a:t>Description rapide des données</a:t>
            </a:r>
          </a:p>
          <a:p>
            <a:endParaRPr lang="fr-FR" sz="1200" dirty="0">
              <a:solidFill>
                <a:schemeClr val="bg1"/>
              </a:solidFill>
            </a:endParaRPr>
          </a:p>
          <a:p>
            <a:pPr algn="ctr"/>
            <a:endParaRPr lang="fr-FR" sz="1200" dirty="0">
              <a:solidFill>
                <a:schemeClr val="bg1"/>
              </a:solidFill>
            </a:endParaRPr>
          </a:p>
          <a:p>
            <a:endParaRPr lang="fr-FR" sz="1200" dirty="0">
              <a:solidFill>
                <a:schemeClr val="bg1"/>
              </a:solidFill>
            </a:endParaRPr>
          </a:p>
          <a:p>
            <a:endParaRPr lang="fr-FR" sz="1200" dirty="0">
              <a:solidFill>
                <a:schemeClr val="bg1"/>
              </a:solidFill>
            </a:endParaRPr>
          </a:p>
        </p:txBody>
      </p:sp>
      <p:pic>
        <p:nvPicPr>
          <p:cNvPr id="3" name="Image 2">
            <a:extLst>
              <a:ext uri="{FF2B5EF4-FFF2-40B4-BE49-F238E27FC236}">
                <a16:creationId xmlns:a16="http://schemas.microsoft.com/office/drawing/2014/main" id="{59F6E79D-4B8E-04BF-86C6-5B9910830573}"/>
              </a:ext>
            </a:extLst>
          </p:cNvPr>
          <p:cNvPicPr>
            <a:picLocks noChangeAspect="1"/>
          </p:cNvPicPr>
          <p:nvPr/>
        </p:nvPicPr>
        <p:blipFill>
          <a:blip r:embed="rId3"/>
          <a:stretch>
            <a:fillRect/>
          </a:stretch>
        </p:blipFill>
        <p:spPr>
          <a:xfrm>
            <a:off x="0" y="1841266"/>
            <a:ext cx="9144000" cy="3388242"/>
          </a:xfrm>
          <a:prstGeom prst="rect">
            <a:avLst/>
          </a:prstGeom>
        </p:spPr>
      </p:pic>
    </p:spTree>
    <p:extLst>
      <p:ext uri="{BB962C8B-B14F-4D97-AF65-F5344CB8AC3E}">
        <p14:creationId xmlns:p14="http://schemas.microsoft.com/office/powerpoint/2010/main" val="184655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743748" y="67552"/>
            <a:ext cx="6773748" cy="577800"/>
          </a:xfrm>
          <a:prstGeom prst="rect">
            <a:avLst/>
          </a:prstGeom>
        </p:spPr>
        <p:txBody>
          <a:bodyPr spcFirstLastPara="1" wrap="square" lIns="91425" tIns="91425" rIns="91425" bIns="91425" anchor="b" anchorCtr="0">
            <a:noAutofit/>
          </a:bodyPr>
          <a:lstStyle/>
          <a:p>
            <a:pPr marL="0" indent="0">
              <a:buClr>
                <a:schemeClr val="bg1"/>
              </a:buClr>
              <a:buSzPct val="90000"/>
            </a:pPr>
            <a:r>
              <a:rPr lang="fr-FR" b="1" dirty="0">
                <a:latin typeface="Share Tech" panose="020B0604020202020204" charset="0"/>
              </a:rPr>
              <a:t>Présentation du jeu de données:</a:t>
            </a:r>
            <a:endParaRPr lang="fr-FR" b="1" dirty="0">
              <a:solidFill>
                <a:schemeClr val="bg1"/>
              </a:solidFill>
              <a:latin typeface="Share Tech" panose="020B0604020202020204" charset="0"/>
            </a:endParaRPr>
          </a:p>
        </p:txBody>
      </p:sp>
      <p:sp>
        <p:nvSpPr>
          <p:cNvPr id="573" name="Google Shape;573;p29"/>
          <p:cNvSpPr txBox="1">
            <a:spLocks noGrp="1"/>
          </p:cNvSpPr>
          <p:nvPr>
            <p:ph type="subTitle" idx="1"/>
          </p:nvPr>
        </p:nvSpPr>
        <p:spPr>
          <a:xfrm>
            <a:off x="379828" y="542926"/>
            <a:ext cx="8072614" cy="439228"/>
          </a:xfrm>
          <a:prstGeom prst="rect">
            <a:avLst/>
          </a:prstGeom>
        </p:spPr>
        <p:txBody>
          <a:bodyPr spcFirstLastPara="1" wrap="square" lIns="91425" tIns="91425" rIns="91425" bIns="91425" anchor="t" anchorCtr="0">
            <a:noAutofit/>
          </a:bodyPr>
          <a:lstStyle/>
          <a:p>
            <a:pPr marL="0" indent="0">
              <a:buClr>
                <a:schemeClr val="bg1"/>
              </a:buClr>
              <a:buSzPct val="90000"/>
            </a:pPr>
            <a:r>
              <a:rPr lang="fr-FR" dirty="0" err="1">
                <a:solidFill>
                  <a:schemeClr val="bg1"/>
                </a:solidFill>
              </a:rPr>
              <a:t>Kaggle</a:t>
            </a:r>
            <a:r>
              <a:rPr lang="fr-FR" dirty="0">
                <a:solidFill>
                  <a:schemeClr val="bg1"/>
                </a:solidFill>
              </a:rPr>
              <a:t> « Home </a:t>
            </a:r>
            <a:r>
              <a:rPr lang="fr-FR" dirty="0" err="1">
                <a:solidFill>
                  <a:schemeClr val="bg1"/>
                </a:solidFill>
              </a:rPr>
              <a:t>Credit</a:t>
            </a:r>
            <a:r>
              <a:rPr lang="fr-FR" dirty="0">
                <a:solidFill>
                  <a:schemeClr val="bg1"/>
                </a:solidFill>
              </a:rPr>
              <a:t> Default Risk »: https://www.kaggle.com/c/home-credit-default-risk/data</a:t>
            </a:r>
          </a:p>
        </p:txBody>
      </p:sp>
      <p:sp>
        <p:nvSpPr>
          <p:cNvPr id="594" name="Google Shape;594;p29"/>
          <p:cNvSpPr/>
          <p:nvPr/>
        </p:nvSpPr>
        <p:spPr>
          <a:xfrm>
            <a:off x="959487" y="4070451"/>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331270" y="3021358"/>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ZoneTexte 3">
            <a:extLst>
              <a:ext uri="{FF2B5EF4-FFF2-40B4-BE49-F238E27FC236}">
                <a16:creationId xmlns:a16="http://schemas.microsoft.com/office/drawing/2014/main" id="{B3783559-42CA-BFA2-258C-FAADC085E7E1}"/>
              </a:ext>
            </a:extLst>
          </p:cNvPr>
          <p:cNvSpPr txBox="1"/>
          <p:nvPr/>
        </p:nvSpPr>
        <p:spPr>
          <a:xfrm>
            <a:off x="691558" y="951851"/>
            <a:ext cx="7566333" cy="369332"/>
          </a:xfrm>
          <a:prstGeom prst="rect">
            <a:avLst/>
          </a:prstGeom>
          <a:noFill/>
        </p:spPr>
        <p:txBody>
          <a:bodyPr wrap="square" rtlCol="0">
            <a:spAutoFit/>
          </a:bodyPr>
          <a:lstStyle/>
          <a:p>
            <a:pPr algn="ctr"/>
            <a:r>
              <a:rPr lang="fr-FR" sz="1800" dirty="0">
                <a:solidFill>
                  <a:schemeClr val="bg1"/>
                </a:solidFill>
              </a:rPr>
              <a:t>Schéma de la base de données (</a:t>
            </a:r>
            <a:r>
              <a:rPr lang="fr-FR" sz="1200" dirty="0">
                <a:solidFill>
                  <a:schemeClr val="bg1"/>
                </a:solidFill>
              </a:rPr>
              <a:t>source </a:t>
            </a:r>
            <a:r>
              <a:rPr lang="fr-FR" sz="1200" dirty="0" err="1">
                <a:solidFill>
                  <a:schemeClr val="bg1"/>
                </a:solidFill>
              </a:rPr>
              <a:t>Kaggle</a:t>
            </a:r>
            <a:r>
              <a:rPr lang="fr-FR" sz="1800" dirty="0">
                <a:solidFill>
                  <a:schemeClr val="bg1"/>
                </a:solidFill>
              </a:rPr>
              <a:t>)</a:t>
            </a:r>
            <a:endParaRPr lang="fr-FR" sz="1200" dirty="0">
              <a:solidFill>
                <a:schemeClr val="bg1"/>
              </a:solidFill>
            </a:endParaRPr>
          </a:p>
        </p:txBody>
      </p:sp>
      <p:pic>
        <p:nvPicPr>
          <p:cNvPr id="5" name="Image 4">
            <a:extLst>
              <a:ext uri="{FF2B5EF4-FFF2-40B4-BE49-F238E27FC236}">
                <a16:creationId xmlns:a16="http://schemas.microsoft.com/office/drawing/2014/main" id="{EDC3BE5F-0643-5C84-74F6-7D27139507E3}"/>
              </a:ext>
            </a:extLst>
          </p:cNvPr>
          <p:cNvPicPr>
            <a:picLocks noChangeAspect="1"/>
          </p:cNvPicPr>
          <p:nvPr/>
        </p:nvPicPr>
        <p:blipFill>
          <a:blip r:embed="rId3"/>
          <a:stretch>
            <a:fillRect/>
          </a:stretch>
        </p:blipFill>
        <p:spPr>
          <a:xfrm>
            <a:off x="959487" y="1291109"/>
            <a:ext cx="7152125" cy="3852392"/>
          </a:xfrm>
          <a:prstGeom prst="rect">
            <a:avLst/>
          </a:prstGeom>
        </p:spPr>
      </p:pic>
    </p:spTree>
    <p:extLst>
      <p:ext uri="{BB962C8B-B14F-4D97-AF65-F5344CB8AC3E}">
        <p14:creationId xmlns:p14="http://schemas.microsoft.com/office/powerpoint/2010/main" val="147234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1458591" y="1133399"/>
            <a:ext cx="2762601" cy="4141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dirty="0" err="1"/>
              <a:t>Préprocessing</a:t>
            </a:r>
            <a:r>
              <a:rPr lang="fr-FR" sz="1800" dirty="0"/>
              <a:t> :</a:t>
            </a:r>
          </a:p>
        </p:txBody>
      </p:sp>
      <p:cxnSp>
        <p:nvCxnSpPr>
          <p:cNvPr id="592" name="Google Shape;592;p29"/>
          <p:cNvCxnSpPr>
            <a:cxnSpLocks/>
          </p:cNvCxnSpPr>
          <p:nvPr/>
        </p:nvCxnSpPr>
        <p:spPr>
          <a:xfrm rot="10800000" flipH="1" flipV="1">
            <a:off x="1372884" y="1340475"/>
            <a:ext cx="2762599" cy="2462548"/>
          </a:xfrm>
          <a:prstGeom prst="bentConnector3">
            <a:avLst>
              <a:gd name="adj1" fmla="val -8275"/>
            </a:avLst>
          </a:prstGeom>
          <a:noFill/>
          <a:ln w="9525" cap="flat" cmpd="sng">
            <a:solidFill>
              <a:schemeClr val="accent2"/>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1;p29">
            <a:extLst>
              <a:ext uri="{FF2B5EF4-FFF2-40B4-BE49-F238E27FC236}">
                <a16:creationId xmlns:a16="http://schemas.microsoft.com/office/drawing/2014/main" id="{8A5942BF-A1E2-59ED-E403-2E61F59B70C0}"/>
              </a:ext>
            </a:extLst>
          </p:cNvPr>
          <p:cNvSpPr txBox="1">
            <a:spLocks/>
          </p:cNvSpPr>
          <p:nvPr/>
        </p:nvSpPr>
        <p:spPr>
          <a:xfrm>
            <a:off x="1044806" y="555599"/>
            <a:ext cx="677374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3200" dirty="0"/>
              <a:t>Analyse exploratoire des données:</a:t>
            </a:r>
          </a:p>
        </p:txBody>
      </p:sp>
      <p:sp>
        <p:nvSpPr>
          <p:cNvPr id="10" name="Rectangle : coins arrondis 9">
            <a:extLst>
              <a:ext uri="{FF2B5EF4-FFF2-40B4-BE49-F238E27FC236}">
                <a16:creationId xmlns:a16="http://schemas.microsoft.com/office/drawing/2014/main" id="{A032F524-8B98-DF8F-EC6D-E7D19E85EDC7}"/>
              </a:ext>
            </a:extLst>
          </p:cNvPr>
          <p:cNvSpPr/>
          <p:nvPr/>
        </p:nvSpPr>
        <p:spPr>
          <a:xfrm>
            <a:off x="1287174" y="1579546"/>
            <a:ext cx="5519207" cy="19844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285750" indent="-285750">
              <a:buClr>
                <a:schemeClr val="bg1"/>
              </a:buClr>
              <a:buFont typeface="Arial" panose="020B0604020202020204" pitchFamily="34" charset="0"/>
              <a:buChar char="•"/>
            </a:pPr>
            <a:r>
              <a:rPr lang="fr-FR" dirty="0"/>
              <a:t>Identification / imputation des </a:t>
            </a:r>
            <a:r>
              <a:rPr lang="fr-FR" b="1" dirty="0"/>
              <a:t>valeurs manquantes </a:t>
            </a:r>
          </a:p>
          <a:p>
            <a:pPr marL="285750" indent="-285750">
              <a:buClr>
                <a:schemeClr val="bg1"/>
              </a:buClr>
              <a:buFont typeface="Arial" panose="020B0604020202020204" pitchFamily="34" charset="0"/>
              <a:buChar char="•"/>
            </a:pPr>
            <a:r>
              <a:rPr lang="fr-FR" dirty="0"/>
              <a:t>Analyse des </a:t>
            </a:r>
            <a:r>
              <a:rPr lang="fr-FR" dirty="0" err="1"/>
              <a:t>outliers</a:t>
            </a:r>
            <a:r>
              <a:rPr lang="fr-FR" dirty="0"/>
              <a:t> / valeurs atypiques</a:t>
            </a:r>
          </a:p>
          <a:p>
            <a:pPr marL="285750" indent="-285750">
              <a:buClr>
                <a:schemeClr val="bg1"/>
              </a:buClr>
              <a:buFont typeface="Arial" panose="020B0604020202020204" pitchFamily="34" charset="0"/>
              <a:buChar char="•"/>
            </a:pPr>
            <a:r>
              <a:rPr lang="fr-FR" dirty="0"/>
              <a:t>Encodage des variables catégorielles</a:t>
            </a:r>
          </a:p>
          <a:p>
            <a:pPr marL="285750" indent="-285750">
              <a:buClr>
                <a:schemeClr val="bg1"/>
              </a:buClr>
              <a:buFont typeface="Arial" panose="020B0604020202020204" pitchFamily="34" charset="0"/>
              <a:buChar char="•"/>
            </a:pPr>
            <a:r>
              <a:rPr lang="fr-FR" dirty="0"/>
              <a:t>Visualisation des </a:t>
            </a:r>
            <a:r>
              <a:rPr lang="fr-FR" b="1" dirty="0"/>
              <a:t>corrélations</a:t>
            </a:r>
            <a:r>
              <a:rPr lang="fr-FR" dirty="0"/>
              <a:t> entre les variables</a:t>
            </a:r>
          </a:p>
          <a:p>
            <a:pPr marL="285750" indent="-285750">
              <a:buClr>
                <a:schemeClr val="bg1"/>
              </a:buClr>
              <a:buFont typeface="Arial" panose="020B0604020202020204" pitchFamily="34" charset="0"/>
              <a:buChar char="•"/>
            </a:pPr>
            <a:r>
              <a:rPr lang="fr-FR" dirty="0"/>
              <a:t>Pré-sélection des variables</a:t>
            </a:r>
          </a:p>
          <a:p>
            <a:pPr marL="285750" indent="-285750">
              <a:buClr>
                <a:schemeClr val="bg1"/>
              </a:buClr>
              <a:buFont typeface="Arial" panose="020B0604020202020204" pitchFamily="34" charset="0"/>
              <a:buChar char="•"/>
            </a:pPr>
            <a:r>
              <a:rPr lang="fr-FR" dirty="0"/>
              <a:t>Standardisation</a:t>
            </a:r>
          </a:p>
          <a:p>
            <a:pPr marL="285750" indent="-285750">
              <a:buClr>
                <a:schemeClr val="bg1"/>
              </a:buClr>
              <a:buFont typeface="Arial" panose="020B0604020202020204" pitchFamily="34" charset="0"/>
              <a:buChar char="•"/>
            </a:pPr>
            <a:r>
              <a:rPr lang="fr-FR" dirty="0"/>
              <a:t>Mise en équilibre des données par SMOTE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29"/>
          <p:cNvSpPr txBox="1">
            <a:spLocks noGrp="1"/>
          </p:cNvSpPr>
          <p:nvPr>
            <p:ph type="ctrTitle"/>
          </p:nvPr>
        </p:nvSpPr>
        <p:spPr>
          <a:xfrm>
            <a:off x="776433" y="1063868"/>
            <a:ext cx="7591133" cy="4141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800" b="1" dirty="0" err="1"/>
              <a:t>Préprocessing</a:t>
            </a:r>
            <a:r>
              <a:rPr lang="fr-FR" sz="1800" b="1" dirty="0"/>
              <a:t> – opération de </a:t>
            </a:r>
            <a:r>
              <a:rPr lang="fr-FR" sz="1800" b="1" dirty="0" err="1"/>
              <a:t>merging</a:t>
            </a:r>
            <a:r>
              <a:rPr lang="fr-FR" sz="1800" b="1" dirty="0"/>
              <a:t> – </a:t>
            </a:r>
            <a:r>
              <a:rPr lang="fr-FR" sz="1800" b="1" dirty="0" err="1"/>
              <a:t>feature</a:t>
            </a:r>
            <a:r>
              <a:rPr lang="fr-FR" sz="1800" b="1" dirty="0"/>
              <a:t> engineering :</a:t>
            </a: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1;p29">
            <a:extLst>
              <a:ext uri="{FF2B5EF4-FFF2-40B4-BE49-F238E27FC236}">
                <a16:creationId xmlns:a16="http://schemas.microsoft.com/office/drawing/2014/main" id="{8A5942BF-A1E2-59ED-E403-2E61F59B70C0}"/>
              </a:ext>
            </a:extLst>
          </p:cNvPr>
          <p:cNvSpPr txBox="1">
            <a:spLocks/>
          </p:cNvSpPr>
          <p:nvPr/>
        </p:nvSpPr>
        <p:spPr>
          <a:xfrm>
            <a:off x="758041" y="385165"/>
            <a:ext cx="677374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3200" dirty="0"/>
              <a:t>Analyse exploratoire des données:</a:t>
            </a:r>
          </a:p>
        </p:txBody>
      </p:sp>
      <p:sp>
        <p:nvSpPr>
          <p:cNvPr id="3" name="Google Shape;573;p29">
            <a:extLst>
              <a:ext uri="{FF2B5EF4-FFF2-40B4-BE49-F238E27FC236}">
                <a16:creationId xmlns:a16="http://schemas.microsoft.com/office/drawing/2014/main" id="{A8783398-11DC-798F-F9D2-D8F2688A9AA3}"/>
              </a:ext>
            </a:extLst>
          </p:cNvPr>
          <p:cNvSpPr txBox="1">
            <a:spLocks noGrp="1"/>
          </p:cNvSpPr>
          <p:nvPr>
            <p:ph type="subTitle" idx="1"/>
          </p:nvPr>
        </p:nvSpPr>
        <p:spPr>
          <a:xfrm>
            <a:off x="758041" y="1679826"/>
            <a:ext cx="7983654" cy="2399806"/>
          </a:xfrm>
          <a:prstGeom prst="rect">
            <a:avLst/>
          </a:prstGeom>
        </p:spPr>
        <p:txBody>
          <a:bodyPr spcFirstLastPara="1" wrap="square" lIns="91425" tIns="91425" rIns="91425" bIns="91425" anchor="t" anchorCtr="0">
            <a:noAutofit/>
          </a:bodyPr>
          <a:lstStyle/>
          <a:p>
            <a:pPr marL="0" indent="0">
              <a:buClr>
                <a:schemeClr val="bg1"/>
              </a:buClr>
              <a:buSzPct val="90000"/>
            </a:pPr>
            <a:r>
              <a:rPr lang="fr-FR" sz="1600" b="1" dirty="0">
                <a:solidFill>
                  <a:schemeClr val="bg1"/>
                </a:solidFill>
              </a:rPr>
              <a:t>Enrichissement de l’échantillon de travail par 4 ratios explicatifs:</a:t>
            </a:r>
          </a:p>
          <a:p>
            <a:pPr marL="0" indent="0">
              <a:buClr>
                <a:schemeClr val="bg1"/>
              </a:buClr>
              <a:buSzPct val="90000"/>
            </a:pPr>
            <a:endParaRPr lang="fr-FR" sz="1600" b="1" dirty="0">
              <a:solidFill>
                <a:schemeClr val="bg1"/>
              </a:solidFill>
            </a:endParaRPr>
          </a:p>
          <a:p>
            <a:pPr marL="285750" indent="-285750">
              <a:buClr>
                <a:schemeClr val="bg1"/>
              </a:buClr>
              <a:buSzPct val="90000"/>
              <a:buFont typeface="Arial" panose="020B0604020202020204" pitchFamily="34" charset="0"/>
              <a:buChar char="•"/>
            </a:pPr>
            <a:r>
              <a:rPr lang="fr-FR" dirty="0">
                <a:solidFill>
                  <a:schemeClr val="bg1"/>
                </a:solidFill>
              </a:rPr>
              <a:t>CREDIT_INCOME_PERCENT: % montant du crédit par rapport au revenu d’un client</a:t>
            </a:r>
          </a:p>
          <a:p>
            <a:pPr marL="285750" indent="-285750">
              <a:buClr>
                <a:schemeClr val="bg1"/>
              </a:buClr>
              <a:buSzPct val="90000"/>
              <a:buFont typeface="Arial" panose="020B0604020202020204" pitchFamily="34" charset="0"/>
              <a:buChar char="•"/>
            </a:pPr>
            <a:r>
              <a:rPr lang="fr-FR" dirty="0">
                <a:solidFill>
                  <a:schemeClr val="bg1"/>
                </a:solidFill>
              </a:rPr>
              <a:t>ANNUITY_INCOME_PERCENT: % rente de prêt par rapport au revenu d’un client</a:t>
            </a:r>
          </a:p>
          <a:p>
            <a:pPr marL="285750" indent="-285750">
              <a:buClr>
                <a:schemeClr val="bg1"/>
              </a:buClr>
              <a:buSzPct val="90000"/>
              <a:buFont typeface="Arial" panose="020B0604020202020204" pitchFamily="34" charset="0"/>
              <a:buChar char="•"/>
            </a:pPr>
            <a:r>
              <a:rPr lang="fr-FR" dirty="0">
                <a:solidFill>
                  <a:schemeClr val="bg1"/>
                </a:solidFill>
              </a:rPr>
              <a:t>DAYS_EMPLOYED_PERCENT: % jours employés par rapport à l’âge du client</a:t>
            </a:r>
          </a:p>
          <a:p>
            <a:pPr marL="285750" indent="-285750">
              <a:buClr>
                <a:schemeClr val="bg1"/>
              </a:buClr>
              <a:buSzPct val="90000"/>
              <a:buFont typeface="Arial" panose="020B0604020202020204" pitchFamily="34" charset="0"/>
              <a:buChar char="•"/>
            </a:pPr>
            <a:r>
              <a:rPr lang="fr-FR" dirty="0">
                <a:solidFill>
                  <a:schemeClr val="bg1"/>
                </a:solidFill>
              </a:rPr>
              <a:t>CREDIT_TERM: durée du paiement en mois</a:t>
            </a:r>
          </a:p>
          <a:p>
            <a:pPr marL="285750" indent="-285750">
              <a:buClr>
                <a:schemeClr val="bg1"/>
              </a:buClr>
              <a:buSzPct val="90000"/>
              <a:buFont typeface="Arial" panose="020B0604020202020204" pitchFamily="34" charset="0"/>
              <a:buChar char="•"/>
            </a:pPr>
            <a:r>
              <a:rPr lang="fr-FR" dirty="0">
                <a:solidFill>
                  <a:schemeClr val="bg1"/>
                </a:solidFill>
              </a:rPr>
              <a:t>Combinaison des 7 jeux de données: 499 </a:t>
            </a:r>
            <a:r>
              <a:rPr lang="fr-FR" dirty="0" err="1">
                <a:solidFill>
                  <a:schemeClr val="bg1"/>
                </a:solidFill>
              </a:rPr>
              <a:t>features</a:t>
            </a:r>
            <a:r>
              <a:rPr lang="fr-FR" dirty="0">
                <a:solidFill>
                  <a:schemeClr val="bg1"/>
                </a:solidFill>
              </a:rPr>
              <a:t> obtenus après pré-traitement et </a:t>
            </a:r>
            <a:r>
              <a:rPr lang="fr-FR" dirty="0" err="1">
                <a:solidFill>
                  <a:schemeClr val="bg1"/>
                </a:solidFill>
              </a:rPr>
              <a:t>merging</a:t>
            </a:r>
            <a:r>
              <a:rPr lang="fr-FR" dirty="0">
                <a:solidFill>
                  <a:schemeClr val="bg1"/>
                </a:solidFill>
              </a:rPr>
              <a:t> des data sets.</a:t>
            </a:r>
          </a:p>
          <a:p>
            <a:pPr marL="285750" indent="-285750">
              <a:buClr>
                <a:schemeClr val="bg1"/>
              </a:buClr>
              <a:buSzPct val="90000"/>
              <a:buFont typeface="Arial" panose="020B0604020202020204" pitchFamily="34" charset="0"/>
              <a:buChar char="•"/>
            </a:pPr>
            <a:endParaRPr lang="fr-FR" dirty="0">
              <a:solidFill>
                <a:schemeClr val="bg1"/>
              </a:solidFill>
            </a:endParaRPr>
          </a:p>
          <a:p>
            <a:pPr marL="285750" indent="-285750">
              <a:buClr>
                <a:schemeClr val="bg1"/>
              </a:buClr>
              <a:buSzPct val="90000"/>
              <a:buFont typeface="Arial" panose="020B0604020202020204" pitchFamily="34" charset="0"/>
              <a:buChar char="•"/>
            </a:pPr>
            <a:endParaRPr lang="fr-FR" dirty="0">
              <a:solidFill>
                <a:schemeClr val="bg1"/>
              </a:solidFill>
            </a:endParaRPr>
          </a:p>
        </p:txBody>
      </p:sp>
      <p:sp>
        <p:nvSpPr>
          <p:cNvPr id="4" name="Google Shape;594;p29">
            <a:extLst>
              <a:ext uri="{FF2B5EF4-FFF2-40B4-BE49-F238E27FC236}">
                <a16:creationId xmlns:a16="http://schemas.microsoft.com/office/drawing/2014/main" id="{8BBECF7E-C037-9B25-922C-E5BA401D78A4}"/>
              </a:ext>
            </a:extLst>
          </p:cNvPr>
          <p:cNvSpPr/>
          <p:nvPr/>
        </p:nvSpPr>
        <p:spPr>
          <a:xfrm flipH="1">
            <a:off x="212351" y="3148780"/>
            <a:ext cx="104739" cy="108006"/>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59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7B394EE-F0B7-2A80-0AE0-17D590A3B88E}"/>
              </a:ext>
            </a:extLst>
          </p:cNvPr>
          <p:cNvSpPr>
            <a:spLocks noGrp="1"/>
          </p:cNvSpPr>
          <p:nvPr>
            <p:ph type="body" idx="1"/>
          </p:nvPr>
        </p:nvSpPr>
        <p:spPr>
          <a:xfrm>
            <a:off x="618824" y="1006195"/>
            <a:ext cx="7420861" cy="3298519"/>
          </a:xfrm>
        </p:spPr>
        <p:txBody>
          <a:bodyPr/>
          <a:lstStyle/>
          <a:p>
            <a:r>
              <a:rPr lang="fr-FR" sz="1600" dirty="0"/>
              <a:t>Distribution de la ‘TARGET’</a:t>
            </a:r>
          </a:p>
          <a:p>
            <a:pPr marL="114300" indent="0">
              <a:buNone/>
            </a:pPr>
            <a:r>
              <a:rPr lang="fr-FR" dirty="0"/>
              <a:t>   </a:t>
            </a:r>
          </a:p>
        </p:txBody>
      </p:sp>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258125"/>
            <a:ext cx="4621390" cy="577800"/>
          </a:xfrm>
        </p:spPr>
        <p:txBody>
          <a:bodyPr/>
          <a:lstStyle/>
          <a:p>
            <a:r>
              <a:rPr lang="fr-FR" dirty="0"/>
              <a:t>Présentation des données</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618825" y="720485"/>
            <a:ext cx="4621390" cy="3715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Prétraitement :</a:t>
            </a:r>
          </a:p>
        </p:txBody>
      </p:sp>
      <p:pic>
        <p:nvPicPr>
          <p:cNvPr id="9" name="Image 8">
            <a:extLst>
              <a:ext uri="{FF2B5EF4-FFF2-40B4-BE49-F238E27FC236}">
                <a16:creationId xmlns:a16="http://schemas.microsoft.com/office/drawing/2014/main" id="{9091A7C1-D260-DD2E-923E-111A17D71231}"/>
              </a:ext>
            </a:extLst>
          </p:cNvPr>
          <p:cNvPicPr>
            <a:picLocks noChangeAspect="1"/>
          </p:cNvPicPr>
          <p:nvPr/>
        </p:nvPicPr>
        <p:blipFill>
          <a:blip r:embed="rId2"/>
          <a:stretch>
            <a:fillRect/>
          </a:stretch>
        </p:blipFill>
        <p:spPr>
          <a:xfrm rot="10800000" flipH="1" flipV="1">
            <a:off x="618823" y="1542496"/>
            <a:ext cx="3537891" cy="2462764"/>
          </a:xfrm>
          <a:prstGeom prst="rect">
            <a:avLst/>
          </a:prstGeom>
        </p:spPr>
      </p:pic>
      <p:pic>
        <p:nvPicPr>
          <p:cNvPr id="14" name="Image 13">
            <a:extLst>
              <a:ext uri="{FF2B5EF4-FFF2-40B4-BE49-F238E27FC236}">
                <a16:creationId xmlns:a16="http://schemas.microsoft.com/office/drawing/2014/main" id="{77233AA4-B3B2-3263-E3B0-C1A973CD856F}"/>
              </a:ext>
            </a:extLst>
          </p:cNvPr>
          <p:cNvPicPr>
            <a:picLocks noChangeAspect="1"/>
          </p:cNvPicPr>
          <p:nvPr/>
        </p:nvPicPr>
        <p:blipFill>
          <a:blip r:embed="rId3"/>
          <a:stretch>
            <a:fillRect/>
          </a:stretch>
        </p:blipFill>
        <p:spPr>
          <a:xfrm>
            <a:off x="4825217" y="1554365"/>
            <a:ext cx="3699959" cy="2439027"/>
          </a:xfrm>
          <a:prstGeom prst="rect">
            <a:avLst/>
          </a:prstGeom>
        </p:spPr>
      </p:pic>
      <p:sp>
        <p:nvSpPr>
          <p:cNvPr id="15" name="ZoneTexte 14">
            <a:extLst>
              <a:ext uri="{FF2B5EF4-FFF2-40B4-BE49-F238E27FC236}">
                <a16:creationId xmlns:a16="http://schemas.microsoft.com/office/drawing/2014/main" id="{D04027FD-FE5C-9545-C413-23AE41C73C6D}"/>
              </a:ext>
            </a:extLst>
          </p:cNvPr>
          <p:cNvSpPr txBox="1"/>
          <p:nvPr/>
        </p:nvSpPr>
        <p:spPr>
          <a:xfrm>
            <a:off x="5669280" y="4005261"/>
            <a:ext cx="3059723" cy="307777"/>
          </a:xfrm>
          <a:prstGeom prst="rect">
            <a:avLst/>
          </a:prstGeom>
          <a:noFill/>
        </p:spPr>
        <p:txBody>
          <a:bodyPr wrap="square" rtlCol="0">
            <a:spAutoFit/>
          </a:bodyPr>
          <a:lstStyle/>
          <a:p>
            <a:r>
              <a:rPr lang="fr-FR" dirty="0" err="1">
                <a:solidFill>
                  <a:schemeClr val="bg1"/>
                </a:solidFill>
              </a:rPr>
              <a:t>Oversampling</a:t>
            </a:r>
            <a:r>
              <a:rPr lang="fr-FR" dirty="0">
                <a:solidFill>
                  <a:schemeClr val="bg1"/>
                </a:solidFill>
              </a:rPr>
              <a:t> par </a:t>
            </a:r>
            <a:r>
              <a:rPr lang="fr-FR" dirty="0" err="1">
                <a:solidFill>
                  <a:schemeClr val="bg1"/>
                </a:solidFill>
              </a:rPr>
              <a:t>smote</a:t>
            </a:r>
            <a:endParaRPr lang="fr-FR" dirty="0">
              <a:solidFill>
                <a:schemeClr val="bg1"/>
              </a:solidFill>
            </a:endParaRPr>
          </a:p>
        </p:txBody>
      </p:sp>
    </p:spTree>
    <p:extLst>
      <p:ext uri="{BB962C8B-B14F-4D97-AF65-F5344CB8AC3E}">
        <p14:creationId xmlns:p14="http://schemas.microsoft.com/office/powerpoint/2010/main" val="84010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E70A65E9-0121-4316-FDAA-E41D0E06D414}"/>
              </a:ext>
            </a:extLst>
          </p:cNvPr>
          <p:cNvSpPr>
            <a:spLocks noGrp="1"/>
          </p:cNvSpPr>
          <p:nvPr>
            <p:ph type="ctrTitle"/>
          </p:nvPr>
        </p:nvSpPr>
        <p:spPr>
          <a:xfrm>
            <a:off x="618825" y="95206"/>
            <a:ext cx="4621390" cy="577800"/>
          </a:xfrm>
        </p:spPr>
        <p:txBody>
          <a:bodyPr/>
          <a:lstStyle/>
          <a:p>
            <a:r>
              <a:rPr lang="fr-FR" dirty="0"/>
              <a:t>Modélisation:</a:t>
            </a:r>
          </a:p>
        </p:txBody>
      </p:sp>
      <p:sp>
        <p:nvSpPr>
          <p:cNvPr id="4" name="Titre 2">
            <a:extLst>
              <a:ext uri="{FF2B5EF4-FFF2-40B4-BE49-F238E27FC236}">
                <a16:creationId xmlns:a16="http://schemas.microsoft.com/office/drawing/2014/main" id="{1FDD5A49-F4CD-9BF3-C8F2-011C1508B607}"/>
              </a:ext>
            </a:extLst>
          </p:cNvPr>
          <p:cNvSpPr txBox="1">
            <a:spLocks/>
          </p:cNvSpPr>
          <p:nvPr/>
        </p:nvSpPr>
        <p:spPr>
          <a:xfrm>
            <a:off x="2328203" y="3807331"/>
            <a:ext cx="5824024" cy="3338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400" b="1" dirty="0"/>
              <a:t>Performance de la « </a:t>
            </a:r>
            <a:r>
              <a:rPr lang="fr-FR" sz="1400" b="1" dirty="0" err="1"/>
              <a:t>baseline</a:t>
            </a:r>
            <a:r>
              <a:rPr lang="fr-FR" sz="1400" b="1" dirty="0"/>
              <a:t> » avec toutes les </a:t>
            </a:r>
            <a:r>
              <a:rPr lang="fr-FR" sz="1400" b="1" dirty="0" err="1"/>
              <a:t>features</a:t>
            </a:r>
            <a:r>
              <a:rPr lang="fr-FR" sz="1400" b="1" dirty="0"/>
              <a:t> </a:t>
            </a:r>
          </a:p>
        </p:txBody>
      </p:sp>
      <p:sp>
        <p:nvSpPr>
          <p:cNvPr id="6" name="Titre 2">
            <a:extLst>
              <a:ext uri="{FF2B5EF4-FFF2-40B4-BE49-F238E27FC236}">
                <a16:creationId xmlns:a16="http://schemas.microsoft.com/office/drawing/2014/main" id="{CBFE6491-C732-604F-F407-D9F2498F7B88}"/>
              </a:ext>
            </a:extLst>
          </p:cNvPr>
          <p:cNvSpPr txBox="1">
            <a:spLocks/>
          </p:cNvSpPr>
          <p:nvPr/>
        </p:nvSpPr>
        <p:spPr>
          <a:xfrm>
            <a:off x="2825107" y="304213"/>
            <a:ext cx="4621390" cy="3338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fr-FR" sz="1800" b="1" dirty="0"/>
              <a:t>Baseline fixée par </a:t>
            </a:r>
            <a:r>
              <a:rPr lang="fr-FR" sz="1800" b="1" dirty="0" err="1"/>
              <a:t>Logistic</a:t>
            </a:r>
            <a:r>
              <a:rPr lang="fr-FR" sz="1800" b="1" dirty="0"/>
              <a:t> </a:t>
            </a:r>
            <a:r>
              <a:rPr lang="fr-FR" sz="1800" b="1" dirty="0" err="1"/>
              <a:t>Regression</a:t>
            </a:r>
            <a:endParaRPr lang="fr-FR" sz="1800" b="1" dirty="0"/>
          </a:p>
        </p:txBody>
      </p:sp>
      <p:pic>
        <p:nvPicPr>
          <p:cNvPr id="8" name="Image 7">
            <a:extLst>
              <a:ext uri="{FF2B5EF4-FFF2-40B4-BE49-F238E27FC236}">
                <a16:creationId xmlns:a16="http://schemas.microsoft.com/office/drawing/2014/main" id="{FA21A3B5-6E2E-DC42-3935-ABBBFC98DF8F}"/>
              </a:ext>
            </a:extLst>
          </p:cNvPr>
          <p:cNvPicPr>
            <a:picLocks noChangeAspect="1"/>
          </p:cNvPicPr>
          <p:nvPr/>
        </p:nvPicPr>
        <p:blipFill>
          <a:blip r:embed="rId2"/>
          <a:stretch>
            <a:fillRect/>
          </a:stretch>
        </p:blipFill>
        <p:spPr>
          <a:xfrm>
            <a:off x="618826" y="673006"/>
            <a:ext cx="7906350" cy="3043141"/>
          </a:xfrm>
          <a:prstGeom prst="rect">
            <a:avLst/>
          </a:prstGeom>
        </p:spPr>
      </p:pic>
    </p:spTree>
    <p:extLst>
      <p:ext uri="{BB962C8B-B14F-4D97-AF65-F5344CB8AC3E}">
        <p14:creationId xmlns:p14="http://schemas.microsoft.com/office/powerpoint/2010/main" val="1109501674"/>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111251</TotalTime>
  <Words>798</Words>
  <Application>Microsoft Office PowerPoint</Application>
  <PresentationFormat>Affichage à l'écran (16:9)</PresentationFormat>
  <Paragraphs>122</Paragraphs>
  <Slides>26</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Advent Pro SemiBold</vt:lpstr>
      <vt:lpstr>Fira Sans Extra Condensed Medium</vt:lpstr>
      <vt:lpstr>Maven Pro</vt:lpstr>
      <vt:lpstr>Share Tech</vt:lpstr>
      <vt:lpstr>Wingdings</vt:lpstr>
      <vt:lpstr>Arial</vt:lpstr>
      <vt:lpstr>Fira Sans Condensed Medium</vt:lpstr>
      <vt:lpstr>Data Science Consulting by Slidesgo</vt:lpstr>
      <vt:lpstr>Implémentez un modèle de scoring Soutenance projet 7 Parcours Data Scientist – OpenClassrooms – Central Supelec</vt:lpstr>
      <vt:lpstr>Interprétabilité du modèle</vt:lpstr>
      <vt:lpstr>Context du projet</vt:lpstr>
      <vt:lpstr>Présentation du jeu de données:</vt:lpstr>
      <vt:lpstr>Présentation du jeu de données:</vt:lpstr>
      <vt:lpstr>Préprocessing :</vt:lpstr>
      <vt:lpstr>Préprocessing – opération de merging – feature engineering :</vt:lpstr>
      <vt:lpstr>Présentation des données</vt:lpstr>
      <vt:lpstr>Modélisation:</vt:lpstr>
      <vt:lpstr>Modélisation</vt:lpstr>
      <vt:lpstr>Feature sélection:</vt:lpstr>
      <vt:lpstr>Métrique « métier »:</vt:lpstr>
      <vt:lpstr>Optimisation des Hyperparamètres</vt:lpstr>
      <vt:lpstr>Présentation des données</vt:lpstr>
      <vt:lpstr>Présentation des données</vt:lpstr>
      <vt:lpstr>Présentation des données</vt:lpstr>
      <vt:lpstr>Traitement des données images</vt:lpstr>
      <vt:lpstr>Présentation de données images</vt:lpstr>
      <vt:lpstr>Présentation de données images</vt:lpstr>
      <vt:lpstr>Présentation de données images</vt:lpstr>
      <vt:lpstr>Présentation de données images</vt:lpstr>
      <vt:lpstr>Présentation de données images</vt:lpstr>
      <vt:lpstr>Présentation de données images</vt:lpstr>
      <vt:lpstr>Faisabilité:</vt:lpstr>
      <vt:lpstr>Conclusion et récommandation (en cas de création de ce moteur):</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APPLI-SPORT NUTRITION</dc:title>
  <dc:creator>Ellatuf A.</dc:creator>
  <cp:lastModifiedBy>Ellatuf A.</cp:lastModifiedBy>
  <cp:revision>25</cp:revision>
  <dcterms:modified xsi:type="dcterms:W3CDTF">2023-06-20T21:51:50Z</dcterms:modified>
</cp:coreProperties>
</file>