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La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Mabel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dd90adbf2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dd90adbf2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Todd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dd90adbf2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dd90adbf2_1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Mabel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Mabel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73a04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73a04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Mabel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Jamie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dd90adbf2_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dd90adbf2_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Jamie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dd90adbf2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dd90adbf2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dd90adbf2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dd90adbf2_4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dd90adbf2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dd90adbf2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Todd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dd90adbf2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dd90adbf2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Todd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ia.gov/opendata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90525" y="1247775"/>
            <a:ext cx="8222100" cy="151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 Energy Consumption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CO</a:t>
            </a:r>
            <a:r>
              <a:rPr lang="en" baseline="-25000"/>
              <a:t>2</a:t>
            </a:r>
            <a:r>
              <a:rPr lang="en"/>
              <a:t> Emissions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90525" y="3040575"/>
            <a:ext cx="8594100" cy="9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/>
              <a:t>Team Members: </a:t>
            </a:r>
            <a:endParaRPr sz="2200"/>
          </a:p>
          <a:p>
            <a:pPr marL="9144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Todd Auman, Jamie Lam, David Lynch, Mabel Duran-Sanchez</a:t>
            </a:r>
            <a:endParaRPr sz="3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/>
        </p:nvSpPr>
        <p:spPr>
          <a:xfrm>
            <a:off x="2037450" y="607025"/>
            <a:ext cx="50691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States with Highest Solar Energy Consumption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22"/>
          <p:cNvSpPr txBox="1"/>
          <p:nvPr/>
        </p:nvSpPr>
        <p:spPr>
          <a:xfrm>
            <a:off x="2037450" y="2728900"/>
            <a:ext cx="50691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States with Lowest Solar Energy Consumption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945075"/>
            <a:ext cx="2589731" cy="1726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8406" y="945075"/>
            <a:ext cx="2589731" cy="1726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5262" y="945075"/>
            <a:ext cx="2589731" cy="1726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1012" y="3325275"/>
            <a:ext cx="2589701" cy="172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61812" y="3287539"/>
            <a:ext cx="2702913" cy="1801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55825" y="3287550"/>
            <a:ext cx="2702925" cy="180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460950" y="347100"/>
            <a:ext cx="82221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body" idx="1"/>
          </p:nvPr>
        </p:nvSpPr>
        <p:spPr>
          <a:xfrm>
            <a:off x="727650" y="1373550"/>
            <a:ext cx="79554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The 50 states vary widely in their energy consumption with Texas consuming the most.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By far the most CO</a:t>
            </a:r>
            <a:r>
              <a:rPr lang="en" sz="1600" baseline="-25000">
                <a:solidFill>
                  <a:srgbClr val="000000"/>
                </a:solidFill>
              </a:rPr>
              <a:t>2 </a:t>
            </a:r>
            <a:r>
              <a:rPr lang="en" sz="1600">
                <a:solidFill>
                  <a:srgbClr val="000000"/>
                </a:solidFill>
              </a:rPr>
              <a:t>emissions come from the industrial sector.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There is a positive correlation between CO</a:t>
            </a:r>
            <a:r>
              <a:rPr lang="en" sz="1600" baseline="-25000">
                <a:solidFill>
                  <a:srgbClr val="000000"/>
                </a:solidFill>
              </a:rPr>
              <a:t>2</a:t>
            </a:r>
            <a:r>
              <a:rPr lang="en" sz="1600">
                <a:solidFill>
                  <a:srgbClr val="000000"/>
                </a:solidFill>
              </a:rPr>
              <a:t> emissions and energy consumption.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The data suggests that the use of renewable energy sources reduces CO</a:t>
            </a:r>
            <a:r>
              <a:rPr lang="en" sz="1600" baseline="-25000">
                <a:solidFill>
                  <a:srgbClr val="000000"/>
                </a:solidFill>
              </a:rPr>
              <a:t>2</a:t>
            </a:r>
            <a:r>
              <a:rPr lang="en" sz="1600">
                <a:solidFill>
                  <a:srgbClr val="000000"/>
                </a:solidFill>
              </a:rPr>
              <a:t> emissions</a:t>
            </a:r>
            <a:endParaRPr sz="160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3"/>
          <p:cNvSpPr txBox="1"/>
          <p:nvPr/>
        </p:nvSpPr>
        <p:spPr>
          <a:xfrm>
            <a:off x="727650" y="2785946"/>
            <a:ext cx="79554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1"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1">
                <a:latin typeface="Lato"/>
                <a:ea typeface="Lato"/>
                <a:cs typeface="Lato"/>
                <a:sym typeface="Lato"/>
              </a:rPr>
              <a:t>Limitations: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AutoNum type="arabicPeriod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A limited time period was selected.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AutoNum type="arabicPeriod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We understand that right in the middle of our timeline the financial crisis hit and we do not necessarily address this.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There are many forms of renewable energy apart from solar energy. 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AutoNum type="arabicPeriod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We did not account for all sources of energy consumption and CO</a:t>
            </a:r>
            <a:r>
              <a:rPr lang="en" sz="1600" baseline="-2500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 emissions which will affect this model (i.e. Transportation).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60950" y="347100"/>
            <a:ext cx="82221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725275" y="1240350"/>
            <a:ext cx="80889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We wanted to look at the relationship between energy consumption and CO</a:t>
            </a:r>
            <a:r>
              <a:rPr lang="en" sz="1600" baseline="-25000">
                <a:solidFill>
                  <a:srgbClr val="000000"/>
                </a:solidFill>
              </a:rPr>
              <a:t>2</a:t>
            </a:r>
            <a:r>
              <a:rPr lang="en" sz="1600">
                <a:solidFill>
                  <a:srgbClr val="000000"/>
                </a:solidFill>
              </a:rPr>
              <a:t> emissions. The main motivation behind this topic is a shared interest in clean energy sources and how renewable energy sources can help mitigate climate change.</a:t>
            </a:r>
            <a:endParaRPr sz="160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1">
                <a:solidFill>
                  <a:srgbClr val="000000"/>
                </a:solidFill>
              </a:rPr>
              <a:t>Questions:  </a:t>
            </a:r>
            <a:r>
              <a:rPr lang="en" sz="1600">
                <a:solidFill>
                  <a:srgbClr val="000000"/>
                </a:solidFill>
              </a:rPr>
              <a:t>	1. Are CO</a:t>
            </a:r>
            <a:r>
              <a:rPr lang="en" sz="1600" baseline="-25000">
                <a:solidFill>
                  <a:srgbClr val="000000"/>
                </a:solidFill>
              </a:rPr>
              <a:t>2</a:t>
            </a:r>
            <a:r>
              <a:rPr lang="en" sz="1600">
                <a:solidFill>
                  <a:srgbClr val="000000"/>
                </a:solidFill>
              </a:rPr>
              <a:t> emissions directly related to energy consumption?</a:t>
            </a:r>
            <a:endParaRPr sz="160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			2. Does use of renewable energy sources reduce CO</a:t>
            </a:r>
            <a:r>
              <a:rPr lang="en" sz="1600" baseline="-25000">
                <a:solidFill>
                  <a:srgbClr val="000000"/>
                </a:solidFill>
              </a:rPr>
              <a:t>2</a:t>
            </a:r>
            <a:r>
              <a:rPr lang="en" sz="1600">
                <a:solidFill>
                  <a:srgbClr val="000000"/>
                </a:solidFill>
              </a:rPr>
              <a:t> emissions?</a:t>
            </a:r>
            <a:endParaRPr sz="160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1">
                <a:solidFill>
                  <a:srgbClr val="000000"/>
                </a:solidFill>
              </a:rPr>
              <a:t>How we answered these questions: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Determine the residential, commercial, and industrial energy consumption patterns in each state in the US from 2000-2015.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Examine the relationships between energy consumption and CO</a:t>
            </a:r>
            <a:r>
              <a:rPr lang="en" sz="1600" baseline="-25000">
                <a:solidFill>
                  <a:srgbClr val="000000"/>
                </a:solidFill>
              </a:rPr>
              <a:t>2</a:t>
            </a:r>
            <a:r>
              <a:rPr lang="en" sz="1600">
                <a:solidFill>
                  <a:srgbClr val="000000"/>
                </a:solidFill>
              </a:rPr>
              <a:t> emissions and the influence that solar energy consumption has on CO</a:t>
            </a:r>
            <a:r>
              <a:rPr lang="en" sz="1600" baseline="-25000">
                <a:solidFill>
                  <a:srgbClr val="000000"/>
                </a:solidFill>
              </a:rPr>
              <a:t>2</a:t>
            </a:r>
            <a:r>
              <a:rPr lang="en" sz="1600">
                <a:solidFill>
                  <a:srgbClr val="000000"/>
                </a:solidFill>
              </a:rPr>
              <a:t> emissions.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Generation, Cleaning, and Exploration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266450" y="1802050"/>
            <a:ext cx="54468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We obtained our data from the US Energy Information Administration API Query Browser (</a:t>
            </a:r>
            <a:r>
              <a:rPr lang="en" sz="1200" u="sng">
                <a:solidFill>
                  <a:srgbClr val="0000FF"/>
                </a:solidFill>
                <a:hlinkClick r:id="rId3"/>
              </a:rPr>
              <a:t>https://www.eia.gov/opendata/</a:t>
            </a:r>
            <a:r>
              <a:rPr lang="en" sz="1200">
                <a:solidFill>
                  <a:srgbClr val="000000"/>
                </a:solidFill>
              </a:rPr>
              <a:t>).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For each state we were able to pull (including residential, commercial and industrial sectors):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-"/>
            </a:pPr>
            <a:r>
              <a:rPr lang="en" sz="1200">
                <a:solidFill>
                  <a:srgbClr val="000000"/>
                </a:solidFill>
              </a:rPr>
              <a:t>total energy consumption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-"/>
            </a:pPr>
            <a:r>
              <a:rPr lang="en" sz="1200">
                <a:solidFill>
                  <a:srgbClr val="000000"/>
                </a:solidFill>
              </a:rPr>
              <a:t>solar energy consumption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-"/>
            </a:pPr>
            <a:r>
              <a:rPr lang="en" sz="1200">
                <a:solidFill>
                  <a:srgbClr val="000000"/>
                </a:solidFill>
              </a:rPr>
              <a:t>CO</a:t>
            </a:r>
            <a:r>
              <a:rPr lang="en" sz="1200" baseline="-25000">
                <a:solidFill>
                  <a:srgbClr val="000000"/>
                </a:solidFill>
              </a:rPr>
              <a:t>2</a:t>
            </a:r>
            <a:r>
              <a:rPr lang="en" sz="1200">
                <a:solidFill>
                  <a:srgbClr val="000000"/>
                </a:solidFill>
              </a:rPr>
              <a:t> emissions  data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We cleaned the data sets to include only the 50 US States (excluding Washington DC) for the years 2000 - 2015.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When exploring our data, we looked at total energy consumption, CO</a:t>
            </a:r>
            <a:r>
              <a:rPr lang="en" sz="1200" baseline="-25000">
                <a:solidFill>
                  <a:srgbClr val="000000"/>
                </a:solidFill>
              </a:rPr>
              <a:t>2</a:t>
            </a:r>
            <a:r>
              <a:rPr lang="en" sz="1200">
                <a:solidFill>
                  <a:srgbClr val="000000"/>
                </a:solidFill>
              </a:rPr>
              <a:t>  emissions, and solar energy consumption in the US as well as state breakdowns.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Each data set was saved as a .csv for future analyses.</a:t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6750" y="1853850"/>
            <a:ext cx="3433926" cy="323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543425" y="153750"/>
            <a:ext cx="8296200" cy="60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Residential, Commercial, &amp; Industrial Energy Consumption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625" y="2906288"/>
            <a:ext cx="2999000" cy="199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950" y="855700"/>
            <a:ext cx="4175051" cy="216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892150"/>
            <a:ext cx="4511775" cy="206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3022225"/>
            <a:ext cx="4428699" cy="189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728275" y="1256300"/>
            <a:ext cx="2585400" cy="8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100" y="382350"/>
            <a:ext cx="8009276" cy="464280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336825" y="182075"/>
            <a:ext cx="8206500" cy="5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Consumption by Sector by State</a:t>
            </a:r>
            <a:endParaRPr sz="24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</a:t>
            </a:r>
            <a:r>
              <a:rPr lang="en" baseline="-25000"/>
              <a:t>2</a:t>
            </a:r>
            <a:r>
              <a:rPr lang="en"/>
              <a:t> Emissions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50" y="1859700"/>
            <a:ext cx="4215225" cy="281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0966" y="2889452"/>
            <a:ext cx="3013772" cy="200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30963" y="690975"/>
            <a:ext cx="3013763" cy="200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5275800" y="166025"/>
            <a:ext cx="8358000" cy="138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Regression of CO</a:t>
            </a:r>
            <a:r>
              <a:rPr lang="en" sz="1300" baseline="-25000"/>
              <a:t>2</a:t>
            </a:r>
            <a:r>
              <a:rPr lang="en" sz="1300"/>
              <a:t> Emissions by 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Total Energy Consumption</a:t>
            </a:r>
            <a:endParaRPr sz="1300"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6625" y="1495733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8611" y="2958201"/>
            <a:ext cx="3025039" cy="201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59400" y="1370950"/>
            <a:ext cx="859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2000-2015</a:t>
            </a:r>
            <a:endParaRPr sz="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-11%</a:t>
            </a:r>
            <a:endParaRPr sz="800" b="1"/>
          </a:p>
        </p:txBody>
      </p:sp>
      <p:sp>
        <p:nvSpPr>
          <p:cNvPr id="101" name="Google Shape;101;p19"/>
          <p:cNvSpPr txBox="1"/>
          <p:nvPr/>
        </p:nvSpPr>
        <p:spPr>
          <a:xfrm>
            <a:off x="93400" y="3774100"/>
            <a:ext cx="859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2000-2015</a:t>
            </a:r>
            <a:endParaRPr sz="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-3%</a:t>
            </a:r>
            <a:endParaRPr sz="800" b="1"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2600" y="409600"/>
            <a:ext cx="2991050" cy="1994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63975" y="465300"/>
            <a:ext cx="4475100" cy="77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Solar Energy Consumption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92100" y="1615475"/>
            <a:ext cx="6048424" cy="337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6325" y="638488"/>
            <a:ext cx="3140750" cy="214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0" y="390200"/>
            <a:ext cx="9144000" cy="77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highlight>
                  <a:schemeClr val="lt1"/>
                </a:highlight>
              </a:rPr>
              <a:t>What is the effect of solar energy consumption on CO2 emissions?</a:t>
            </a:r>
            <a:endParaRPr sz="2300">
              <a:highlight>
                <a:schemeClr val="lt1"/>
              </a:highlight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28883"/>
            <a:ext cx="41148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/>
        </p:nvSpPr>
        <p:spPr>
          <a:xfrm>
            <a:off x="5032100" y="2153950"/>
            <a:ext cx="3918000" cy="7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High solar energy:		⬇ slope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			      	    	⬇ r-squared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5032100" y="3373150"/>
            <a:ext cx="3918000" cy="7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Low solar energy:		⬆ slope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			      	    	⬆ r-squared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482</Words>
  <Application>Microsoft Office PowerPoint</Application>
  <PresentationFormat>On-screen Show (16:9)</PresentationFormat>
  <Paragraphs>62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Lato</vt:lpstr>
      <vt:lpstr>Arial</vt:lpstr>
      <vt:lpstr>Simple Light</vt:lpstr>
      <vt:lpstr>US Energy Consumption and CO2 Emissions</vt:lpstr>
      <vt:lpstr>Intro</vt:lpstr>
      <vt:lpstr>Data Generation, Cleaning, and Exploration</vt:lpstr>
      <vt:lpstr>Residential, Commercial, &amp; Industrial Energy Consumption</vt:lpstr>
      <vt:lpstr>PowerPoint Presentation</vt:lpstr>
      <vt:lpstr>CO2 Emissions</vt:lpstr>
      <vt:lpstr>Regression of CO2 Emissions by  Total Energy Consumption</vt:lpstr>
      <vt:lpstr>Solar Energy Consumption</vt:lpstr>
      <vt:lpstr>What is the effect of solar energy consumption on CO2 emissions?</vt:lpstr>
      <vt:lpstr>PowerPoint Presentation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Energy Consumption and CO2 Emissions</dc:title>
  <cp:lastModifiedBy>Mabel Duran Sanchez</cp:lastModifiedBy>
  <cp:revision>1</cp:revision>
  <dcterms:modified xsi:type="dcterms:W3CDTF">2020-07-23T22:19:09Z</dcterms:modified>
</cp:coreProperties>
</file>