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25"/>
  </p:notesMasterIdLst>
  <p:sldIdLst>
    <p:sldId id="256" r:id="rId2"/>
    <p:sldId id="257" r:id="rId3"/>
    <p:sldId id="258" r:id="rId4"/>
    <p:sldId id="259" r:id="rId5"/>
    <p:sldId id="260" r:id="rId6"/>
    <p:sldId id="261" r:id="rId7"/>
    <p:sldId id="263" r:id="rId8"/>
    <p:sldId id="262" r:id="rId9"/>
    <p:sldId id="267" r:id="rId10"/>
    <p:sldId id="264" r:id="rId11"/>
    <p:sldId id="274" r:id="rId12"/>
    <p:sldId id="275" r:id="rId13"/>
    <p:sldId id="268" r:id="rId14"/>
    <p:sldId id="269" r:id="rId15"/>
    <p:sldId id="270" r:id="rId16"/>
    <p:sldId id="271" r:id="rId17"/>
    <p:sldId id="272" r:id="rId18"/>
    <p:sldId id="273" r:id="rId19"/>
    <p:sldId id="276" r:id="rId20"/>
    <p:sldId id="266" r:id="rId21"/>
    <p:sldId id="265" r:id="rId22"/>
    <p:sldId id="277" r:id="rId23"/>
    <p:sldId id="278"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5B4246-FED4-D9C7-888F-92921C354251}" v="25" dt="2025-03-17T10:22:09.0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78" d="100"/>
          <a:sy n="78" d="100"/>
        </p:scale>
        <p:origin x="869" y="6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7727EF-6F93-4B0D-B708-414580DF18CC}" type="datetimeFigureOut">
              <a:rPr lang="en-IN" smtClean="0"/>
              <a:t>06-05-2025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2C4EBF-9298-493F-B06E-B42DCD0EF472}" type="slidenum">
              <a:rPr lang="en-IN" smtClean="0"/>
              <a:t>‹#›</a:t>
            </a:fld>
            <a:endParaRPr lang="en-IN"/>
          </a:p>
        </p:txBody>
      </p:sp>
    </p:spTree>
    <p:extLst>
      <p:ext uri="{BB962C8B-B14F-4D97-AF65-F5344CB8AC3E}">
        <p14:creationId xmlns:p14="http://schemas.microsoft.com/office/powerpoint/2010/main" val="1041324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IN" dirty="0"/>
              <a:t>Abstract </a:t>
            </a:r>
          </a:p>
          <a:p>
            <a:pPr marL="342900" indent="-342900">
              <a:buFont typeface="Arial" panose="020B0604020202020204" pitchFamily="34" charset="0"/>
              <a:buChar char="•"/>
            </a:pPr>
            <a:r>
              <a:rPr lang="en-IN" dirty="0"/>
              <a:t>Problem Statement (Clearly define the challenge)</a:t>
            </a:r>
          </a:p>
          <a:p>
            <a:pPr marL="342900" indent="-342900">
              <a:buFont typeface="Arial" panose="020B0604020202020204" pitchFamily="34" charset="0"/>
              <a:buChar char="•"/>
            </a:pPr>
            <a:r>
              <a:rPr lang="en-IN" dirty="0"/>
              <a:t>Objective (State your project's goal)</a:t>
            </a:r>
          </a:p>
          <a:p>
            <a:pPr marL="342900" indent="-342900">
              <a:buFont typeface="Arial" panose="020B0604020202020204" pitchFamily="34" charset="0"/>
              <a:buChar char="•"/>
            </a:pPr>
            <a:r>
              <a:rPr lang="en-IN" dirty="0"/>
              <a:t>Background and Research (Discuss existing solutions, trends, and gaps)</a:t>
            </a:r>
          </a:p>
          <a:p>
            <a:pPr marL="342900" indent="-342900">
              <a:buFont typeface="Arial" panose="020B0604020202020204" pitchFamily="34" charset="0"/>
              <a:buChar char="•"/>
            </a:pPr>
            <a:r>
              <a:rPr lang="en-IN" dirty="0"/>
              <a:t>Data Collection and Preparation (Focus on data sources, cleaning, and augmentation)</a:t>
            </a:r>
          </a:p>
          <a:p>
            <a:pPr marL="342900" indent="-342900">
              <a:buFont typeface="Arial" panose="020B0604020202020204" pitchFamily="34" charset="0"/>
              <a:buChar char="•"/>
            </a:pPr>
            <a:r>
              <a:rPr lang="en-IN" dirty="0"/>
              <a:t>Proposed Solution (Methodology)</a:t>
            </a:r>
          </a:p>
          <a:p>
            <a:pPr lvl="7"/>
            <a:r>
              <a:rPr lang="en-IN" dirty="0"/>
              <a:t>	Model Architecture (e.g., CNN, U-Net, YOLOv5)</a:t>
            </a:r>
          </a:p>
          <a:p>
            <a:pPr lvl="7"/>
            <a:r>
              <a:rPr lang="en-IN" dirty="0"/>
              <a:t>	Key Techniques (e.g., Transfer Learning, Image Augmentation)</a:t>
            </a:r>
          </a:p>
          <a:p>
            <a:pPr marL="342900" indent="-342900">
              <a:buFont typeface="Arial" panose="020B0604020202020204" pitchFamily="34" charset="0"/>
              <a:buChar char="•"/>
            </a:pPr>
            <a:r>
              <a:rPr lang="en-IN" dirty="0"/>
              <a:t>Model Performance Evaluation</a:t>
            </a:r>
          </a:p>
          <a:p>
            <a:r>
              <a:rPr lang="en-IN" dirty="0"/>
              <a:t>	Metrics (Accuracy, Precision, Recall, </a:t>
            </a:r>
            <a:r>
              <a:rPr lang="en-IN" dirty="0" err="1"/>
              <a:t>IoU</a:t>
            </a:r>
            <a:r>
              <a:rPr lang="en-IN" dirty="0"/>
              <a:t>, etc.)</a:t>
            </a:r>
          </a:p>
          <a:p>
            <a:r>
              <a:rPr lang="en-IN" dirty="0"/>
              <a:t>	Graphs (Confusion Matrix, ROC Curve, etc.)</a:t>
            </a:r>
          </a:p>
          <a:p>
            <a:pPr marL="342900" indent="-342900">
              <a:buFont typeface="Arial" panose="020B0604020202020204" pitchFamily="34" charset="0"/>
              <a:buChar char="•"/>
            </a:pPr>
            <a:r>
              <a:rPr lang="en-IN" dirty="0"/>
              <a:t>Screenshots / Demonstration (Visual proof of system functionality)</a:t>
            </a:r>
          </a:p>
          <a:p>
            <a:pPr marL="342900" indent="-342900">
              <a:buFont typeface="Arial" panose="020B0604020202020204" pitchFamily="34" charset="0"/>
              <a:buChar char="•"/>
            </a:pPr>
            <a:r>
              <a:rPr lang="en-IN" dirty="0"/>
              <a:t>Future Scope (Improvements, scalability, and integration ideas)</a:t>
            </a:r>
          </a:p>
          <a:p>
            <a:pPr marL="342900" indent="-342900">
              <a:buFont typeface="Arial" panose="020B0604020202020204" pitchFamily="34" charset="0"/>
              <a:buChar char="•"/>
            </a:pPr>
            <a:r>
              <a:rPr lang="en-IN" dirty="0"/>
              <a:t>Conclusion (Summarize results and impact)</a:t>
            </a:r>
          </a:p>
          <a:p>
            <a:pPr marL="342900" indent="-342900">
              <a:buFont typeface="Arial" panose="020B0604020202020204" pitchFamily="34" charset="0"/>
              <a:buChar char="•"/>
            </a:pPr>
            <a:r>
              <a:rPr lang="en-IN" dirty="0"/>
              <a:t>Q&amp;A Session</a:t>
            </a:r>
          </a:p>
          <a:p>
            <a:endParaRPr lang="en-IN" dirty="0"/>
          </a:p>
        </p:txBody>
      </p:sp>
      <p:sp>
        <p:nvSpPr>
          <p:cNvPr id="4" name="Slide Number Placeholder 3"/>
          <p:cNvSpPr>
            <a:spLocks noGrp="1"/>
          </p:cNvSpPr>
          <p:nvPr>
            <p:ph type="sldNum" sz="quarter" idx="5"/>
          </p:nvPr>
        </p:nvSpPr>
        <p:spPr/>
        <p:txBody>
          <a:bodyPr/>
          <a:lstStyle/>
          <a:p>
            <a:fld id="{AD2C4EBF-9298-493F-B06E-B42DCD0EF472}" type="slidenum">
              <a:rPr lang="en-IN" smtClean="0"/>
              <a:t>2</a:t>
            </a:fld>
            <a:endParaRPr lang="en-IN"/>
          </a:p>
        </p:txBody>
      </p:sp>
    </p:spTree>
    <p:extLst>
      <p:ext uri="{BB962C8B-B14F-4D97-AF65-F5344CB8AC3E}">
        <p14:creationId xmlns:p14="http://schemas.microsoft.com/office/powerpoint/2010/main" val="1257153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Mabetha-max/Analysis_of_Shifting_Sea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19664"/>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3919439" y="1928120"/>
            <a:ext cx="7460311" cy="677108"/>
          </a:xfrm>
          <a:prstGeom prst="rect">
            <a:avLst/>
          </a:prstGeom>
          <a:noFill/>
        </p:spPr>
        <p:txBody>
          <a:bodyPr wrap="square" rtlCol="0">
            <a:spAutoFit/>
          </a:bodyPr>
          <a:lstStyle/>
          <a:p>
            <a:pPr algn="r"/>
            <a:r>
              <a:rPr lang="en-IN" sz="3800" b="1" i="0" dirty="0">
                <a:solidFill>
                  <a:schemeClr val="bg1"/>
                </a:solidFill>
                <a:effectLst/>
                <a:latin typeface="Algerian" panose="04020705040A02060702" pitchFamily="82" charset="0"/>
              </a:rPr>
              <a:t>ANALYSIS of SHIFTING SEAS</a:t>
            </a:r>
            <a:endParaRPr lang="en-US" sz="3800" b="1" dirty="0">
              <a:solidFill>
                <a:schemeClr val="bg1"/>
              </a:solidFill>
              <a:latin typeface="Algerian" panose="04020705040A02060702" pitchFamily="82" charset="0"/>
              <a:cs typeface="Arial" panose="020B0604020202020204" pitchFamily="34" charset="0"/>
            </a:endParaRPr>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
        <p:nvSpPr>
          <p:cNvPr id="6" name="TextBox 5">
            <a:extLst>
              <a:ext uri="{FF2B5EF4-FFF2-40B4-BE49-F238E27FC236}">
                <a16:creationId xmlns:a16="http://schemas.microsoft.com/office/drawing/2014/main" id="{726B85FD-AEF2-1873-4B98-A57AED135EA2}"/>
              </a:ext>
            </a:extLst>
          </p:cNvPr>
          <p:cNvSpPr txBox="1"/>
          <p:nvPr/>
        </p:nvSpPr>
        <p:spPr>
          <a:xfrm>
            <a:off x="4729316" y="2684730"/>
            <a:ext cx="6650434" cy="677108"/>
          </a:xfrm>
          <a:prstGeom prst="rect">
            <a:avLst/>
          </a:prstGeom>
          <a:noFill/>
        </p:spPr>
        <p:txBody>
          <a:bodyPr wrap="square">
            <a:spAutoFit/>
          </a:bodyPr>
          <a:lstStyle/>
          <a:p>
            <a:pPr algn="ctr"/>
            <a:r>
              <a:rPr lang="en-US" sz="1800" dirty="0">
                <a:solidFill>
                  <a:schemeClr val="bg1"/>
                </a:solidFill>
              </a:rPr>
              <a:t>“ </a:t>
            </a:r>
            <a:r>
              <a:rPr lang="en-US" sz="2000" dirty="0">
                <a:solidFill>
                  <a:schemeClr val="bg1"/>
                </a:solidFill>
              </a:rPr>
              <a:t>Predicting</a:t>
            </a:r>
            <a:r>
              <a:rPr lang="en-US" sz="1800" dirty="0">
                <a:solidFill>
                  <a:schemeClr val="bg1"/>
                </a:solidFill>
              </a:rPr>
              <a:t> Ocean Climate Patterns using AI Prediction “</a:t>
            </a:r>
          </a:p>
          <a:p>
            <a:endParaRPr lang="en-IN" sz="1800" dirty="0"/>
          </a:p>
        </p:txBody>
      </p:sp>
      <p:sp>
        <p:nvSpPr>
          <p:cNvPr id="3" name="TextBox 2">
            <a:extLst>
              <a:ext uri="{FF2B5EF4-FFF2-40B4-BE49-F238E27FC236}">
                <a16:creationId xmlns:a16="http://schemas.microsoft.com/office/drawing/2014/main" id="{0CD5210B-2914-0055-ADA0-115C1D5859FD}"/>
              </a:ext>
            </a:extLst>
          </p:cNvPr>
          <p:cNvSpPr txBox="1"/>
          <p:nvPr/>
        </p:nvSpPr>
        <p:spPr>
          <a:xfrm>
            <a:off x="5109821" y="3978358"/>
            <a:ext cx="5889424" cy="1763175"/>
          </a:xfrm>
          <a:prstGeom prst="rect">
            <a:avLst/>
          </a:prstGeom>
          <a:noFill/>
        </p:spPr>
        <p:txBody>
          <a:bodyPr wrap="square" rtlCol="0">
            <a:spAutoFit/>
          </a:bodyPr>
          <a:lstStyle/>
          <a:p>
            <a:pPr>
              <a:lnSpc>
                <a:spcPct val="150000"/>
              </a:lnSpc>
            </a:pPr>
            <a:r>
              <a:rPr lang="en-IN" dirty="0">
                <a:solidFill>
                  <a:schemeClr val="bg1"/>
                </a:solidFill>
              </a:rPr>
              <a:t>P.V. MABETHA (Reg.no: 731122104028)                    </a:t>
            </a:r>
          </a:p>
          <a:p>
            <a:pPr>
              <a:lnSpc>
                <a:spcPct val="150000"/>
              </a:lnSpc>
            </a:pPr>
            <a:r>
              <a:rPr lang="en-IN" dirty="0">
                <a:solidFill>
                  <a:schemeClr val="bg1"/>
                </a:solidFill>
              </a:rPr>
              <a:t>S. AKILANDESWARI (Reg.no: 731122104006)    </a:t>
            </a:r>
          </a:p>
          <a:p>
            <a:pPr>
              <a:lnSpc>
                <a:spcPct val="150000"/>
              </a:lnSpc>
            </a:pPr>
            <a:r>
              <a:rPr lang="en-IN" dirty="0">
                <a:solidFill>
                  <a:schemeClr val="bg1"/>
                </a:solidFill>
              </a:rPr>
              <a:t>C.B.BAGIYALAKSHANA (Reg.no: 731122104009)</a:t>
            </a:r>
          </a:p>
          <a:p>
            <a:pPr>
              <a:lnSpc>
                <a:spcPct val="150000"/>
              </a:lnSpc>
            </a:pPr>
            <a:r>
              <a:rPr lang="en-IN" dirty="0">
                <a:solidFill>
                  <a:schemeClr val="bg1"/>
                </a:solidFill>
              </a:rPr>
              <a:t>T.R. PRANEELAA (Reg.no: 731122104035)           </a:t>
            </a:r>
          </a:p>
        </p:txBody>
      </p:sp>
      <p:sp>
        <p:nvSpPr>
          <p:cNvPr id="8" name="TextBox 7">
            <a:extLst>
              <a:ext uri="{FF2B5EF4-FFF2-40B4-BE49-F238E27FC236}">
                <a16:creationId xmlns:a16="http://schemas.microsoft.com/office/drawing/2014/main" id="{9872026C-C853-A6ED-B91B-1558658A91FF}"/>
              </a:ext>
            </a:extLst>
          </p:cNvPr>
          <p:cNvSpPr txBox="1"/>
          <p:nvPr/>
        </p:nvSpPr>
        <p:spPr>
          <a:xfrm>
            <a:off x="5109821" y="3378655"/>
            <a:ext cx="4277031" cy="400110"/>
          </a:xfrm>
          <a:prstGeom prst="rect">
            <a:avLst/>
          </a:prstGeom>
          <a:noFill/>
        </p:spPr>
        <p:txBody>
          <a:bodyPr wrap="square" rtlCol="0">
            <a:spAutoFit/>
          </a:bodyPr>
          <a:lstStyle/>
          <a:p>
            <a:r>
              <a:rPr lang="en-IN" sz="2000" dirty="0">
                <a:solidFill>
                  <a:schemeClr val="bg1"/>
                </a:solidFill>
              </a:rPr>
              <a:t>Subject Code : NM1067</a:t>
            </a:r>
          </a:p>
        </p:txBody>
      </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258FF0-4D3E-555E-E17C-63DCDCBA4A92}"/>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E7A021A9-D389-FC3F-63BC-11003AFD4583}"/>
              </a:ext>
            </a:extLst>
          </p:cNvPr>
          <p:cNvPicPr>
            <a:picLocks noChangeAspect="1"/>
          </p:cNvPicPr>
          <p:nvPr/>
        </p:nvPicPr>
        <p:blipFill>
          <a:blip r:embed="rId2"/>
          <a:stretch>
            <a:fillRect/>
          </a:stretch>
        </p:blipFill>
        <p:spPr>
          <a:xfrm>
            <a:off x="279408" y="1957181"/>
            <a:ext cx="11686449" cy="4737510"/>
          </a:xfrm>
          <a:prstGeom prst="rect">
            <a:avLst/>
          </a:prstGeom>
        </p:spPr>
      </p:pic>
      <p:sp>
        <p:nvSpPr>
          <p:cNvPr id="9" name="TextBox 8">
            <a:extLst>
              <a:ext uri="{FF2B5EF4-FFF2-40B4-BE49-F238E27FC236}">
                <a16:creationId xmlns:a16="http://schemas.microsoft.com/office/drawing/2014/main" id="{CDC9D509-3763-B078-6362-86F6D65E18BC}"/>
              </a:ext>
            </a:extLst>
          </p:cNvPr>
          <p:cNvSpPr txBox="1"/>
          <p:nvPr/>
        </p:nvSpPr>
        <p:spPr>
          <a:xfrm>
            <a:off x="279408" y="1179871"/>
            <a:ext cx="10058400" cy="379656"/>
          </a:xfrm>
          <a:prstGeom prst="rect">
            <a:avLst/>
          </a:prstGeom>
          <a:noFill/>
        </p:spPr>
        <p:txBody>
          <a:bodyPr wrap="square" rtlCol="0">
            <a:spAutoFit/>
          </a:bodyPr>
          <a:lstStyle/>
          <a:p>
            <a:r>
              <a:rPr lang="en-US" b="1" dirty="0">
                <a:solidFill>
                  <a:srgbClr val="FF0000"/>
                </a:solidFill>
              </a:rPr>
              <a:t>Descriptive Statistics of Oceanographic and Ecological Variables</a:t>
            </a:r>
            <a:endParaRPr lang="en-IN" b="1" dirty="0">
              <a:solidFill>
                <a:srgbClr val="FF0000"/>
              </a:solidFill>
            </a:endParaRPr>
          </a:p>
        </p:txBody>
      </p:sp>
    </p:spTree>
    <p:extLst>
      <p:ext uri="{BB962C8B-B14F-4D97-AF65-F5344CB8AC3E}">
        <p14:creationId xmlns:p14="http://schemas.microsoft.com/office/powerpoint/2010/main" val="157803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C28D25-227A-0B66-168E-90239F8BE977}"/>
              </a:ext>
            </a:extLst>
          </p:cNvPr>
          <p:cNvSpPr txBox="1"/>
          <p:nvPr/>
        </p:nvSpPr>
        <p:spPr>
          <a:xfrm>
            <a:off x="275303" y="900461"/>
            <a:ext cx="11385755" cy="379656"/>
          </a:xfrm>
          <a:prstGeom prst="rect">
            <a:avLst/>
          </a:prstGeom>
          <a:noFill/>
        </p:spPr>
        <p:txBody>
          <a:bodyPr wrap="square">
            <a:spAutoFit/>
          </a:bodyPr>
          <a:lstStyle/>
          <a:p>
            <a:r>
              <a:rPr lang="en-US" b="1" dirty="0">
                <a:solidFill>
                  <a:srgbClr val="FF0000"/>
                </a:solidFill>
              </a:rPr>
              <a:t>Multiclass Logistic Regression Results: Imbalanced Performance in Predicting Bleaching Severity</a:t>
            </a:r>
            <a:endParaRPr lang="en-IN" b="1" dirty="0">
              <a:solidFill>
                <a:srgbClr val="FF0000"/>
              </a:solidFill>
            </a:endParaRPr>
          </a:p>
        </p:txBody>
      </p:sp>
      <p:pic>
        <p:nvPicPr>
          <p:cNvPr id="5" name="Picture 4">
            <a:extLst>
              <a:ext uri="{FF2B5EF4-FFF2-40B4-BE49-F238E27FC236}">
                <a16:creationId xmlns:a16="http://schemas.microsoft.com/office/drawing/2014/main" id="{B1FD13FD-5AD4-BF9C-897E-FB3B9C1757F5}"/>
              </a:ext>
            </a:extLst>
          </p:cNvPr>
          <p:cNvPicPr>
            <a:picLocks noChangeAspect="1"/>
          </p:cNvPicPr>
          <p:nvPr/>
        </p:nvPicPr>
        <p:blipFill>
          <a:blip r:embed="rId2"/>
          <a:stretch>
            <a:fillRect/>
          </a:stretch>
        </p:blipFill>
        <p:spPr>
          <a:xfrm>
            <a:off x="403122" y="1376516"/>
            <a:ext cx="11385755" cy="5318159"/>
          </a:xfrm>
          <a:prstGeom prst="rect">
            <a:avLst/>
          </a:prstGeom>
        </p:spPr>
      </p:pic>
    </p:spTree>
    <p:extLst>
      <p:ext uri="{BB962C8B-B14F-4D97-AF65-F5344CB8AC3E}">
        <p14:creationId xmlns:p14="http://schemas.microsoft.com/office/powerpoint/2010/main" val="3654837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18E0E6-D451-2339-BDD5-EA3F196CAD9F}"/>
              </a:ext>
            </a:extLst>
          </p:cNvPr>
          <p:cNvPicPr>
            <a:picLocks noChangeAspect="1"/>
          </p:cNvPicPr>
          <p:nvPr/>
        </p:nvPicPr>
        <p:blipFill>
          <a:blip r:embed="rId2"/>
          <a:stretch>
            <a:fillRect/>
          </a:stretch>
        </p:blipFill>
        <p:spPr>
          <a:xfrm>
            <a:off x="1146259" y="1877961"/>
            <a:ext cx="10092011" cy="4296697"/>
          </a:xfrm>
          <a:prstGeom prst="rect">
            <a:avLst/>
          </a:prstGeom>
        </p:spPr>
      </p:pic>
      <p:sp>
        <p:nvSpPr>
          <p:cNvPr id="4" name="TextBox 3">
            <a:extLst>
              <a:ext uri="{FF2B5EF4-FFF2-40B4-BE49-F238E27FC236}">
                <a16:creationId xmlns:a16="http://schemas.microsoft.com/office/drawing/2014/main" id="{F5451C35-4539-12D0-2627-433FDA58619F}"/>
              </a:ext>
            </a:extLst>
          </p:cNvPr>
          <p:cNvSpPr txBox="1"/>
          <p:nvPr/>
        </p:nvSpPr>
        <p:spPr>
          <a:xfrm>
            <a:off x="481781" y="1091381"/>
            <a:ext cx="9969909" cy="379656"/>
          </a:xfrm>
          <a:prstGeom prst="rect">
            <a:avLst/>
          </a:prstGeom>
          <a:noFill/>
        </p:spPr>
        <p:txBody>
          <a:bodyPr wrap="square" rtlCol="0">
            <a:spAutoFit/>
          </a:bodyPr>
          <a:lstStyle/>
          <a:p>
            <a:r>
              <a:rPr lang="en-US" b="1" dirty="0">
                <a:solidFill>
                  <a:srgbClr val="FF0000"/>
                </a:solidFill>
              </a:rPr>
              <a:t>Locations Ranked by Mean Sea Surface Temperature (SST) in Descending Order</a:t>
            </a:r>
            <a:endParaRPr lang="en-IN" b="1" dirty="0">
              <a:solidFill>
                <a:srgbClr val="FF0000"/>
              </a:solidFill>
            </a:endParaRPr>
          </a:p>
        </p:txBody>
      </p:sp>
    </p:spTree>
    <p:extLst>
      <p:ext uri="{BB962C8B-B14F-4D97-AF65-F5344CB8AC3E}">
        <p14:creationId xmlns:p14="http://schemas.microsoft.com/office/powerpoint/2010/main" val="2391195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CC67FA-5369-F216-DDDD-B95ADA30B2B7}"/>
              </a:ext>
            </a:extLst>
          </p:cNvPr>
          <p:cNvPicPr>
            <a:picLocks noChangeAspect="1"/>
          </p:cNvPicPr>
          <p:nvPr/>
        </p:nvPicPr>
        <p:blipFill>
          <a:blip r:embed="rId2"/>
          <a:stretch>
            <a:fillRect/>
          </a:stretch>
        </p:blipFill>
        <p:spPr>
          <a:xfrm>
            <a:off x="789571" y="1543664"/>
            <a:ext cx="9983593" cy="5117297"/>
          </a:xfrm>
          <a:prstGeom prst="rect">
            <a:avLst/>
          </a:prstGeom>
        </p:spPr>
      </p:pic>
      <p:sp>
        <p:nvSpPr>
          <p:cNvPr id="4" name="TextBox 3">
            <a:extLst>
              <a:ext uri="{FF2B5EF4-FFF2-40B4-BE49-F238E27FC236}">
                <a16:creationId xmlns:a16="http://schemas.microsoft.com/office/drawing/2014/main" id="{DB48D9CE-1D1D-269D-11D5-747FD62067FD}"/>
              </a:ext>
            </a:extLst>
          </p:cNvPr>
          <p:cNvSpPr txBox="1"/>
          <p:nvPr/>
        </p:nvSpPr>
        <p:spPr>
          <a:xfrm>
            <a:off x="553596" y="993058"/>
            <a:ext cx="10507694" cy="379656"/>
          </a:xfrm>
          <a:prstGeom prst="rect">
            <a:avLst/>
          </a:prstGeom>
          <a:noFill/>
        </p:spPr>
        <p:txBody>
          <a:bodyPr wrap="square" rtlCol="0">
            <a:spAutoFit/>
          </a:bodyPr>
          <a:lstStyle/>
          <a:p>
            <a:r>
              <a:rPr lang="en-US" b="1" dirty="0">
                <a:solidFill>
                  <a:srgbClr val="FF0000"/>
                </a:solidFill>
              </a:rPr>
              <a:t>Analysis of Sea Surface Temperature Fluctuations (2015–2024)</a:t>
            </a:r>
            <a:endParaRPr lang="en-IN" b="1" dirty="0">
              <a:solidFill>
                <a:srgbClr val="FF0000"/>
              </a:solidFill>
            </a:endParaRPr>
          </a:p>
        </p:txBody>
      </p:sp>
    </p:spTree>
    <p:extLst>
      <p:ext uri="{BB962C8B-B14F-4D97-AF65-F5344CB8AC3E}">
        <p14:creationId xmlns:p14="http://schemas.microsoft.com/office/powerpoint/2010/main" val="1496772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CBDCF0-3CF4-F2BC-D834-EF5B67A5F539}"/>
              </a:ext>
            </a:extLst>
          </p:cNvPr>
          <p:cNvSpPr txBox="1"/>
          <p:nvPr/>
        </p:nvSpPr>
        <p:spPr>
          <a:xfrm>
            <a:off x="290051" y="1081548"/>
            <a:ext cx="11611897" cy="379656"/>
          </a:xfrm>
          <a:prstGeom prst="rect">
            <a:avLst/>
          </a:prstGeom>
          <a:noFill/>
        </p:spPr>
        <p:txBody>
          <a:bodyPr wrap="square" rtlCol="0">
            <a:spAutoFit/>
          </a:bodyPr>
          <a:lstStyle/>
          <a:p>
            <a:r>
              <a:rPr lang="en-US" b="1" dirty="0">
                <a:solidFill>
                  <a:srgbClr val="FF0000"/>
                </a:solidFill>
              </a:rPr>
              <a:t>Relationship Between Sea Surface Temperature and Ocean pH, Highlighting Marine Heatwave Events</a:t>
            </a:r>
            <a:endParaRPr lang="en-IN" b="1" dirty="0">
              <a:solidFill>
                <a:srgbClr val="FF0000"/>
              </a:solidFill>
            </a:endParaRPr>
          </a:p>
        </p:txBody>
      </p:sp>
      <p:pic>
        <p:nvPicPr>
          <p:cNvPr id="4" name="Picture 3">
            <a:extLst>
              <a:ext uri="{FF2B5EF4-FFF2-40B4-BE49-F238E27FC236}">
                <a16:creationId xmlns:a16="http://schemas.microsoft.com/office/drawing/2014/main" id="{C69A35C4-CEF5-414F-7AD6-8F02A0ABE5EB}"/>
              </a:ext>
            </a:extLst>
          </p:cNvPr>
          <p:cNvPicPr>
            <a:picLocks noChangeAspect="1"/>
          </p:cNvPicPr>
          <p:nvPr/>
        </p:nvPicPr>
        <p:blipFill>
          <a:blip r:embed="rId2"/>
          <a:stretch>
            <a:fillRect/>
          </a:stretch>
        </p:blipFill>
        <p:spPr>
          <a:xfrm>
            <a:off x="1415845" y="1573161"/>
            <a:ext cx="8672052" cy="4986386"/>
          </a:xfrm>
          <a:prstGeom prst="rect">
            <a:avLst/>
          </a:prstGeom>
        </p:spPr>
      </p:pic>
    </p:spTree>
    <p:extLst>
      <p:ext uri="{BB962C8B-B14F-4D97-AF65-F5344CB8AC3E}">
        <p14:creationId xmlns:p14="http://schemas.microsoft.com/office/powerpoint/2010/main" val="2638203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2432E8-A266-E260-DF7E-62347AB7BB79}"/>
              </a:ext>
            </a:extLst>
          </p:cNvPr>
          <p:cNvPicPr>
            <a:picLocks noChangeAspect="1"/>
          </p:cNvPicPr>
          <p:nvPr/>
        </p:nvPicPr>
        <p:blipFill>
          <a:blip r:embed="rId2"/>
          <a:stretch>
            <a:fillRect/>
          </a:stretch>
        </p:blipFill>
        <p:spPr>
          <a:xfrm>
            <a:off x="1795823" y="1856896"/>
            <a:ext cx="8049748" cy="4658375"/>
          </a:xfrm>
          <a:prstGeom prst="rect">
            <a:avLst/>
          </a:prstGeom>
        </p:spPr>
      </p:pic>
      <p:sp>
        <p:nvSpPr>
          <p:cNvPr id="4" name="TextBox 3">
            <a:extLst>
              <a:ext uri="{FF2B5EF4-FFF2-40B4-BE49-F238E27FC236}">
                <a16:creationId xmlns:a16="http://schemas.microsoft.com/office/drawing/2014/main" id="{B51F61B1-BE78-1171-5C85-516D450A1941}"/>
              </a:ext>
            </a:extLst>
          </p:cNvPr>
          <p:cNvSpPr txBox="1"/>
          <p:nvPr/>
        </p:nvSpPr>
        <p:spPr>
          <a:xfrm>
            <a:off x="501445" y="1064899"/>
            <a:ext cx="10166555" cy="379656"/>
          </a:xfrm>
          <a:prstGeom prst="rect">
            <a:avLst/>
          </a:prstGeom>
          <a:noFill/>
        </p:spPr>
        <p:txBody>
          <a:bodyPr wrap="square" rtlCol="0">
            <a:spAutoFit/>
          </a:bodyPr>
          <a:lstStyle/>
          <a:p>
            <a:r>
              <a:rPr lang="en-US" b="1" dirty="0">
                <a:solidFill>
                  <a:srgbClr val="FF0000"/>
                </a:solidFill>
              </a:rPr>
              <a:t>Top Locations by Number of Marine Heatwave Events</a:t>
            </a:r>
            <a:endParaRPr lang="en-IN" b="1" dirty="0">
              <a:solidFill>
                <a:srgbClr val="FF0000"/>
              </a:solidFill>
            </a:endParaRPr>
          </a:p>
        </p:txBody>
      </p:sp>
    </p:spTree>
    <p:extLst>
      <p:ext uri="{BB962C8B-B14F-4D97-AF65-F5344CB8AC3E}">
        <p14:creationId xmlns:p14="http://schemas.microsoft.com/office/powerpoint/2010/main" val="2225984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22F1E7-EC3E-3745-FC00-B2E748A92065}"/>
              </a:ext>
            </a:extLst>
          </p:cNvPr>
          <p:cNvSpPr txBox="1"/>
          <p:nvPr/>
        </p:nvSpPr>
        <p:spPr>
          <a:xfrm>
            <a:off x="432619" y="1140542"/>
            <a:ext cx="8937522" cy="379656"/>
          </a:xfrm>
          <a:prstGeom prst="rect">
            <a:avLst/>
          </a:prstGeom>
          <a:noFill/>
        </p:spPr>
        <p:txBody>
          <a:bodyPr wrap="square" rtlCol="0">
            <a:spAutoFit/>
          </a:bodyPr>
          <a:lstStyle/>
          <a:p>
            <a:r>
              <a:rPr lang="en-US" b="1" dirty="0">
                <a:solidFill>
                  <a:srgbClr val="FF0000"/>
                </a:solidFill>
              </a:rPr>
              <a:t>Frequency of Coral Bleaching Categories (Low, Medium, High Severity)</a:t>
            </a:r>
            <a:endParaRPr lang="en-IN" b="1" dirty="0">
              <a:solidFill>
                <a:srgbClr val="FF0000"/>
              </a:solidFill>
            </a:endParaRPr>
          </a:p>
        </p:txBody>
      </p:sp>
      <p:pic>
        <p:nvPicPr>
          <p:cNvPr id="5" name="Picture 4">
            <a:extLst>
              <a:ext uri="{FF2B5EF4-FFF2-40B4-BE49-F238E27FC236}">
                <a16:creationId xmlns:a16="http://schemas.microsoft.com/office/drawing/2014/main" id="{E1C752C7-1953-8282-77B4-3998ECB4075D}"/>
              </a:ext>
            </a:extLst>
          </p:cNvPr>
          <p:cNvPicPr>
            <a:picLocks noChangeAspect="1"/>
          </p:cNvPicPr>
          <p:nvPr/>
        </p:nvPicPr>
        <p:blipFill>
          <a:blip r:embed="rId2"/>
          <a:stretch>
            <a:fillRect/>
          </a:stretch>
        </p:blipFill>
        <p:spPr>
          <a:xfrm>
            <a:off x="717755" y="1832457"/>
            <a:ext cx="10461522" cy="4909696"/>
          </a:xfrm>
          <a:prstGeom prst="rect">
            <a:avLst/>
          </a:prstGeom>
        </p:spPr>
      </p:pic>
    </p:spTree>
    <p:extLst>
      <p:ext uri="{BB962C8B-B14F-4D97-AF65-F5344CB8AC3E}">
        <p14:creationId xmlns:p14="http://schemas.microsoft.com/office/powerpoint/2010/main" val="3725316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BB7742-8D9C-5744-0A8B-06D3ABF63FDC}"/>
              </a:ext>
            </a:extLst>
          </p:cNvPr>
          <p:cNvPicPr>
            <a:picLocks noChangeAspect="1"/>
          </p:cNvPicPr>
          <p:nvPr/>
        </p:nvPicPr>
        <p:blipFill>
          <a:blip r:embed="rId2"/>
          <a:stretch>
            <a:fillRect/>
          </a:stretch>
        </p:blipFill>
        <p:spPr>
          <a:xfrm>
            <a:off x="1729444" y="1582994"/>
            <a:ext cx="8202170" cy="5084567"/>
          </a:xfrm>
          <a:prstGeom prst="rect">
            <a:avLst/>
          </a:prstGeom>
        </p:spPr>
      </p:pic>
      <p:sp>
        <p:nvSpPr>
          <p:cNvPr id="4" name="TextBox 3">
            <a:extLst>
              <a:ext uri="{FF2B5EF4-FFF2-40B4-BE49-F238E27FC236}">
                <a16:creationId xmlns:a16="http://schemas.microsoft.com/office/drawing/2014/main" id="{3C22484E-30FC-BE5D-BDCA-829E4A32C6ED}"/>
              </a:ext>
            </a:extLst>
          </p:cNvPr>
          <p:cNvSpPr txBox="1"/>
          <p:nvPr/>
        </p:nvSpPr>
        <p:spPr>
          <a:xfrm>
            <a:off x="235974" y="936663"/>
            <a:ext cx="13804490" cy="646331"/>
          </a:xfrm>
          <a:prstGeom prst="rect">
            <a:avLst/>
          </a:prstGeom>
          <a:noFill/>
        </p:spPr>
        <p:txBody>
          <a:bodyPr wrap="square" rtlCol="0">
            <a:spAutoFit/>
          </a:bodyPr>
          <a:lstStyle/>
          <a:p>
            <a:r>
              <a:rPr lang="en-US" sz="1800" b="1" dirty="0">
                <a:solidFill>
                  <a:srgbClr val="FF0000"/>
                </a:solidFill>
              </a:rPr>
              <a:t>Relationship Between Sea Surface Temperature and Species Richness, Stratified by Coral Bleaching </a:t>
            </a:r>
          </a:p>
          <a:p>
            <a:r>
              <a:rPr lang="en-US" sz="1800" b="1" dirty="0">
                <a:solidFill>
                  <a:srgbClr val="FF0000"/>
                </a:solidFill>
              </a:rPr>
              <a:t>Severity</a:t>
            </a:r>
            <a:endParaRPr lang="en-IN" sz="1800" b="1" dirty="0">
              <a:solidFill>
                <a:srgbClr val="FF0000"/>
              </a:solidFill>
            </a:endParaRPr>
          </a:p>
        </p:txBody>
      </p:sp>
    </p:spTree>
    <p:extLst>
      <p:ext uri="{BB962C8B-B14F-4D97-AF65-F5344CB8AC3E}">
        <p14:creationId xmlns:p14="http://schemas.microsoft.com/office/powerpoint/2010/main" val="706670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DC3C1E68-7127-6DE0-74F9-441689BA91F7}"/>
              </a:ext>
            </a:extLst>
          </p:cNvPr>
          <p:cNvSpPr txBox="1"/>
          <p:nvPr/>
        </p:nvSpPr>
        <p:spPr>
          <a:xfrm>
            <a:off x="314633" y="973394"/>
            <a:ext cx="6381135" cy="523220"/>
          </a:xfrm>
          <a:prstGeom prst="rect">
            <a:avLst/>
          </a:prstGeom>
          <a:noFill/>
        </p:spPr>
        <p:txBody>
          <a:bodyPr wrap="square" rtlCol="0">
            <a:spAutoFit/>
          </a:bodyPr>
          <a:lstStyle/>
          <a:p>
            <a:r>
              <a:rPr lang="en-US" sz="2800" b="1" dirty="0">
                <a:solidFill>
                  <a:srgbClr val="002060"/>
                </a:solidFill>
              </a:rPr>
              <a:t>Discussion</a:t>
            </a:r>
            <a:endParaRPr lang="en-IN" sz="2800" b="1" dirty="0">
              <a:solidFill>
                <a:srgbClr val="002060"/>
              </a:solidFill>
            </a:endParaRPr>
          </a:p>
        </p:txBody>
      </p:sp>
      <p:sp>
        <p:nvSpPr>
          <p:cNvPr id="19" name="TextBox 18">
            <a:extLst>
              <a:ext uri="{FF2B5EF4-FFF2-40B4-BE49-F238E27FC236}">
                <a16:creationId xmlns:a16="http://schemas.microsoft.com/office/drawing/2014/main" id="{1B2F80ED-05AC-620F-122F-F3B124428597}"/>
              </a:ext>
            </a:extLst>
          </p:cNvPr>
          <p:cNvSpPr txBox="1"/>
          <p:nvPr/>
        </p:nvSpPr>
        <p:spPr>
          <a:xfrm>
            <a:off x="540774" y="1496614"/>
            <a:ext cx="10638503" cy="5642314"/>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
            </a:pPr>
            <a:r>
              <a:rPr lang="en-US" sz="1800" b="1" dirty="0"/>
              <a:t>Data Insights: </a:t>
            </a:r>
            <a:r>
              <a:rPr lang="en-US" sz="1800" dirty="0"/>
              <a:t>Visualizations reveal that higher SSTs and lower pH levels correlate with marine heatwaves and potential ocean acidification. Regions like the South China Sea and Caribbean Sea show the most frequent heatwaves.</a:t>
            </a:r>
          </a:p>
          <a:p>
            <a:pPr marL="285750" indent="-285750" algn="just">
              <a:lnSpc>
                <a:spcPct val="150000"/>
              </a:lnSpc>
              <a:buFont typeface="Wingdings" panose="05000000000000000000" pitchFamily="2" charset="2"/>
              <a:buChar char="§"/>
            </a:pPr>
            <a:r>
              <a:rPr lang="en-US" sz="1800" b="1" dirty="0"/>
              <a:t>Bleaching Severity Trends: </a:t>
            </a:r>
            <a:r>
              <a:rPr lang="en-US" sz="1800" dirty="0"/>
              <a:t>Most events fall under </a:t>
            </a:r>
            <a:r>
              <a:rPr lang="en-US" sz="1800" b="1" dirty="0">
                <a:solidFill>
                  <a:srgbClr val="002060"/>
                </a:solidFill>
              </a:rPr>
              <a:t>low or medium bleaching severity</a:t>
            </a:r>
            <a:r>
              <a:rPr lang="en-US" sz="1800" dirty="0"/>
              <a:t>, but biodiversity clearly declines with rising SST. Higher SSTs are linked to reduced species counts, especially under high bleaching severity.</a:t>
            </a:r>
          </a:p>
          <a:p>
            <a:pPr marL="285750" indent="-285750" algn="just">
              <a:lnSpc>
                <a:spcPct val="150000"/>
              </a:lnSpc>
              <a:buFont typeface="Wingdings" panose="05000000000000000000" pitchFamily="2" charset="2"/>
              <a:buChar char="§"/>
            </a:pPr>
            <a:r>
              <a:rPr lang="en-US" sz="1800" b="1" dirty="0"/>
              <a:t>Model Performance: </a:t>
            </a:r>
            <a:r>
              <a:rPr lang="en-US" sz="1800" dirty="0"/>
              <a:t>A logistic regression model was used to predict bleaching severity but showed </a:t>
            </a:r>
            <a:r>
              <a:rPr lang="en-US" sz="1800" b="1" dirty="0">
                <a:solidFill>
                  <a:srgbClr val="002060"/>
                </a:solidFill>
              </a:rPr>
              <a:t>imbalanced performance</a:t>
            </a:r>
            <a:r>
              <a:rPr lang="en-US" sz="1800" dirty="0"/>
              <a:t>. It achieved 56% accuracy but failed to predict low and high severity classes effectively, indicating class imbalance or limited model capacity.</a:t>
            </a:r>
          </a:p>
          <a:p>
            <a:pPr marL="285750" indent="-285750" algn="just">
              <a:lnSpc>
                <a:spcPct val="150000"/>
              </a:lnSpc>
              <a:buFont typeface="Wingdings" panose="05000000000000000000" pitchFamily="2" charset="2"/>
              <a:buChar char="§"/>
            </a:pPr>
            <a:r>
              <a:rPr lang="en-US" sz="1800" b="1" dirty="0"/>
              <a:t>High-Risk Locations: </a:t>
            </a:r>
            <a:r>
              <a:rPr lang="en-US" sz="1800" dirty="0"/>
              <a:t>The </a:t>
            </a:r>
            <a:r>
              <a:rPr lang="en-US" sz="1800" b="1" dirty="0">
                <a:solidFill>
                  <a:srgbClr val="002060"/>
                </a:solidFill>
              </a:rPr>
              <a:t>highest average SSTs</a:t>
            </a:r>
            <a:r>
              <a:rPr lang="en-US" sz="1800" dirty="0">
                <a:solidFill>
                  <a:srgbClr val="002060"/>
                </a:solidFill>
              </a:rPr>
              <a:t> </a:t>
            </a:r>
            <a:r>
              <a:rPr lang="en-US" sz="1800" dirty="0"/>
              <a:t>were recorded in the South China Sea and Caribbean Sea, aligning with heatwave occurrences. These areas may need focused monitoring and conservation efforts.</a:t>
            </a:r>
          </a:p>
          <a:p>
            <a:pPr marL="285750" indent="-285750" algn="just">
              <a:lnSpc>
                <a:spcPct val="150000"/>
              </a:lnSpc>
              <a:buFont typeface="Wingdings" panose="05000000000000000000" pitchFamily="2" charset="2"/>
              <a:buChar char="§"/>
            </a:pPr>
            <a:endParaRPr lang="en-US" sz="1800" dirty="0"/>
          </a:p>
        </p:txBody>
      </p:sp>
    </p:spTree>
    <p:extLst>
      <p:ext uri="{BB962C8B-B14F-4D97-AF65-F5344CB8AC3E}">
        <p14:creationId xmlns:p14="http://schemas.microsoft.com/office/powerpoint/2010/main" val="887543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0E4458-4EB1-9259-D1E9-B6214E7500D1}"/>
              </a:ext>
            </a:extLst>
          </p:cNvPr>
          <p:cNvSpPr txBox="1"/>
          <p:nvPr/>
        </p:nvSpPr>
        <p:spPr>
          <a:xfrm>
            <a:off x="383458" y="1248697"/>
            <a:ext cx="3303638" cy="523220"/>
          </a:xfrm>
          <a:prstGeom prst="rect">
            <a:avLst/>
          </a:prstGeom>
          <a:noFill/>
        </p:spPr>
        <p:txBody>
          <a:bodyPr wrap="square" rtlCol="0">
            <a:spAutoFit/>
          </a:bodyPr>
          <a:lstStyle/>
          <a:p>
            <a:r>
              <a:rPr lang="en-US" sz="2800" b="1" dirty="0">
                <a:solidFill>
                  <a:srgbClr val="002060"/>
                </a:solidFill>
              </a:rPr>
              <a:t>Solution Impact</a:t>
            </a:r>
            <a:endParaRPr lang="en-IN" sz="2800" b="1" dirty="0">
              <a:solidFill>
                <a:srgbClr val="002060"/>
              </a:solidFill>
            </a:endParaRPr>
          </a:p>
        </p:txBody>
      </p:sp>
      <p:sp>
        <p:nvSpPr>
          <p:cNvPr id="3" name="TextBox 2">
            <a:extLst>
              <a:ext uri="{FF2B5EF4-FFF2-40B4-BE49-F238E27FC236}">
                <a16:creationId xmlns:a16="http://schemas.microsoft.com/office/drawing/2014/main" id="{6B6888B3-F3CF-AD66-3036-26E6416D6C8E}"/>
              </a:ext>
            </a:extLst>
          </p:cNvPr>
          <p:cNvSpPr txBox="1"/>
          <p:nvPr/>
        </p:nvSpPr>
        <p:spPr>
          <a:xfrm>
            <a:off x="1179870" y="2330245"/>
            <a:ext cx="10245213" cy="1420325"/>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dirty="0"/>
              <a:t>Practical implementation of code is posted in GitHub. </a:t>
            </a:r>
          </a:p>
          <a:p>
            <a:pPr marL="342900" indent="-342900" algn="just">
              <a:lnSpc>
                <a:spcPct val="150000"/>
              </a:lnSpc>
              <a:buFont typeface="Wingdings" panose="05000000000000000000" pitchFamily="2" charset="2"/>
              <a:buChar char="§"/>
            </a:pPr>
            <a:r>
              <a:rPr lang="en-US" sz="2000" dirty="0"/>
              <a:t>The project code link: </a:t>
            </a:r>
            <a:r>
              <a:rPr lang="en-US" sz="2000" dirty="0">
                <a:solidFill>
                  <a:srgbClr val="0070C0"/>
                </a:solidFill>
                <a:hlinkClick r:id="rId2"/>
              </a:rPr>
              <a:t>https://github.com/Mabetha-max/Analysis_of_Shifting_Seas</a:t>
            </a:r>
            <a:endParaRPr lang="en-US" sz="2000" dirty="0">
              <a:solidFill>
                <a:srgbClr val="0070C0"/>
              </a:solidFill>
            </a:endParaRPr>
          </a:p>
          <a:p>
            <a:pPr marL="342900" indent="-342900" algn="just">
              <a:lnSpc>
                <a:spcPct val="150000"/>
              </a:lnSpc>
              <a:buFont typeface="Wingdings" panose="05000000000000000000" pitchFamily="2" charset="2"/>
              <a:buChar char="§"/>
            </a:pPr>
            <a:r>
              <a:rPr lang="en-US" sz="2000" dirty="0"/>
              <a:t>In in GitHub the answer screenshot also be posted. </a:t>
            </a:r>
            <a:endParaRPr lang="en-IN" sz="2000" dirty="0"/>
          </a:p>
        </p:txBody>
      </p:sp>
    </p:spTree>
    <p:extLst>
      <p:ext uri="{BB962C8B-B14F-4D97-AF65-F5344CB8AC3E}">
        <p14:creationId xmlns:p14="http://schemas.microsoft.com/office/powerpoint/2010/main" val="1167842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201744" y="1157585"/>
            <a:ext cx="2652889" cy="523220"/>
          </a:xfrm>
          <a:prstGeom prst="rect">
            <a:avLst/>
          </a:prstGeom>
          <a:noFill/>
        </p:spPr>
        <p:txBody>
          <a:bodyPr wrap="square" lIns="91440" tIns="45720" rIns="91440" bIns="45720" anchor="t">
            <a:spAutoFit/>
          </a:bodyPr>
          <a:lstStyle/>
          <a:p>
            <a:r>
              <a:rPr lang="en-IN" sz="2800" b="1" dirty="0">
                <a:solidFill>
                  <a:srgbClr val="213163"/>
                </a:solidFill>
              </a:rPr>
              <a:t>Content </a:t>
            </a:r>
            <a:endParaRPr lang="en-IN" sz="2800" dirty="0">
              <a:solidFill>
                <a:srgbClr val="213163"/>
              </a:solidFill>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88ECAE3-73C5-E88D-2F41-7720B2D25594}"/>
              </a:ext>
            </a:extLst>
          </p:cNvPr>
          <p:cNvSpPr txBox="1"/>
          <p:nvPr/>
        </p:nvSpPr>
        <p:spPr>
          <a:xfrm>
            <a:off x="975327" y="2000299"/>
            <a:ext cx="4815874" cy="4305730"/>
          </a:xfrm>
          <a:prstGeom prst="rect">
            <a:avLst/>
          </a:prstGeom>
          <a:noFill/>
        </p:spPr>
        <p:txBody>
          <a:bodyPr wrap="square">
            <a:spAutoFit/>
          </a:bodyPr>
          <a:lstStyle/>
          <a:p>
            <a:pPr marL="342900" indent="-342900">
              <a:lnSpc>
                <a:spcPct val="200000"/>
              </a:lnSpc>
              <a:buFont typeface="Wingdings" panose="05000000000000000000" pitchFamily="2" charset="2"/>
              <a:buChar char="§"/>
            </a:pPr>
            <a:r>
              <a:rPr lang="en-IN" sz="2000" dirty="0"/>
              <a:t>Abstract </a:t>
            </a:r>
          </a:p>
          <a:p>
            <a:pPr marL="342900" indent="-342900">
              <a:lnSpc>
                <a:spcPct val="200000"/>
              </a:lnSpc>
              <a:buFont typeface="Wingdings" panose="05000000000000000000" pitchFamily="2" charset="2"/>
              <a:buChar char="§"/>
            </a:pPr>
            <a:r>
              <a:rPr lang="en-IN" sz="2000" dirty="0"/>
              <a:t>Problem Statement  </a:t>
            </a:r>
          </a:p>
          <a:p>
            <a:pPr marL="342900" indent="-342900">
              <a:lnSpc>
                <a:spcPct val="200000"/>
              </a:lnSpc>
              <a:buFont typeface="Wingdings" panose="05000000000000000000" pitchFamily="2" charset="2"/>
              <a:buChar char="§"/>
            </a:pPr>
            <a:r>
              <a:rPr lang="en-IN" sz="2000" dirty="0"/>
              <a:t>Introduction</a:t>
            </a:r>
          </a:p>
          <a:p>
            <a:pPr marL="342900" indent="-342900">
              <a:lnSpc>
                <a:spcPct val="200000"/>
              </a:lnSpc>
              <a:buFont typeface="Wingdings" panose="05000000000000000000" pitchFamily="2" charset="2"/>
              <a:buChar char="§"/>
            </a:pPr>
            <a:r>
              <a:rPr lang="en-IN" sz="2000" dirty="0"/>
              <a:t>Objective  </a:t>
            </a:r>
          </a:p>
          <a:p>
            <a:pPr marL="342900" indent="-342900">
              <a:lnSpc>
                <a:spcPct val="200000"/>
              </a:lnSpc>
              <a:buFont typeface="Wingdings" panose="05000000000000000000" pitchFamily="2" charset="2"/>
              <a:buChar char="§"/>
            </a:pPr>
            <a:r>
              <a:rPr lang="en-IN" sz="2000" dirty="0"/>
              <a:t>Methodology</a:t>
            </a:r>
          </a:p>
          <a:p>
            <a:pPr marL="342900" indent="-342900">
              <a:lnSpc>
                <a:spcPct val="200000"/>
              </a:lnSpc>
              <a:buFont typeface="Wingdings" panose="05000000000000000000" pitchFamily="2" charset="2"/>
              <a:buChar char="§"/>
            </a:pPr>
            <a:r>
              <a:rPr lang="en-IN" sz="2000" dirty="0"/>
              <a:t>Implementation and Results Analysis</a:t>
            </a:r>
          </a:p>
          <a:p>
            <a:pPr marL="342900" indent="-342900">
              <a:lnSpc>
                <a:spcPct val="200000"/>
              </a:lnSpc>
              <a:buFont typeface="Wingdings" panose="05000000000000000000" pitchFamily="2" charset="2"/>
              <a:buChar char="§"/>
            </a:pPr>
            <a:endParaRPr lang="en-IN" sz="2000" dirty="0"/>
          </a:p>
        </p:txBody>
      </p:sp>
      <p:sp>
        <p:nvSpPr>
          <p:cNvPr id="3" name="TextBox 2">
            <a:extLst>
              <a:ext uri="{FF2B5EF4-FFF2-40B4-BE49-F238E27FC236}">
                <a16:creationId xmlns:a16="http://schemas.microsoft.com/office/drawing/2014/main" id="{373FC1AE-B1CA-02C2-AC33-EABC4E8CE8A5}"/>
              </a:ext>
            </a:extLst>
          </p:cNvPr>
          <p:cNvSpPr txBox="1"/>
          <p:nvPr/>
        </p:nvSpPr>
        <p:spPr>
          <a:xfrm>
            <a:off x="6400801" y="1994817"/>
            <a:ext cx="4611328" cy="3690177"/>
          </a:xfrm>
          <a:prstGeom prst="rect">
            <a:avLst/>
          </a:prstGeom>
          <a:noFill/>
        </p:spPr>
        <p:txBody>
          <a:bodyPr wrap="square" rtlCol="0">
            <a:spAutoFit/>
          </a:bodyPr>
          <a:lstStyle/>
          <a:p>
            <a:pPr marL="342900" indent="-342900">
              <a:lnSpc>
                <a:spcPct val="200000"/>
              </a:lnSpc>
              <a:buFont typeface="Wingdings" panose="05000000000000000000" pitchFamily="2" charset="2"/>
              <a:buChar char="§"/>
            </a:pPr>
            <a:r>
              <a:rPr lang="en-IN" sz="2000" dirty="0"/>
              <a:t>Discussion</a:t>
            </a:r>
          </a:p>
          <a:p>
            <a:pPr marL="342900" indent="-342900">
              <a:lnSpc>
                <a:spcPct val="200000"/>
              </a:lnSpc>
              <a:buFont typeface="Wingdings" panose="05000000000000000000" pitchFamily="2" charset="2"/>
              <a:buChar char="§"/>
            </a:pPr>
            <a:r>
              <a:rPr lang="en-IN" sz="2000" dirty="0"/>
              <a:t>Solution Impact</a:t>
            </a:r>
          </a:p>
          <a:p>
            <a:pPr marL="342900" indent="-342900">
              <a:lnSpc>
                <a:spcPct val="200000"/>
              </a:lnSpc>
              <a:buFont typeface="Wingdings" panose="05000000000000000000" pitchFamily="2" charset="2"/>
              <a:buChar char="§"/>
            </a:pPr>
            <a:r>
              <a:rPr lang="en-IN" sz="2000" dirty="0"/>
              <a:t>Conclusion</a:t>
            </a:r>
          </a:p>
          <a:p>
            <a:pPr marL="342900" indent="-342900">
              <a:lnSpc>
                <a:spcPct val="200000"/>
              </a:lnSpc>
              <a:buFont typeface="Wingdings" panose="05000000000000000000" pitchFamily="2" charset="2"/>
              <a:buChar char="§"/>
            </a:pPr>
            <a:r>
              <a:rPr lang="en-IN" sz="2000" dirty="0"/>
              <a:t>Future Scope</a:t>
            </a:r>
          </a:p>
          <a:p>
            <a:pPr marL="342900" indent="-342900">
              <a:lnSpc>
                <a:spcPct val="200000"/>
              </a:lnSpc>
              <a:buFont typeface="Wingdings" panose="05000000000000000000" pitchFamily="2" charset="2"/>
              <a:buChar char="§"/>
            </a:pPr>
            <a:r>
              <a:rPr lang="en-IN" sz="2000" dirty="0"/>
              <a:t>Reference</a:t>
            </a:r>
          </a:p>
          <a:p>
            <a:pPr marL="342900" indent="-342900">
              <a:lnSpc>
                <a:spcPct val="200000"/>
              </a:lnSpc>
              <a:buFont typeface="Wingdings" panose="05000000000000000000" pitchFamily="2" charset="2"/>
              <a:buChar char="§"/>
            </a:pPr>
            <a:r>
              <a:rPr lang="en-IN" sz="2000" dirty="0"/>
              <a:t>Appendix</a:t>
            </a:r>
          </a:p>
        </p:txBody>
      </p:sp>
    </p:spTree>
    <p:extLst>
      <p:ext uri="{BB962C8B-B14F-4D97-AF65-F5344CB8AC3E}">
        <p14:creationId xmlns:p14="http://schemas.microsoft.com/office/powerpoint/2010/main" val="2932052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33EE44-9E93-2B6C-F7BD-60DC3197A74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09D8AD9-046D-E1A1-DBB9-C2E463E2E067}"/>
              </a:ext>
            </a:extLst>
          </p:cNvPr>
          <p:cNvSpPr txBox="1"/>
          <p:nvPr/>
        </p:nvSpPr>
        <p:spPr>
          <a:xfrm>
            <a:off x="237577" y="1015579"/>
            <a:ext cx="6102626" cy="523220"/>
          </a:xfrm>
          <a:prstGeom prst="rect">
            <a:avLst/>
          </a:prstGeom>
          <a:noFill/>
        </p:spPr>
        <p:txBody>
          <a:bodyPr wrap="square">
            <a:spAutoFit/>
          </a:bodyPr>
          <a:lstStyle/>
          <a:p>
            <a:r>
              <a:rPr lang="en-US" sz="2800" b="1" dirty="0">
                <a:solidFill>
                  <a:srgbClr val="213163"/>
                </a:solidFill>
              </a:rPr>
              <a:t>Conclusion </a:t>
            </a:r>
          </a:p>
        </p:txBody>
      </p:sp>
      <p:sp>
        <p:nvSpPr>
          <p:cNvPr id="2" name="TextBox 1">
            <a:extLst>
              <a:ext uri="{FF2B5EF4-FFF2-40B4-BE49-F238E27FC236}">
                <a16:creationId xmlns:a16="http://schemas.microsoft.com/office/drawing/2014/main" id="{71E121DE-F790-51C7-5556-F6A41423C87E}"/>
              </a:ext>
            </a:extLst>
          </p:cNvPr>
          <p:cNvSpPr txBox="1"/>
          <p:nvPr/>
        </p:nvSpPr>
        <p:spPr>
          <a:xfrm>
            <a:off x="875071" y="1710812"/>
            <a:ext cx="10677832" cy="4600362"/>
          </a:xfrm>
          <a:prstGeom prst="rect">
            <a:avLst/>
          </a:prstGeom>
          <a:noFill/>
        </p:spPr>
        <p:txBody>
          <a:bodyPr wrap="square" rtlCol="0">
            <a:spAutoFit/>
          </a:bodyPr>
          <a:lstStyle/>
          <a:p>
            <a:pPr>
              <a:lnSpc>
                <a:spcPct val="200000"/>
              </a:lnSpc>
              <a:buSzPct val="80000"/>
            </a:pPr>
            <a:r>
              <a:rPr lang="en-US" dirty="0"/>
              <a:t> This analysis highlights the pressing </a:t>
            </a:r>
            <a:r>
              <a:rPr lang="en-US" b="1" i="1" dirty="0">
                <a:solidFill>
                  <a:srgbClr val="002060"/>
                </a:solidFill>
              </a:rPr>
              <a:t>impact of rising sea surface temperatures on marine ecosystems</a:t>
            </a:r>
            <a:r>
              <a:rPr lang="en-US" dirty="0"/>
              <a:t>. Regions with the highest SSTs—such as the </a:t>
            </a:r>
            <a:r>
              <a:rPr lang="en-US" b="1" dirty="0"/>
              <a:t>South China Sea and Caribbean Sea</a:t>
            </a:r>
            <a:r>
              <a:rPr lang="en-US" dirty="0"/>
              <a:t>—also </a:t>
            </a:r>
            <a:r>
              <a:rPr lang="en-US" sz="2000" dirty="0"/>
              <a:t>experienced</a:t>
            </a:r>
            <a:r>
              <a:rPr lang="en-US" dirty="0"/>
              <a:t> the most marine heatwave events, indicating their vulnerability .The </a:t>
            </a:r>
            <a:r>
              <a:rPr lang="en-US" b="1" dirty="0"/>
              <a:t>Shifting Seas EDA</a:t>
            </a:r>
            <a:r>
              <a:rPr lang="en-US" dirty="0"/>
              <a:t> project effectively uncovers how </a:t>
            </a:r>
            <a:r>
              <a:rPr lang="en-US" b="1" dirty="0"/>
              <a:t>Sea Surface Temperatures (SST)</a:t>
            </a:r>
            <a:r>
              <a:rPr lang="en-US" dirty="0"/>
              <a:t> have changed over time </a:t>
            </a:r>
            <a:r>
              <a:rPr lang="en-US" sz="1800" dirty="0"/>
              <a:t>due</a:t>
            </a:r>
            <a:r>
              <a:rPr lang="en-US" dirty="0"/>
              <a:t> to </a:t>
            </a:r>
            <a:r>
              <a:rPr lang="en-US" b="1" dirty="0"/>
              <a:t>climate change</a:t>
            </a:r>
            <a:r>
              <a:rPr lang="en-US" dirty="0"/>
              <a:t>. Through </a:t>
            </a:r>
            <a:r>
              <a:rPr lang="en-US" b="1" dirty="0"/>
              <a:t>visual analysis and trend detection</a:t>
            </a:r>
            <a:r>
              <a:rPr lang="en-US" dirty="0"/>
              <a:t>, it highlights significant </a:t>
            </a:r>
            <a:r>
              <a:rPr lang="en-US" b="1" dirty="0"/>
              <a:t>warming patterns</a:t>
            </a:r>
            <a:r>
              <a:rPr lang="en-US" dirty="0"/>
              <a:t>, </a:t>
            </a:r>
            <a:r>
              <a:rPr lang="en-US" b="1" dirty="0"/>
              <a:t>regional anomalies</a:t>
            </a:r>
            <a:r>
              <a:rPr lang="en-US" dirty="0"/>
              <a:t>, and potential impacts on </a:t>
            </a:r>
            <a:r>
              <a:rPr lang="en-US" b="1" dirty="0"/>
              <a:t>marine ecosystems</a:t>
            </a:r>
            <a:r>
              <a:rPr lang="en-US" dirty="0"/>
              <a:t>. These insights emphasize the urgent need for </a:t>
            </a:r>
            <a:r>
              <a:rPr lang="en-US" b="1" dirty="0"/>
              <a:t>sustainable ocean monitoring</a:t>
            </a:r>
            <a:r>
              <a:rPr lang="en-US" dirty="0"/>
              <a:t> and further predictive modeling to support climate resilience efforts.</a:t>
            </a:r>
            <a:endParaRPr lang="en-IN" dirty="0"/>
          </a:p>
        </p:txBody>
      </p:sp>
    </p:spTree>
    <p:extLst>
      <p:ext uri="{BB962C8B-B14F-4D97-AF65-F5344CB8AC3E}">
        <p14:creationId xmlns:p14="http://schemas.microsoft.com/office/powerpoint/2010/main" val="3998958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329E4-03A5-0DDF-9696-0D2069FC758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3E6360E-CC40-2C6F-1D15-2DACD1614358}"/>
              </a:ext>
            </a:extLst>
          </p:cNvPr>
          <p:cNvSpPr txBox="1"/>
          <p:nvPr/>
        </p:nvSpPr>
        <p:spPr>
          <a:xfrm>
            <a:off x="149087" y="988151"/>
            <a:ext cx="6102626" cy="523220"/>
          </a:xfrm>
          <a:prstGeom prst="rect">
            <a:avLst/>
          </a:prstGeom>
          <a:noFill/>
        </p:spPr>
        <p:txBody>
          <a:bodyPr wrap="square">
            <a:spAutoFit/>
          </a:bodyPr>
          <a:lstStyle/>
          <a:p>
            <a:r>
              <a:rPr lang="en-US" sz="2800" b="1" dirty="0">
                <a:solidFill>
                  <a:srgbClr val="213163"/>
                </a:solidFill>
              </a:rPr>
              <a:t>Future Scope </a:t>
            </a:r>
          </a:p>
        </p:txBody>
      </p:sp>
      <p:sp>
        <p:nvSpPr>
          <p:cNvPr id="5" name="Rectangle 2">
            <a:extLst>
              <a:ext uri="{FF2B5EF4-FFF2-40B4-BE49-F238E27FC236}">
                <a16:creationId xmlns:a16="http://schemas.microsoft.com/office/drawing/2014/main" id="{7D6A8266-F614-511A-47AA-E4E379D4B207}"/>
              </a:ext>
            </a:extLst>
          </p:cNvPr>
          <p:cNvSpPr>
            <a:spLocks noChangeArrowheads="1"/>
          </p:cNvSpPr>
          <p:nvPr/>
        </p:nvSpPr>
        <p:spPr bwMode="auto">
          <a:xfrm rot="10800000" flipV="1">
            <a:off x="845574" y="1815296"/>
            <a:ext cx="10028904" cy="424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Time-Series Forecasting: </a:t>
            </a:r>
            <a:r>
              <a:rPr kumimoji="0" lang="en-US" altLang="en-US" sz="1800" b="0" i="0" u="none" strike="noStrike" cap="none" normalizeH="0" baseline="0" dirty="0">
                <a:ln>
                  <a:noFill/>
                </a:ln>
                <a:solidFill>
                  <a:schemeClr val="tx1"/>
                </a:solidFill>
                <a:effectLst/>
                <a:latin typeface="Arial" panose="020B0604020202020204" pitchFamily="34" charset="0"/>
              </a:rPr>
              <a:t>Implement models like LSTM or Prophet to forecast coral bleaching events and marine heatwaves based on temporal trends in sea surface temperature and </a:t>
            </a:r>
            <a:r>
              <a:rPr kumimoji="0" lang="en-US" altLang="en-US" sz="1800" b="0" i="0" u="none" strike="noStrike" cap="none" normalizeH="0" baseline="0" dirty="0" err="1">
                <a:ln>
                  <a:noFill/>
                </a:ln>
                <a:solidFill>
                  <a:schemeClr val="tx1"/>
                </a:solidFill>
                <a:effectLst/>
                <a:latin typeface="Arial" panose="020B0604020202020204" pitchFamily="34" charset="0"/>
              </a:rPr>
              <a:t>pH.</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Geospatial Mapping: </a:t>
            </a:r>
            <a:r>
              <a:rPr kumimoji="0" lang="en-US" altLang="en-US" sz="1800" b="0" i="0" u="none" strike="noStrike" cap="none" normalizeH="0" baseline="0" dirty="0">
                <a:ln>
                  <a:noFill/>
                </a:ln>
                <a:solidFill>
                  <a:schemeClr val="tx1"/>
                </a:solidFill>
                <a:effectLst/>
                <a:latin typeface="Arial" panose="020B0604020202020204" pitchFamily="34" charset="0"/>
              </a:rPr>
              <a:t>Integrate geolocation data and use GIS tools to identify and visualize high-risk regions, aiding targeted conservation efforts.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Multivariate</a:t>
            </a:r>
            <a:r>
              <a:rPr kumimoji="0" lang="en-US" altLang="en-US" sz="1800" b="1" i="0" u="none" strike="noStrike" cap="none" normalizeH="0" baseline="0" dirty="0">
                <a:ln>
                  <a:noFill/>
                </a:ln>
                <a:solidFill>
                  <a:schemeClr val="tx1"/>
                </a:solidFill>
                <a:effectLst/>
                <a:latin typeface="Arial" panose="020B0604020202020204" pitchFamily="34" charset="0"/>
              </a:rPr>
              <a:t> Feature Expansion: </a:t>
            </a:r>
            <a:r>
              <a:rPr kumimoji="0" lang="en-US" altLang="en-US" sz="1800" b="0" i="0" u="none" strike="noStrike" cap="none" normalizeH="0" baseline="0" dirty="0">
                <a:ln>
                  <a:noFill/>
                </a:ln>
                <a:solidFill>
                  <a:schemeClr val="tx1"/>
                </a:solidFill>
                <a:effectLst/>
                <a:latin typeface="Arial" panose="020B0604020202020204" pitchFamily="34" charset="0"/>
              </a:rPr>
              <a:t>Enhance model accuracy by incorporating additional oceanographic parameters such as salinity, dissolved oxygen, and nutrient levels.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Interactive Dashboard Deployment: </a:t>
            </a:r>
            <a:r>
              <a:rPr kumimoji="0" lang="en-US" altLang="en-US" sz="1800" b="0" i="0" u="none" strike="noStrike" cap="none" normalizeH="0" baseline="0" dirty="0">
                <a:ln>
                  <a:noFill/>
                </a:ln>
                <a:solidFill>
                  <a:schemeClr val="tx1"/>
                </a:solidFill>
                <a:effectLst/>
                <a:latin typeface="Arial" panose="020B0604020202020204" pitchFamily="34" charset="0"/>
              </a:rPr>
              <a:t>Build a user-friendly dashboard (using </a:t>
            </a:r>
            <a:r>
              <a:rPr kumimoji="0" lang="en-US" altLang="en-US" sz="1800" b="0" i="0" u="none" strike="noStrike" cap="none" normalizeH="0" baseline="0" dirty="0" err="1">
                <a:ln>
                  <a:noFill/>
                </a:ln>
                <a:solidFill>
                  <a:schemeClr val="tx1"/>
                </a:solidFill>
                <a:effectLst/>
                <a:latin typeface="Arial" panose="020B0604020202020204" pitchFamily="34" charset="0"/>
              </a:rPr>
              <a:t>Streamlit</a:t>
            </a:r>
            <a:r>
              <a:rPr kumimoji="0" lang="en-US" altLang="en-US" sz="1800" b="0" i="0" u="none" strike="noStrike" cap="none" normalizeH="0" baseline="0" dirty="0">
                <a:ln>
                  <a:noFill/>
                </a:ln>
                <a:solidFill>
                  <a:schemeClr val="tx1"/>
                </a:solidFill>
                <a:effectLst/>
                <a:latin typeface="Arial" panose="020B0604020202020204" pitchFamily="34" charset="0"/>
              </a:rPr>
              <a:t> or Dash) to provide real-time predictions and visual analytics for marine researchers and policy-makers.</a:t>
            </a:r>
          </a:p>
        </p:txBody>
      </p:sp>
    </p:spTree>
    <p:extLst>
      <p:ext uri="{BB962C8B-B14F-4D97-AF65-F5344CB8AC3E}">
        <p14:creationId xmlns:p14="http://schemas.microsoft.com/office/powerpoint/2010/main" val="2472835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C1B395-7342-8609-C4E1-0F3193F7A0A3}"/>
              </a:ext>
            </a:extLst>
          </p:cNvPr>
          <p:cNvSpPr txBox="1"/>
          <p:nvPr/>
        </p:nvSpPr>
        <p:spPr>
          <a:xfrm>
            <a:off x="462116" y="1160206"/>
            <a:ext cx="4847303" cy="523220"/>
          </a:xfrm>
          <a:prstGeom prst="rect">
            <a:avLst/>
          </a:prstGeom>
          <a:noFill/>
        </p:spPr>
        <p:txBody>
          <a:bodyPr wrap="square" rtlCol="0">
            <a:spAutoFit/>
          </a:bodyPr>
          <a:lstStyle/>
          <a:p>
            <a:r>
              <a:rPr lang="en-US" sz="2800" b="1" dirty="0">
                <a:solidFill>
                  <a:srgbClr val="002060"/>
                </a:solidFill>
              </a:rPr>
              <a:t>Reference</a:t>
            </a:r>
            <a:endParaRPr lang="en-IN" sz="2800" b="1" dirty="0">
              <a:solidFill>
                <a:srgbClr val="002060"/>
              </a:solidFill>
            </a:endParaRPr>
          </a:p>
        </p:txBody>
      </p:sp>
      <p:sp>
        <p:nvSpPr>
          <p:cNvPr id="3" name="TextBox 2">
            <a:extLst>
              <a:ext uri="{FF2B5EF4-FFF2-40B4-BE49-F238E27FC236}">
                <a16:creationId xmlns:a16="http://schemas.microsoft.com/office/drawing/2014/main" id="{6A663D6F-1F1B-AE8A-E4F6-A323BC910358}"/>
              </a:ext>
            </a:extLst>
          </p:cNvPr>
          <p:cNvSpPr txBox="1"/>
          <p:nvPr/>
        </p:nvSpPr>
        <p:spPr>
          <a:xfrm>
            <a:off x="1219201" y="1818968"/>
            <a:ext cx="9202993" cy="462511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0" dirty="0">
                <a:solidFill>
                  <a:srgbClr val="000000"/>
                </a:solidFill>
                <a:latin typeface="Calibri"/>
              </a:rPr>
              <a:t>Kaggle Dataset: https://www.kaggle.com/datasets</a:t>
            </a:r>
          </a:p>
          <a:p>
            <a:pPr marL="342900" indent="-342900" algn="just">
              <a:lnSpc>
                <a:spcPct val="150000"/>
              </a:lnSpc>
              <a:buFont typeface="Wingdings" panose="05000000000000000000" pitchFamily="2" charset="2"/>
              <a:buChar char="§"/>
            </a:pPr>
            <a:r>
              <a:rPr lang="en-US" sz="2000" b="0" dirty="0" err="1">
                <a:solidFill>
                  <a:srgbClr val="000000"/>
                </a:solidFill>
                <a:latin typeface="Calibri"/>
              </a:rPr>
              <a:t>GeeksForGeeks</a:t>
            </a:r>
            <a:r>
              <a:rPr lang="en-US" sz="2000" b="0" dirty="0">
                <a:solidFill>
                  <a:srgbClr val="000000"/>
                </a:solidFill>
                <a:latin typeface="Calibri"/>
              </a:rPr>
              <a:t> (ML/Regression Basics)</a:t>
            </a:r>
          </a:p>
          <a:p>
            <a:pPr marL="342900" indent="-342900" algn="just">
              <a:lnSpc>
                <a:spcPct val="150000"/>
              </a:lnSpc>
              <a:buFont typeface="Wingdings" panose="05000000000000000000" pitchFamily="2" charset="2"/>
              <a:buChar char="§"/>
            </a:pPr>
            <a:r>
              <a:rPr lang="en-US" sz="2000" b="0" dirty="0">
                <a:solidFill>
                  <a:srgbClr val="000000"/>
                </a:solidFill>
                <a:latin typeface="Calibri"/>
              </a:rPr>
              <a:t>W3Schools (Pandas/Matplotlib)</a:t>
            </a:r>
          </a:p>
          <a:p>
            <a:pPr marL="342900" indent="-342900" algn="just">
              <a:lnSpc>
                <a:spcPct val="150000"/>
              </a:lnSpc>
              <a:buFont typeface="Wingdings" panose="05000000000000000000" pitchFamily="2" charset="2"/>
              <a:buChar char="§"/>
            </a:pPr>
            <a:r>
              <a:rPr lang="en-US" sz="2000" b="0" dirty="0">
                <a:solidFill>
                  <a:srgbClr val="000000"/>
                </a:solidFill>
                <a:latin typeface="Calibri"/>
              </a:rPr>
              <a:t>Research Papers:  </a:t>
            </a:r>
          </a:p>
          <a:p>
            <a:pPr algn="just">
              <a:lnSpc>
                <a:spcPct val="150000"/>
              </a:lnSpc>
            </a:pPr>
            <a:r>
              <a:rPr lang="en-US" sz="2000" dirty="0">
                <a:solidFill>
                  <a:srgbClr val="000000"/>
                </a:solidFill>
                <a:latin typeface="Calibri"/>
              </a:rPr>
              <a:t>                  </a:t>
            </a:r>
            <a:r>
              <a:rPr lang="en-US" sz="2000" b="0" dirty="0">
                <a:solidFill>
                  <a:srgbClr val="000000"/>
                </a:solidFill>
                <a:latin typeface="Calibri"/>
              </a:rPr>
              <a:t>Predicting Coral Bleaching Using Machine Learning – </a:t>
            </a:r>
            <a:endParaRPr lang="en-US" sz="2000" dirty="0">
              <a:solidFill>
                <a:srgbClr val="000000"/>
              </a:solidFill>
              <a:latin typeface="Calibri"/>
            </a:endParaRPr>
          </a:p>
          <a:p>
            <a:pPr algn="just">
              <a:lnSpc>
                <a:spcPct val="150000"/>
              </a:lnSpc>
            </a:pPr>
            <a:r>
              <a:rPr lang="en-IN" sz="2000" b="0" dirty="0">
                <a:solidFill>
                  <a:srgbClr val="000000"/>
                </a:solidFill>
                <a:latin typeface="Calibri"/>
              </a:rPr>
              <a:t>D. Eakin et al., NOAA Coral Reef Watch</a:t>
            </a:r>
            <a:endParaRPr lang="en-US" sz="2000" dirty="0"/>
          </a:p>
          <a:p>
            <a:pPr algn="just">
              <a:lnSpc>
                <a:spcPct val="150000"/>
              </a:lnSpc>
            </a:pPr>
            <a:r>
              <a:rPr lang="en-IN" sz="2000" b="0" dirty="0">
                <a:solidFill>
                  <a:srgbClr val="000000"/>
                </a:solidFill>
                <a:latin typeface="Calibri"/>
              </a:rPr>
              <a:t>                  </a:t>
            </a:r>
            <a:r>
              <a:rPr lang="en-US" sz="2000" b="0" dirty="0">
                <a:solidFill>
                  <a:srgbClr val="000000"/>
                </a:solidFill>
                <a:latin typeface="Calibri"/>
              </a:rPr>
              <a:t>Machine Learning for Ocean Science – </a:t>
            </a:r>
            <a:r>
              <a:rPr lang="en-IN" sz="2000" b="0" dirty="0">
                <a:solidFill>
                  <a:srgbClr val="000000"/>
                </a:solidFill>
                <a:latin typeface="Calibri"/>
              </a:rPr>
              <a:t>Reichstein et al.,    </a:t>
            </a:r>
            <a:r>
              <a:rPr lang="en-IN" sz="2000" b="0" i="1" dirty="0">
                <a:solidFill>
                  <a:srgbClr val="000000"/>
                </a:solidFill>
                <a:latin typeface="Calibri"/>
              </a:rPr>
              <a:t>Nature</a:t>
            </a:r>
            <a:r>
              <a:rPr lang="en-IN" sz="2000" b="0" dirty="0">
                <a:solidFill>
                  <a:srgbClr val="000000"/>
                </a:solidFill>
                <a:latin typeface="Calibri"/>
              </a:rPr>
              <a:t> 2019     </a:t>
            </a:r>
          </a:p>
          <a:p>
            <a:pPr algn="just">
              <a:lnSpc>
                <a:spcPct val="150000"/>
              </a:lnSpc>
            </a:pPr>
            <a:r>
              <a:rPr lang="en-IN" sz="2000" b="0" dirty="0">
                <a:solidFill>
                  <a:srgbClr val="000000"/>
                </a:solidFill>
                <a:latin typeface="Calibri"/>
              </a:rPr>
              <a:t>                  </a:t>
            </a:r>
            <a:r>
              <a:rPr lang="en-US" sz="2000" b="0" dirty="0">
                <a:solidFill>
                  <a:srgbClr val="000000"/>
                </a:solidFill>
                <a:latin typeface="Calibri"/>
              </a:rPr>
              <a:t>Sustainability and Artificial Intelligence: Opportunities and Challenges</a:t>
            </a:r>
            <a:r>
              <a:rPr lang="en-IN" sz="2000" b="0" dirty="0">
                <a:solidFill>
                  <a:srgbClr val="000000"/>
                </a:solidFill>
                <a:latin typeface="Calibri"/>
              </a:rPr>
              <a:t> -    </a:t>
            </a:r>
            <a:r>
              <a:rPr lang="fr-FR" sz="2000" b="0" dirty="0" err="1">
                <a:solidFill>
                  <a:srgbClr val="000000"/>
                </a:solidFill>
                <a:latin typeface="Calibri"/>
              </a:rPr>
              <a:t>Vinuesa</a:t>
            </a:r>
            <a:r>
              <a:rPr lang="fr-FR" sz="2000" b="0" dirty="0">
                <a:solidFill>
                  <a:srgbClr val="000000"/>
                </a:solidFill>
                <a:latin typeface="Calibri"/>
              </a:rPr>
              <a:t> et al., </a:t>
            </a:r>
            <a:r>
              <a:rPr lang="fr-FR" sz="2000" b="0" i="1" dirty="0">
                <a:solidFill>
                  <a:srgbClr val="000000"/>
                </a:solidFill>
                <a:latin typeface="Calibri"/>
              </a:rPr>
              <a:t>Nature Communications</a:t>
            </a:r>
            <a:r>
              <a:rPr lang="fr-FR" sz="2000" b="0" dirty="0">
                <a:solidFill>
                  <a:srgbClr val="000000"/>
                </a:solidFill>
                <a:latin typeface="Calibri"/>
              </a:rPr>
              <a:t> (2020)</a:t>
            </a:r>
            <a:r>
              <a:rPr lang="en-IN" sz="2000" b="0" dirty="0">
                <a:solidFill>
                  <a:srgbClr val="000000"/>
                </a:solidFill>
                <a:latin typeface="Calibri"/>
              </a:rPr>
              <a:t>                   </a:t>
            </a:r>
          </a:p>
          <a:p>
            <a:pPr marL="342900" indent="-342900" algn="just">
              <a:lnSpc>
                <a:spcPct val="150000"/>
              </a:lnSpc>
              <a:buFont typeface="Wingdings" panose="05000000000000000000" pitchFamily="2" charset="2"/>
              <a:buChar char="§"/>
            </a:pPr>
            <a:endParaRPr lang="en-IN" sz="2000" dirty="0"/>
          </a:p>
        </p:txBody>
      </p:sp>
    </p:spTree>
    <p:extLst>
      <p:ext uri="{BB962C8B-B14F-4D97-AF65-F5344CB8AC3E}">
        <p14:creationId xmlns:p14="http://schemas.microsoft.com/office/powerpoint/2010/main" val="1804703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0030B7-514F-D52E-AEB3-EACDE2CBDD04}"/>
              </a:ext>
            </a:extLst>
          </p:cNvPr>
          <p:cNvSpPr txBox="1"/>
          <p:nvPr/>
        </p:nvSpPr>
        <p:spPr>
          <a:xfrm>
            <a:off x="304800" y="914400"/>
            <a:ext cx="3864078" cy="523220"/>
          </a:xfrm>
          <a:prstGeom prst="rect">
            <a:avLst/>
          </a:prstGeom>
          <a:noFill/>
        </p:spPr>
        <p:txBody>
          <a:bodyPr wrap="square" rtlCol="0">
            <a:spAutoFit/>
          </a:bodyPr>
          <a:lstStyle/>
          <a:p>
            <a:r>
              <a:rPr lang="en-US" sz="2800" b="1" dirty="0">
                <a:solidFill>
                  <a:srgbClr val="002060"/>
                </a:solidFill>
              </a:rPr>
              <a:t>Appendix</a:t>
            </a:r>
            <a:endParaRPr lang="en-IN" sz="2800" b="1" dirty="0">
              <a:solidFill>
                <a:srgbClr val="002060"/>
              </a:solidFill>
            </a:endParaRPr>
          </a:p>
        </p:txBody>
      </p:sp>
      <p:sp>
        <p:nvSpPr>
          <p:cNvPr id="4" name="Rectangle 1">
            <a:extLst>
              <a:ext uri="{FF2B5EF4-FFF2-40B4-BE49-F238E27FC236}">
                <a16:creationId xmlns:a16="http://schemas.microsoft.com/office/drawing/2014/main" id="{4CBAECD9-6875-ECD5-A3D7-BF3463F47099}"/>
              </a:ext>
            </a:extLst>
          </p:cNvPr>
          <p:cNvSpPr>
            <a:spLocks noChangeArrowheads="1"/>
          </p:cNvSpPr>
          <p:nvPr/>
        </p:nvSpPr>
        <p:spPr bwMode="auto">
          <a:xfrm>
            <a:off x="481781" y="1437620"/>
            <a:ext cx="10815484" cy="5575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Libraries Used</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Unicode MS"/>
              </a:rPr>
              <a:t>pandas</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latin typeface="Arial Unicode MS"/>
              </a:rPr>
              <a:t>numpy</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a:ln>
                  <a:noFill/>
                </a:ln>
                <a:solidFill>
                  <a:schemeClr val="tx1"/>
                </a:solidFill>
                <a:effectLst/>
                <a:latin typeface="Arial Unicode MS"/>
              </a:rPr>
              <a:t>matplotlib</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a:ln>
                  <a:noFill/>
                </a:ln>
                <a:solidFill>
                  <a:schemeClr val="tx1"/>
                </a:solidFill>
                <a:effectLst/>
                <a:latin typeface="Arial Unicode MS"/>
              </a:rPr>
              <a:t>seaborn</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latin typeface="Arial Unicode MS"/>
              </a:rPr>
              <a:t>sklearn</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latin typeface="Arial Unicode MS"/>
              </a:rPr>
              <a:t>tensorflow.keras</a:t>
            </a:r>
            <a:endParaRPr kumimoji="0" lang="en-US" altLang="en-US" sz="2000" b="0" i="0" u="none" strike="noStrike" cap="none" normalizeH="0" baseline="0" dirty="0">
              <a:ln>
                <a:noFill/>
              </a:ln>
              <a:solidFill>
                <a:schemeClr val="tx1"/>
              </a:solidFill>
              <a:effectLst/>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Dataset Highlights</a:t>
            </a:r>
            <a:r>
              <a:rPr kumimoji="0" lang="en-US" altLang="en-US" sz="2000" b="0" i="0" u="none" strike="noStrike" cap="none" normalizeH="0" baseline="0" dirty="0">
                <a:ln>
                  <a:noFill/>
                </a:ln>
                <a:solidFill>
                  <a:schemeClr val="tx1"/>
                </a:solidFill>
                <a:effectLst/>
                <a:latin typeface="Arial" panose="020B0604020202020204" pitchFamily="34" charset="0"/>
              </a:rPr>
              <a:t>:</a:t>
            </a:r>
            <a:r>
              <a:rPr lang="en-US" altLang="en-US" sz="2000" dirty="0">
                <a:solidFill>
                  <a:schemeClr val="tx1"/>
                </a:solidFill>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Unicode MS"/>
              </a:rPr>
              <a:t>SST (°C)</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a:ln>
                  <a:noFill/>
                </a:ln>
                <a:solidFill>
                  <a:schemeClr val="tx1"/>
                </a:solidFill>
                <a:effectLst/>
                <a:latin typeface="Arial Unicode MS"/>
              </a:rPr>
              <a:t>pH Level</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a:ln>
                  <a:noFill/>
                </a:ln>
                <a:solidFill>
                  <a:schemeClr val="tx1"/>
                </a:solidFill>
                <a:effectLst/>
                <a:latin typeface="Arial Unicode MS"/>
              </a:rPr>
              <a:t>Marine Heatwave</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a:ln>
                  <a:noFill/>
                </a:ln>
                <a:solidFill>
                  <a:schemeClr val="tx1"/>
                </a:solidFill>
                <a:effectLst/>
                <a:latin typeface="Arial Unicode MS"/>
              </a:rPr>
              <a:t>Bleaching Severity</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a:ln>
                  <a:noFill/>
                </a:ln>
                <a:solidFill>
                  <a:schemeClr val="tx1"/>
                </a:solidFill>
                <a:effectLst/>
                <a:latin typeface="Arial Unicode MS"/>
              </a:rPr>
              <a:t>Species Observed</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a:ln>
                  <a:noFill/>
                </a:ln>
                <a:solidFill>
                  <a:schemeClr val="tx1"/>
                </a:solidFill>
                <a:effectLst/>
                <a:latin typeface="Arial Unicode MS"/>
              </a:rPr>
              <a:t>Location</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a:ln>
                  <a:noFill/>
                </a:ln>
                <a:solidFill>
                  <a:schemeClr val="tx1"/>
                </a:solidFill>
                <a:effectLst/>
                <a:latin typeface="Arial Unicode MS"/>
              </a:rPr>
              <a:t>Date</a:t>
            </a:r>
            <a:endParaRPr kumimoji="0" lang="en-US" altLang="en-US" sz="2000" b="0" i="0" u="none" strike="noStrike" cap="none" normalizeH="0" baseline="0" dirty="0">
              <a:ln>
                <a:noFill/>
              </a:ln>
              <a:solidFill>
                <a:schemeClr val="tx1"/>
              </a:solidFill>
              <a:effectLst/>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ML Model</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Logistic Regression</a:t>
            </a:r>
            <a:r>
              <a:rPr kumimoji="0" lang="en-US" altLang="en-US" sz="2000" b="0" i="0" u="none" strike="noStrike" cap="none" normalizeH="0" baseline="0" dirty="0">
                <a:ln>
                  <a:noFill/>
                </a:ln>
                <a:solidFill>
                  <a:schemeClr val="tx1"/>
                </a:solidFill>
                <a:effectLst/>
                <a:latin typeface="Arial" panose="020B0604020202020204" pitchFamily="34" charset="0"/>
              </a:rPr>
              <a:t> – Predicts bleaching severity using SST, pH, and species data.</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DL Model</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err="1">
                <a:ln>
                  <a:noFill/>
                </a:ln>
                <a:solidFill>
                  <a:schemeClr val="tx1"/>
                </a:solidFill>
                <a:effectLst/>
                <a:latin typeface="Arial" panose="020B0604020202020204" pitchFamily="34" charset="0"/>
              </a:rPr>
              <a:t>Keras</a:t>
            </a:r>
            <a:r>
              <a:rPr kumimoji="0" lang="en-US" altLang="en-US" sz="2000" b="1" i="0" u="none" strike="noStrike" cap="none" normalizeH="0" baseline="0" dirty="0">
                <a:ln>
                  <a:noFill/>
                </a:ln>
                <a:solidFill>
                  <a:schemeClr val="tx1"/>
                </a:solidFill>
                <a:effectLst/>
                <a:latin typeface="Arial" panose="020B0604020202020204" pitchFamily="34" charset="0"/>
              </a:rPr>
              <a:t> Sequential</a:t>
            </a:r>
            <a:r>
              <a:rPr kumimoji="0" lang="en-US" altLang="en-US" sz="2000" b="0" i="0" u="none" strike="noStrike" cap="none" normalizeH="0" baseline="0" dirty="0">
                <a:ln>
                  <a:noFill/>
                </a:ln>
                <a:solidFill>
                  <a:schemeClr val="tx1"/>
                </a:solidFill>
                <a:effectLst/>
                <a:latin typeface="Arial" panose="020B0604020202020204" pitchFamily="34" charset="0"/>
              </a:rPr>
              <a:t> – 2 hidden layers (64, 32 units), trained with binary </a:t>
            </a:r>
            <a:r>
              <a:rPr kumimoji="0" lang="en-US" altLang="en-US" sz="2000" b="0" i="0" u="none" strike="noStrike" cap="none" normalizeH="0" baseline="0" dirty="0" err="1">
                <a:ln>
                  <a:noFill/>
                </a:ln>
                <a:solidFill>
                  <a:schemeClr val="tx1"/>
                </a:solidFill>
                <a:effectLst/>
                <a:latin typeface="Arial" panose="020B0604020202020204" pitchFamily="34" charset="0"/>
              </a:rPr>
              <a:t>crossentropy</a:t>
            </a:r>
            <a:r>
              <a:rPr kumimoji="0" lang="en-US" altLang="en-US" sz="2000" b="0" i="0" u="none" strike="noStrike" cap="none" normalizeH="0" baseline="0" dirty="0">
                <a:ln>
                  <a:noFill/>
                </a:ln>
                <a:solidFill>
                  <a:schemeClr val="tx1"/>
                </a:solidFill>
                <a:effectLst/>
                <a:latin typeface="Arial" panose="020B0604020202020204" pitchFamily="34" charset="0"/>
              </a:rPr>
              <a:t> loss.</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Key Visuals</a:t>
            </a:r>
            <a:r>
              <a:rPr kumimoji="0" lang="en-US" altLang="en-US" sz="2000" b="0" i="0" u="none" strike="noStrike" cap="none" normalizeH="0" baseline="0" dirty="0">
                <a:ln>
                  <a:noFill/>
                </a:ln>
                <a:solidFill>
                  <a:schemeClr val="tx1"/>
                </a:solidFill>
                <a:effectLst/>
                <a:latin typeface="Arial" panose="020B0604020202020204" pitchFamily="34" charset="0"/>
              </a:rPr>
              <a:t>: SST trends over time</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SST vs pH and species observed</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Heatwave occurrences by location</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Bleaching severity distribution</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7066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55607" y="1028335"/>
            <a:ext cx="6102626" cy="523220"/>
          </a:xfrm>
          <a:prstGeom prst="rect">
            <a:avLst/>
          </a:prstGeom>
          <a:noFill/>
        </p:spPr>
        <p:txBody>
          <a:bodyPr wrap="square">
            <a:spAutoFit/>
          </a:bodyPr>
          <a:lstStyle/>
          <a:p>
            <a:r>
              <a:rPr lang="en-US" sz="2800" b="1" dirty="0">
                <a:solidFill>
                  <a:srgbClr val="213163"/>
                </a:solidFill>
              </a:rPr>
              <a:t>Abstract </a:t>
            </a:r>
          </a:p>
        </p:txBody>
      </p:sp>
      <p:sp>
        <p:nvSpPr>
          <p:cNvPr id="5" name="Rectangle 2">
            <a:extLst>
              <a:ext uri="{FF2B5EF4-FFF2-40B4-BE49-F238E27FC236}">
                <a16:creationId xmlns:a16="http://schemas.microsoft.com/office/drawing/2014/main" id="{DCFEA9F8-F171-F765-7F0B-18117356D052}"/>
              </a:ext>
            </a:extLst>
          </p:cNvPr>
          <p:cNvSpPr>
            <a:spLocks noChangeArrowheads="1"/>
          </p:cNvSpPr>
          <p:nvPr/>
        </p:nvSpPr>
        <p:spPr bwMode="auto">
          <a:xfrm>
            <a:off x="447367" y="1713402"/>
            <a:ext cx="11297265" cy="3728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lgn="just">
              <a:lnSpc>
                <a:spcPct val="150000"/>
              </a:lnSpc>
              <a:buFont typeface="Wingdings" panose="05000000000000000000" pitchFamily="2" charset="2"/>
              <a:buChar char="§"/>
            </a:pPr>
            <a:r>
              <a:rPr lang="en-US" sz="2000" b="1" dirty="0"/>
              <a:t>Objective: </a:t>
            </a:r>
            <a:r>
              <a:rPr lang="en-US" sz="2000" dirty="0"/>
              <a:t>Analyze ocean climate data to understand factors influencing coral bleaching and build predictive models.</a:t>
            </a:r>
          </a:p>
          <a:p>
            <a:pPr marL="342900" indent="-342900" algn="just">
              <a:lnSpc>
                <a:spcPct val="150000"/>
              </a:lnSpc>
              <a:buFont typeface="Wingdings" panose="05000000000000000000" pitchFamily="2" charset="2"/>
              <a:buChar char="§"/>
            </a:pPr>
            <a:r>
              <a:rPr lang="en-US" sz="2000" b="1" dirty="0"/>
              <a:t> Methods: </a:t>
            </a:r>
            <a:r>
              <a:rPr lang="en-US" sz="2000" dirty="0"/>
              <a:t>Used data visualization, logistic regression, and deep learning to explore and model relationships among SST, pH, and species diversity.</a:t>
            </a:r>
          </a:p>
          <a:p>
            <a:pPr marL="342900" indent="-342900" algn="just">
              <a:lnSpc>
                <a:spcPct val="150000"/>
              </a:lnSpc>
              <a:buFont typeface="Wingdings" panose="05000000000000000000" pitchFamily="2" charset="2"/>
              <a:buChar char="§"/>
            </a:pPr>
            <a:r>
              <a:rPr lang="en-US" sz="2000" b="1" dirty="0"/>
              <a:t> Results: </a:t>
            </a:r>
            <a:r>
              <a:rPr lang="en-US" sz="2000" dirty="0"/>
              <a:t>Identified strong correlations between marine heatwaves, increased SST, lower pH, and bleaching severity with accurate ML/DL predictions.</a:t>
            </a:r>
          </a:p>
          <a:p>
            <a:pPr marL="342900" indent="-342900" algn="just">
              <a:lnSpc>
                <a:spcPct val="150000"/>
              </a:lnSpc>
              <a:buFont typeface="Wingdings" panose="05000000000000000000" pitchFamily="2" charset="2"/>
              <a:buChar char="§"/>
            </a:pPr>
            <a:r>
              <a:rPr lang="en-US" sz="2000" b="1" dirty="0"/>
              <a:t> Implications: </a:t>
            </a:r>
            <a:r>
              <a:rPr lang="en-US" sz="2000" dirty="0"/>
              <a:t>Enables early warning systems and conservation strategies by leveraging environmental indicators and predictive analytics.</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89698" y="965495"/>
            <a:ext cx="6102626" cy="523220"/>
          </a:xfrm>
          <a:prstGeom prst="rect">
            <a:avLst/>
          </a:prstGeom>
          <a:noFill/>
        </p:spPr>
        <p:txBody>
          <a:bodyPr wrap="square">
            <a:spAutoFit/>
          </a:bodyPr>
          <a:lstStyle/>
          <a:p>
            <a:r>
              <a:rPr lang="en-US" sz="2800" b="1" dirty="0">
                <a:solidFill>
                  <a:srgbClr val="213163"/>
                </a:solidFill>
              </a:rPr>
              <a:t>Problem Statement </a:t>
            </a:r>
            <a:endParaRPr lang="en-IN" sz="2800" dirty="0">
              <a:solidFill>
                <a:srgbClr val="213163"/>
              </a:solidFill>
            </a:endParaRPr>
          </a:p>
        </p:txBody>
      </p:sp>
      <p:sp>
        <p:nvSpPr>
          <p:cNvPr id="4" name="TextBox 3">
            <a:extLst>
              <a:ext uri="{FF2B5EF4-FFF2-40B4-BE49-F238E27FC236}">
                <a16:creationId xmlns:a16="http://schemas.microsoft.com/office/drawing/2014/main" id="{307264B6-0BD1-398A-D9C4-457B90BF3FFA}"/>
              </a:ext>
            </a:extLst>
          </p:cNvPr>
          <p:cNvSpPr txBox="1"/>
          <p:nvPr/>
        </p:nvSpPr>
        <p:spPr>
          <a:xfrm>
            <a:off x="189698" y="1606702"/>
            <a:ext cx="11746663" cy="5113644"/>
          </a:xfrm>
          <a:prstGeom prst="rect">
            <a:avLst/>
          </a:prstGeom>
          <a:noFill/>
        </p:spPr>
        <p:txBody>
          <a:bodyPr wrap="square">
            <a:spAutoFit/>
          </a:bodyPr>
          <a:lstStyle/>
          <a:p>
            <a:pPr marL="342900" indent="-342900" algn="just">
              <a:lnSpc>
                <a:spcPct val="150000"/>
              </a:lnSpc>
              <a:buFont typeface="Wingdings" panose="05000000000000000000" pitchFamily="2" charset="2"/>
              <a:buChar char="§"/>
            </a:pPr>
            <a:r>
              <a:rPr lang="en-US" sz="2000" b="1" dirty="0"/>
              <a:t>Impact of Climate Change on Coral Reefs: </a:t>
            </a:r>
            <a:r>
              <a:rPr lang="en-US" sz="2000" dirty="0"/>
              <a:t>Coral ecosystems are increasingly vulnerable to rising sea surface temperatures (SST) and marine heatwaves, threatening biodiversity and marine health.</a:t>
            </a:r>
          </a:p>
          <a:p>
            <a:pPr marL="342900" indent="-342900" algn="just">
              <a:lnSpc>
                <a:spcPct val="150000"/>
              </a:lnSpc>
              <a:buFont typeface="Wingdings" panose="05000000000000000000" pitchFamily="2" charset="2"/>
              <a:buChar char="§"/>
            </a:pPr>
            <a:r>
              <a:rPr lang="en-US" sz="2000" b="1" dirty="0"/>
              <a:t>Challenges in Decision-Making: </a:t>
            </a:r>
            <a:r>
              <a:rPr lang="en-US" sz="2000" dirty="0"/>
              <a:t>Inadequate tools and complex data make it difficult to make timely, informed decisions, resulting in delayed interventions and ineffective management strategies.</a:t>
            </a:r>
          </a:p>
          <a:p>
            <a:pPr marL="342900" indent="-342900" algn="just">
              <a:lnSpc>
                <a:spcPct val="150000"/>
              </a:lnSpc>
              <a:buFont typeface="Wingdings" panose="05000000000000000000" pitchFamily="2" charset="2"/>
              <a:buChar char="§"/>
            </a:pPr>
            <a:r>
              <a:rPr lang="en-US" sz="2000" b="1" dirty="0"/>
              <a:t>Inefficiencies in Resource Allocation: </a:t>
            </a:r>
            <a:r>
              <a:rPr lang="en-US" sz="2000" dirty="0"/>
              <a:t>Traditional conservation approaches often misdirect resources due to reactive strategies; predictive modeling ensures better-targeted efforts and resource optimization.</a:t>
            </a:r>
          </a:p>
          <a:p>
            <a:pPr marL="342900" indent="-342900" algn="just">
              <a:lnSpc>
                <a:spcPct val="150000"/>
              </a:lnSpc>
              <a:buFont typeface="Wingdings" panose="05000000000000000000" pitchFamily="2" charset="2"/>
              <a:buChar char="§"/>
            </a:pPr>
            <a:r>
              <a:rPr lang="en-US" sz="2000" b="1" dirty="0"/>
              <a:t> Proposed AI/ML Solution: </a:t>
            </a:r>
            <a:r>
              <a:rPr lang="en-US" sz="2000" dirty="0"/>
              <a:t>By leveraging machine learning and deep learning models, the system can predict coral bleaching severity, enabling more precise and timely actions to protect marine life.</a:t>
            </a:r>
          </a:p>
          <a:p>
            <a:pPr algn="just">
              <a:lnSpc>
                <a:spcPct val="150000"/>
              </a:lnSpc>
            </a:pPr>
            <a:endParaRPr lang="en-US" sz="2000" dirty="0"/>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523220"/>
          </a:xfrm>
          <a:prstGeom prst="rect">
            <a:avLst/>
          </a:prstGeom>
          <a:noFill/>
        </p:spPr>
        <p:txBody>
          <a:bodyPr wrap="square">
            <a:spAutoFit/>
          </a:bodyPr>
          <a:lstStyle/>
          <a:p>
            <a:r>
              <a:rPr lang="en-US" sz="2800" b="1" dirty="0">
                <a:solidFill>
                  <a:srgbClr val="213163"/>
                </a:solidFill>
              </a:rPr>
              <a:t>Introduction</a:t>
            </a:r>
            <a:endParaRPr lang="en-IN" sz="2000" b="1" dirty="0">
              <a:solidFill>
                <a:srgbClr val="213163"/>
              </a:solidFill>
            </a:endParaRPr>
          </a:p>
        </p:txBody>
      </p:sp>
      <p:sp>
        <p:nvSpPr>
          <p:cNvPr id="7" name="Rectangle 3">
            <a:extLst>
              <a:ext uri="{FF2B5EF4-FFF2-40B4-BE49-F238E27FC236}">
                <a16:creationId xmlns:a16="http://schemas.microsoft.com/office/drawing/2014/main" id="{7BB36267-52B9-E67D-0B61-51825ADEF7A4}"/>
              </a:ext>
            </a:extLst>
          </p:cNvPr>
          <p:cNvSpPr>
            <a:spLocks noChangeArrowheads="1"/>
          </p:cNvSpPr>
          <p:nvPr/>
        </p:nvSpPr>
        <p:spPr bwMode="auto">
          <a:xfrm rot="10800000" flipV="1">
            <a:off x="737419" y="1577632"/>
            <a:ext cx="10530349" cy="4651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lgn="just">
              <a:lnSpc>
                <a:spcPct val="150000"/>
              </a:lnSpc>
              <a:buFont typeface="Wingdings" panose="05000000000000000000" pitchFamily="2" charset="2"/>
              <a:buChar char="§"/>
            </a:pPr>
            <a:r>
              <a:rPr lang="en-US" sz="2000" b="1" dirty="0"/>
              <a:t>Coral Reef Health Overview: </a:t>
            </a:r>
            <a:r>
              <a:rPr lang="en-US" sz="2000" dirty="0"/>
              <a:t>Coral reefs face threats from rising sea surface temperatures (SST) and marine heatwaves, leading to coral bleaching and biodiversity loss.</a:t>
            </a:r>
          </a:p>
          <a:p>
            <a:pPr marL="342900" indent="-342900" algn="just">
              <a:lnSpc>
                <a:spcPct val="150000"/>
              </a:lnSpc>
              <a:buFont typeface="Wingdings" panose="05000000000000000000" pitchFamily="2" charset="2"/>
              <a:buChar char="§"/>
            </a:pPr>
            <a:r>
              <a:rPr lang="en-US" sz="2000" b="1" dirty="0"/>
              <a:t>Project Objective: </a:t>
            </a:r>
            <a:r>
              <a:rPr lang="en-US" sz="2000" dirty="0"/>
              <a:t>This study aims to predict coral bleaching severity using machine learning and deep learning models based on SST, pH, and species diversity.</a:t>
            </a:r>
          </a:p>
          <a:p>
            <a:pPr marL="342900" indent="-342900" algn="just">
              <a:lnSpc>
                <a:spcPct val="150000"/>
              </a:lnSpc>
              <a:buFont typeface="Wingdings" panose="05000000000000000000" pitchFamily="2" charset="2"/>
              <a:buChar char="§"/>
            </a:pPr>
            <a:r>
              <a:rPr lang="en-US" sz="2000" b="1" dirty="0"/>
              <a:t> Data and Approach: </a:t>
            </a:r>
            <a:r>
              <a:rPr lang="en-US" sz="2000" dirty="0"/>
              <a:t>We analyze ocean climate data with techniques like data visualization, logistic regression, and neural networks to identify patterns in coral bleaching.</a:t>
            </a:r>
          </a:p>
          <a:p>
            <a:pPr marL="342900" indent="-342900" algn="just">
              <a:lnSpc>
                <a:spcPct val="150000"/>
              </a:lnSpc>
              <a:buFont typeface="Wingdings" panose="05000000000000000000" pitchFamily="2" charset="2"/>
              <a:buChar char="§"/>
            </a:pPr>
            <a:r>
              <a:rPr lang="en-US" sz="2000" b="1" dirty="0"/>
              <a:t> Impact and Goals: </a:t>
            </a:r>
            <a:r>
              <a:rPr lang="en-US" sz="2000" dirty="0"/>
              <a:t>The project aims to improve conservation efforts by providing data-driven insights for more effective resource allocation and proactive interventions.</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3" y="1057427"/>
            <a:ext cx="6102626" cy="523220"/>
          </a:xfrm>
          <a:prstGeom prst="rect">
            <a:avLst/>
          </a:prstGeom>
          <a:noFill/>
        </p:spPr>
        <p:txBody>
          <a:bodyPr wrap="square">
            <a:spAutoFit/>
          </a:bodyPr>
          <a:lstStyle/>
          <a:p>
            <a:r>
              <a:rPr lang="en-US" sz="2800" b="1" dirty="0">
                <a:solidFill>
                  <a:srgbClr val="213163"/>
                </a:solidFill>
              </a:rPr>
              <a:t>Objective</a:t>
            </a:r>
            <a:endParaRPr lang="en-IN" sz="2800" b="1" dirty="0">
              <a:solidFill>
                <a:srgbClr val="213163"/>
              </a:solidFill>
            </a:endParaRPr>
          </a:p>
        </p:txBody>
      </p:sp>
      <p:sp>
        <p:nvSpPr>
          <p:cNvPr id="4" name="TextBox 3">
            <a:extLst>
              <a:ext uri="{FF2B5EF4-FFF2-40B4-BE49-F238E27FC236}">
                <a16:creationId xmlns:a16="http://schemas.microsoft.com/office/drawing/2014/main" id="{7251AD8C-BBA5-321F-1F81-89CF1305050C}"/>
              </a:ext>
            </a:extLst>
          </p:cNvPr>
          <p:cNvSpPr txBox="1"/>
          <p:nvPr/>
        </p:nvSpPr>
        <p:spPr>
          <a:xfrm>
            <a:off x="633539" y="1780307"/>
            <a:ext cx="10924921" cy="4190314"/>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t>Primary Goal: </a:t>
            </a:r>
            <a:r>
              <a:rPr lang="en-US" sz="2000" dirty="0"/>
              <a:t>To analyze key oceanic variables and their influence on coral bleaching events using historical climate data.</a:t>
            </a:r>
          </a:p>
          <a:p>
            <a:pPr marL="342900" indent="-342900" algn="just">
              <a:lnSpc>
                <a:spcPct val="150000"/>
              </a:lnSpc>
              <a:buFont typeface="Wingdings" panose="05000000000000000000" pitchFamily="2" charset="2"/>
              <a:buChar char="§"/>
            </a:pPr>
            <a:r>
              <a:rPr lang="en-US" sz="2000" b="1" dirty="0"/>
              <a:t>Technology Integration: </a:t>
            </a:r>
            <a:r>
              <a:rPr lang="en-US" sz="2000" dirty="0"/>
              <a:t>Utilize machine learning (Logistic Regression) and deep learning models to predict bleaching severity based on SST, pH levels, and species diversity.</a:t>
            </a:r>
          </a:p>
          <a:p>
            <a:pPr marL="342900" indent="-342900" algn="just">
              <a:lnSpc>
                <a:spcPct val="150000"/>
              </a:lnSpc>
              <a:buFont typeface="Wingdings" panose="05000000000000000000" pitchFamily="2" charset="2"/>
              <a:buChar char="§"/>
            </a:pPr>
            <a:r>
              <a:rPr lang="en-US" sz="2000" b="1" dirty="0"/>
              <a:t> Analytical Focus: </a:t>
            </a:r>
            <a:r>
              <a:rPr lang="en-US" sz="2000" dirty="0"/>
              <a:t>Identify patterns and correlations among environmental factors to better understand the drivers of marine heatwaves and coral bleaching.</a:t>
            </a:r>
          </a:p>
          <a:p>
            <a:pPr marL="342900" indent="-342900" algn="just">
              <a:lnSpc>
                <a:spcPct val="150000"/>
              </a:lnSpc>
              <a:buFont typeface="Wingdings" panose="05000000000000000000" pitchFamily="2" charset="2"/>
              <a:buChar char="§"/>
            </a:pPr>
            <a:r>
              <a:rPr lang="en-US" sz="2000" b="1" dirty="0"/>
              <a:t> Real-World Application: </a:t>
            </a:r>
            <a:r>
              <a:rPr lang="en-US" sz="2000" dirty="0"/>
              <a:t>Support marine conservation by enabling early warning systems and optimized decision-making through accurate, data-driven predictions.</a:t>
            </a:r>
          </a:p>
          <a:p>
            <a:pPr marL="342900" indent="-342900" algn="just">
              <a:lnSpc>
                <a:spcPct val="150000"/>
              </a:lnSpc>
              <a:buFont typeface="Wingdings" panose="05000000000000000000" pitchFamily="2" charset="2"/>
              <a:buChar char="§"/>
            </a:pPr>
            <a:endParaRPr lang="en-IN" sz="2000" dirty="0"/>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4937" y="1050248"/>
            <a:ext cx="6102626" cy="523220"/>
          </a:xfrm>
          <a:prstGeom prst="rect">
            <a:avLst/>
          </a:prstGeom>
          <a:noFill/>
        </p:spPr>
        <p:txBody>
          <a:bodyPr wrap="square">
            <a:spAutoFit/>
          </a:bodyPr>
          <a:lstStyle/>
          <a:p>
            <a:r>
              <a:rPr lang="en-US" sz="2800" b="1" dirty="0">
                <a:solidFill>
                  <a:srgbClr val="213163"/>
                </a:solidFill>
              </a:rPr>
              <a:t>Methodology</a:t>
            </a:r>
          </a:p>
        </p:txBody>
      </p:sp>
      <p:sp>
        <p:nvSpPr>
          <p:cNvPr id="4" name="TextBox 3">
            <a:extLst>
              <a:ext uri="{FF2B5EF4-FFF2-40B4-BE49-F238E27FC236}">
                <a16:creationId xmlns:a16="http://schemas.microsoft.com/office/drawing/2014/main" id="{E00FBFA7-BBFF-9302-BC00-2E3EBC944206}"/>
              </a:ext>
            </a:extLst>
          </p:cNvPr>
          <p:cNvSpPr txBox="1"/>
          <p:nvPr/>
        </p:nvSpPr>
        <p:spPr>
          <a:xfrm>
            <a:off x="540773" y="2069271"/>
            <a:ext cx="11100621" cy="3728649"/>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t>Data Collection: </a:t>
            </a:r>
            <a:r>
              <a:rPr lang="en-US" sz="2000" dirty="0"/>
              <a:t>Used a realistic ocean climate dataset containing variables such as Date, SST (°C), pH Level, Species Observed, Marine Heatwave status, and Bleaching Severity.</a:t>
            </a:r>
          </a:p>
          <a:p>
            <a:pPr marL="342900" indent="-342900" algn="just">
              <a:lnSpc>
                <a:spcPct val="150000"/>
              </a:lnSpc>
              <a:buFont typeface="Wingdings" panose="05000000000000000000" pitchFamily="2" charset="2"/>
              <a:buChar char="§"/>
            </a:pPr>
            <a:r>
              <a:rPr lang="en-US" sz="2000" b="1" dirty="0"/>
              <a:t> Data Preprocessing: </a:t>
            </a:r>
            <a:r>
              <a:rPr lang="en-US" sz="2000" dirty="0"/>
              <a:t>Converted date formats, handled missing values, extracted features (Year, Month), and scaled input variables using </a:t>
            </a:r>
            <a:r>
              <a:rPr lang="en-US" sz="2000" dirty="0" err="1"/>
              <a:t>StandardScaler</a:t>
            </a:r>
            <a:r>
              <a:rPr lang="en-US" sz="2000" dirty="0"/>
              <a:t>.</a:t>
            </a:r>
          </a:p>
          <a:p>
            <a:pPr marL="342900" indent="-342900" algn="just">
              <a:lnSpc>
                <a:spcPct val="150000"/>
              </a:lnSpc>
              <a:buFont typeface="Wingdings" panose="05000000000000000000" pitchFamily="2" charset="2"/>
              <a:buChar char="§"/>
            </a:pPr>
            <a:r>
              <a:rPr lang="en-US" sz="2000" b="1" dirty="0"/>
              <a:t> Model Implementation: </a:t>
            </a:r>
            <a:r>
              <a:rPr lang="en-US" sz="2000" dirty="0"/>
              <a:t>Applied logistic regression for classification and built a deep learning model using </a:t>
            </a:r>
            <a:r>
              <a:rPr lang="en-US" sz="2000" dirty="0" err="1"/>
              <a:t>Keras</a:t>
            </a:r>
            <a:r>
              <a:rPr lang="en-US" sz="2000" dirty="0"/>
              <a:t> with dense layers to predict bleaching severity.</a:t>
            </a:r>
          </a:p>
          <a:p>
            <a:pPr marL="342900" indent="-342900" algn="just">
              <a:lnSpc>
                <a:spcPct val="150000"/>
              </a:lnSpc>
              <a:buFont typeface="Wingdings" panose="05000000000000000000" pitchFamily="2" charset="2"/>
              <a:buChar char="§"/>
            </a:pPr>
            <a:r>
              <a:rPr lang="en-US" sz="2000" b="1" dirty="0"/>
              <a:t> Evaluation and Visualization: </a:t>
            </a:r>
            <a:r>
              <a:rPr lang="en-US" sz="2000" dirty="0"/>
              <a:t>Used accuracy, confusion matrix, and classification reports for model evaluation; visualized trends using Seaborn and Matplotlib to support findings.</a:t>
            </a:r>
          </a:p>
        </p:txBody>
      </p:sp>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47409" y="1106138"/>
            <a:ext cx="7244771" cy="523220"/>
          </a:xfrm>
          <a:prstGeom prst="rect">
            <a:avLst/>
          </a:prstGeom>
          <a:noFill/>
        </p:spPr>
        <p:txBody>
          <a:bodyPr wrap="square">
            <a:spAutoFit/>
          </a:bodyPr>
          <a:lstStyle/>
          <a:p>
            <a:r>
              <a:rPr lang="en-US" sz="2800" b="1" dirty="0">
                <a:solidFill>
                  <a:srgbClr val="213163"/>
                </a:solidFill>
              </a:rPr>
              <a:t>Implementation and Result Analysis</a:t>
            </a:r>
          </a:p>
        </p:txBody>
      </p:sp>
      <p:sp>
        <p:nvSpPr>
          <p:cNvPr id="7" name="Rectangle 4">
            <a:extLst>
              <a:ext uri="{FF2B5EF4-FFF2-40B4-BE49-F238E27FC236}">
                <a16:creationId xmlns:a16="http://schemas.microsoft.com/office/drawing/2014/main" id="{BCCF9471-9CC9-3E03-9AF2-F68856938AA0}"/>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TextBox 7">
            <a:extLst>
              <a:ext uri="{FF2B5EF4-FFF2-40B4-BE49-F238E27FC236}">
                <a16:creationId xmlns:a16="http://schemas.microsoft.com/office/drawing/2014/main" id="{3E326922-E440-BD9C-0055-F79F543EC1E7}"/>
              </a:ext>
            </a:extLst>
          </p:cNvPr>
          <p:cNvSpPr txBox="1"/>
          <p:nvPr/>
        </p:nvSpPr>
        <p:spPr>
          <a:xfrm>
            <a:off x="247409" y="1822777"/>
            <a:ext cx="3765755" cy="400110"/>
          </a:xfrm>
          <a:prstGeom prst="rect">
            <a:avLst/>
          </a:prstGeom>
          <a:noFill/>
        </p:spPr>
        <p:txBody>
          <a:bodyPr wrap="square" rtlCol="0">
            <a:spAutoFit/>
          </a:bodyPr>
          <a:lstStyle/>
          <a:p>
            <a:r>
              <a:rPr lang="en-IN" sz="2000" b="1" dirty="0"/>
              <a:t>Implementation of Code </a:t>
            </a:r>
          </a:p>
        </p:txBody>
      </p:sp>
      <p:sp>
        <p:nvSpPr>
          <p:cNvPr id="2" name="Rectangle 1">
            <a:extLst>
              <a:ext uri="{FF2B5EF4-FFF2-40B4-BE49-F238E27FC236}">
                <a16:creationId xmlns:a16="http://schemas.microsoft.com/office/drawing/2014/main" id="{0237426A-6453-93FC-2FCF-68793B880A48}"/>
              </a:ext>
            </a:extLst>
          </p:cNvPr>
          <p:cNvSpPr>
            <a:spLocks noChangeArrowheads="1"/>
          </p:cNvSpPr>
          <p:nvPr/>
        </p:nvSpPr>
        <p:spPr bwMode="auto">
          <a:xfrm>
            <a:off x="462116" y="2222887"/>
            <a:ext cx="11287432" cy="4190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lgn="just">
              <a:lnSpc>
                <a:spcPct val="150000"/>
              </a:lnSpc>
              <a:buFont typeface="Wingdings" panose="05000000000000000000" pitchFamily="2" charset="2"/>
              <a:buChar char="§"/>
            </a:pPr>
            <a:r>
              <a:rPr lang="en-US" sz="2000" b="1" dirty="0"/>
              <a:t> Dataset Loading and Preprocessing : </a:t>
            </a:r>
            <a:r>
              <a:rPr lang="en-US" sz="2000" dirty="0"/>
              <a:t>Load dataset using Pandas. Time and feature extraction .</a:t>
            </a:r>
          </a:p>
          <a:p>
            <a:pPr marL="342900" indent="-342900" algn="just">
              <a:lnSpc>
                <a:spcPct val="150000"/>
              </a:lnSpc>
              <a:buFont typeface="Wingdings" panose="05000000000000000000" pitchFamily="2" charset="2"/>
              <a:buChar char="§"/>
            </a:pPr>
            <a:r>
              <a:rPr lang="en-US" sz="2000" b="1" dirty="0"/>
              <a:t> Sea Surface Temperature (SST) Visualization: </a:t>
            </a:r>
            <a:r>
              <a:rPr lang="en-US" sz="2000" dirty="0"/>
              <a:t>Line plot of SST over time. Time period from        2015 to 2024</a:t>
            </a:r>
          </a:p>
          <a:p>
            <a:pPr marL="342900" indent="-342900" algn="just">
              <a:lnSpc>
                <a:spcPct val="150000"/>
              </a:lnSpc>
              <a:buFont typeface="Wingdings" panose="05000000000000000000" pitchFamily="2" charset="2"/>
              <a:buChar char="§"/>
            </a:pPr>
            <a:r>
              <a:rPr lang="en-US" sz="2000" b="1" dirty="0"/>
              <a:t> Data Visualization Tools: </a:t>
            </a:r>
            <a:r>
              <a:rPr lang="en-US" sz="2000" dirty="0"/>
              <a:t>Visualizing with Matplotlib. Enhancing with Seaborn.</a:t>
            </a:r>
          </a:p>
          <a:p>
            <a:pPr marL="342900" indent="-342900" algn="just">
              <a:lnSpc>
                <a:spcPct val="150000"/>
              </a:lnSpc>
              <a:buFont typeface="Wingdings" panose="05000000000000000000" pitchFamily="2" charset="2"/>
              <a:buChar char="§"/>
            </a:pPr>
            <a:r>
              <a:rPr lang="en-US" sz="2000" b="1" dirty="0"/>
              <a:t> Trend and Fluctuation Analysis: </a:t>
            </a:r>
            <a:r>
              <a:rPr lang="en-US" sz="2000" dirty="0"/>
              <a:t>Identifying trends in SST data. Observing fluctuations over the years.</a:t>
            </a:r>
          </a:p>
          <a:p>
            <a:pPr marL="342900" indent="-342900" algn="just">
              <a:lnSpc>
                <a:spcPct val="150000"/>
              </a:lnSpc>
              <a:buFont typeface="Wingdings" panose="05000000000000000000" pitchFamily="2" charset="2"/>
              <a:buChar char="§"/>
            </a:pPr>
            <a:r>
              <a:rPr lang="en-US" sz="2000" b="1" dirty="0"/>
              <a:t> Summary Statistics: </a:t>
            </a:r>
            <a:r>
              <a:rPr lang="en-US" sz="2000" dirty="0"/>
              <a:t>Generating summary statistics. Supporting visual analysis of SST behavior</a:t>
            </a:r>
          </a:p>
        </p:txBody>
      </p:sp>
    </p:spTree>
    <p:extLst>
      <p:ext uri="{BB962C8B-B14F-4D97-AF65-F5344CB8AC3E}">
        <p14:creationId xmlns:p14="http://schemas.microsoft.com/office/powerpoint/2010/main" val="151988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AAB095-E581-46C3-B711-A5C54344D854}"/>
              </a:ext>
            </a:extLst>
          </p:cNvPr>
          <p:cNvSpPr txBox="1"/>
          <p:nvPr/>
        </p:nvSpPr>
        <p:spPr>
          <a:xfrm>
            <a:off x="245806" y="939770"/>
            <a:ext cx="4168878" cy="400110"/>
          </a:xfrm>
          <a:prstGeom prst="rect">
            <a:avLst/>
          </a:prstGeom>
          <a:noFill/>
        </p:spPr>
        <p:txBody>
          <a:bodyPr wrap="square" rtlCol="0">
            <a:spAutoFit/>
          </a:bodyPr>
          <a:lstStyle/>
          <a:p>
            <a:r>
              <a:rPr lang="en-IN" sz="2000" b="1" dirty="0"/>
              <a:t>Result Analysis</a:t>
            </a:r>
          </a:p>
        </p:txBody>
      </p:sp>
      <p:pic>
        <p:nvPicPr>
          <p:cNvPr id="4" name="Picture 3">
            <a:extLst>
              <a:ext uri="{FF2B5EF4-FFF2-40B4-BE49-F238E27FC236}">
                <a16:creationId xmlns:a16="http://schemas.microsoft.com/office/drawing/2014/main" id="{4F6EFA1F-8B37-DB4D-0F43-ED0377CD6EDE}"/>
              </a:ext>
            </a:extLst>
          </p:cNvPr>
          <p:cNvPicPr>
            <a:picLocks noChangeAspect="1"/>
          </p:cNvPicPr>
          <p:nvPr/>
        </p:nvPicPr>
        <p:blipFill>
          <a:blip r:embed="rId2"/>
          <a:stretch>
            <a:fillRect/>
          </a:stretch>
        </p:blipFill>
        <p:spPr>
          <a:xfrm>
            <a:off x="245806" y="2163097"/>
            <a:ext cx="11759381" cy="4237703"/>
          </a:xfrm>
          <a:prstGeom prst="rect">
            <a:avLst/>
          </a:prstGeom>
        </p:spPr>
      </p:pic>
      <p:sp>
        <p:nvSpPr>
          <p:cNvPr id="5" name="TextBox 4">
            <a:extLst>
              <a:ext uri="{FF2B5EF4-FFF2-40B4-BE49-F238E27FC236}">
                <a16:creationId xmlns:a16="http://schemas.microsoft.com/office/drawing/2014/main" id="{206FA23A-40BA-C0C7-A47E-C92D733881AD}"/>
              </a:ext>
            </a:extLst>
          </p:cNvPr>
          <p:cNvSpPr txBox="1"/>
          <p:nvPr/>
        </p:nvSpPr>
        <p:spPr>
          <a:xfrm>
            <a:off x="432619" y="1561660"/>
            <a:ext cx="11759381" cy="379656"/>
          </a:xfrm>
          <a:prstGeom prst="rect">
            <a:avLst/>
          </a:prstGeom>
          <a:noFill/>
        </p:spPr>
        <p:txBody>
          <a:bodyPr wrap="square" rtlCol="0">
            <a:spAutoFit/>
          </a:bodyPr>
          <a:lstStyle/>
          <a:p>
            <a:r>
              <a:rPr lang="en-US" b="1" dirty="0">
                <a:solidFill>
                  <a:srgbClr val="FF0000"/>
                </a:solidFill>
              </a:rPr>
              <a:t>Predictive Modeling of Coral Bleaching Severity Using Oceanographic Data: An ML and DL Approach</a:t>
            </a:r>
            <a:endParaRPr lang="en-IN" b="1" dirty="0">
              <a:solidFill>
                <a:srgbClr val="FF0000"/>
              </a:solidFill>
            </a:endParaRPr>
          </a:p>
        </p:txBody>
      </p:sp>
    </p:spTree>
    <p:extLst>
      <p:ext uri="{BB962C8B-B14F-4D97-AF65-F5344CB8AC3E}">
        <p14:creationId xmlns:p14="http://schemas.microsoft.com/office/powerpoint/2010/main" val="362152681"/>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844</TotalTime>
  <Words>1523</Words>
  <Application>Microsoft Office PowerPoint</Application>
  <PresentationFormat>Widescreen</PresentationFormat>
  <Paragraphs>113</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Algerian</vt:lpstr>
      <vt:lpstr>Arial</vt:lpstr>
      <vt:lpstr>Arial Unicode MS</vt:lpstr>
      <vt:lpstr>Calibri</vt:lpstr>
      <vt:lpstr>Wingdings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Praneelaa T R</cp:lastModifiedBy>
  <cp:revision>23</cp:revision>
  <dcterms:created xsi:type="dcterms:W3CDTF">2024-12-31T09:40:01Z</dcterms:created>
  <dcterms:modified xsi:type="dcterms:W3CDTF">2025-05-06T13:13:31Z</dcterms:modified>
</cp:coreProperties>
</file>