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58" r:id="rId11"/>
    <p:sldId id="259" r:id="rId12"/>
    <p:sldId id="260" r:id="rId13"/>
    <p:sldId id="294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96" r:id="rId27"/>
    <p:sldId id="273" r:id="rId28"/>
    <p:sldId id="274" r:id="rId29"/>
    <p:sldId id="275" r:id="rId30"/>
    <p:sldId id="276" r:id="rId31"/>
    <p:sldId id="277" r:id="rId32"/>
    <p:sldId id="295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3DA8BF-2F3A-41F4-B049-73CFD0E99D59}" type="datetimeFigureOut">
              <a:rPr lang="en-US" smtClean="0"/>
              <a:t>19/07/2016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564A37-BA7E-4C38-8B4C-87947DC367B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dn.guru99.com/images/Big_Data/061114_0803_LearnHadoop4.p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1.ibm.com/software/data/infosphere/hadoop/mapreduce" TargetMode="External"/><Relationship Id="rId2" Type="http://schemas.openxmlformats.org/officeDocument/2006/relationships/hyperlink" Target="http://www.usenix.org/event/nsdi11/tech/full_papers/Shie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google.com/archive/gf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dn.guru99.com/images/Big_Data/061114_0759_WhatIsBigDa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cdn.guru99.com/images/Big_Data/061114_0759_WhatIsBigDa3.jp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dn.guru99.com/images/Big_Data/061114_0759_WhatIsBigDa4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16764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Seminar on Big Data</a:t>
            </a:r>
            <a:br>
              <a:rPr lang="en-US" sz="6000" dirty="0" smtClean="0"/>
            </a:br>
            <a:r>
              <a:rPr lang="en-US" sz="4400" dirty="0" smtClean="0"/>
              <a:t>Wed., 20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July 2016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657600"/>
            <a:ext cx="7854696" cy="1981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600" dirty="0" smtClean="0"/>
              <a:t>Dr. </a:t>
            </a:r>
            <a:r>
              <a:rPr lang="en-US" sz="3600" dirty="0" err="1" smtClean="0"/>
              <a:t>Girish</a:t>
            </a:r>
            <a:r>
              <a:rPr lang="en-US" sz="3600" dirty="0" smtClean="0"/>
              <a:t> </a:t>
            </a:r>
            <a:r>
              <a:rPr lang="en-US" sz="3600" dirty="0" err="1" smtClean="0"/>
              <a:t>Tere</a:t>
            </a:r>
            <a:r>
              <a:rPr lang="en-US" sz="3600" dirty="0" smtClean="0"/>
              <a:t>,</a:t>
            </a:r>
          </a:p>
          <a:p>
            <a:pPr algn="l"/>
            <a:r>
              <a:rPr lang="en-US" dirty="0" smtClean="0"/>
              <a:t>Asst. Professor, Department of Computer Science,</a:t>
            </a:r>
          </a:p>
          <a:p>
            <a:pPr algn="l"/>
            <a:r>
              <a:rPr lang="en-US" dirty="0" err="1" smtClean="0"/>
              <a:t>Thakur</a:t>
            </a:r>
            <a:r>
              <a:rPr lang="en-US" dirty="0" smtClean="0"/>
              <a:t> College of Science and Commerce, </a:t>
            </a:r>
          </a:p>
          <a:p>
            <a:pPr algn="l"/>
            <a:r>
              <a:rPr lang="en-US" dirty="0" smtClean="0"/>
              <a:t>Mumbai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Big Data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Data is measured by 3V's:</a:t>
            </a:r>
          </a:p>
          <a:p>
            <a:r>
              <a:rPr lang="en-US" b="1" dirty="0" smtClean="0"/>
              <a:t>Volume</a:t>
            </a:r>
            <a:r>
              <a:rPr lang="en-US" b="1" dirty="0" smtClean="0"/>
              <a:t>: TB</a:t>
            </a:r>
          </a:p>
          <a:p>
            <a:r>
              <a:rPr lang="en-US" b="1" dirty="0" smtClean="0"/>
              <a:t>Velocity</a:t>
            </a:r>
            <a:r>
              <a:rPr lang="en-US" b="1" dirty="0" smtClean="0"/>
              <a:t>: TB/sec. Speed of creation or </a:t>
            </a:r>
            <a:r>
              <a:rPr lang="en-US" b="1" dirty="0" smtClean="0"/>
              <a:t>change</a:t>
            </a:r>
            <a:endParaRPr lang="en-US" b="1" dirty="0" smtClean="0"/>
          </a:p>
          <a:p>
            <a:r>
              <a:rPr lang="en-US" b="1" dirty="0" smtClean="0"/>
              <a:t>Variety</a:t>
            </a:r>
            <a:r>
              <a:rPr lang="en-US" b="1" dirty="0" smtClean="0"/>
              <a:t>: </a:t>
            </a:r>
            <a:r>
              <a:rPr lang="en-US" b="1" dirty="0" smtClean="0"/>
              <a:t>Type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(</a:t>
            </a:r>
            <a:r>
              <a:rPr lang="en-US" dirty="0" smtClean="0"/>
              <a:t>Text, audio, video, images, geospatial, ...)</a:t>
            </a:r>
          </a:p>
          <a:p>
            <a:r>
              <a:rPr lang="en-US" dirty="0" smtClean="0"/>
              <a:t>Increasing </a:t>
            </a:r>
            <a:r>
              <a:rPr lang="en-US" dirty="0" smtClean="0"/>
              <a:t>processing power, storage capacity, and </a:t>
            </a:r>
            <a:r>
              <a:rPr lang="en-US" dirty="0" smtClean="0"/>
              <a:t>networking have </a:t>
            </a:r>
            <a:r>
              <a:rPr lang="en-US" dirty="0" smtClean="0"/>
              <a:t>caused data to grow in all 3 dimensions.</a:t>
            </a:r>
          </a:p>
          <a:p>
            <a:r>
              <a:rPr lang="en-US" dirty="0" smtClean="0"/>
              <a:t>Volume</a:t>
            </a:r>
            <a:r>
              <a:rPr lang="en-US" dirty="0" smtClean="0"/>
              <a:t>, Location, Velocity, Churn, Variety</a:t>
            </a:r>
            <a:r>
              <a:rPr lang="en-US" dirty="0" smtClean="0"/>
              <a:t>, Veracity </a:t>
            </a:r>
            <a:r>
              <a:rPr lang="en-US" dirty="0" smtClean="0"/>
              <a:t>(accuracy, correctness, applicability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Customer </a:t>
            </a:r>
            <a:r>
              <a:rPr lang="en-US" dirty="0" smtClean="0"/>
              <a:t>Churn: A Key Performance Indicator for Banks</a:t>
            </a:r>
          </a:p>
          <a:p>
            <a:r>
              <a:rPr lang="en-US" dirty="0" smtClean="0"/>
              <a:t>Examples</a:t>
            </a:r>
            <a:r>
              <a:rPr lang="en-US" dirty="0" smtClean="0"/>
              <a:t>: social network data, sensor networks,</a:t>
            </a:r>
          </a:p>
          <a:p>
            <a:pPr>
              <a:buNone/>
            </a:pPr>
            <a:r>
              <a:rPr lang="en-US" dirty="0" smtClean="0"/>
              <a:t>    Internet </a:t>
            </a:r>
            <a:r>
              <a:rPr lang="en-US" dirty="0" smtClean="0"/>
              <a:t>Search, Genomics, astronomy,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Why Big Data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 cost storage to store data that was discarded earlier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Powerful </a:t>
            </a:r>
            <a:r>
              <a:rPr lang="en-US" dirty="0" smtClean="0"/>
              <a:t>multi-core processors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 </a:t>
            </a:r>
            <a:r>
              <a:rPr lang="en-US" dirty="0" smtClean="0"/>
              <a:t>latency possible by distributed computing: Compute</a:t>
            </a:r>
          </a:p>
          <a:p>
            <a:pPr marL="514350" indent="-514350">
              <a:buNone/>
            </a:pPr>
            <a:r>
              <a:rPr lang="en-US" dirty="0" smtClean="0"/>
              <a:t>       clusters </a:t>
            </a:r>
            <a:r>
              <a:rPr lang="en-US" dirty="0" smtClean="0"/>
              <a:t>and grids connected via high-speed networks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Virtualization   -&gt;   Partition</a:t>
            </a:r>
            <a:r>
              <a:rPr lang="en-US" dirty="0" smtClean="0"/>
              <a:t>, Aggregate, isolate resources in </a:t>
            </a:r>
            <a:r>
              <a:rPr lang="en-US" dirty="0" smtClean="0"/>
              <a:t>any size </a:t>
            </a:r>
            <a:r>
              <a:rPr lang="en-US" dirty="0" smtClean="0"/>
              <a:t>and dynamically change it </a:t>
            </a:r>
            <a:r>
              <a:rPr lang="en-US" dirty="0" smtClean="0"/>
              <a:t> -&gt;  Minimize latency for any scale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Affordable  storage and computing with minimal </a:t>
            </a:r>
            <a:r>
              <a:rPr lang="en-US" dirty="0" smtClean="0"/>
              <a:t>man </a:t>
            </a:r>
            <a:r>
              <a:rPr lang="en-US" dirty="0" smtClean="0"/>
              <a:t>power via clouds - &gt; Possible </a:t>
            </a:r>
            <a:r>
              <a:rPr lang="en-US" dirty="0" smtClean="0"/>
              <a:t>because of advances in Networking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dirty="0" smtClean="0"/>
              <a:t>Why Big Data now</a:t>
            </a:r>
            <a:r>
              <a:rPr lang="en-US" dirty="0" smtClean="0"/>
              <a:t>?...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Better understanding of task distribution (</a:t>
            </a:r>
            <a:r>
              <a:rPr lang="en-US" dirty="0" err="1" smtClean="0"/>
              <a:t>MapReduce</a:t>
            </a:r>
            <a:r>
              <a:rPr lang="en-US" dirty="0" smtClean="0"/>
              <a:t>),</a:t>
            </a:r>
          </a:p>
          <a:p>
            <a:pPr marL="514350" indent="-514350">
              <a:buNone/>
            </a:pPr>
            <a:r>
              <a:rPr lang="en-US" dirty="0" smtClean="0"/>
              <a:t>        computing </a:t>
            </a:r>
            <a:r>
              <a:rPr lang="en-US" dirty="0" smtClean="0"/>
              <a:t>architecture (</a:t>
            </a:r>
            <a:r>
              <a:rPr lang="en-US" dirty="0" err="1" smtClean="0"/>
              <a:t>Hadoop</a:t>
            </a:r>
            <a:r>
              <a:rPr lang="en-US" dirty="0" smtClean="0"/>
              <a:t>),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Advanced </a:t>
            </a:r>
            <a:r>
              <a:rPr lang="en-US" dirty="0" smtClean="0"/>
              <a:t>analytical techniques (Machine learning)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Managed Big Data Platforms: Cloud service providers, such</a:t>
            </a:r>
          </a:p>
          <a:p>
            <a:pPr>
              <a:buNone/>
            </a:pPr>
            <a:r>
              <a:rPr lang="en-US" dirty="0" smtClean="0"/>
              <a:t>        as </a:t>
            </a:r>
            <a:r>
              <a:rPr lang="en-US" dirty="0" smtClean="0"/>
              <a:t>Amazon Web Services provide Elastic </a:t>
            </a:r>
            <a:r>
              <a:rPr lang="en-US" dirty="0" err="1" smtClean="0"/>
              <a:t>MapReduce</a:t>
            </a:r>
            <a:r>
              <a:rPr lang="en-US" dirty="0" smtClean="0"/>
              <a:t>, Simple</a:t>
            </a:r>
          </a:p>
          <a:p>
            <a:pPr>
              <a:buNone/>
            </a:pPr>
            <a:r>
              <a:rPr lang="en-US" dirty="0" smtClean="0"/>
              <a:t>        storage </a:t>
            </a:r>
            <a:r>
              <a:rPr lang="en-US" dirty="0" smtClean="0"/>
              <a:t>Service (S3) and </a:t>
            </a:r>
            <a:r>
              <a:rPr lang="en-US" dirty="0" err="1" smtClean="0"/>
              <a:t>HBase</a:t>
            </a:r>
            <a:r>
              <a:rPr lang="en-US" dirty="0" smtClean="0"/>
              <a:t> – column oriented database.</a:t>
            </a:r>
          </a:p>
          <a:p>
            <a:pPr>
              <a:buNone/>
            </a:pPr>
            <a:r>
              <a:rPr lang="en-US" dirty="0" smtClean="0"/>
              <a:t>        Google</a:t>
            </a:r>
            <a:r>
              <a:rPr lang="en-US" dirty="0" smtClean="0"/>
              <a:t>’ </a:t>
            </a:r>
            <a:r>
              <a:rPr lang="en-US" dirty="0" err="1" smtClean="0"/>
              <a:t>BigQuery</a:t>
            </a:r>
            <a:r>
              <a:rPr lang="en-US" dirty="0" smtClean="0"/>
              <a:t> and Prediction </a:t>
            </a:r>
            <a:r>
              <a:rPr lang="en-US" dirty="0" smtClean="0"/>
              <a:t>API.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Open-source </a:t>
            </a:r>
            <a:r>
              <a:rPr lang="en-US" dirty="0" smtClean="0"/>
              <a:t>software: </a:t>
            </a:r>
            <a:r>
              <a:rPr lang="en-US" dirty="0" err="1" smtClean="0"/>
              <a:t>OpenStack</a:t>
            </a:r>
            <a:r>
              <a:rPr lang="en-US" dirty="0" smtClean="0"/>
              <a:t>, </a:t>
            </a:r>
            <a:r>
              <a:rPr lang="en-US" dirty="0" err="1" smtClean="0"/>
              <a:t>PostGresSQL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March </a:t>
            </a:r>
            <a:r>
              <a:rPr lang="en-US" dirty="0" smtClean="0"/>
              <a:t>12, 2012: </a:t>
            </a:r>
            <a:r>
              <a:rPr lang="en-US" dirty="0" smtClean="0"/>
              <a:t>President </a:t>
            </a:r>
            <a:r>
              <a:rPr lang="en-US" dirty="0" err="1" smtClean="0"/>
              <a:t>Obama</a:t>
            </a:r>
            <a:r>
              <a:rPr lang="en-US" dirty="0" smtClean="0"/>
              <a:t> </a:t>
            </a:r>
            <a:r>
              <a:rPr lang="en-US" dirty="0" smtClean="0"/>
              <a:t>announced $200M for Big </a:t>
            </a:r>
            <a:r>
              <a:rPr lang="en-US" dirty="0" smtClean="0"/>
              <a:t>Data research</a:t>
            </a:r>
            <a:r>
              <a:rPr lang="en-US" dirty="0" smtClean="0"/>
              <a:t>. Distributed via NSF, NIH, DOE, </a:t>
            </a:r>
            <a:r>
              <a:rPr lang="en-US" dirty="0" err="1" smtClean="0"/>
              <a:t>DoD</a:t>
            </a:r>
            <a:r>
              <a:rPr lang="en-US" dirty="0" smtClean="0"/>
              <a:t>, DARPA, </a:t>
            </a:r>
            <a:r>
              <a:rPr lang="en-US" dirty="0" smtClean="0"/>
              <a:t>and USGS </a:t>
            </a:r>
            <a:r>
              <a:rPr lang="en-US" dirty="0" smtClean="0"/>
              <a:t>(Geological Survey</a:t>
            </a:r>
            <a:r>
              <a:rPr lang="en-US" dirty="0" smtClean="0"/>
              <a:t>)</a:t>
            </a:r>
          </a:p>
          <a:p>
            <a:pPr marL="514350" indent="-514350">
              <a:buNone/>
            </a:pPr>
            <a:r>
              <a:rPr lang="en-US" dirty="0" smtClean="0"/>
              <a:t>        http</a:t>
            </a:r>
            <a:r>
              <a:rPr lang="en-US" dirty="0" smtClean="0"/>
              <a:t>://www.cccblog.org/2016/05/04/big-data-government-funding-opportunities/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Advantages Of Big Data </a:t>
            </a:r>
            <a:r>
              <a:rPr lang="en-US" b="1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Businesses can utilize outside intelligence while taking decisions</a:t>
            </a:r>
          </a:p>
          <a:p>
            <a:r>
              <a:rPr lang="en-US" sz="2800" dirty="0" smtClean="0"/>
              <a:t>Improved customer </a:t>
            </a:r>
            <a:r>
              <a:rPr lang="en-US" sz="2800" dirty="0" smtClean="0"/>
              <a:t>service</a:t>
            </a:r>
          </a:p>
          <a:p>
            <a:r>
              <a:rPr lang="en-US" sz="2800" dirty="0" smtClean="0"/>
              <a:t>Early identification of risk to the </a:t>
            </a:r>
            <a:r>
              <a:rPr lang="en-US" sz="2800" dirty="0" smtClean="0"/>
              <a:t>product / services</a:t>
            </a:r>
            <a:r>
              <a:rPr lang="en-US" sz="2800" dirty="0" smtClean="0"/>
              <a:t>, if any</a:t>
            </a:r>
          </a:p>
          <a:p>
            <a:r>
              <a:rPr lang="en-US" sz="2800" dirty="0" smtClean="0"/>
              <a:t>Better </a:t>
            </a:r>
            <a:r>
              <a:rPr lang="en-US" sz="2800" dirty="0" smtClean="0"/>
              <a:t>operational </a:t>
            </a:r>
            <a:r>
              <a:rPr lang="en-US" sz="2800" dirty="0" smtClean="0"/>
              <a:t>efficiency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Big Data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premature infants to alert when interventions is needed</a:t>
            </a:r>
          </a:p>
          <a:p>
            <a:r>
              <a:rPr lang="en-US" dirty="0" smtClean="0"/>
              <a:t>Predict </a:t>
            </a:r>
            <a:r>
              <a:rPr lang="en-US" dirty="0" smtClean="0"/>
              <a:t>machine failures in manufacturing</a:t>
            </a:r>
          </a:p>
          <a:p>
            <a:r>
              <a:rPr lang="en-US" dirty="0" smtClean="0"/>
              <a:t>Prevent </a:t>
            </a:r>
            <a:r>
              <a:rPr lang="en-US" dirty="0" smtClean="0"/>
              <a:t>traffic jams, save fuel, reduce pollution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ACID requirements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Atomicity: </a:t>
            </a:r>
            <a:r>
              <a:rPr lang="en-US" sz="2200" dirty="0" smtClean="0"/>
              <a:t>All or nothing. If anything fails, entire transaction</a:t>
            </a:r>
          </a:p>
          <a:p>
            <a:pPr>
              <a:buNone/>
            </a:pPr>
            <a:r>
              <a:rPr lang="en-US" sz="2200" dirty="0" smtClean="0"/>
              <a:t>     fails. Example, Payment and ticketing.</a:t>
            </a:r>
          </a:p>
          <a:p>
            <a:r>
              <a:rPr lang="en-US" sz="2200" b="1" dirty="0" smtClean="0"/>
              <a:t>Consistency</a:t>
            </a:r>
            <a:r>
              <a:rPr lang="en-US" sz="2200" b="1" dirty="0" smtClean="0"/>
              <a:t>: </a:t>
            </a:r>
            <a:r>
              <a:rPr lang="en-US" sz="2200" dirty="0" smtClean="0"/>
              <a:t>If there is error in input, the output will not be</a:t>
            </a:r>
          </a:p>
          <a:p>
            <a:pPr>
              <a:buNone/>
            </a:pPr>
            <a:r>
              <a:rPr lang="en-US" sz="2200" dirty="0" smtClean="0"/>
              <a:t>     written to the database. Database goes from one valid state to</a:t>
            </a:r>
          </a:p>
          <a:p>
            <a:pPr>
              <a:buNone/>
            </a:pPr>
            <a:r>
              <a:rPr lang="en-US" sz="2200" dirty="0" smtClean="0"/>
              <a:t>     another valid states. Valid=Does not violate any defined rules.</a:t>
            </a:r>
          </a:p>
          <a:p>
            <a:r>
              <a:rPr lang="en-US" sz="2200" b="1" dirty="0" smtClean="0"/>
              <a:t>Isolation</a:t>
            </a:r>
            <a:r>
              <a:rPr lang="en-US" sz="2200" b="1" dirty="0" smtClean="0"/>
              <a:t>: </a:t>
            </a:r>
            <a:r>
              <a:rPr lang="en-US" sz="2200" dirty="0" smtClean="0"/>
              <a:t>Multiple parallel transactions will not interfere with</a:t>
            </a:r>
          </a:p>
          <a:p>
            <a:pPr>
              <a:buNone/>
            </a:pPr>
            <a:r>
              <a:rPr lang="en-US" sz="2200" dirty="0" smtClean="0"/>
              <a:t>     each other.</a:t>
            </a:r>
          </a:p>
          <a:p>
            <a:r>
              <a:rPr lang="en-US" sz="2200" b="1" dirty="0" smtClean="0"/>
              <a:t>Durability</a:t>
            </a:r>
            <a:r>
              <a:rPr lang="en-US" sz="2200" b="1" dirty="0" smtClean="0"/>
              <a:t>: </a:t>
            </a:r>
            <a:r>
              <a:rPr lang="en-US" sz="2200" dirty="0" smtClean="0"/>
              <a:t>After the output is written to the database, it stays</a:t>
            </a:r>
          </a:p>
          <a:p>
            <a:pPr>
              <a:buNone/>
            </a:pPr>
            <a:r>
              <a:rPr lang="en-US" sz="2200" dirty="0" smtClean="0"/>
              <a:t>     there forever even after power loss, crashes, or errors.</a:t>
            </a:r>
          </a:p>
          <a:p>
            <a:r>
              <a:rPr lang="en-US" sz="2200" dirty="0" smtClean="0"/>
              <a:t>Relational </a:t>
            </a:r>
            <a:r>
              <a:rPr lang="en-US" sz="2200" dirty="0" smtClean="0"/>
              <a:t>databases provide ACID while </a:t>
            </a:r>
            <a:r>
              <a:rPr lang="en-US" sz="2200" dirty="0" smtClean="0"/>
              <a:t>non-relational databases </a:t>
            </a:r>
            <a:r>
              <a:rPr lang="en-US" sz="2200" dirty="0" smtClean="0"/>
              <a:t>aim for </a:t>
            </a:r>
            <a:r>
              <a:rPr lang="en-US" sz="2200" i="1" dirty="0" smtClean="0"/>
              <a:t>BASE (Basically Available, Soft, </a:t>
            </a:r>
            <a:r>
              <a:rPr lang="en-US" sz="2200" i="1" dirty="0" smtClean="0"/>
              <a:t>and </a:t>
            </a:r>
            <a:r>
              <a:rPr lang="en-US" sz="2200" dirty="0" smtClean="0"/>
              <a:t>Eventual </a:t>
            </a:r>
            <a:r>
              <a:rPr lang="en-US" sz="2200" dirty="0" smtClean="0"/>
              <a:t>Consistency</a:t>
            </a:r>
            <a:r>
              <a:rPr lang="en-US" sz="2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Structured Data: </a:t>
            </a:r>
            <a:r>
              <a:rPr lang="en-US" sz="2000" dirty="0" smtClean="0"/>
              <a:t>Data that has a pre-set format, e.g., Address</a:t>
            </a:r>
          </a:p>
          <a:p>
            <a:pPr>
              <a:buNone/>
            </a:pPr>
            <a:r>
              <a:rPr lang="en-US" sz="2000" dirty="0" smtClean="0"/>
              <a:t>     Books</a:t>
            </a:r>
            <a:r>
              <a:rPr lang="en-US" sz="2000" dirty="0" smtClean="0"/>
              <a:t>, product catalogs, banking transactions,</a:t>
            </a:r>
          </a:p>
          <a:p>
            <a:r>
              <a:rPr lang="en-US" sz="2000" b="1" dirty="0" smtClean="0"/>
              <a:t>Unstructured </a:t>
            </a:r>
            <a:r>
              <a:rPr lang="en-US" sz="2000" b="1" dirty="0" smtClean="0"/>
              <a:t>Data: </a:t>
            </a:r>
            <a:r>
              <a:rPr lang="en-US" sz="2000" dirty="0" smtClean="0"/>
              <a:t>Data that has no pre-set format. Movies,</a:t>
            </a:r>
          </a:p>
          <a:p>
            <a:pPr>
              <a:buNone/>
            </a:pPr>
            <a:r>
              <a:rPr lang="en-US" sz="2000" dirty="0" smtClean="0"/>
              <a:t>     Audio</a:t>
            </a:r>
            <a:r>
              <a:rPr lang="en-US" sz="2000" dirty="0" smtClean="0"/>
              <a:t>, text files, web pages, computer programs, social media,</a:t>
            </a:r>
          </a:p>
          <a:p>
            <a:r>
              <a:rPr lang="en-US" sz="2000" b="1" dirty="0" smtClean="0"/>
              <a:t>Semi-Structured </a:t>
            </a:r>
            <a:r>
              <a:rPr lang="en-US" sz="2000" b="1" dirty="0" smtClean="0"/>
              <a:t>Data: </a:t>
            </a:r>
            <a:r>
              <a:rPr lang="en-US" sz="2000" dirty="0" smtClean="0"/>
              <a:t>Unstructured data that can be put into</a:t>
            </a:r>
          </a:p>
          <a:p>
            <a:r>
              <a:rPr lang="en-US" sz="2000" dirty="0" smtClean="0"/>
              <a:t>a structure by available format descriptions</a:t>
            </a:r>
          </a:p>
          <a:p>
            <a:r>
              <a:rPr lang="en-US" sz="2000" dirty="0" smtClean="0"/>
              <a:t>80</a:t>
            </a:r>
            <a:r>
              <a:rPr lang="en-US" sz="2000" dirty="0" smtClean="0"/>
              <a:t>% of data is unstructured.</a:t>
            </a:r>
          </a:p>
          <a:p>
            <a:r>
              <a:rPr lang="en-US" sz="2000" dirty="0" smtClean="0"/>
              <a:t>Batch </a:t>
            </a:r>
            <a:r>
              <a:rPr lang="en-US" sz="2000" dirty="0" smtClean="0"/>
              <a:t>vs. Streaming Data</a:t>
            </a:r>
          </a:p>
          <a:p>
            <a:r>
              <a:rPr lang="en-US" sz="2000" b="1" dirty="0" smtClean="0"/>
              <a:t>Real-Time </a:t>
            </a:r>
            <a:r>
              <a:rPr lang="en-US" sz="2000" b="1" dirty="0" smtClean="0"/>
              <a:t>Data: </a:t>
            </a:r>
            <a:r>
              <a:rPr lang="en-US" sz="2000" dirty="0" smtClean="0"/>
              <a:t>Streaming data that needs to analyzed as it</a:t>
            </a:r>
          </a:p>
          <a:p>
            <a:pPr>
              <a:buNone/>
            </a:pPr>
            <a:r>
              <a:rPr lang="en-US" sz="2000" dirty="0" smtClean="0"/>
              <a:t>     comes </a:t>
            </a:r>
            <a:r>
              <a:rPr lang="en-US" sz="2000" dirty="0" smtClean="0"/>
              <a:t>in. E.g., Intrusion detection. Aka “</a:t>
            </a:r>
            <a:r>
              <a:rPr lang="en-US" sz="2000" i="1" dirty="0" smtClean="0"/>
              <a:t>Data in Motion”</a:t>
            </a:r>
          </a:p>
          <a:p>
            <a:r>
              <a:rPr lang="en-US" sz="2000" b="1" dirty="0" smtClean="0"/>
              <a:t>Data </a:t>
            </a:r>
            <a:r>
              <a:rPr lang="en-US" sz="2000" b="1" dirty="0" smtClean="0"/>
              <a:t>at Rest: </a:t>
            </a:r>
            <a:r>
              <a:rPr lang="en-US" sz="2000" dirty="0" smtClean="0"/>
              <a:t>Non-real time. E.g., Sales analysis.</a:t>
            </a:r>
          </a:p>
          <a:p>
            <a:r>
              <a:rPr lang="en-US" sz="2000" b="1" dirty="0" smtClean="0"/>
              <a:t>Metadata: </a:t>
            </a:r>
            <a:r>
              <a:rPr lang="en-US" sz="2000" dirty="0" smtClean="0"/>
              <a:t>Definitions, mappings, </a:t>
            </a:r>
            <a:r>
              <a:rPr lang="en-US" sz="2000" dirty="0" smtClean="0"/>
              <a:t>scheme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r>
              <a:rPr lang="en-US" dirty="0" smtClean="0"/>
              <a:t>Relational Databases and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Relational Database: </a:t>
            </a:r>
            <a:r>
              <a:rPr lang="en-US" dirty="0" smtClean="0"/>
              <a:t>Stores data in tables. A “Schema”</a:t>
            </a:r>
          </a:p>
          <a:p>
            <a:r>
              <a:rPr lang="en-US" dirty="0" smtClean="0"/>
              <a:t>defines the tables, the fields in tables and relationships </a:t>
            </a:r>
            <a:r>
              <a:rPr lang="en-US" dirty="0" smtClean="0"/>
              <a:t>between the </a:t>
            </a:r>
            <a:r>
              <a:rPr lang="en-US" dirty="0" smtClean="0"/>
              <a:t>two. Data is stored one </a:t>
            </a:r>
            <a:r>
              <a:rPr lang="en-US" dirty="0" smtClean="0"/>
              <a:t>column/attribute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SQL: </a:t>
            </a:r>
            <a:r>
              <a:rPr lang="en-US" dirty="0" smtClean="0"/>
              <a:t>Most commonly </a:t>
            </a:r>
            <a:r>
              <a:rPr lang="en-US" dirty="0" smtClean="0"/>
              <a:t>used language </a:t>
            </a:r>
            <a:r>
              <a:rPr lang="en-US" dirty="0" smtClean="0"/>
              <a:t>for creating, retrieving, updating, and </a:t>
            </a:r>
            <a:r>
              <a:rPr lang="en-US" dirty="0" smtClean="0"/>
              <a:t>deleting </a:t>
            </a:r>
            <a:r>
              <a:rPr lang="it-IT" dirty="0" smtClean="0"/>
              <a:t>(</a:t>
            </a:r>
            <a:r>
              <a:rPr lang="it-IT" b="1" dirty="0" smtClean="0"/>
              <a:t>CRUD) </a:t>
            </a:r>
            <a:r>
              <a:rPr lang="it-IT" dirty="0" smtClean="0"/>
              <a:t>data in a relational database</a:t>
            </a:r>
          </a:p>
          <a:p>
            <a:r>
              <a:rPr lang="en-US" dirty="0" smtClean="0"/>
              <a:t>Example: To find the gender of customers who bought XYZ:</a:t>
            </a:r>
          </a:p>
          <a:p>
            <a:pPr>
              <a:buNone/>
            </a:pPr>
            <a:r>
              <a:rPr lang="en-US" i="1" dirty="0" smtClean="0"/>
              <a:t>     Select </a:t>
            </a:r>
            <a:r>
              <a:rPr lang="en-US" i="1" dirty="0" err="1" smtClean="0"/>
              <a:t>CustomerID</a:t>
            </a:r>
            <a:r>
              <a:rPr lang="en-US" i="1" dirty="0" smtClean="0"/>
              <a:t>, State, Gender, </a:t>
            </a:r>
            <a:r>
              <a:rPr lang="en-US" i="1" dirty="0" err="1" smtClean="0"/>
              <a:t>ProductID</a:t>
            </a:r>
            <a:r>
              <a:rPr lang="en-US" i="1" dirty="0" smtClean="0"/>
              <a:t> from “Customer</a:t>
            </a:r>
          </a:p>
          <a:p>
            <a:pPr>
              <a:buNone/>
            </a:pPr>
            <a:r>
              <a:rPr lang="en-US" i="1" dirty="0" smtClean="0"/>
              <a:t>     Table</a:t>
            </a:r>
            <a:r>
              <a:rPr lang="en-US" i="1" dirty="0" smtClean="0"/>
              <a:t>”, “Order Table” where </a:t>
            </a:r>
            <a:r>
              <a:rPr lang="en-US" i="1" dirty="0" err="1" smtClean="0"/>
              <a:t>ProductID</a:t>
            </a:r>
            <a:r>
              <a:rPr lang="en-US" i="1" dirty="0" smtClean="0"/>
              <a:t> = XYZ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76459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Non-relational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NoSQL</a:t>
            </a:r>
            <a:r>
              <a:rPr lang="en-US" b="1" dirty="0" smtClean="0"/>
              <a:t>: </a:t>
            </a:r>
            <a:r>
              <a:rPr lang="en-US" dirty="0" smtClean="0"/>
              <a:t>Not Only SQL. Any database that uses non-SQL</a:t>
            </a:r>
          </a:p>
          <a:p>
            <a:pPr>
              <a:buNone/>
            </a:pPr>
            <a:r>
              <a:rPr lang="en-US" dirty="0" smtClean="0"/>
              <a:t>    interfaces</a:t>
            </a:r>
            <a:r>
              <a:rPr lang="en-US" dirty="0" smtClean="0"/>
              <a:t>, e.g., Python, Ruby, C, etc. for retrieval.</a:t>
            </a:r>
          </a:p>
          <a:p>
            <a:pPr>
              <a:buNone/>
            </a:pPr>
            <a:r>
              <a:rPr lang="en-US" dirty="0" smtClean="0"/>
              <a:t>    Typically </a:t>
            </a:r>
            <a:r>
              <a:rPr lang="en-US" dirty="0" smtClean="0"/>
              <a:t>store data in key-value pairs.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limited to rows or columns. Data structure and query is</a:t>
            </a:r>
          </a:p>
          <a:p>
            <a:pPr>
              <a:buNone/>
            </a:pPr>
            <a:r>
              <a:rPr lang="en-US" dirty="0" smtClean="0"/>
              <a:t>    specific </a:t>
            </a:r>
            <a:r>
              <a:rPr lang="en-US" dirty="0" smtClean="0"/>
              <a:t>to the data type</a:t>
            </a:r>
          </a:p>
          <a:p>
            <a:r>
              <a:rPr lang="en-US" dirty="0" smtClean="0"/>
              <a:t>High-performance </a:t>
            </a:r>
            <a:r>
              <a:rPr lang="en-US" dirty="0" smtClean="0"/>
              <a:t>in-memory databases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(Representational State Transfer) web-like APIs</a:t>
            </a:r>
          </a:p>
          <a:p>
            <a:r>
              <a:rPr lang="en-US" dirty="0" smtClean="0"/>
              <a:t>Eventual </a:t>
            </a:r>
            <a:r>
              <a:rPr lang="en-US" dirty="0" smtClean="0"/>
              <a:t>consistency: BASE in place of ACID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err="1" smtClean="0"/>
              <a:t>NewSQL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Overcome scaling limits of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 smtClean="0"/>
              <a:t>scalable performance as </a:t>
            </a:r>
            <a:r>
              <a:rPr lang="en-US" dirty="0" err="1" smtClean="0"/>
              <a:t>NoSQL</a:t>
            </a:r>
            <a:r>
              <a:rPr lang="en-US" dirty="0" smtClean="0"/>
              <a:t> but using SQL</a:t>
            </a:r>
          </a:p>
          <a:p>
            <a:r>
              <a:rPr lang="en-US" dirty="0" smtClean="0"/>
              <a:t>Providing </a:t>
            </a:r>
            <a:r>
              <a:rPr lang="en-US" dirty="0" smtClean="0"/>
              <a:t>ACID</a:t>
            </a:r>
          </a:p>
          <a:p>
            <a:r>
              <a:rPr lang="en-US" dirty="0" smtClean="0"/>
              <a:t>Also </a:t>
            </a:r>
            <a:r>
              <a:rPr lang="en-US" dirty="0" smtClean="0"/>
              <a:t>called Scale-out SQL</a:t>
            </a:r>
          </a:p>
          <a:p>
            <a:r>
              <a:rPr lang="en-US" dirty="0" smtClean="0"/>
              <a:t>Generally </a:t>
            </a:r>
            <a:r>
              <a:rPr lang="en-US" dirty="0" smtClean="0"/>
              <a:t>use distributed processing.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Why Big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Terminology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Key </a:t>
            </a:r>
            <a:r>
              <a:rPr lang="en-US" sz="3200" dirty="0" smtClean="0"/>
              <a:t>Technologies: Google File System,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Hadoop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Hadoop</a:t>
            </a:r>
            <a:r>
              <a:rPr lang="en-US" sz="3200" dirty="0" smtClean="0"/>
              <a:t> </a:t>
            </a:r>
            <a:r>
              <a:rPr lang="en-US" sz="3200" dirty="0" smtClean="0"/>
              <a:t>and other database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Types </a:t>
            </a:r>
            <a:r>
              <a:rPr lang="en-US" sz="3200" dirty="0" smtClean="0"/>
              <a:t>of </a:t>
            </a:r>
            <a:r>
              <a:rPr lang="en-US" sz="3200" dirty="0" smtClean="0"/>
              <a:t>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Bibliography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Columnar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 </a:t>
            </a:r>
            <a:r>
              <a:rPr lang="en-US" sz="2000" dirty="0" smtClean="0"/>
              <a:t>Relational databases, data in each row of the table is </a:t>
            </a:r>
            <a:r>
              <a:rPr lang="en-US" sz="2000" dirty="0" smtClean="0"/>
              <a:t>stored together</a:t>
            </a:r>
            <a:r>
              <a:rPr lang="en-US" sz="2000" dirty="0" smtClean="0"/>
              <a:t>: </a:t>
            </a:r>
            <a:r>
              <a:rPr lang="en-US" sz="2000" dirty="0" smtClean="0"/>
              <a:t>001:101,Sanjay,10000</a:t>
            </a:r>
            <a:r>
              <a:rPr lang="en-US" sz="2000" dirty="0" smtClean="0"/>
              <a:t>; </a:t>
            </a:r>
            <a:r>
              <a:rPr lang="en-US" sz="2000" dirty="0" smtClean="0"/>
              <a:t>002:105,Jatin,20000</a:t>
            </a:r>
            <a:r>
              <a:rPr lang="en-US" sz="2000" dirty="0" smtClean="0"/>
              <a:t>; </a:t>
            </a:r>
            <a:r>
              <a:rPr lang="en-US" sz="2000" dirty="0" smtClean="0"/>
              <a:t>003:106,Milind;15000</a:t>
            </a:r>
            <a:endParaRPr lang="en-US" sz="2000" dirty="0" smtClean="0"/>
          </a:p>
          <a:p>
            <a:pPr lvl="1"/>
            <a:r>
              <a:rPr lang="en-US" sz="1400" dirty="0" smtClean="0"/>
              <a:t>Easy </a:t>
            </a:r>
            <a:r>
              <a:rPr lang="en-US" sz="1400" dirty="0" smtClean="0"/>
              <a:t>to find all information about a person</a:t>
            </a:r>
            <a:r>
              <a:rPr lang="en-US" sz="1400" dirty="0" smtClean="0"/>
              <a:t>.</a:t>
            </a:r>
          </a:p>
          <a:p>
            <a:pPr lvl="1"/>
            <a:r>
              <a:rPr lang="en-US" sz="1200" dirty="0" smtClean="0"/>
              <a:t>Difficult to answer queries about the aggregate:</a:t>
            </a:r>
          </a:p>
          <a:p>
            <a:pPr lvl="1"/>
            <a:r>
              <a:rPr lang="en-US" sz="1000" dirty="0" smtClean="0"/>
              <a:t>How many people have salary between 12k-15k? </a:t>
            </a:r>
          </a:p>
          <a:p>
            <a:r>
              <a:rPr lang="en-US" sz="2000" dirty="0" smtClean="0"/>
              <a:t>In Columnar databases, data in each column is stored together.</a:t>
            </a:r>
          </a:p>
          <a:p>
            <a:pPr>
              <a:buNone/>
            </a:pPr>
            <a:r>
              <a:rPr lang="nb-NO" sz="2000" dirty="0" smtClean="0"/>
              <a:t>     101:001,105:002,106:003</a:t>
            </a:r>
            <a:r>
              <a:rPr lang="nb-NO" sz="2000" dirty="0" smtClean="0"/>
              <a:t>; </a:t>
            </a:r>
            <a:r>
              <a:rPr lang="nb-NO" sz="2000" dirty="0" smtClean="0"/>
              <a:t>Sanjay:001</a:t>
            </a:r>
            <a:r>
              <a:rPr lang="nb-NO" sz="2000" dirty="0" smtClean="0"/>
              <a:t>, </a:t>
            </a:r>
            <a:r>
              <a:rPr lang="nb-NO" sz="2000" dirty="0" smtClean="0"/>
              <a:t>Jatin:002,Milind:003</a:t>
            </a:r>
            <a:r>
              <a:rPr lang="nb-NO" sz="2000" dirty="0" smtClean="0"/>
              <a:t>; </a:t>
            </a:r>
            <a:endParaRPr lang="nb-NO" sz="2000" dirty="0" smtClean="0"/>
          </a:p>
          <a:p>
            <a:pPr>
              <a:buNone/>
            </a:pPr>
            <a:r>
              <a:rPr lang="nb-NO" sz="2000" dirty="0" smtClean="0"/>
              <a:t> </a:t>
            </a:r>
            <a:r>
              <a:rPr lang="nb-NO" sz="2000" dirty="0" smtClean="0"/>
              <a:t>    10000:001</a:t>
            </a:r>
            <a:r>
              <a:rPr lang="nb-NO" sz="2000" dirty="0" smtClean="0"/>
              <a:t>, 20000:002, 150000:003</a:t>
            </a:r>
          </a:p>
          <a:p>
            <a:pPr lvl="1"/>
            <a:r>
              <a:rPr lang="en-US" sz="1300" dirty="0" smtClean="0"/>
              <a:t>Easy </a:t>
            </a:r>
            <a:r>
              <a:rPr lang="en-US" sz="1300" dirty="0" smtClean="0"/>
              <a:t>to get column statistics</a:t>
            </a:r>
          </a:p>
          <a:p>
            <a:pPr lvl="1"/>
            <a:r>
              <a:rPr lang="en-US" sz="1300" dirty="0" smtClean="0"/>
              <a:t>Very </a:t>
            </a:r>
            <a:r>
              <a:rPr lang="en-US" sz="1300" dirty="0" smtClean="0"/>
              <a:t>easy to add columns</a:t>
            </a:r>
          </a:p>
          <a:p>
            <a:pPr lvl="1"/>
            <a:r>
              <a:rPr lang="en-US" sz="1300" dirty="0" smtClean="0"/>
              <a:t>Good </a:t>
            </a:r>
            <a:r>
              <a:rPr lang="en-US" sz="1300" dirty="0" smtClean="0"/>
              <a:t>for data with high variety </a:t>
            </a:r>
            <a:r>
              <a:rPr lang="en-US" sz="1300" dirty="0" smtClean="0"/>
              <a:t>-&gt; </a:t>
            </a:r>
            <a:r>
              <a:rPr lang="en-US" sz="1300" dirty="0" smtClean="0"/>
              <a:t>simply add columns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524000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2240279"/>
                <a:gridCol w="1905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Milind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Relational</a:t>
            </a:r>
            <a:r>
              <a:rPr lang="fr-FR" b="1" dirty="0" smtClean="0"/>
              <a:t> </a:t>
            </a:r>
            <a:r>
              <a:rPr lang="fr-FR" b="1" dirty="0" err="1" smtClean="0"/>
              <a:t>Databases</a:t>
            </a:r>
            <a:r>
              <a:rPr lang="fr-FR" b="1" dirty="0" smtClean="0"/>
              <a:t>: </a:t>
            </a:r>
            <a:r>
              <a:rPr lang="fr-FR" dirty="0" err="1" smtClean="0"/>
              <a:t>PostgreSQL</a:t>
            </a:r>
            <a:r>
              <a:rPr lang="fr-FR" dirty="0" smtClean="0"/>
              <a:t>, </a:t>
            </a:r>
            <a:r>
              <a:rPr lang="fr-FR" dirty="0" err="1" smtClean="0"/>
              <a:t>SQLite</a:t>
            </a:r>
            <a:r>
              <a:rPr lang="fr-FR" dirty="0" smtClean="0"/>
              <a:t>, MySQL</a:t>
            </a:r>
          </a:p>
          <a:p>
            <a:r>
              <a:rPr lang="en-US" b="1" dirty="0" err="1" smtClean="0"/>
              <a:t>NewSQL</a:t>
            </a:r>
            <a:r>
              <a:rPr lang="en-US" b="1" dirty="0" smtClean="0"/>
              <a:t> Databases: </a:t>
            </a:r>
            <a:r>
              <a:rPr lang="en-US" dirty="0" smtClean="0"/>
              <a:t>Scale-out using distributed processing</a:t>
            </a:r>
          </a:p>
          <a:p>
            <a:r>
              <a:rPr lang="en-US" b="1" dirty="0" smtClean="0"/>
              <a:t>Non-relational Databases:</a:t>
            </a:r>
          </a:p>
          <a:p>
            <a:r>
              <a:rPr lang="en-US" b="1" dirty="0" smtClean="0"/>
              <a:t>Key-Value </a:t>
            </a:r>
            <a:r>
              <a:rPr lang="en-US" b="1" dirty="0" smtClean="0"/>
              <a:t>Pair (KVP) Databases: </a:t>
            </a:r>
            <a:r>
              <a:rPr lang="en-US" dirty="0" smtClean="0"/>
              <a:t>Data is stored </a:t>
            </a:r>
            <a:r>
              <a:rPr lang="en-US" dirty="0" smtClean="0"/>
              <a:t>as </a:t>
            </a:r>
            <a:r>
              <a:rPr lang="en-US" dirty="0" err="1" smtClean="0"/>
              <a:t>Key:Value</a:t>
            </a:r>
            <a:r>
              <a:rPr lang="en-US" dirty="0" smtClean="0"/>
              <a:t>, e.g., </a:t>
            </a:r>
            <a:r>
              <a:rPr lang="en-US" dirty="0" err="1" smtClean="0"/>
              <a:t>Riak</a:t>
            </a:r>
            <a:r>
              <a:rPr lang="en-US" dirty="0" smtClean="0"/>
              <a:t> Key-Value Database</a:t>
            </a:r>
          </a:p>
          <a:p>
            <a:r>
              <a:rPr lang="fr-FR" b="1" dirty="0" smtClean="0"/>
              <a:t>Document </a:t>
            </a:r>
            <a:r>
              <a:rPr lang="fr-FR" b="1" dirty="0" err="1" smtClean="0"/>
              <a:t>Databases</a:t>
            </a:r>
            <a:r>
              <a:rPr lang="fr-FR" b="1" dirty="0" smtClean="0"/>
              <a:t>: Store documents or web pages, e.g</a:t>
            </a:r>
            <a:r>
              <a:rPr lang="fr-FR" b="1" dirty="0" smtClean="0"/>
              <a:t>.,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b="1" dirty="0" smtClean="0"/>
              <a:t>Columnar </a:t>
            </a:r>
            <a:r>
              <a:rPr lang="en-US" b="1" dirty="0" smtClean="0"/>
              <a:t>Databases: Store data in columns, </a:t>
            </a:r>
            <a:r>
              <a:rPr lang="en-US" dirty="0" smtClean="0"/>
              <a:t>e.g.,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b="1" dirty="0" smtClean="0"/>
              <a:t>Graph </a:t>
            </a:r>
            <a:r>
              <a:rPr lang="en-US" b="1" dirty="0" smtClean="0"/>
              <a:t>Databases: Stores nodes and relationship, </a:t>
            </a:r>
            <a:r>
              <a:rPr lang="en-US" dirty="0" smtClean="0"/>
              <a:t>e.g., Neo4J</a:t>
            </a:r>
          </a:p>
          <a:p>
            <a:r>
              <a:rPr lang="en-US" b="1" dirty="0" smtClean="0"/>
              <a:t>Spatial </a:t>
            </a:r>
            <a:r>
              <a:rPr lang="en-US" b="1" dirty="0" smtClean="0"/>
              <a:t>Databases: For map and </a:t>
            </a:r>
            <a:r>
              <a:rPr lang="en-US" b="1" dirty="0" smtClean="0"/>
              <a:t>navigational </a:t>
            </a:r>
            <a:r>
              <a:rPr lang="en-US" b="1" dirty="0" smtClean="0"/>
              <a:t>data, e.g</a:t>
            </a:r>
            <a:r>
              <a:rPr lang="en-US" b="1" dirty="0" smtClean="0"/>
              <a:t>., </a:t>
            </a:r>
            <a:r>
              <a:rPr lang="en-US" dirty="0" err="1" smtClean="0"/>
              <a:t>OpenGEO</a:t>
            </a:r>
            <a:r>
              <a:rPr lang="en-US" dirty="0" smtClean="0"/>
              <a:t>, </a:t>
            </a:r>
            <a:r>
              <a:rPr lang="en-US" dirty="0" err="1" smtClean="0"/>
              <a:t>PortGIS</a:t>
            </a:r>
            <a:r>
              <a:rPr lang="en-US" dirty="0" smtClean="0"/>
              <a:t>, </a:t>
            </a:r>
            <a:r>
              <a:rPr lang="en-US" dirty="0" err="1" smtClean="0"/>
              <a:t>ArcSDE</a:t>
            </a:r>
            <a:endParaRPr lang="en-US" dirty="0" smtClean="0"/>
          </a:p>
          <a:p>
            <a:r>
              <a:rPr lang="en-US" b="1" dirty="0" smtClean="0"/>
              <a:t>In-Memory </a:t>
            </a:r>
            <a:r>
              <a:rPr lang="en-US" b="1" dirty="0" smtClean="0"/>
              <a:t>Database (IMDB): All data in memory. </a:t>
            </a:r>
            <a:r>
              <a:rPr lang="en-US" dirty="0" smtClean="0"/>
              <a:t>For </a:t>
            </a:r>
            <a:r>
              <a:rPr lang="en-US" dirty="0" smtClean="0"/>
              <a:t>real time </a:t>
            </a:r>
            <a:r>
              <a:rPr lang="en-US" dirty="0" smtClean="0"/>
              <a:t>applications</a:t>
            </a:r>
          </a:p>
          <a:p>
            <a:r>
              <a:rPr lang="en-US" b="1" dirty="0" smtClean="0"/>
              <a:t>Cloud Databases: Any data that is run in a cloud using </a:t>
            </a:r>
            <a:r>
              <a:rPr lang="en-US" dirty="0" smtClean="0"/>
              <a:t>IAAS,</a:t>
            </a:r>
          </a:p>
          <a:p>
            <a:pPr>
              <a:buNone/>
            </a:pPr>
            <a:r>
              <a:rPr lang="en-US" dirty="0" smtClean="0"/>
              <a:t>     VM </a:t>
            </a:r>
            <a:r>
              <a:rPr lang="en-US" dirty="0" smtClean="0"/>
              <a:t>Image, DAAS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Commodity computers serve as “Chunk Servers” and </a:t>
            </a:r>
            <a:r>
              <a:rPr lang="en-US" sz="2000" dirty="0" smtClean="0"/>
              <a:t>store multiple </a:t>
            </a:r>
            <a:r>
              <a:rPr lang="en-US" sz="2000" dirty="0" smtClean="0"/>
              <a:t>copies of data blocks</a:t>
            </a:r>
          </a:p>
          <a:p>
            <a:r>
              <a:rPr lang="en-US" sz="2000" dirty="0" smtClean="0"/>
              <a:t>A </a:t>
            </a:r>
            <a:r>
              <a:rPr lang="en-US" sz="2000" dirty="0" smtClean="0"/>
              <a:t>master server keeps a map of all chunks of files and </a:t>
            </a:r>
            <a:r>
              <a:rPr lang="en-US" sz="2000" dirty="0" smtClean="0"/>
              <a:t>location of </a:t>
            </a:r>
            <a:r>
              <a:rPr lang="en-US" sz="2000" dirty="0" smtClean="0"/>
              <a:t>those chunks.</a:t>
            </a:r>
          </a:p>
          <a:p>
            <a:r>
              <a:rPr lang="en-US" sz="2000" dirty="0" smtClean="0"/>
              <a:t>All </a:t>
            </a:r>
            <a:r>
              <a:rPr lang="en-US" sz="2000" dirty="0" smtClean="0"/>
              <a:t>writes are propagated by the writing chunk server to </a:t>
            </a:r>
            <a:r>
              <a:rPr lang="en-US" sz="2000" dirty="0" smtClean="0"/>
              <a:t>other chunk </a:t>
            </a:r>
            <a:r>
              <a:rPr lang="en-US" sz="2000" dirty="0" smtClean="0"/>
              <a:t>servers that have copies.</a:t>
            </a:r>
          </a:p>
          <a:p>
            <a:r>
              <a:rPr lang="en-US" sz="2000" dirty="0" smtClean="0"/>
              <a:t>Master </a:t>
            </a:r>
            <a:r>
              <a:rPr lang="en-US" sz="2000" dirty="0" smtClean="0"/>
              <a:t>server controls all read-write accesses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343400"/>
            <a:ext cx="797087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Big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r>
              <a:rPr lang="en-US" dirty="0" smtClean="0"/>
              <a:t>Distributed storage system built on Google File System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stored in rows and columns</a:t>
            </a:r>
          </a:p>
          <a:p>
            <a:r>
              <a:rPr lang="en-US" dirty="0" smtClean="0"/>
              <a:t>Optimized </a:t>
            </a:r>
            <a:r>
              <a:rPr lang="en-US" dirty="0" smtClean="0"/>
              <a:t>for sparse, persistent, multidimensional sorted map.</a:t>
            </a:r>
          </a:p>
          <a:p>
            <a:r>
              <a:rPr lang="en-US" dirty="0" smtClean="0"/>
              <a:t>Uses </a:t>
            </a:r>
            <a:r>
              <a:rPr lang="en-US" dirty="0" smtClean="0"/>
              <a:t>commodity servers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distributed outside of Google but accessible via </a:t>
            </a:r>
            <a:r>
              <a:rPr lang="en-US" dirty="0" smtClean="0"/>
              <a:t>Google App </a:t>
            </a:r>
            <a:r>
              <a:rPr lang="en-US" dirty="0" smtClean="0"/>
              <a:t>Engine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Software framework to process massive amounts </a:t>
            </a:r>
            <a:r>
              <a:rPr lang="en-US" dirty="0" smtClean="0"/>
              <a:t>of unstructured </a:t>
            </a:r>
            <a:r>
              <a:rPr lang="en-US" dirty="0" smtClean="0"/>
              <a:t>data in parallel</a:t>
            </a:r>
          </a:p>
          <a:p>
            <a:r>
              <a:rPr lang="en-US" b="1" dirty="0" smtClean="0"/>
              <a:t>Goals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Distributed</a:t>
            </a:r>
            <a:r>
              <a:rPr lang="en-US" dirty="0" smtClean="0"/>
              <a:t>: over a large number of inexpensive processors</a:t>
            </a:r>
          </a:p>
          <a:p>
            <a:pPr lvl="1"/>
            <a:r>
              <a:rPr lang="en-US" dirty="0" smtClean="0"/>
              <a:t>Scalable</a:t>
            </a:r>
            <a:r>
              <a:rPr lang="en-US" dirty="0" smtClean="0"/>
              <a:t>: expand or contract as needed</a:t>
            </a:r>
          </a:p>
          <a:p>
            <a:pPr lvl="1"/>
            <a:r>
              <a:rPr lang="en-US" dirty="0" smtClean="0"/>
              <a:t>Fault </a:t>
            </a:r>
            <a:r>
              <a:rPr lang="en-US" dirty="0" smtClean="0"/>
              <a:t>tolerant: Continue in spite of some failures</a:t>
            </a:r>
          </a:p>
          <a:p>
            <a:r>
              <a:rPr lang="en-US" b="1" dirty="0" smtClean="0"/>
              <a:t>Map</a:t>
            </a:r>
            <a:r>
              <a:rPr lang="en-US" b="1" dirty="0" smtClean="0"/>
              <a:t>: </a:t>
            </a:r>
            <a:r>
              <a:rPr lang="en-US" dirty="0" smtClean="0"/>
              <a:t>Takes a set of data and converts it into another set </a:t>
            </a:r>
            <a:r>
              <a:rPr lang="en-US" dirty="0" smtClean="0"/>
              <a:t>of key-value </a:t>
            </a:r>
            <a:r>
              <a:rPr lang="en-US" dirty="0" smtClean="0"/>
              <a:t>pairs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(</a:t>
            </a:r>
            <a:r>
              <a:rPr lang="en-US" dirty="0" err="1" smtClean="0"/>
              <a:t>Spilts</a:t>
            </a:r>
            <a:r>
              <a:rPr lang="en-US" dirty="0" smtClean="0"/>
              <a:t> &amp; Mapping)</a:t>
            </a:r>
          </a:p>
          <a:p>
            <a:pPr lvl="0"/>
            <a:r>
              <a:rPr lang="en-US" b="1" dirty="0" smtClean="0"/>
              <a:t>Reduce</a:t>
            </a:r>
            <a:r>
              <a:rPr lang="en-US" b="1" dirty="0" smtClean="0"/>
              <a:t>: </a:t>
            </a:r>
            <a:r>
              <a:rPr lang="en-US" dirty="0" smtClean="0"/>
              <a:t>Takes the output from Map as input and outputs </a:t>
            </a:r>
            <a:r>
              <a:rPr lang="en-US" dirty="0" smtClean="0"/>
              <a:t>a smaller </a:t>
            </a:r>
            <a:r>
              <a:rPr lang="en-US" dirty="0" smtClean="0"/>
              <a:t>set of key-value pairs</a:t>
            </a:r>
            <a:r>
              <a:rPr lang="en-US" dirty="0" smtClean="0"/>
              <a:t>. </a:t>
            </a:r>
            <a:r>
              <a:rPr lang="en-US" dirty="0" smtClean="0"/>
              <a:t>(Shuffling, Reducing)</a:t>
            </a: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572000"/>
            <a:ext cx="538687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100 files with daily temperature in two cities</a:t>
            </a:r>
            <a:r>
              <a:rPr lang="en-US" dirty="0" smtClean="0"/>
              <a:t>. Each </a:t>
            </a:r>
            <a:r>
              <a:rPr lang="en-US" dirty="0" smtClean="0"/>
              <a:t>file has 10,000 entries.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example, one file may have (Toronto 20), (New York 30</a:t>
            </a:r>
            <a:r>
              <a:rPr lang="en-US" dirty="0" smtClean="0"/>
              <a:t>), …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goal is to compute the maximum temperature in the </a:t>
            </a:r>
            <a:r>
              <a:rPr lang="en-US" dirty="0" smtClean="0"/>
              <a:t>two cities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Assign </a:t>
            </a:r>
            <a:r>
              <a:rPr lang="en-US" dirty="0" smtClean="0"/>
              <a:t>the task to 100 Map processors each works on one file.</a:t>
            </a:r>
          </a:p>
          <a:p>
            <a:pPr>
              <a:buNone/>
            </a:pPr>
            <a:r>
              <a:rPr lang="en-US" dirty="0" smtClean="0"/>
              <a:t>    Each </a:t>
            </a:r>
            <a:r>
              <a:rPr lang="en-US" dirty="0" smtClean="0"/>
              <a:t>processor outputs a list of key-value pairs, e.g., (Toronto</a:t>
            </a:r>
          </a:p>
          <a:p>
            <a:pPr>
              <a:buNone/>
            </a:pPr>
            <a:r>
              <a:rPr lang="en-US" dirty="0" smtClean="0"/>
              <a:t>    30</a:t>
            </a:r>
            <a:r>
              <a:rPr lang="en-US" dirty="0" smtClean="0"/>
              <a:t>), New York (65), …</a:t>
            </a:r>
          </a:p>
          <a:p>
            <a:r>
              <a:rPr lang="en-US" dirty="0" smtClean="0"/>
              <a:t>Now </a:t>
            </a:r>
            <a:r>
              <a:rPr lang="en-US" dirty="0" smtClean="0"/>
              <a:t>we have 100 lists each with two elements. We give this</a:t>
            </a:r>
          </a:p>
          <a:p>
            <a:pPr>
              <a:buNone/>
            </a:pPr>
            <a:r>
              <a:rPr lang="en-US" dirty="0" smtClean="0"/>
              <a:t>    list </a:t>
            </a:r>
            <a:r>
              <a:rPr lang="en-US" dirty="0" smtClean="0"/>
              <a:t>to two reducers – one for Toronto and another for </a:t>
            </a:r>
            <a:r>
              <a:rPr lang="en-US" dirty="0" smtClean="0"/>
              <a:t>New York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reducer produce the final answer: (Toronto 55), (</a:t>
            </a:r>
            <a:r>
              <a:rPr lang="en-US" dirty="0" smtClean="0"/>
              <a:t>New York </a:t>
            </a:r>
            <a:r>
              <a:rPr lang="en-US" dirty="0" smtClean="0"/>
              <a:t>65)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Consider </a:t>
            </a:r>
            <a:r>
              <a:rPr lang="en-US" sz="2000" dirty="0" smtClean="0"/>
              <a:t>you have following input data for your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Program</a:t>
            </a:r>
          </a:p>
          <a:p>
            <a:r>
              <a:rPr lang="en-US" sz="2000" dirty="0" smtClean="0"/>
              <a:t>Welcome to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Class</a:t>
            </a:r>
          </a:p>
          <a:p>
            <a:r>
              <a:rPr lang="en-US" sz="2000" dirty="0" err="1" smtClean="0"/>
              <a:t>Hadoop</a:t>
            </a:r>
            <a:r>
              <a:rPr lang="en-US" sz="2000" dirty="0" smtClean="0"/>
              <a:t> is good</a:t>
            </a:r>
          </a:p>
          <a:p>
            <a:r>
              <a:rPr lang="en-US" sz="2000" dirty="0" err="1" smtClean="0"/>
              <a:t>Hadoop</a:t>
            </a:r>
            <a:r>
              <a:rPr lang="en-US" sz="2000" dirty="0" smtClean="0"/>
              <a:t> is bad</a:t>
            </a:r>
          </a:p>
          <a:p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86000"/>
            <a:ext cx="59436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Scheduling:</a:t>
            </a:r>
          </a:p>
          <a:p>
            <a:pPr lvl="1"/>
            <a:r>
              <a:rPr lang="en-US" dirty="0" smtClean="0"/>
              <a:t>Task </a:t>
            </a:r>
            <a:r>
              <a:rPr lang="en-US" dirty="0" smtClean="0"/>
              <a:t>is broken into pieces that can be computed in parallel</a:t>
            </a:r>
          </a:p>
          <a:p>
            <a:pPr lvl="1"/>
            <a:r>
              <a:rPr lang="en-US" dirty="0" smtClean="0"/>
              <a:t>Map </a:t>
            </a:r>
            <a:r>
              <a:rPr lang="en-US" dirty="0" smtClean="0"/>
              <a:t>tasks are scheduled before the reduce tasks.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there are more map tasks than processors, map </a:t>
            </a:r>
            <a:r>
              <a:rPr lang="en-US" dirty="0" smtClean="0"/>
              <a:t>tasks continue </a:t>
            </a:r>
            <a:r>
              <a:rPr lang="en-US" dirty="0" smtClean="0"/>
              <a:t>until all of them are complete.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new strategy is used to assign Reduce jobs so that it can </a:t>
            </a:r>
            <a:r>
              <a:rPr lang="en-US" dirty="0" smtClean="0"/>
              <a:t>be done </a:t>
            </a:r>
            <a:r>
              <a:rPr lang="en-US" dirty="0" smtClean="0"/>
              <a:t>in parallel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results are combined.</a:t>
            </a:r>
          </a:p>
          <a:p>
            <a:r>
              <a:rPr lang="en-US" b="1" dirty="0" smtClean="0"/>
              <a:t>Synchronization</a:t>
            </a:r>
            <a:r>
              <a:rPr lang="en-US" b="1" dirty="0" smtClean="0"/>
              <a:t>: </a:t>
            </a:r>
            <a:r>
              <a:rPr lang="en-US" dirty="0" smtClean="0"/>
              <a:t>The map jobs should be comparables so </a:t>
            </a:r>
            <a:r>
              <a:rPr lang="en-US" dirty="0" smtClean="0"/>
              <a:t>that they </a:t>
            </a:r>
            <a:r>
              <a:rPr lang="en-US" dirty="0" smtClean="0"/>
              <a:t>finish together. </a:t>
            </a:r>
            <a:r>
              <a:rPr lang="en-US" dirty="0" smtClean="0"/>
              <a:t>Similarly reduce </a:t>
            </a:r>
            <a:r>
              <a:rPr lang="en-US" dirty="0" smtClean="0"/>
              <a:t>jobs should be comparable.</a:t>
            </a:r>
          </a:p>
          <a:p>
            <a:r>
              <a:rPr lang="en-US" b="1" dirty="0" smtClean="0"/>
              <a:t>Code/Data </a:t>
            </a:r>
            <a:r>
              <a:rPr lang="en-US" b="1" dirty="0" smtClean="0"/>
              <a:t>Collocation: </a:t>
            </a:r>
            <a:r>
              <a:rPr lang="en-US" dirty="0" smtClean="0"/>
              <a:t>The data for map jobs should be at </a:t>
            </a:r>
            <a:r>
              <a:rPr lang="en-US" dirty="0" smtClean="0"/>
              <a:t>the processors that are going </a:t>
            </a:r>
            <a:r>
              <a:rPr lang="en-US" dirty="0" smtClean="0"/>
              <a:t>to map.</a:t>
            </a:r>
          </a:p>
          <a:p>
            <a:r>
              <a:rPr lang="en-US" b="1" dirty="0" smtClean="0"/>
              <a:t>Fault/Error </a:t>
            </a:r>
            <a:r>
              <a:rPr lang="en-US" b="1" dirty="0" smtClean="0"/>
              <a:t>Handling: </a:t>
            </a:r>
            <a:r>
              <a:rPr lang="en-US" dirty="0" smtClean="0"/>
              <a:t>If a processor fails, its task needs to </a:t>
            </a:r>
            <a:r>
              <a:rPr lang="en-US" dirty="0" smtClean="0"/>
              <a:t>be assigned </a:t>
            </a:r>
            <a:r>
              <a:rPr lang="en-US" dirty="0" smtClean="0"/>
              <a:t>to another processor.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Doug Cutting at Yahoo and Mike </a:t>
            </a:r>
            <a:r>
              <a:rPr lang="en-US" dirty="0" err="1" smtClean="0"/>
              <a:t>Caferella</a:t>
            </a:r>
            <a:r>
              <a:rPr lang="en-US" dirty="0" smtClean="0"/>
              <a:t> were working </a:t>
            </a:r>
            <a:r>
              <a:rPr lang="en-US" dirty="0" smtClean="0"/>
              <a:t>on creating </a:t>
            </a:r>
            <a:r>
              <a:rPr lang="en-US" dirty="0" smtClean="0"/>
              <a:t>a project called “</a:t>
            </a:r>
            <a:r>
              <a:rPr lang="en-US" dirty="0" err="1" smtClean="0"/>
              <a:t>Nutch</a:t>
            </a:r>
            <a:r>
              <a:rPr lang="en-US" dirty="0" smtClean="0"/>
              <a:t>” for large web index.</a:t>
            </a:r>
          </a:p>
          <a:p>
            <a:r>
              <a:rPr lang="en-US" dirty="0" smtClean="0"/>
              <a:t>They </a:t>
            </a:r>
            <a:r>
              <a:rPr lang="en-US" dirty="0" smtClean="0"/>
              <a:t>saw Google papers on </a:t>
            </a:r>
            <a:r>
              <a:rPr lang="en-US" dirty="0" err="1" smtClean="0"/>
              <a:t>MapReduce</a:t>
            </a:r>
            <a:r>
              <a:rPr lang="en-US" dirty="0" smtClean="0"/>
              <a:t> and Google </a:t>
            </a:r>
            <a:r>
              <a:rPr lang="en-US" dirty="0" smtClean="0"/>
              <a:t>File System </a:t>
            </a:r>
            <a:r>
              <a:rPr lang="en-US" dirty="0" smtClean="0"/>
              <a:t>and used it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was the name of a yellow plus elephant toy </a:t>
            </a:r>
            <a:r>
              <a:rPr lang="en-US" dirty="0" smtClean="0"/>
              <a:t>that Doug’s </a:t>
            </a:r>
            <a:r>
              <a:rPr lang="en-US" dirty="0" smtClean="0"/>
              <a:t>son had.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2008 </a:t>
            </a:r>
            <a:r>
              <a:rPr lang="en-US" dirty="0" err="1" smtClean="0"/>
              <a:t>Amr</a:t>
            </a:r>
            <a:r>
              <a:rPr lang="en-US" dirty="0" smtClean="0"/>
              <a:t> </a:t>
            </a:r>
            <a:r>
              <a:rPr lang="en-US" dirty="0" err="1" smtClean="0"/>
              <a:t>Awadallah</a:t>
            </a:r>
            <a:r>
              <a:rPr lang="en-US" dirty="0" smtClean="0"/>
              <a:t> left Yahoo to found </a:t>
            </a:r>
            <a:r>
              <a:rPr lang="en-US" dirty="0" err="1" smtClean="0"/>
              <a:t>Cloudera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2009 Doug joined </a:t>
            </a:r>
            <a:r>
              <a:rPr lang="en-US" dirty="0" err="1" smtClean="0"/>
              <a:t>Cloudera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Apache HADOOP is a framework used to develop data processing applications which are executed in a distributed computing environment.</a:t>
            </a:r>
          </a:p>
          <a:p>
            <a:r>
              <a:rPr lang="en-US" sz="1600" dirty="0" smtClean="0"/>
              <a:t>An </a:t>
            </a:r>
            <a:r>
              <a:rPr lang="en-US" sz="1600" dirty="0" smtClean="0"/>
              <a:t>open source implementation of </a:t>
            </a:r>
            <a:r>
              <a:rPr lang="en-US" sz="1600" dirty="0" err="1" smtClean="0"/>
              <a:t>MapReduce</a:t>
            </a:r>
            <a:r>
              <a:rPr lang="en-US" sz="1600" dirty="0" smtClean="0"/>
              <a:t> framework</a:t>
            </a:r>
          </a:p>
          <a:p>
            <a:r>
              <a:rPr lang="en-US" sz="1600" dirty="0" smtClean="0"/>
              <a:t>Three </a:t>
            </a:r>
            <a:r>
              <a:rPr lang="en-US" sz="1600" dirty="0" smtClean="0"/>
              <a:t>components:</a:t>
            </a:r>
          </a:p>
          <a:p>
            <a:pPr lvl="1"/>
            <a:r>
              <a:rPr lang="en-US" sz="1600" dirty="0" err="1" smtClean="0"/>
              <a:t>Hadoop</a:t>
            </a:r>
            <a:r>
              <a:rPr lang="en-US" sz="1600" dirty="0" smtClean="0"/>
              <a:t> </a:t>
            </a:r>
            <a:r>
              <a:rPr lang="en-US" sz="1600" dirty="0" smtClean="0"/>
              <a:t>Common Package (files needed to start </a:t>
            </a:r>
            <a:r>
              <a:rPr lang="en-US" sz="1600" dirty="0" err="1" smtClean="0"/>
              <a:t>Hadoop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Hadoop</a:t>
            </a:r>
            <a:r>
              <a:rPr lang="en-US" sz="1600" dirty="0" smtClean="0"/>
              <a:t> </a:t>
            </a:r>
            <a:r>
              <a:rPr lang="en-US" sz="1600" dirty="0" smtClean="0"/>
              <a:t>Distributed File System: HDFS</a:t>
            </a:r>
          </a:p>
          <a:p>
            <a:pPr lvl="1"/>
            <a:r>
              <a:rPr lang="en-US" sz="1600" dirty="0" err="1" smtClean="0"/>
              <a:t>MapReduce</a:t>
            </a:r>
            <a:r>
              <a:rPr lang="en-US" sz="1600" dirty="0" smtClean="0"/>
              <a:t> </a:t>
            </a:r>
            <a:r>
              <a:rPr lang="en-US" sz="1600" dirty="0" smtClean="0"/>
              <a:t>Engine</a:t>
            </a:r>
          </a:p>
          <a:p>
            <a:r>
              <a:rPr lang="en-US" sz="1600" dirty="0" smtClean="0"/>
              <a:t>HDFS </a:t>
            </a:r>
            <a:r>
              <a:rPr lang="en-US" sz="1600" dirty="0" smtClean="0"/>
              <a:t>requires data to be broken into blocks. Each block </a:t>
            </a:r>
            <a:r>
              <a:rPr lang="en-US" sz="1600" dirty="0" smtClean="0"/>
              <a:t>is stored </a:t>
            </a:r>
            <a:r>
              <a:rPr lang="en-US" sz="1600" dirty="0" smtClean="0"/>
              <a:t>on 2 or more data nodes on different racks.</a:t>
            </a:r>
          </a:p>
          <a:p>
            <a:r>
              <a:rPr lang="en-US" sz="1600" b="1" dirty="0" smtClean="0"/>
              <a:t>Name </a:t>
            </a:r>
            <a:r>
              <a:rPr lang="en-US" sz="1600" b="1" dirty="0" smtClean="0"/>
              <a:t>node: </a:t>
            </a:r>
            <a:r>
              <a:rPr lang="en-US" sz="1600" dirty="0" smtClean="0"/>
              <a:t>Manages the file system name space</a:t>
            </a:r>
          </a:p>
          <a:p>
            <a:pPr>
              <a:buNone/>
            </a:pPr>
            <a:r>
              <a:rPr lang="en-US" sz="1600" dirty="0" smtClean="0"/>
              <a:t>     -&gt;  keeps </a:t>
            </a:r>
            <a:r>
              <a:rPr lang="en-US" sz="1600" dirty="0" smtClean="0"/>
              <a:t>track of where each block is.</a:t>
            </a:r>
            <a:endParaRPr lang="en-US" sz="1600" dirty="0"/>
          </a:p>
        </p:txBody>
      </p:sp>
      <p:pic>
        <p:nvPicPr>
          <p:cNvPr id="4098" name="Picture 2" descr="http://static.thegeekstuff.com/wp-content/uploads/2012/12/hd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4495800"/>
            <a:ext cx="4762500" cy="175260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28600"/>
            <a:ext cx="28575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</a:p>
          <a:p>
            <a:r>
              <a:rPr lang="en-US" i="1" dirty="0" smtClean="0"/>
              <a:t>The </a:t>
            </a:r>
            <a:r>
              <a:rPr lang="en-US" i="1" dirty="0" smtClean="0"/>
              <a:t>quantities, characters, or symbols on which operations are performed by a computer, which may be stored and transmitted in the form of electrical signals and recorded on magnetic, optical, or mechanical recording media</a:t>
            </a:r>
            <a:r>
              <a:rPr lang="en-US" i="1" dirty="0" smtClean="0"/>
              <a:t>.” –</a:t>
            </a:r>
            <a:r>
              <a:rPr lang="en-US" dirty="0" smtClean="0"/>
              <a:t>Oxford Dictionary</a:t>
            </a:r>
            <a:endParaRPr lang="en-US" dirty="0" smtClean="0"/>
          </a:p>
          <a:p>
            <a:r>
              <a:rPr lang="en-US" dirty="0" smtClean="0"/>
              <a:t>Big Data is also a data!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Data node: </a:t>
            </a:r>
            <a:r>
              <a:rPr lang="en-US" dirty="0" smtClean="0"/>
              <a:t>Constantly ask the job tracker if there is </a:t>
            </a:r>
            <a:r>
              <a:rPr lang="en-US" dirty="0" smtClean="0"/>
              <a:t>something for </a:t>
            </a:r>
            <a:r>
              <a:rPr lang="en-US" dirty="0" smtClean="0"/>
              <a:t>them to do</a:t>
            </a:r>
          </a:p>
          <a:p>
            <a:pPr lvl="1"/>
            <a:r>
              <a:rPr lang="en-US" dirty="0" smtClean="0"/>
              <a:t>Used </a:t>
            </a:r>
            <a:r>
              <a:rPr lang="en-US" dirty="0" smtClean="0"/>
              <a:t>to track which data nodes are up or down</a:t>
            </a:r>
          </a:p>
          <a:p>
            <a:r>
              <a:rPr lang="en-US" b="1" dirty="0" smtClean="0"/>
              <a:t>Job </a:t>
            </a:r>
            <a:r>
              <a:rPr lang="en-US" b="1" dirty="0" smtClean="0"/>
              <a:t>tracker: </a:t>
            </a:r>
            <a:r>
              <a:rPr lang="en-US" dirty="0" smtClean="0"/>
              <a:t>Assigns the map job to task tracker nodes </a:t>
            </a:r>
            <a:r>
              <a:rPr lang="en-US" dirty="0" smtClean="0"/>
              <a:t>that have </a:t>
            </a:r>
            <a:r>
              <a:rPr lang="en-US" dirty="0" smtClean="0"/>
              <a:t>the data or are close to the data (same rack)</a:t>
            </a:r>
          </a:p>
          <a:p>
            <a:r>
              <a:rPr lang="en-US" b="1" dirty="0" smtClean="0"/>
              <a:t>Task </a:t>
            </a:r>
            <a:r>
              <a:rPr lang="en-US" b="1" dirty="0" smtClean="0"/>
              <a:t>Tracker: </a:t>
            </a:r>
            <a:r>
              <a:rPr lang="en-US" dirty="0" smtClean="0"/>
              <a:t>Keep the work as close to the data as possible.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19600"/>
            <a:ext cx="6800377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95600"/>
          </a:xfrm>
        </p:spPr>
        <p:txBody>
          <a:bodyPr/>
          <a:lstStyle/>
          <a:p>
            <a:r>
              <a:rPr lang="en-US" dirty="0" smtClean="0"/>
              <a:t>Data nodes get the data if necessary, do the map function, </a:t>
            </a:r>
            <a:r>
              <a:rPr lang="en-US" dirty="0" smtClean="0"/>
              <a:t>and write </a:t>
            </a:r>
            <a:r>
              <a:rPr lang="en-US" dirty="0" smtClean="0"/>
              <a:t>the results to disks.</a:t>
            </a:r>
          </a:p>
          <a:p>
            <a:r>
              <a:rPr lang="en-US" dirty="0" smtClean="0"/>
              <a:t>Job </a:t>
            </a:r>
            <a:r>
              <a:rPr lang="en-US" dirty="0" smtClean="0"/>
              <a:t>tracker than assigns the reduce jobs to data nodes that </a:t>
            </a:r>
            <a:r>
              <a:rPr lang="en-US" dirty="0" smtClean="0"/>
              <a:t>have the </a:t>
            </a:r>
            <a:r>
              <a:rPr lang="en-US" dirty="0" smtClean="0"/>
              <a:t>map output or close to it.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data has a check attached to it to verify its integrity.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Components of </a:t>
            </a:r>
            <a:r>
              <a:rPr lang="en-US" b="1" dirty="0" err="1" smtClean="0"/>
              <a:t>Hadoop</a:t>
            </a:r>
            <a:endParaRPr lang="en-US" dirty="0"/>
          </a:p>
        </p:txBody>
      </p:sp>
      <p:pic>
        <p:nvPicPr>
          <p:cNvPr id="4" name="Picture 3" descr="http://cdn.guru99.com/images/Big_Data/061114_0803_LearnHadoop4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524000"/>
            <a:ext cx="6315075" cy="512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Apache </a:t>
            </a:r>
            <a:r>
              <a:rPr lang="en-US" b="1" dirty="0" err="1" smtClean="0"/>
              <a:t>Hadoop</a:t>
            </a:r>
            <a:r>
              <a:rPr lang="en-US" b="1" dirty="0" smtClean="0"/>
              <a:t>: </a:t>
            </a:r>
            <a:r>
              <a:rPr lang="en-US" dirty="0" smtClean="0"/>
              <a:t>Open source </a:t>
            </a:r>
            <a:r>
              <a:rPr lang="en-US" dirty="0" err="1" smtClean="0"/>
              <a:t>Hadoop</a:t>
            </a:r>
            <a:r>
              <a:rPr lang="en-US" dirty="0" smtClean="0"/>
              <a:t> framework in Java.</a:t>
            </a:r>
          </a:p>
          <a:p>
            <a:pPr>
              <a:buNone/>
            </a:pPr>
            <a:r>
              <a:rPr lang="en-US" dirty="0" smtClean="0"/>
              <a:t>     Consists </a:t>
            </a:r>
            <a:r>
              <a:rPr lang="en-US" dirty="0" smtClean="0"/>
              <a:t>of </a:t>
            </a:r>
            <a:r>
              <a:rPr lang="en-US" dirty="0" err="1" smtClean="0"/>
              <a:t>Hadoop</a:t>
            </a:r>
            <a:r>
              <a:rPr lang="en-US" dirty="0" smtClean="0"/>
              <a:t> Common Package (</a:t>
            </a:r>
            <a:r>
              <a:rPr lang="en-US" dirty="0" err="1" smtClean="0"/>
              <a:t>filesystem</a:t>
            </a:r>
            <a:r>
              <a:rPr lang="en-US" dirty="0" smtClean="0"/>
              <a:t> and </a:t>
            </a:r>
            <a:r>
              <a:rPr lang="en-US" dirty="0" smtClean="0"/>
              <a:t>OS abstractions</a:t>
            </a:r>
            <a:r>
              <a:rPr lang="en-US" dirty="0" smtClean="0"/>
              <a:t>), a </a:t>
            </a:r>
            <a:r>
              <a:rPr lang="en-US" dirty="0" err="1" smtClean="0"/>
              <a:t>MapReduce</a:t>
            </a:r>
            <a:r>
              <a:rPr lang="en-US" dirty="0" smtClean="0"/>
              <a:t> engine (</a:t>
            </a:r>
            <a:r>
              <a:rPr lang="en-US" dirty="0" err="1" smtClean="0"/>
              <a:t>MapReduce</a:t>
            </a:r>
            <a:r>
              <a:rPr lang="en-US" dirty="0" smtClean="0"/>
              <a:t> or YARN), </a:t>
            </a:r>
            <a:r>
              <a:rPr lang="en-US" dirty="0" smtClean="0"/>
              <a:t>and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Distributed File System (HDFS)</a:t>
            </a:r>
          </a:p>
          <a:p>
            <a:r>
              <a:rPr lang="en-US" b="1" dirty="0" smtClean="0"/>
              <a:t>Apache </a:t>
            </a:r>
            <a:r>
              <a:rPr lang="en-US" b="1" dirty="0" smtClean="0"/>
              <a:t>Mahout: </a:t>
            </a:r>
            <a:r>
              <a:rPr lang="en-US" dirty="0" smtClean="0"/>
              <a:t>Machine learning algorithms for </a:t>
            </a:r>
            <a:r>
              <a:rPr lang="en-US" dirty="0" smtClean="0"/>
              <a:t>collaborative filtering</a:t>
            </a:r>
            <a:r>
              <a:rPr lang="en-US" dirty="0" smtClean="0"/>
              <a:t>, clustering, and classification using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b="1" dirty="0" smtClean="0"/>
              <a:t>Apache </a:t>
            </a:r>
            <a:r>
              <a:rPr lang="en-US" b="1" dirty="0" smtClean="0"/>
              <a:t>Hive: </a:t>
            </a:r>
            <a:r>
              <a:rPr lang="en-US" dirty="0" smtClean="0"/>
              <a:t>Data warehouse infrastructure for </a:t>
            </a:r>
            <a:r>
              <a:rPr lang="en-US" dirty="0" err="1" smtClean="0"/>
              <a:t>Hadoop</a:t>
            </a:r>
            <a:r>
              <a:rPr lang="en-US" dirty="0" smtClean="0"/>
              <a:t>. Provides </a:t>
            </a:r>
            <a:r>
              <a:rPr lang="en-US" dirty="0" smtClean="0"/>
              <a:t>data summarization, query, and analysis using a </a:t>
            </a:r>
            <a:r>
              <a:rPr lang="en-US" dirty="0" err="1" smtClean="0"/>
              <a:t>SQLlike</a:t>
            </a:r>
            <a:r>
              <a:rPr lang="en-US" dirty="0" smtClean="0"/>
              <a:t> language </a:t>
            </a:r>
            <a:r>
              <a:rPr lang="en-US" dirty="0" smtClean="0"/>
              <a:t>called </a:t>
            </a:r>
            <a:r>
              <a:rPr lang="en-US" dirty="0" err="1" smtClean="0"/>
              <a:t>HiveQL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Stores </a:t>
            </a:r>
            <a:r>
              <a:rPr lang="en-US" dirty="0" smtClean="0"/>
              <a:t>data in an embedded Apache Derby database.</a:t>
            </a:r>
          </a:p>
          <a:p>
            <a:r>
              <a:rPr lang="en-US" b="1" dirty="0" smtClean="0"/>
              <a:t>Apache </a:t>
            </a:r>
            <a:r>
              <a:rPr lang="en-US" b="1" dirty="0" smtClean="0"/>
              <a:t>Pig: </a:t>
            </a:r>
            <a:r>
              <a:rPr lang="en-US" dirty="0" smtClean="0"/>
              <a:t>Platform for creating </a:t>
            </a:r>
            <a:r>
              <a:rPr lang="en-US" dirty="0" err="1" smtClean="0"/>
              <a:t>MapReduce</a:t>
            </a:r>
            <a:r>
              <a:rPr lang="en-US" dirty="0" smtClean="0"/>
              <a:t> programs using a</a:t>
            </a:r>
          </a:p>
          <a:p>
            <a:r>
              <a:rPr lang="en-US" dirty="0" smtClean="0"/>
              <a:t>high-level “Pig Latin” language. Makes </a:t>
            </a:r>
            <a:r>
              <a:rPr lang="en-US" dirty="0" err="1" smtClean="0"/>
              <a:t>MapReduce</a:t>
            </a:r>
            <a:r>
              <a:rPr lang="en-US" dirty="0" smtClean="0"/>
              <a:t> programming </a:t>
            </a:r>
            <a:r>
              <a:rPr lang="en-US" dirty="0" smtClean="0"/>
              <a:t>similar to SQL. Can be extended by user </a:t>
            </a:r>
            <a:r>
              <a:rPr lang="en-US" dirty="0" smtClean="0"/>
              <a:t>defined functions </a:t>
            </a:r>
            <a:r>
              <a:rPr lang="en-US" dirty="0" smtClean="0"/>
              <a:t>written in Java, Python, etc.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28600"/>
            <a:ext cx="1743075" cy="4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762000"/>
            <a:ext cx="1371600" cy="5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914400"/>
            <a:ext cx="1066800" cy="94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152400"/>
            <a:ext cx="509587" cy="72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Apache Avro: Data serialization system.</a:t>
            </a:r>
          </a:p>
          <a:p>
            <a:pPr>
              <a:buNone/>
            </a:pPr>
            <a:r>
              <a:rPr lang="en-US" dirty="0" smtClean="0"/>
              <a:t>    Avro </a:t>
            </a:r>
            <a:r>
              <a:rPr lang="en-US" dirty="0" smtClean="0"/>
              <a:t>IDL is the interface description language syntax for Avro.</a:t>
            </a:r>
          </a:p>
          <a:p>
            <a:r>
              <a:rPr lang="en-US" b="1" dirty="0" smtClean="0"/>
              <a:t>Apache </a:t>
            </a:r>
            <a:r>
              <a:rPr lang="en-US" b="1" dirty="0" err="1" smtClean="0"/>
              <a:t>HBase</a:t>
            </a:r>
            <a:r>
              <a:rPr lang="en-US" b="1" dirty="0" smtClean="0"/>
              <a:t>: </a:t>
            </a:r>
            <a:r>
              <a:rPr lang="en-US" dirty="0" smtClean="0"/>
              <a:t>Non-relational DBMS part of the </a:t>
            </a:r>
            <a:r>
              <a:rPr lang="en-US" dirty="0" err="1" smtClean="0"/>
              <a:t>Hadoop</a:t>
            </a:r>
            <a:r>
              <a:rPr lang="en-US" dirty="0" smtClean="0"/>
              <a:t>     project</a:t>
            </a:r>
            <a:r>
              <a:rPr lang="en-US" dirty="0" smtClean="0"/>
              <a:t>. Designed for large quantities of sparse data (</a:t>
            </a:r>
            <a:r>
              <a:rPr lang="en-US" dirty="0" smtClean="0"/>
              <a:t>like </a:t>
            </a:r>
            <a:r>
              <a:rPr lang="en-US" dirty="0" err="1" smtClean="0"/>
              <a:t>BigTable</a:t>
            </a:r>
            <a:r>
              <a:rPr lang="en-US" dirty="0" smtClean="0"/>
              <a:t>). Provides a Java API for map reduce jobs to </a:t>
            </a:r>
            <a:r>
              <a:rPr lang="en-US" dirty="0" smtClean="0"/>
              <a:t>access the </a:t>
            </a:r>
            <a:r>
              <a:rPr lang="en-US" dirty="0" smtClean="0"/>
              <a:t>data. Used by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Apache </a:t>
            </a:r>
            <a:r>
              <a:rPr lang="en-US" b="1" dirty="0" err="1" smtClean="0"/>
              <a:t>ZooKeeper</a:t>
            </a:r>
            <a:r>
              <a:rPr lang="en-US" b="1" dirty="0" smtClean="0"/>
              <a:t>: </a:t>
            </a:r>
            <a:r>
              <a:rPr lang="en-US" dirty="0" smtClean="0"/>
              <a:t>Distributed configuration service</a:t>
            </a:r>
            <a:r>
              <a:rPr lang="en-US" dirty="0" smtClean="0"/>
              <a:t>, synchronization </a:t>
            </a:r>
            <a:r>
              <a:rPr lang="en-US" dirty="0" smtClean="0"/>
              <a:t>service, and naming registry for </a:t>
            </a:r>
            <a:r>
              <a:rPr lang="en-US" dirty="0" smtClean="0"/>
              <a:t>large distributed </a:t>
            </a:r>
            <a:r>
              <a:rPr lang="en-US" dirty="0" smtClean="0"/>
              <a:t>systems like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Apache </a:t>
            </a:r>
            <a:r>
              <a:rPr lang="en-US" b="1" dirty="0" smtClean="0"/>
              <a:t>Cassandra: </a:t>
            </a:r>
            <a:r>
              <a:rPr lang="en-US" dirty="0" smtClean="0"/>
              <a:t>Distributed database management system.</a:t>
            </a:r>
          </a:p>
          <a:p>
            <a:r>
              <a:rPr lang="en-US" dirty="0" smtClean="0"/>
              <a:t>Highly scalable.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28600"/>
            <a:ext cx="1743075" cy="4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Apache </a:t>
            </a:r>
            <a:r>
              <a:rPr lang="en-US" b="1" dirty="0" err="1" smtClean="0"/>
              <a:t>Ambari</a:t>
            </a:r>
            <a:r>
              <a:rPr lang="en-US" b="1" dirty="0" smtClean="0"/>
              <a:t>: </a:t>
            </a:r>
            <a:r>
              <a:rPr lang="en-US" dirty="0" smtClean="0"/>
              <a:t>A web-based tool for provision, </a:t>
            </a:r>
            <a:r>
              <a:rPr lang="en-US" dirty="0" smtClean="0"/>
              <a:t>managing and </a:t>
            </a:r>
            <a:r>
              <a:rPr lang="en-US" dirty="0" smtClean="0"/>
              <a:t>monitoring Apache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r>
              <a:rPr lang="en-US" b="1" dirty="0" smtClean="0"/>
              <a:t>Apache </a:t>
            </a:r>
            <a:r>
              <a:rPr lang="en-US" b="1" dirty="0" err="1" smtClean="0"/>
              <a:t>Chukwa</a:t>
            </a:r>
            <a:r>
              <a:rPr lang="en-US" b="1" dirty="0" smtClean="0"/>
              <a:t>: </a:t>
            </a:r>
            <a:r>
              <a:rPr lang="en-US" dirty="0" smtClean="0"/>
              <a:t>A data collection system for managing </a:t>
            </a:r>
            <a:r>
              <a:rPr lang="en-US" dirty="0" smtClean="0"/>
              <a:t>large distributed </a:t>
            </a:r>
            <a:r>
              <a:rPr lang="en-US" dirty="0" smtClean="0"/>
              <a:t>systems</a:t>
            </a:r>
          </a:p>
          <a:p>
            <a:r>
              <a:rPr lang="en-US" b="1" dirty="0" smtClean="0"/>
              <a:t>Apache </a:t>
            </a:r>
            <a:r>
              <a:rPr lang="en-US" b="1" dirty="0" err="1" smtClean="0"/>
              <a:t>Sqoop</a:t>
            </a:r>
            <a:r>
              <a:rPr lang="en-US" b="1" dirty="0" smtClean="0"/>
              <a:t>: </a:t>
            </a:r>
            <a:r>
              <a:rPr lang="en-US" dirty="0" smtClean="0"/>
              <a:t>Tool for transferring bulk data </a:t>
            </a:r>
            <a:r>
              <a:rPr lang="en-US" dirty="0" smtClean="0"/>
              <a:t>between structured </a:t>
            </a:r>
            <a:r>
              <a:rPr lang="en-US" dirty="0" smtClean="0"/>
              <a:t>databases and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b="1" dirty="0" smtClean="0"/>
              <a:t>Apache </a:t>
            </a:r>
            <a:r>
              <a:rPr lang="en-US" b="1" dirty="0" err="1" smtClean="0"/>
              <a:t>Oozie</a:t>
            </a:r>
            <a:r>
              <a:rPr lang="en-US" b="1" dirty="0" smtClean="0"/>
              <a:t>: </a:t>
            </a:r>
            <a:r>
              <a:rPr lang="en-US" dirty="0" smtClean="0"/>
              <a:t>A workflow scheduler system to </a:t>
            </a:r>
            <a:r>
              <a:rPr lang="en-US" dirty="0" smtClean="0"/>
              <a:t>manage Apache </a:t>
            </a:r>
            <a:r>
              <a:rPr lang="en-US" dirty="0" err="1" smtClean="0"/>
              <a:t>Hadoop</a:t>
            </a:r>
            <a:r>
              <a:rPr lang="en-US" dirty="0" smtClean="0"/>
              <a:t> jobs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28600"/>
            <a:ext cx="1743075" cy="4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Autofit/>
          </a:bodyPr>
          <a:lstStyle/>
          <a:p>
            <a:r>
              <a:rPr lang="en-US" sz="2100" b="1" dirty="0" smtClean="0"/>
              <a:t>Analytics</a:t>
            </a:r>
            <a:r>
              <a:rPr lang="en-US" sz="2100" dirty="0" smtClean="0"/>
              <a:t>: Guide decision making by discovering patterns in </a:t>
            </a:r>
            <a:r>
              <a:rPr lang="en-US" sz="2100" dirty="0" smtClean="0"/>
              <a:t>data using </a:t>
            </a:r>
            <a:r>
              <a:rPr lang="en-US" sz="2100" dirty="0" smtClean="0"/>
              <a:t>statistics, programming, and operations research.</a:t>
            </a:r>
          </a:p>
          <a:p>
            <a:r>
              <a:rPr lang="en-US" sz="2100" b="1" dirty="0" smtClean="0"/>
              <a:t>SQL </a:t>
            </a:r>
            <a:r>
              <a:rPr lang="en-US" sz="2100" b="1" dirty="0" smtClean="0"/>
              <a:t>Analytics: </a:t>
            </a:r>
            <a:r>
              <a:rPr lang="en-US" sz="2100" dirty="0" smtClean="0"/>
              <a:t>Count, Mean, OLAP</a:t>
            </a:r>
          </a:p>
          <a:p>
            <a:r>
              <a:rPr lang="en-US" sz="2100" b="1" dirty="0" smtClean="0"/>
              <a:t>Descriptive </a:t>
            </a:r>
            <a:r>
              <a:rPr lang="en-US" sz="2100" b="1" dirty="0" smtClean="0"/>
              <a:t>Analytics: </a:t>
            </a:r>
            <a:r>
              <a:rPr lang="en-US" sz="2100" dirty="0" smtClean="0"/>
              <a:t>Analyzing historical data to explain </a:t>
            </a:r>
            <a:r>
              <a:rPr lang="en-US" sz="2100" dirty="0" smtClean="0"/>
              <a:t>past success </a:t>
            </a:r>
            <a:r>
              <a:rPr lang="en-US" sz="2100" dirty="0" smtClean="0"/>
              <a:t>or failures.</a:t>
            </a:r>
          </a:p>
          <a:p>
            <a:r>
              <a:rPr lang="en-US" sz="2100" b="1" dirty="0" smtClean="0"/>
              <a:t>Predictive </a:t>
            </a:r>
            <a:r>
              <a:rPr lang="en-US" sz="2100" b="1" dirty="0" smtClean="0"/>
              <a:t>Analytics: </a:t>
            </a:r>
            <a:r>
              <a:rPr lang="en-US" sz="2100" dirty="0" smtClean="0"/>
              <a:t>Forecasting using historical data.</a:t>
            </a:r>
          </a:p>
          <a:p>
            <a:r>
              <a:rPr lang="en-US" sz="2100" b="1" dirty="0" smtClean="0"/>
              <a:t>Prescriptive </a:t>
            </a:r>
            <a:r>
              <a:rPr lang="en-US" sz="2100" b="1" dirty="0" smtClean="0"/>
              <a:t>Analytics: </a:t>
            </a:r>
            <a:r>
              <a:rPr lang="en-US" sz="2100" dirty="0" smtClean="0"/>
              <a:t>Suggest decision options. </a:t>
            </a:r>
            <a:r>
              <a:rPr lang="en-US" sz="2100" dirty="0" smtClean="0"/>
              <a:t>Continually update </a:t>
            </a:r>
            <a:r>
              <a:rPr lang="en-US" sz="2100" dirty="0" smtClean="0"/>
              <a:t>these options with new data.</a:t>
            </a:r>
          </a:p>
          <a:p>
            <a:r>
              <a:rPr lang="en-US" sz="2100" b="1" dirty="0" smtClean="0"/>
              <a:t>Data </a:t>
            </a:r>
            <a:r>
              <a:rPr lang="en-US" sz="2100" b="1" dirty="0" smtClean="0"/>
              <a:t>Mining: </a:t>
            </a:r>
            <a:r>
              <a:rPr lang="en-US" sz="2100" dirty="0" smtClean="0"/>
              <a:t>Discovering patterns, trends, and </a:t>
            </a:r>
            <a:r>
              <a:rPr lang="en-US" sz="2100" dirty="0" smtClean="0"/>
              <a:t>relationships using </a:t>
            </a:r>
            <a:r>
              <a:rPr lang="en-US" sz="2100" dirty="0" smtClean="0"/>
              <a:t>Association rules, Clustering, Feature extraction</a:t>
            </a:r>
          </a:p>
          <a:p>
            <a:r>
              <a:rPr lang="en-US" sz="2100" b="1" dirty="0" smtClean="0"/>
              <a:t>Simulation</a:t>
            </a:r>
            <a:r>
              <a:rPr lang="en-US" sz="2100" b="1" dirty="0" smtClean="0"/>
              <a:t>: </a:t>
            </a:r>
            <a:r>
              <a:rPr lang="en-US" sz="2100" dirty="0" smtClean="0"/>
              <a:t>Discrete Event Simulation, Monte Carlo, Agent-based</a:t>
            </a:r>
          </a:p>
          <a:p>
            <a:r>
              <a:rPr lang="en-US" sz="2100" b="1" dirty="0" smtClean="0"/>
              <a:t>Optimization</a:t>
            </a:r>
            <a:r>
              <a:rPr lang="en-US" sz="2100" b="1" dirty="0" smtClean="0"/>
              <a:t>: </a:t>
            </a:r>
            <a:r>
              <a:rPr lang="en-US" sz="2100" dirty="0" smtClean="0"/>
              <a:t>Linear, non-Linear</a:t>
            </a:r>
          </a:p>
          <a:p>
            <a:r>
              <a:rPr lang="en-US" sz="2100" b="1" dirty="0" smtClean="0"/>
              <a:t>Machine </a:t>
            </a:r>
            <a:r>
              <a:rPr lang="en-US" sz="2100" b="1" dirty="0" smtClean="0"/>
              <a:t>Learning: </a:t>
            </a:r>
            <a:r>
              <a:rPr lang="en-US" sz="2100" dirty="0" smtClean="0"/>
              <a:t>An algorithm technique for learning </a:t>
            </a:r>
            <a:r>
              <a:rPr lang="en-US" sz="2100" dirty="0" smtClean="0"/>
              <a:t>from empirical </a:t>
            </a:r>
            <a:r>
              <a:rPr lang="en-US" sz="2100" dirty="0" smtClean="0"/>
              <a:t>data and then using those lessons to predict </a:t>
            </a:r>
            <a:r>
              <a:rPr lang="en-US" sz="2100" dirty="0" smtClean="0"/>
              <a:t>future outcomes </a:t>
            </a:r>
            <a:r>
              <a:rPr lang="en-US" sz="2100" dirty="0" smtClean="0"/>
              <a:t>of new data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Web Analytics: Analytics of Web Accesses and Web users.</a:t>
            </a:r>
          </a:p>
          <a:p>
            <a:r>
              <a:rPr lang="en-US" sz="2400" b="1" dirty="0" smtClean="0"/>
              <a:t>Learning </a:t>
            </a:r>
            <a:r>
              <a:rPr lang="en-US" sz="2400" b="1" dirty="0" smtClean="0"/>
              <a:t>Analytics: Analytics of learners (students)</a:t>
            </a:r>
          </a:p>
          <a:p>
            <a:r>
              <a:rPr lang="en-US" sz="2400" b="1" dirty="0" smtClean="0"/>
              <a:t>Data </a:t>
            </a:r>
            <a:r>
              <a:rPr lang="en-US" sz="2400" b="1" dirty="0" smtClean="0"/>
              <a:t>Science: Field of data analytics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Big data has become possible due to low cost storage, </a:t>
            </a:r>
            <a:r>
              <a:rPr lang="en-US" dirty="0" smtClean="0"/>
              <a:t>high performance </a:t>
            </a:r>
            <a:r>
              <a:rPr lang="en-US" dirty="0" smtClean="0"/>
              <a:t>servers, high-speed networking, new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</a:t>
            </a:r>
            <a:r>
              <a:rPr lang="en-US" dirty="0" smtClean="0"/>
              <a:t>File System, </a:t>
            </a:r>
            <a:r>
              <a:rPr lang="en-US" dirty="0" err="1" smtClean="0"/>
              <a:t>BigTable</a:t>
            </a:r>
            <a:r>
              <a:rPr lang="en-US" dirty="0" smtClean="0"/>
              <a:t> Database, and </a:t>
            </a:r>
            <a:r>
              <a:rPr lang="en-US" dirty="0" err="1" smtClean="0"/>
              <a:t>MapReduce</a:t>
            </a:r>
            <a:r>
              <a:rPr lang="en-US" dirty="0" smtClean="0"/>
              <a:t> framework </a:t>
            </a:r>
            <a:r>
              <a:rPr lang="en-US" dirty="0" smtClean="0"/>
              <a:t>sparked the development of Apache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 </a:t>
            </a:r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r>
              <a:rPr lang="en-US" dirty="0" smtClean="0"/>
              <a:t> systems are HDFS, Avro </a:t>
            </a:r>
            <a:r>
              <a:rPr lang="en-US" dirty="0" smtClean="0"/>
              <a:t>data serialization </a:t>
            </a:r>
            <a:r>
              <a:rPr lang="en-US" dirty="0" smtClean="0"/>
              <a:t>system, </a:t>
            </a:r>
            <a:r>
              <a:rPr lang="en-US" dirty="0" err="1" smtClean="0"/>
              <a:t>MapReduce</a:t>
            </a:r>
            <a:r>
              <a:rPr lang="en-US" dirty="0" smtClean="0"/>
              <a:t> or YARN </a:t>
            </a:r>
            <a:r>
              <a:rPr lang="en-US" dirty="0" smtClean="0"/>
              <a:t>computation engine</a:t>
            </a:r>
            <a:r>
              <a:rPr lang="en-US" dirty="0" smtClean="0"/>
              <a:t>, Pig Latin high level programming language, Hive </a:t>
            </a:r>
            <a:r>
              <a:rPr lang="en-US" dirty="0" smtClean="0"/>
              <a:t>data warehouse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 database, and </a:t>
            </a:r>
            <a:r>
              <a:rPr lang="en-US" dirty="0" err="1" smtClean="0"/>
              <a:t>ZooKeeper</a:t>
            </a:r>
            <a:r>
              <a:rPr lang="en-US" dirty="0" smtClean="0"/>
              <a:t> for </a:t>
            </a:r>
            <a:r>
              <a:rPr lang="en-US" dirty="0" smtClean="0"/>
              <a:t>reliable distributed </a:t>
            </a:r>
            <a:r>
              <a:rPr lang="en-US" dirty="0" smtClean="0"/>
              <a:t>coordination.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Discovering </a:t>
            </a:r>
            <a:r>
              <a:rPr lang="en-US" dirty="0" smtClean="0"/>
              <a:t>patterns in data and using them is </a:t>
            </a:r>
            <a:r>
              <a:rPr lang="en-US" dirty="0" smtClean="0"/>
              <a:t>called Analytics</a:t>
            </a:r>
            <a:r>
              <a:rPr lang="en-US" dirty="0" smtClean="0"/>
              <a:t>. It can be descriptive, predictive, or prescriptive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Types </a:t>
            </a:r>
            <a:r>
              <a:rPr lang="en-US" dirty="0" smtClean="0"/>
              <a:t>of Databases: Relational, SQL, </a:t>
            </a:r>
            <a:r>
              <a:rPr lang="en-US" dirty="0" err="1" smtClean="0"/>
              <a:t>NoSQL</a:t>
            </a:r>
            <a:r>
              <a:rPr lang="en-US" dirty="0" smtClean="0"/>
              <a:t>, </a:t>
            </a:r>
            <a:r>
              <a:rPr lang="en-US" dirty="0" err="1" smtClean="0"/>
              <a:t>NewSQL</a:t>
            </a:r>
            <a:r>
              <a:rPr lang="en-US" dirty="0" smtClean="0"/>
              <a:t>, Key-Value </a:t>
            </a:r>
            <a:r>
              <a:rPr lang="en-US" dirty="0" smtClean="0"/>
              <a:t>Pair (KVP), Document, Columnar, Graph, </a:t>
            </a:r>
            <a:r>
              <a:rPr lang="en-US" dirty="0" smtClean="0"/>
              <a:t>and Spatial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J. Hurwitz, et al., “Big Data for Dummies,” Wiley, 2013</a:t>
            </a:r>
            <a:r>
              <a:rPr lang="en-US" dirty="0" smtClean="0"/>
              <a:t>, ISBN:978-1-118-50422-2 </a:t>
            </a:r>
            <a:r>
              <a:rPr lang="en-US" dirty="0" smtClean="0"/>
              <a:t>(Safari Book)</a:t>
            </a:r>
          </a:p>
          <a:p>
            <a:r>
              <a:rPr lang="en-US" dirty="0" smtClean="0"/>
              <a:t>A</a:t>
            </a:r>
            <a:r>
              <a:rPr lang="en-US" dirty="0" smtClean="0"/>
              <a:t>. </a:t>
            </a:r>
            <a:r>
              <a:rPr lang="en-US" dirty="0" err="1" smtClean="0"/>
              <a:t>Shieh</a:t>
            </a:r>
            <a:r>
              <a:rPr lang="en-US" dirty="0" smtClean="0"/>
              <a:t>, “Sharing the Data Center Network,” NSDI 2011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://www.usenix.org/event/nsdi11/tech/full_papers/Shieh.pdf</a:t>
            </a:r>
            <a:endParaRPr lang="en-US" dirty="0" smtClean="0"/>
          </a:p>
          <a:p>
            <a:r>
              <a:rPr lang="en-US" dirty="0" smtClean="0"/>
              <a:t>IBM</a:t>
            </a:r>
            <a:r>
              <a:rPr lang="en-US" dirty="0" smtClean="0"/>
              <a:t>. “What is </a:t>
            </a:r>
            <a:r>
              <a:rPr lang="en-US" dirty="0" err="1" smtClean="0"/>
              <a:t>MapReduce</a:t>
            </a:r>
            <a:r>
              <a:rPr lang="en-US" dirty="0" smtClean="0"/>
              <a:t>?,”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www-01.ibm.com/software/data/infosphere/hadoop/mapreduce</a:t>
            </a:r>
            <a:endParaRPr lang="en-US" dirty="0" smtClean="0"/>
          </a:p>
          <a:p>
            <a:r>
              <a:rPr lang="en-US" dirty="0" smtClean="0"/>
              <a:t>Michael </a:t>
            </a:r>
            <a:r>
              <a:rPr lang="en-US" dirty="0" err="1" smtClean="0"/>
              <a:t>Minelli</a:t>
            </a:r>
            <a:r>
              <a:rPr lang="en-US" dirty="0" smtClean="0"/>
              <a:t>, "Big Data, Big Analytics: Emerging </a:t>
            </a:r>
            <a:r>
              <a:rPr lang="en-US" dirty="0" smtClean="0"/>
              <a:t>Business Intelligence </a:t>
            </a:r>
            <a:r>
              <a:rPr lang="en-US" dirty="0" smtClean="0"/>
              <a:t>and Analytic Trends for Today's Businesses</a:t>
            </a:r>
            <a:r>
              <a:rPr lang="en-US" dirty="0" smtClean="0"/>
              <a:t>,“ Wiley</a:t>
            </a:r>
            <a:r>
              <a:rPr lang="en-US" dirty="0" smtClean="0"/>
              <a:t>, 2013, </a:t>
            </a:r>
            <a:r>
              <a:rPr lang="en-US" dirty="0" smtClean="0"/>
              <a:t>ISBN:111814760X</a:t>
            </a:r>
          </a:p>
          <a:p>
            <a:r>
              <a:rPr lang="en-US" dirty="0" smtClean="0"/>
              <a:t> S. </a:t>
            </a:r>
            <a:r>
              <a:rPr lang="en-US" dirty="0" err="1" smtClean="0"/>
              <a:t>Ghemawat</a:t>
            </a:r>
            <a:r>
              <a:rPr lang="en-US" dirty="0" smtClean="0"/>
              <a:t>, et al., "The Google File System", OSP 2003, </a:t>
            </a:r>
            <a:r>
              <a:rPr lang="en-US" dirty="0" smtClean="0">
                <a:hlinkClick r:id="rId4"/>
              </a:rPr>
              <a:t>http://research.google.com/archive/gfs.html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 smtClean="0"/>
              <a:t>. Chang, et al., "</a:t>
            </a:r>
            <a:r>
              <a:rPr lang="en-US" dirty="0" err="1" smtClean="0"/>
              <a:t>Bigtable</a:t>
            </a:r>
            <a:r>
              <a:rPr lang="en-US" dirty="0" smtClean="0"/>
              <a:t>: A Distributed Storage System for </a:t>
            </a:r>
            <a:r>
              <a:rPr lang="en-US" dirty="0" smtClean="0"/>
              <a:t>Structured </a:t>
            </a:r>
            <a:r>
              <a:rPr lang="en-US" dirty="0" smtClean="0"/>
              <a:t>Data," </a:t>
            </a:r>
            <a:r>
              <a:rPr lang="en-US" dirty="0" smtClean="0"/>
              <a:t>2006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Examples Of </a:t>
            </a:r>
            <a:r>
              <a:rPr lang="en-US" b="1" dirty="0" smtClean="0"/>
              <a:t>Big Data</a:t>
            </a:r>
            <a:endParaRPr lang="en-US" dirty="0"/>
          </a:p>
        </p:txBody>
      </p:sp>
      <p:pic>
        <p:nvPicPr>
          <p:cNvPr id="4" name="Picture 3" descr="http://cdn.guru99.com/images/Big_Data/061114_0759_WhatIsBigDa2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3810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487680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New York Stock Exchange</a:t>
            </a:r>
            <a:r>
              <a:rPr lang="en-US" dirty="0"/>
              <a:t> generates about </a:t>
            </a:r>
            <a:r>
              <a:rPr lang="en-US" b="1" i="1" dirty="0"/>
              <a:t>one terabyte</a:t>
            </a:r>
            <a:r>
              <a:rPr lang="en-US" dirty="0"/>
              <a:t> of new trade data per day.</a:t>
            </a:r>
          </a:p>
        </p:txBody>
      </p:sp>
      <p:pic>
        <p:nvPicPr>
          <p:cNvPr id="6" name="Picture 5" descr="http://cdn.guru99.com/images/Big_Data/061114_0759_WhatIsBigDa3.jp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1828800"/>
            <a:ext cx="419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0" y="482667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/>
              <a:t>Social </a:t>
            </a:r>
            <a:r>
              <a:rPr lang="en-US" sz="1600" b="1" dirty="0"/>
              <a:t>Media Impact</a:t>
            </a:r>
            <a:endParaRPr lang="en-US" sz="1600" dirty="0"/>
          </a:p>
          <a:p>
            <a:r>
              <a:rPr lang="en-US" sz="1600" dirty="0"/>
              <a:t>Statistic shows that </a:t>
            </a:r>
            <a:r>
              <a:rPr lang="en-US" sz="1600" b="1" i="1" dirty="0"/>
              <a:t>500+terabytes</a:t>
            </a:r>
            <a:r>
              <a:rPr lang="en-US" sz="1600" dirty="0"/>
              <a:t> of new data gets ingested into the databases of social media site </a:t>
            </a:r>
            <a:r>
              <a:rPr lang="en-US" sz="1600" b="1" dirty="0" err="1"/>
              <a:t>Facebook</a:t>
            </a:r>
            <a:r>
              <a:rPr lang="en-US" sz="1600" dirty="0"/>
              <a:t>, every day. This data is mainly generated in terms of photo and video uploads, message exchanges, putting comments etc.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3V's that define Big Data are _______________,</a:t>
            </a:r>
          </a:p>
          <a:p>
            <a:pPr>
              <a:buNone/>
            </a:pPr>
            <a:r>
              <a:rPr lang="en-US" dirty="0" smtClean="0"/>
              <a:t>_______________, and _______________</a:t>
            </a:r>
          </a:p>
          <a:p>
            <a:r>
              <a:rPr lang="en-US" dirty="0" smtClean="0"/>
              <a:t>ACID </a:t>
            </a:r>
            <a:r>
              <a:rPr lang="en-US" dirty="0" smtClean="0"/>
              <a:t>stands for _______________, _______________,</a:t>
            </a:r>
          </a:p>
          <a:p>
            <a:pPr>
              <a:buNone/>
            </a:pPr>
            <a:r>
              <a:rPr lang="en-US" dirty="0" smtClean="0"/>
              <a:t>_______________, and _______________</a:t>
            </a:r>
          </a:p>
          <a:p>
            <a:r>
              <a:rPr lang="en-US" dirty="0" smtClean="0"/>
              <a:t>BASE </a:t>
            </a:r>
            <a:r>
              <a:rPr lang="en-US" dirty="0" smtClean="0"/>
              <a:t>stands for _______________ </a:t>
            </a:r>
            <a:r>
              <a:rPr lang="en-US" dirty="0" smtClean="0"/>
              <a:t>, _______________,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_______________, and _______________ Consistency.</a:t>
            </a:r>
          </a:p>
          <a:p>
            <a:r>
              <a:rPr lang="en-US" dirty="0" smtClean="0"/>
              <a:t> </a:t>
            </a:r>
            <a:r>
              <a:rPr lang="en-US" dirty="0" smtClean="0"/>
              <a:t>_______________ data is the data that has pre-set format.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in _______________ is the data that is streaming.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133600"/>
            <a:ext cx="3657600" cy="2814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Examples Of </a:t>
            </a:r>
            <a:r>
              <a:rPr lang="en-US" b="1" dirty="0" smtClean="0"/>
              <a:t>Big Data…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4196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Single </a:t>
            </a:r>
            <a:r>
              <a:rPr lang="en-US" b="1" dirty="0"/>
              <a:t>Jet engine</a:t>
            </a:r>
            <a:r>
              <a:rPr lang="en-US" dirty="0"/>
              <a:t> can generate </a:t>
            </a:r>
            <a:r>
              <a:rPr lang="en-US" b="1" i="1" dirty="0"/>
              <a:t>10+terabytes</a:t>
            </a:r>
            <a:r>
              <a:rPr lang="en-US" dirty="0"/>
              <a:t> of data in </a:t>
            </a:r>
            <a:r>
              <a:rPr lang="en-US" b="1" i="1" dirty="0"/>
              <a:t>30 minutes</a:t>
            </a:r>
            <a:r>
              <a:rPr lang="en-US" dirty="0"/>
              <a:t> of a flight time. With many thousand flights per day, generation of data reaches up to many </a:t>
            </a:r>
            <a:r>
              <a:rPr lang="en-US" b="1" i="1" dirty="0" err="1"/>
              <a:t>Petabytes</a:t>
            </a:r>
            <a:r>
              <a:rPr lang="en-US" dirty="0"/>
              <a:t>.</a:t>
            </a:r>
          </a:p>
        </p:txBody>
      </p:sp>
      <p:pic>
        <p:nvPicPr>
          <p:cNvPr id="8" name="Picture 7" descr="http://cdn.guru99.com/images/Big_Data/061114_0759_WhatIsBigDa4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752600"/>
            <a:ext cx="3581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b="1" dirty="0" smtClean="0"/>
              <a:t>Categories Of </a:t>
            </a:r>
            <a:r>
              <a:rPr lang="en-US" b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Structured</a:t>
            </a:r>
            <a:endParaRPr lang="en-US" dirty="0" smtClean="0"/>
          </a:p>
          <a:p>
            <a:pPr lvl="0"/>
            <a:r>
              <a:rPr lang="en-US" b="1" dirty="0" smtClean="0"/>
              <a:t>Un-structured</a:t>
            </a:r>
            <a:endParaRPr lang="en-US" dirty="0" smtClean="0"/>
          </a:p>
          <a:p>
            <a:pPr lvl="0"/>
            <a:r>
              <a:rPr lang="en-US" b="1" dirty="0" smtClean="0"/>
              <a:t>Semi-structured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Examples Of Structured </a:t>
            </a:r>
            <a:r>
              <a:rPr lang="en-US" b="1" dirty="0" smtClean="0"/>
              <a:t>Data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378" y="1752599"/>
            <a:ext cx="7304222" cy="412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Examples Of </a:t>
            </a:r>
            <a:r>
              <a:rPr lang="en-US" b="1" dirty="0" smtClean="0"/>
              <a:t>Un-structured Data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676401"/>
            <a:ext cx="7836060" cy="48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Semi-structured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534400" cy="43891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Personal </a:t>
            </a:r>
            <a:r>
              <a:rPr lang="en-US" sz="1800" dirty="0" smtClean="0"/>
              <a:t>data stored in a XML file-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rec</a:t>
            </a:r>
            <a:r>
              <a:rPr lang="en-US" sz="1800" dirty="0" smtClean="0"/>
              <a:t>&gt;&lt;name&gt;</a:t>
            </a:r>
            <a:r>
              <a:rPr lang="en-US" sz="1800" dirty="0" err="1" smtClean="0"/>
              <a:t>Prashant</a:t>
            </a:r>
            <a:r>
              <a:rPr lang="en-US" sz="1800" dirty="0" smtClean="0"/>
              <a:t> </a:t>
            </a:r>
            <a:r>
              <a:rPr lang="en-US" sz="1800" dirty="0" err="1" smtClean="0"/>
              <a:t>Rao</a:t>
            </a:r>
            <a:r>
              <a:rPr lang="en-US" sz="1800" dirty="0" smtClean="0"/>
              <a:t>&lt;/name&gt;&lt;sex&gt;Male&lt;/sex&gt;&lt;age&gt;35&lt;/age&gt;&lt;/</a:t>
            </a:r>
            <a:r>
              <a:rPr lang="en-US" sz="1800" dirty="0" err="1" smtClean="0"/>
              <a:t>rec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rec</a:t>
            </a:r>
            <a:r>
              <a:rPr lang="en-US" sz="1800" dirty="0" smtClean="0"/>
              <a:t>&gt;&lt;name&gt;</a:t>
            </a:r>
            <a:r>
              <a:rPr lang="en-US" sz="1800" dirty="0" err="1" smtClean="0"/>
              <a:t>Seema</a:t>
            </a:r>
            <a:r>
              <a:rPr lang="en-US" sz="1800" dirty="0" smtClean="0"/>
              <a:t> </a:t>
            </a:r>
            <a:r>
              <a:rPr lang="en-US" sz="1800" dirty="0" smtClean="0"/>
              <a:t>Joshi&lt;/</a:t>
            </a:r>
            <a:r>
              <a:rPr lang="en-US" sz="1800" dirty="0" smtClean="0"/>
              <a:t>name&gt;&lt;sex&gt;Female&lt;/sex&gt;&lt;age&gt;41&lt;/age&gt;&lt;/</a:t>
            </a:r>
            <a:r>
              <a:rPr lang="en-US" sz="1800" dirty="0" err="1" smtClean="0"/>
              <a:t>rec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rec</a:t>
            </a:r>
            <a:r>
              <a:rPr lang="en-US" sz="1800" dirty="0" smtClean="0"/>
              <a:t>&gt;&lt;name&gt;</a:t>
            </a:r>
            <a:r>
              <a:rPr lang="en-US" sz="1800" dirty="0" err="1" smtClean="0"/>
              <a:t>Satish</a:t>
            </a:r>
            <a:r>
              <a:rPr lang="en-US" sz="1800" dirty="0" smtClean="0"/>
              <a:t> Mane&lt;/name&gt;&lt;sex&gt;Male&lt;/sex&gt;&lt;age&gt;29&lt;/age&gt;&lt;/</a:t>
            </a:r>
            <a:r>
              <a:rPr lang="en-US" sz="1800" dirty="0" err="1" smtClean="0"/>
              <a:t>rec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rec</a:t>
            </a:r>
            <a:r>
              <a:rPr lang="en-US" sz="1800" dirty="0" smtClean="0"/>
              <a:t>&gt;&lt;name&gt;</a:t>
            </a:r>
            <a:r>
              <a:rPr lang="en-US" sz="1800" dirty="0" err="1" smtClean="0"/>
              <a:t>Subrato</a:t>
            </a:r>
            <a:r>
              <a:rPr lang="en-US" sz="1800" dirty="0" smtClean="0"/>
              <a:t> Roy&lt;/name&gt;&lt;sex&gt;Male&lt;/sex&gt;&lt;age&gt;26&lt;/age&gt;&lt;/</a:t>
            </a:r>
            <a:r>
              <a:rPr lang="en-US" sz="1800" dirty="0" err="1" smtClean="0"/>
              <a:t>rec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rec</a:t>
            </a:r>
            <a:r>
              <a:rPr lang="en-US" sz="1800" dirty="0" smtClean="0"/>
              <a:t>&gt;&lt;</a:t>
            </a:r>
            <a:r>
              <a:rPr lang="en-US" sz="1800" dirty="0" smtClean="0"/>
              <a:t>name&gt;John&lt;/</a:t>
            </a:r>
            <a:r>
              <a:rPr lang="en-US" sz="1800" dirty="0" smtClean="0"/>
              <a:t>name&gt;&lt;sex&gt;Male&lt;/sex&gt;&lt;age&gt;35&lt;/age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rec</a:t>
            </a:r>
            <a:r>
              <a:rPr lang="en-US" sz="1800" dirty="0" smtClean="0"/>
              <a:t>&gt;</a:t>
            </a: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2707</Words>
  <Application>Microsoft Office PowerPoint</Application>
  <PresentationFormat>On-screen Show (4:3)</PresentationFormat>
  <Paragraphs>286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Seminar on Big Data Wed., 20th July 2016</vt:lpstr>
      <vt:lpstr>Outline</vt:lpstr>
      <vt:lpstr>What is Big Data?</vt:lpstr>
      <vt:lpstr>Examples Of Big Data</vt:lpstr>
      <vt:lpstr>Examples Of Big Data…</vt:lpstr>
      <vt:lpstr>Categories Of Big Data</vt:lpstr>
      <vt:lpstr>Examples Of Structured Data</vt:lpstr>
      <vt:lpstr>Examples Of Un-structured Data</vt:lpstr>
      <vt:lpstr>Examples Of Semi-structured Data</vt:lpstr>
      <vt:lpstr>Big Data Fundamentals</vt:lpstr>
      <vt:lpstr>Why Big Data now?</vt:lpstr>
      <vt:lpstr>Why Big Data now?...</vt:lpstr>
      <vt:lpstr>Advantages Of Big Data Processing</vt:lpstr>
      <vt:lpstr>Big Data Applications</vt:lpstr>
      <vt:lpstr>ACID requirements </vt:lpstr>
      <vt:lpstr>Terminology</vt:lpstr>
      <vt:lpstr>Relational Databases and SQL</vt:lpstr>
      <vt:lpstr>Non-relational Databases</vt:lpstr>
      <vt:lpstr>NewSQL Databases</vt:lpstr>
      <vt:lpstr>Columnar Databases</vt:lpstr>
      <vt:lpstr>Types of Databases</vt:lpstr>
      <vt:lpstr>Google File System</vt:lpstr>
      <vt:lpstr>Big Table</vt:lpstr>
      <vt:lpstr>MapReduce</vt:lpstr>
      <vt:lpstr>MapReduce Example</vt:lpstr>
      <vt:lpstr>MapReduce Example…</vt:lpstr>
      <vt:lpstr>MapReduce Optimization</vt:lpstr>
      <vt:lpstr>Hadoop story…</vt:lpstr>
      <vt:lpstr>Hadoop</vt:lpstr>
      <vt:lpstr>Hadoop…</vt:lpstr>
      <vt:lpstr>Hadoop…</vt:lpstr>
      <vt:lpstr>Components of Hadoop</vt:lpstr>
      <vt:lpstr>Apache Hadoop Tools</vt:lpstr>
      <vt:lpstr>Apache Hadoop Tools</vt:lpstr>
      <vt:lpstr>Apache Hadoop Tools</vt:lpstr>
      <vt:lpstr>Analytics</vt:lpstr>
      <vt:lpstr>Analytics…</vt:lpstr>
      <vt:lpstr>Summary</vt:lpstr>
      <vt:lpstr>Bibliography</vt:lpstr>
      <vt:lpstr>Quiz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Big Data Wed., 20th July 2016</dc:title>
  <dc:creator>girish</dc:creator>
  <cp:lastModifiedBy>girish</cp:lastModifiedBy>
  <cp:revision>51</cp:revision>
  <dcterms:created xsi:type="dcterms:W3CDTF">2016-07-19T10:21:27Z</dcterms:created>
  <dcterms:modified xsi:type="dcterms:W3CDTF">2016-07-19T16:02:09Z</dcterms:modified>
</cp:coreProperties>
</file>