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7" r:id="rId1"/>
  </p:sldMasterIdLst>
  <p:notesMasterIdLst>
    <p:notesMasterId r:id="rId15"/>
  </p:notes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56"/>
    <p:restoredTop sz="94648"/>
  </p:normalViewPr>
  <p:slideViewPr>
    <p:cSldViewPr snapToGrid="0">
      <p:cViewPr varScale="1">
        <p:scale>
          <a:sx n="117" d="100"/>
          <a:sy n="117" d="100"/>
        </p:scale>
        <p:origin x="568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033578-C68A-4F5F-8345-B766EFC408A4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8721B0E-3F52-4088-BB93-048147D1C6F9}">
      <dgm:prSet/>
      <dgm:spPr/>
      <dgm:t>
        <a:bodyPr/>
        <a:lstStyle/>
        <a:p>
          <a:r>
            <a:rPr lang="en-US" dirty="0"/>
            <a:t>Original Dataset</a:t>
          </a:r>
        </a:p>
      </dgm:t>
    </dgm:pt>
    <dgm:pt modelId="{A8782B80-FCD2-4F6F-887D-FEAE37776321}" type="parTrans" cxnId="{AF0BCCED-7256-490C-A74E-21BA4A6C0C88}">
      <dgm:prSet/>
      <dgm:spPr/>
      <dgm:t>
        <a:bodyPr/>
        <a:lstStyle/>
        <a:p>
          <a:endParaRPr lang="en-US"/>
        </a:p>
      </dgm:t>
    </dgm:pt>
    <dgm:pt modelId="{DE16413B-FEE0-48D7-B7DE-42D175BC5357}" type="sibTrans" cxnId="{AF0BCCED-7256-490C-A74E-21BA4A6C0C88}">
      <dgm:prSet/>
      <dgm:spPr/>
      <dgm:t>
        <a:bodyPr/>
        <a:lstStyle/>
        <a:p>
          <a:endParaRPr lang="en-US"/>
        </a:p>
      </dgm:t>
    </dgm:pt>
    <dgm:pt modelId="{AFE123E1-C7BA-4843-8646-988CE0DC8D34}">
      <dgm:prSet/>
      <dgm:spPr/>
      <dgm:t>
        <a:bodyPr/>
        <a:lstStyle/>
        <a:p>
          <a:r>
            <a:rPr lang="en-US"/>
            <a:t>Training – 300 pairs</a:t>
          </a:r>
        </a:p>
      </dgm:t>
    </dgm:pt>
    <dgm:pt modelId="{428BA402-C0D0-43D7-A9A9-0984B6250DF2}" type="parTrans" cxnId="{B217C2CA-F205-43CD-94B4-FB066B9A7A0A}">
      <dgm:prSet/>
      <dgm:spPr/>
      <dgm:t>
        <a:bodyPr/>
        <a:lstStyle/>
        <a:p>
          <a:endParaRPr lang="en-US"/>
        </a:p>
      </dgm:t>
    </dgm:pt>
    <dgm:pt modelId="{EE162BF5-75AA-43F7-93D3-AFAB5047E0EB}" type="sibTrans" cxnId="{B217C2CA-F205-43CD-94B4-FB066B9A7A0A}">
      <dgm:prSet/>
      <dgm:spPr/>
      <dgm:t>
        <a:bodyPr/>
        <a:lstStyle/>
        <a:p>
          <a:endParaRPr lang="en-US"/>
        </a:p>
      </dgm:t>
    </dgm:pt>
    <dgm:pt modelId="{EE264749-E8EC-438E-90F0-6096C30590C0}">
      <dgm:prSet/>
      <dgm:spPr/>
      <dgm:t>
        <a:bodyPr/>
        <a:lstStyle/>
        <a:p>
          <a:r>
            <a:rPr lang="en-US"/>
            <a:t>Validation – 60 pairs</a:t>
          </a:r>
        </a:p>
      </dgm:t>
    </dgm:pt>
    <dgm:pt modelId="{880C59AB-51B1-459E-8871-CB9338C784A7}" type="parTrans" cxnId="{950B5BEE-94A1-46B0-860D-2F223416D797}">
      <dgm:prSet/>
      <dgm:spPr/>
      <dgm:t>
        <a:bodyPr/>
        <a:lstStyle/>
        <a:p>
          <a:endParaRPr lang="en-US"/>
        </a:p>
      </dgm:t>
    </dgm:pt>
    <dgm:pt modelId="{E4E65627-738B-4EEF-9CE4-E8C401C68314}" type="sibTrans" cxnId="{950B5BEE-94A1-46B0-860D-2F223416D797}">
      <dgm:prSet/>
      <dgm:spPr/>
      <dgm:t>
        <a:bodyPr/>
        <a:lstStyle/>
        <a:p>
          <a:endParaRPr lang="en-US"/>
        </a:p>
      </dgm:t>
    </dgm:pt>
    <dgm:pt modelId="{43BF23AB-35A4-4D19-B3CE-2B6A67BF78B9}">
      <dgm:prSet/>
      <dgm:spPr/>
      <dgm:t>
        <a:bodyPr/>
        <a:lstStyle/>
        <a:p>
          <a:r>
            <a:rPr lang="en-US"/>
            <a:t>Testing  - 60 pairs</a:t>
          </a:r>
        </a:p>
      </dgm:t>
    </dgm:pt>
    <dgm:pt modelId="{4C3CFD8B-7185-4F61-926D-49221973122B}" type="parTrans" cxnId="{CA17DD0B-5402-47C0-90E4-B8DAA156C40D}">
      <dgm:prSet/>
      <dgm:spPr/>
      <dgm:t>
        <a:bodyPr/>
        <a:lstStyle/>
        <a:p>
          <a:endParaRPr lang="en-US"/>
        </a:p>
      </dgm:t>
    </dgm:pt>
    <dgm:pt modelId="{3ED0D0B6-0DD9-40B2-8D4C-6D64002F2675}" type="sibTrans" cxnId="{CA17DD0B-5402-47C0-90E4-B8DAA156C40D}">
      <dgm:prSet/>
      <dgm:spPr/>
      <dgm:t>
        <a:bodyPr/>
        <a:lstStyle/>
        <a:p>
          <a:endParaRPr lang="en-US"/>
        </a:p>
      </dgm:t>
    </dgm:pt>
    <dgm:pt modelId="{E2B51307-F301-4527-831D-373956B9AB48}">
      <dgm:prSet/>
      <dgm:spPr/>
      <dgm:t>
        <a:bodyPr/>
        <a:lstStyle/>
        <a:p>
          <a:r>
            <a:rPr lang="en-US" dirty="0"/>
            <a:t>Augmentation -&gt; to increase pairs</a:t>
          </a:r>
        </a:p>
      </dgm:t>
    </dgm:pt>
    <dgm:pt modelId="{9B7636FD-5DC7-47EB-96A9-4A822C0613C5}" type="parTrans" cxnId="{B6FC1943-AB97-40A4-8735-25A368F42615}">
      <dgm:prSet/>
      <dgm:spPr/>
      <dgm:t>
        <a:bodyPr/>
        <a:lstStyle/>
        <a:p>
          <a:endParaRPr lang="en-US"/>
        </a:p>
      </dgm:t>
    </dgm:pt>
    <dgm:pt modelId="{30DFF79F-05F7-4A3E-8599-B0530677EF79}" type="sibTrans" cxnId="{B6FC1943-AB97-40A4-8735-25A368F42615}">
      <dgm:prSet/>
      <dgm:spPr/>
      <dgm:t>
        <a:bodyPr/>
        <a:lstStyle/>
        <a:p>
          <a:endParaRPr lang="en-US"/>
        </a:p>
      </dgm:t>
    </dgm:pt>
    <dgm:pt modelId="{E34C9113-CF15-4AE1-8FD0-82826E6CF6FA}">
      <dgm:prSet/>
      <dgm:spPr/>
      <dgm:t>
        <a:bodyPr/>
        <a:lstStyle/>
        <a:p>
          <a:r>
            <a:rPr lang="en-US"/>
            <a:t>Color jitter</a:t>
          </a:r>
        </a:p>
      </dgm:t>
    </dgm:pt>
    <dgm:pt modelId="{C36B291E-51EA-4D0D-A1A8-02B0F9BEFFCF}" type="parTrans" cxnId="{25EC2D42-60A5-44FE-973D-2EF604F6B3A2}">
      <dgm:prSet/>
      <dgm:spPr/>
      <dgm:t>
        <a:bodyPr/>
        <a:lstStyle/>
        <a:p>
          <a:endParaRPr lang="en-US"/>
        </a:p>
      </dgm:t>
    </dgm:pt>
    <dgm:pt modelId="{461DB0F6-C6E0-46F0-8624-B569D82ED460}" type="sibTrans" cxnId="{25EC2D42-60A5-44FE-973D-2EF604F6B3A2}">
      <dgm:prSet/>
      <dgm:spPr/>
      <dgm:t>
        <a:bodyPr/>
        <a:lstStyle/>
        <a:p>
          <a:endParaRPr lang="en-US"/>
        </a:p>
      </dgm:t>
    </dgm:pt>
    <dgm:pt modelId="{BD36F1FF-FFBE-4CDF-96CB-4C58534AC2F3}">
      <dgm:prSet/>
      <dgm:spPr/>
      <dgm:t>
        <a:bodyPr/>
        <a:lstStyle/>
        <a:p>
          <a:r>
            <a:rPr lang="en-US"/>
            <a:t>Gaussian blur</a:t>
          </a:r>
        </a:p>
      </dgm:t>
    </dgm:pt>
    <dgm:pt modelId="{3B1AF83A-2E11-4880-A01C-7FA01E6477BC}" type="parTrans" cxnId="{8AFCC979-3169-4207-AAA7-30303956AAE6}">
      <dgm:prSet/>
      <dgm:spPr/>
      <dgm:t>
        <a:bodyPr/>
        <a:lstStyle/>
        <a:p>
          <a:endParaRPr lang="en-US"/>
        </a:p>
      </dgm:t>
    </dgm:pt>
    <dgm:pt modelId="{978C3869-3698-4E93-AF27-B8B5E8330645}" type="sibTrans" cxnId="{8AFCC979-3169-4207-AAA7-30303956AAE6}">
      <dgm:prSet/>
      <dgm:spPr/>
      <dgm:t>
        <a:bodyPr/>
        <a:lstStyle/>
        <a:p>
          <a:endParaRPr lang="en-US"/>
        </a:p>
      </dgm:t>
    </dgm:pt>
    <dgm:pt modelId="{F6ED87F9-1774-4CDE-B24B-39EEA9215607}">
      <dgm:prSet/>
      <dgm:spPr/>
      <dgm:t>
        <a:bodyPr/>
        <a:lstStyle/>
        <a:p>
          <a:r>
            <a:rPr lang="en-US" dirty="0"/>
            <a:t>New Dataset</a:t>
          </a:r>
        </a:p>
      </dgm:t>
    </dgm:pt>
    <dgm:pt modelId="{B9D7075D-A5F2-464C-B423-090FBD83A8F7}" type="parTrans" cxnId="{434622D8-8766-42AE-B598-A13540DAE54B}">
      <dgm:prSet/>
      <dgm:spPr/>
      <dgm:t>
        <a:bodyPr/>
        <a:lstStyle/>
        <a:p>
          <a:endParaRPr lang="en-US"/>
        </a:p>
      </dgm:t>
    </dgm:pt>
    <dgm:pt modelId="{ADBBE93C-95C7-437B-BF0C-10AA8A4E3F7D}" type="sibTrans" cxnId="{434622D8-8766-42AE-B598-A13540DAE54B}">
      <dgm:prSet/>
      <dgm:spPr/>
      <dgm:t>
        <a:bodyPr/>
        <a:lstStyle/>
        <a:p>
          <a:endParaRPr lang="en-US"/>
        </a:p>
      </dgm:t>
    </dgm:pt>
    <dgm:pt modelId="{8192A5B7-B616-4BA7-B92E-852438C6D755}">
      <dgm:prSet/>
      <dgm:spPr/>
      <dgm:t>
        <a:bodyPr/>
        <a:lstStyle/>
        <a:p>
          <a:r>
            <a:rPr lang="en-US" dirty="0"/>
            <a:t>Training – 882</a:t>
          </a:r>
        </a:p>
      </dgm:t>
    </dgm:pt>
    <dgm:pt modelId="{CE637264-3749-415B-A90C-77FA7362612F}" type="parTrans" cxnId="{47C9E27A-2D96-49F4-836A-22997DC4C93D}">
      <dgm:prSet/>
      <dgm:spPr/>
      <dgm:t>
        <a:bodyPr/>
        <a:lstStyle/>
        <a:p>
          <a:endParaRPr lang="en-US"/>
        </a:p>
      </dgm:t>
    </dgm:pt>
    <dgm:pt modelId="{A7482008-594E-49F4-BFF7-F5CA3212B1A6}" type="sibTrans" cxnId="{47C9E27A-2D96-49F4-836A-22997DC4C93D}">
      <dgm:prSet/>
      <dgm:spPr/>
      <dgm:t>
        <a:bodyPr/>
        <a:lstStyle/>
        <a:p>
          <a:endParaRPr lang="en-US"/>
        </a:p>
      </dgm:t>
    </dgm:pt>
    <dgm:pt modelId="{08495D0A-A246-495C-A3BF-0FFBFDDE6C11}">
      <dgm:prSet/>
      <dgm:spPr/>
      <dgm:t>
        <a:bodyPr/>
        <a:lstStyle/>
        <a:p>
          <a:r>
            <a:rPr lang="en-US" dirty="0"/>
            <a:t>Validation– 252</a:t>
          </a:r>
        </a:p>
      </dgm:t>
    </dgm:pt>
    <dgm:pt modelId="{0D6FC37F-B835-4459-BB68-062846FF40D1}" type="parTrans" cxnId="{D9E04CFF-7E73-4348-B66F-13BAEF75FFD6}">
      <dgm:prSet/>
      <dgm:spPr/>
      <dgm:t>
        <a:bodyPr/>
        <a:lstStyle/>
        <a:p>
          <a:endParaRPr lang="en-US"/>
        </a:p>
      </dgm:t>
    </dgm:pt>
    <dgm:pt modelId="{30241543-43C7-4E52-B213-4EE21BF7FB4B}" type="sibTrans" cxnId="{D9E04CFF-7E73-4348-B66F-13BAEF75FFD6}">
      <dgm:prSet/>
      <dgm:spPr/>
      <dgm:t>
        <a:bodyPr/>
        <a:lstStyle/>
        <a:p>
          <a:endParaRPr lang="en-US"/>
        </a:p>
      </dgm:t>
    </dgm:pt>
    <dgm:pt modelId="{35EA169A-609B-409C-8D13-3934D2400C73}">
      <dgm:prSet/>
      <dgm:spPr/>
      <dgm:t>
        <a:bodyPr/>
        <a:lstStyle/>
        <a:p>
          <a:r>
            <a:rPr lang="en-US" dirty="0"/>
            <a:t>Testing - 126</a:t>
          </a:r>
        </a:p>
      </dgm:t>
    </dgm:pt>
    <dgm:pt modelId="{86F6CAF1-63BD-4542-B37E-8CF779F0AF23}" type="parTrans" cxnId="{C6C5E4DD-EEE6-4935-9950-6DA79C2C6C1F}">
      <dgm:prSet/>
      <dgm:spPr/>
      <dgm:t>
        <a:bodyPr/>
        <a:lstStyle/>
        <a:p>
          <a:endParaRPr lang="en-US"/>
        </a:p>
      </dgm:t>
    </dgm:pt>
    <dgm:pt modelId="{D4DB71EB-80CD-4657-84DE-D73F60F9D2F4}" type="sibTrans" cxnId="{C6C5E4DD-EEE6-4935-9950-6DA79C2C6C1F}">
      <dgm:prSet/>
      <dgm:spPr/>
      <dgm:t>
        <a:bodyPr/>
        <a:lstStyle/>
        <a:p>
          <a:endParaRPr lang="en-US"/>
        </a:p>
      </dgm:t>
    </dgm:pt>
    <dgm:pt modelId="{8E838E32-434F-6D49-9452-0CA5017AD257}" type="pres">
      <dgm:prSet presAssocID="{52033578-C68A-4F5F-8345-B766EFC408A4}" presName="linear" presStyleCnt="0">
        <dgm:presLayoutVars>
          <dgm:dir/>
          <dgm:animLvl val="lvl"/>
          <dgm:resizeHandles val="exact"/>
        </dgm:presLayoutVars>
      </dgm:prSet>
      <dgm:spPr/>
    </dgm:pt>
    <dgm:pt modelId="{9BE481E2-BFD5-9F48-9D12-2E209A05B589}" type="pres">
      <dgm:prSet presAssocID="{A8721B0E-3F52-4088-BB93-048147D1C6F9}" presName="parentLin" presStyleCnt="0"/>
      <dgm:spPr/>
    </dgm:pt>
    <dgm:pt modelId="{CC12EFEE-B8BC-AD4A-B900-E108FDDB6FD4}" type="pres">
      <dgm:prSet presAssocID="{A8721B0E-3F52-4088-BB93-048147D1C6F9}" presName="parentLeftMargin" presStyleLbl="node1" presStyleIdx="0" presStyleCnt="3"/>
      <dgm:spPr/>
    </dgm:pt>
    <dgm:pt modelId="{04715C60-E712-FC40-BB63-F26402153016}" type="pres">
      <dgm:prSet presAssocID="{A8721B0E-3F52-4088-BB93-048147D1C6F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798FEA8-1FAB-6D4B-A25D-068A0DB378A3}" type="pres">
      <dgm:prSet presAssocID="{A8721B0E-3F52-4088-BB93-048147D1C6F9}" presName="negativeSpace" presStyleCnt="0"/>
      <dgm:spPr/>
    </dgm:pt>
    <dgm:pt modelId="{10DF5A01-FF47-6D47-B0CF-EF3C9A2DD1FE}" type="pres">
      <dgm:prSet presAssocID="{A8721B0E-3F52-4088-BB93-048147D1C6F9}" presName="childText" presStyleLbl="conFgAcc1" presStyleIdx="0" presStyleCnt="3">
        <dgm:presLayoutVars>
          <dgm:bulletEnabled val="1"/>
        </dgm:presLayoutVars>
      </dgm:prSet>
      <dgm:spPr/>
    </dgm:pt>
    <dgm:pt modelId="{59A74522-D7C3-6945-932C-7655C73765DF}" type="pres">
      <dgm:prSet presAssocID="{DE16413B-FEE0-48D7-B7DE-42D175BC5357}" presName="spaceBetweenRectangles" presStyleCnt="0"/>
      <dgm:spPr/>
    </dgm:pt>
    <dgm:pt modelId="{181C2577-9170-1B40-98E2-8065CEFAA4BC}" type="pres">
      <dgm:prSet presAssocID="{E2B51307-F301-4527-831D-373956B9AB48}" presName="parentLin" presStyleCnt="0"/>
      <dgm:spPr/>
    </dgm:pt>
    <dgm:pt modelId="{A538479A-DEC2-8D4C-8BAA-B5B6ACE60EC2}" type="pres">
      <dgm:prSet presAssocID="{E2B51307-F301-4527-831D-373956B9AB48}" presName="parentLeftMargin" presStyleLbl="node1" presStyleIdx="0" presStyleCnt="3"/>
      <dgm:spPr/>
    </dgm:pt>
    <dgm:pt modelId="{3953C623-3618-C647-91EF-AC24E63149CE}" type="pres">
      <dgm:prSet presAssocID="{E2B51307-F301-4527-831D-373956B9AB4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6326AFD-3A0E-484B-B4CE-5B998875336D}" type="pres">
      <dgm:prSet presAssocID="{E2B51307-F301-4527-831D-373956B9AB48}" presName="negativeSpace" presStyleCnt="0"/>
      <dgm:spPr/>
    </dgm:pt>
    <dgm:pt modelId="{AF06B67E-65AA-D843-8058-7520BA5E34EE}" type="pres">
      <dgm:prSet presAssocID="{E2B51307-F301-4527-831D-373956B9AB48}" presName="childText" presStyleLbl="conFgAcc1" presStyleIdx="1" presStyleCnt="3">
        <dgm:presLayoutVars>
          <dgm:bulletEnabled val="1"/>
        </dgm:presLayoutVars>
      </dgm:prSet>
      <dgm:spPr/>
    </dgm:pt>
    <dgm:pt modelId="{B300C58C-A3B0-C04E-A36A-7648BAA1E374}" type="pres">
      <dgm:prSet presAssocID="{30DFF79F-05F7-4A3E-8599-B0530677EF79}" presName="spaceBetweenRectangles" presStyleCnt="0"/>
      <dgm:spPr/>
    </dgm:pt>
    <dgm:pt modelId="{AA1DD4D6-4FD4-6246-9D36-6E1AAFD64133}" type="pres">
      <dgm:prSet presAssocID="{F6ED87F9-1774-4CDE-B24B-39EEA9215607}" presName="parentLin" presStyleCnt="0"/>
      <dgm:spPr/>
    </dgm:pt>
    <dgm:pt modelId="{973DE827-8750-9546-A2B6-38BF9C248EA4}" type="pres">
      <dgm:prSet presAssocID="{F6ED87F9-1774-4CDE-B24B-39EEA9215607}" presName="parentLeftMargin" presStyleLbl="node1" presStyleIdx="1" presStyleCnt="3"/>
      <dgm:spPr/>
    </dgm:pt>
    <dgm:pt modelId="{B22C0F39-1B7B-A14F-B022-2D36210088E7}" type="pres">
      <dgm:prSet presAssocID="{F6ED87F9-1774-4CDE-B24B-39EEA921560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4654BC1-DD01-AE4F-A331-FBC79F9E7C64}" type="pres">
      <dgm:prSet presAssocID="{F6ED87F9-1774-4CDE-B24B-39EEA9215607}" presName="negativeSpace" presStyleCnt="0"/>
      <dgm:spPr/>
    </dgm:pt>
    <dgm:pt modelId="{33FE89D9-9AE0-8D41-BACF-BE36FF29463B}" type="pres">
      <dgm:prSet presAssocID="{F6ED87F9-1774-4CDE-B24B-39EEA921560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A17DD0B-5402-47C0-90E4-B8DAA156C40D}" srcId="{A8721B0E-3F52-4088-BB93-048147D1C6F9}" destId="{43BF23AB-35A4-4D19-B3CE-2B6A67BF78B9}" srcOrd="2" destOrd="0" parTransId="{4C3CFD8B-7185-4F61-926D-49221973122B}" sibTransId="{3ED0D0B6-0DD9-40B2-8D4C-6D64002F2675}"/>
    <dgm:cxn modelId="{8B1D2616-78AC-154A-97CC-8926173E9364}" type="presOf" srcId="{52033578-C68A-4F5F-8345-B766EFC408A4}" destId="{8E838E32-434F-6D49-9452-0CA5017AD257}" srcOrd="0" destOrd="0" presId="urn:microsoft.com/office/officeart/2005/8/layout/list1"/>
    <dgm:cxn modelId="{567B7823-D777-CA4C-A3D6-897055CEB38E}" type="presOf" srcId="{AFE123E1-C7BA-4843-8646-988CE0DC8D34}" destId="{10DF5A01-FF47-6D47-B0CF-EF3C9A2DD1FE}" srcOrd="0" destOrd="0" presId="urn:microsoft.com/office/officeart/2005/8/layout/list1"/>
    <dgm:cxn modelId="{4C0D5F29-8116-F540-97B5-4069FE3930CA}" type="presOf" srcId="{E2B51307-F301-4527-831D-373956B9AB48}" destId="{3953C623-3618-C647-91EF-AC24E63149CE}" srcOrd="1" destOrd="0" presId="urn:microsoft.com/office/officeart/2005/8/layout/list1"/>
    <dgm:cxn modelId="{69936734-1D89-EC44-9BD1-1695339D5F22}" type="presOf" srcId="{E2B51307-F301-4527-831D-373956B9AB48}" destId="{A538479A-DEC2-8D4C-8BAA-B5B6ACE60EC2}" srcOrd="0" destOrd="0" presId="urn:microsoft.com/office/officeart/2005/8/layout/list1"/>
    <dgm:cxn modelId="{8E692639-9FD7-7348-9634-1008324C92B4}" type="presOf" srcId="{8192A5B7-B616-4BA7-B92E-852438C6D755}" destId="{33FE89D9-9AE0-8D41-BACF-BE36FF29463B}" srcOrd="0" destOrd="0" presId="urn:microsoft.com/office/officeart/2005/8/layout/list1"/>
    <dgm:cxn modelId="{25EC2D42-60A5-44FE-973D-2EF604F6B3A2}" srcId="{E2B51307-F301-4527-831D-373956B9AB48}" destId="{E34C9113-CF15-4AE1-8FD0-82826E6CF6FA}" srcOrd="0" destOrd="0" parTransId="{C36B291E-51EA-4D0D-A1A8-02B0F9BEFFCF}" sibTransId="{461DB0F6-C6E0-46F0-8624-B569D82ED460}"/>
    <dgm:cxn modelId="{B6FC1943-AB97-40A4-8735-25A368F42615}" srcId="{52033578-C68A-4F5F-8345-B766EFC408A4}" destId="{E2B51307-F301-4527-831D-373956B9AB48}" srcOrd="1" destOrd="0" parTransId="{9B7636FD-5DC7-47EB-96A9-4A822C0613C5}" sibTransId="{30DFF79F-05F7-4A3E-8599-B0530677EF79}"/>
    <dgm:cxn modelId="{440AE973-A004-1840-82EA-62D3DC65905C}" type="presOf" srcId="{A8721B0E-3F52-4088-BB93-048147D1C6F9}" destId="{04715C60-E712-FC40-BB63-F26402153016}" srcOrd="1" destOrd="0" presId="urn:microsoft.com/office/officeart/2005/8/layout/list1"/>
    <dgm:cxn modelId="{8AFCC979-3169-4207-AAA7-30303956AAE6}" srcId="{E2B51307-F301-4527-831D-373956B9AB48}" destId="{BD36F1FF-FFBE-4CDF-96CB-4C58534AC2F3}" srcOrd="1" destOrd="0" parTransId="{3B1AF83A-2E11-4880-A01C-7FA01E6477BC}" sibTransId="{978C3869-3698-4E93-AF27-B8B5E8330645}"/>
    <dgm:cxn modelId="{47C9E27A-2D96-49F4-836A-22997DC4C93D}" srcId="{F6ED87F9-1774-4CDE-B24B-39EEA9215607}" destId="{8192A5B7-B616-4BA7-B92E-852438C6D755}" srcOrd="0" destOrd="0" parTransId="{CE637264-3749-415B-A90C-77FA7362612F}" sibTransId="{A7482008-594E-49F4-BFF7-F5CA3212B1A6}"/>
    <dgm:cxn modelId="{E3483082-EDF7-8146-BE5F-10429BA39419}" type="presOf" srcId="{35EA169A-609B-409C-8D13-3934D2400C73}" destId="{33FE89D9-9AE0-8D41-BACF-BE36FF29463B}" srcOrd="0" destOrd="2" presId="urn:microsoft.com/office/officeart/2005/8/layout/list1"/>
    <dgm:cxn modelId="{4187AD88-8236-834A-B896-0F472853810D}" type="presOf" srcId="{BD36F1FF-FFBE-4CDF-96CB-4C58534AC2F3}" destId="{AF06B67E-65AA-D843-8058-7520BA5E34EE}" srcOrd="0" destOrd="1" presId="urn:microsoft.com/office/officeart/2005/8/layout/list1"/>
    <dgm:cxn modelId="{CAA39192-3F86-344B-A7A4-3207BB477F23}" type="presOf" srcId="{A8721B0E-3F52-4088-BB93-048147D1C6F9}" destId="{CC12EFEE-B8BC-AD4A-B900-E108FDDB6FD4}" srcOrd="0" destOrd="0" presId="urn:microsoft.com/office/officeart/2005/8/layout/list1"/>
    <dgm:cxn modelId="{DA1DD6A7-A38A-3A44-A644-8249EB0EBE64}" type="presOf" srcId="{F6ED87F9-1774-4CDE-B24B-39EEA9215607}" destId="{973DE827-8750-9546-A2B6-38BF9C248EA4}" srcOrd="0" destOrd="0" presId="urn:microsoft.com/office/officeart/2005/8/layout/list1"/>
    <dgm:cxn modelId="{E33428AC-F86E-4649-BCFD-73C1ABB29936}" type="presOf" srcId="{08495D0A-A246-495C-A3BF-0FFBFDDE6C11}" destId="{33FE89D9-9AE0-8D41-BACF-BE36FF29463B}" srcOrd="0" destOrd="1" presId="urn:microsoft.com/office/officeart/2005/8/layout/list1"/>
    <dgm:cxn modelId="{826094B1-3333-C34F-B303-BF801AE58C18}" type="presOf" srcId="{EE264749-E8EC-438E-90F0-6096C30590C0}" destId="{10DF5A01-FF47-6D47-B0CF-EF3C9A2DD1FE}" srcOrd="0" destOrd="1" presId="urn:microsoft.com/office/officeart/2005/8/layout/list1"/>
    <dgm:cxn modelId="{317AB0C5-A713-7148-82EE-4A2983155D4F}" type="presOf" srcId="{43BF23AB-35A4-4D19-B3CE-2B6A67BF78B9}" destId="{10DF5A01-FF47-6D47-B0CF-EF3C9A2DD1FE}" srcOrd="0" destOrd="2" presId="urn:microsoft.com/office/officeart/2005/8/layout/list1"/>
    <dgm:cxn modelId="{B217C2CA-F205-43CD-94B4-FB066B9A7A0A}" srcId="{A8721B0E-3F52-4088-BB93-048147D1C6F9}" destId="{AFE123E1-C7BA-4843-8646-988CE0DC8D34}" srcOrd="0" destOrd="0" parTransId="{428BA402-C0D0-43D7-A9A9-0984B6250DF2}" sibTransId="{EE162BF5-75AA-43F7-93D3-AFAB5047E0EB}"/>
    <dgm:cxn modelId="{6CF4A2CF-48C5-034A-BDEE-F07B0F0EDB15}" type="presOf" srcId="{E34C9113-CF15-4AE1-8FD0-82826E6CF6FA}" destId="{AF06B67E-65AA-D843-8058-7520BA5E34EE}" srcOrd="0" destOrd="0" presId="urn:microsoft.com/office/officeart/2005/8/layout/list1"/>
    <dgm:cxn modelId="{434622D8-8766-42AE-B598-A13540DAE54B}" srcId="{52033578-C68A-4F5F-8345-B766EFC408A4}" destId="{F6ED87F9-1774-4CDE-B24B-39EEA9215607}" srcOrd="2" destOrd="0" parTransId="{B9D7075D-A5F2-464C-B423-090FBD83A8F7}" sibTransId="{ADBBE93C-95C7-437B-BF0C-10AA8A4E3F7D}"/>
    <dgm:cxn modelId="{B8BD9FDA-457B-0C42-916F-EB80E9117CA0}" type="presOf" srcId="{F6ED87F9-1774-4CDE-B24B-39EEA9215607}" destId="{B22C0F39-1B7B-A14F-B022-2D36210088E7}" srcOrd="1" destOrd="0" presId="urn:microsoft.com/office/officeart/2005/8/layout/list1"/>
    <dgm:cxn modelId="{C6C5E4DD-EEE6-4935-9950-6DA79C2C6C1F}" srcId="{F6ED87F9-1774-4CDE-B24B-39EEA9215607}" destId="{35EA169A-609B-409C-8D13-3934D2400C73}" srcOrd="2" destOrd="0" parTransId="{86F6CAF1-63BD-4542-B37E-8CF779F0AF23}" sibTransId="{D4DB71EB-80CD-4657-84DE-D73F60F9D2F4}"/>
    <dgm:cxn modelId="{AF0BCCED-7256-490C-A74E-21BA4A6C0C88}" srcId="{52033578-C68A-4F5F-8345-B766EFC408A4}" destId="{A8721B0E-3F52-4088-BB93-048147D1C6F9}" srcOrd="0" destOrd="0" parTransId="{A8782B80-FCD2-4F6F-887D-FEAE37776321}" sibTransId="{DE16413B-FEE0-48D7-B7DE-42D175BC5357}"/>
    <dgm:cxn modelId="{950B5BEE-94A1-46B0-860D-2F223416D797}" srcId="{A8721B0E-3F52-4088-BB93-048147D1C6F9}" destId="{EE264749-E8EC-438E-90F0-6096C30590C0}" srcOrd="1" destOrd="0" parTransId="{880C59AB-51B1-459E-8871-CB9338C784A7}" sibTransId="{E4E65627-738B-4EEF-9CE4-E8C401C68314}"/>
    <dgm:cxn modelId="{D9E04CFF-7E73-4348-B66F-13BAEF75FFD6}" srcId="{F6ED87F9-1774-4CDE-B24B-39EEA9215607}" destId="{08495D0A-A246-495C-A3BF-0FFBFDDE6C11}" srcOrd="1" destOrd="0" parTransId="{0D6FC37F-B835-4459-BB68-062846FF40D1}" sibTransId="{30241543-43C7-4E52-B213-4EE21BF7FB4B}"/>
    <dgm:cxn modelId="{94AA9D51-ACF7-1040-A678-307E02D69396}" type="presParOf" srcId="{8E838E32-434F-6D49-9452-0CA5017AD257}" destId="{9BE481E2-BFD5-9F48-9D12-2E209A05B589}" srcOrd="0" destOrd="0" presId="urn:microsoft.com/office/officeart/2005/8/layout/list1"/>
    <dgm:cxn modelId="{FA782DF2-CB43-A647-82D3-05491CDF0B28}" type="presParOf" srcId="{9BE481E2-BFD5-9F48-9D12-2E209A05B589}" destId="{CC12EFEE-B8BC-AD4A-B900-E108FDDB6FD4}" srcOrd="0" destOrd="0" presId="urn:microsoft.com/office/officeart/2005/8/layout/list1"/>
    <dgm:cxn modelId="{BF384954-DCC0-CD47-A09E-76D5193B3C97}" type="presParOf" srcId="{9BE481E2-BFD5-9F48-9D12-2E209A05B589}" destId="{04715C60-E712-FC40-BB63-F26402153016}" srcOrd="1" destOrd="0" presId="urn:microsoft.com/office/officeart/2005/8/layout/list1"/>
    <dgm:cxn modelId="{17A59A50-8FEB-0745-90BE-AEC7BEC54E08}" type="presParOf" srcId="{8E838E32-434F-6D49-9452-0CA5017AD257}" destId="{0798FEA8-1FAB-6D4B-A25D-068A0DB378A3}" srcOrd="1" destOrd="0" presId="urn:microsoft.com/office/officeart/2005/8/layout/list1"/>
    <dgm:cxn modelId="{081CC3E5-07AC-C14C-B13D-EF0714831C27}" type="presParOf" srcId="{8E838E32-434F-6D49-9452-0CA5017AD257}" destId="{10DF5A01-FF47-6D47-B0CF-EF3C9A2DD1FE}" srcOrd="2" destOrd="0" presId="urn:microsoft.com/office/officeart/2005/8/layout/list1"/>
    <dgm:cxn modelId="{CFDE462A-48F3-4B48-BEC4-652D55DB920E}" type="presParOf" srcId="{8E838E32-434F-6D49-9452-0CA5017AD257}" destId="{59A74522-D7C3-6945-932C-7655C73765DF}" srcOrd="3" destOrd="0" presId="urn:microsoft.com/office/officeart/2005/8/layout/list1"/>
    <dgm:cxn modelId="{5CC20C62-43D8-BF40-BB3B-50F88B073227}" type="presParOf" srcId="{8E838E32-434F-6D49-9452-0CA5017AD257}" destId="{181C2577-9170-1B40-98E2-8065CEFAA4BC}" srcOrd="4" destOrd="0" presId="urn:microsoft.com/office/officeart/2005/8/layout/list1"/>
    <dgm:cxn modelId="{BF782A9F-CFD0-444B-BAA1-7312B587D80D}" type="presParOf" srcId="{181C2577-9170-1B40-98E2-8065CEFAA4BC}" destId="{A538479A-DEC2-8D4C-8BAA-B5B6ACE60EC2}" srcOrd="0" destOrd="0" presId="urn:microsoft.com/office/officeart/2005/8/layout/list1"/>
    <dgm:cxn modelId="{7513771A-96CC-BE49-8423-0542D089E6BF}" type="presParOf" srcId="{181C2577-9170-1B40-98E2-8065CEFAA4BC}" destId="{3953C623-3618-C647-91EF-AC24E63149CE}" srcOrd="1" destOrd="0" presId="urn:microsoft.com/office/officeart/2005/8/layout/list1"/>
    <dgm:cxn modelId="{634AF072-ADC7-1649-AACE-919DD65FC82A}" type="presParOf" srcId="{8E838E32-434F-6D49-9452-0CA5017AD257}" destId="{96326AFD-3A0E-484B-B4CE-5B998875336D}" srcOrd="5" destOrd="0" presId="urn:microsoft.com/office/officeart/2005/8/layout/list1"/>
    <dgm:cxn modelId="{C99C12BC-B506-0840-AB8E-C625D1A755AA}" type="presParOf" srcId="{8E838E32-434F-6D49-9452-0CA5017AD257}" destId="{AF06B67E-65AA-D843-8058-7520BA5E34EE}" srcOrd="6" destOrd="0" presId="urn:microsoft.com/office/officeart/2005/8/layout/list1"/>
    <dgm:cxn modelId="{43708639-C7FC-8448-BA50-5C82C0C4D314}" type="presParOf" srcId="{8E838E32-434F-6D49-9452-0CA5017AD257}" destId="{B300C58C-A3B0-C04E-A36A-7648BAA1E374}" srcOrd="7" destOrd="0" presId="urn:microsoft.com/office/officeart/2005/8/layout/list1"/>
    <dgm:cxn modelId="{3600E02E-76B4-8D4F-8CF2-D7D4E23D11EB}" type="presParOf" srcId="{8E838E32-434F-6D49-9452-0CA5017AD257}" destId="{AA1DD4D6-4FD4-6246-9D36-6E1AAFD64133}" srcOrd="8" destOrd="0" presId="urn:microsoft.com/office/officeart/2005/8/layout/list1"/>
    <dgm:cxn modelId="{91027511-14C4-B046-975A-BCBCC8B25A47}" type="presParOf" srcId="{AA1DD4D6-4FD4-6246-9D36-6E1AAFD64133}" destId="{973DE827-8750-9546-A2B6-38BF9C248EA4}" srcOrd="0" destOrd="0" presId="urn:microsoft.com/office/officeart/2005/8/layout/list1"/>
    <dgm:cxn modelId="{6232BD25-4AD5-3040-B354-5FEA10BCA12B}" type="presParOf" srcId="{AA1DD4D6-4FD4-6246-9D36-6E1AAFD64133}" destId="{B22C0F39-1B7B-A14F-B022-2D36210088E7}" srcOrd="1" destOrd="0" presId="urn:microsoft.com/office/officeart/2005/8/layout/list1"/>
    <dgm:cxn modelId="{5CA39827-21C7-CA41-9246-3B369B3909A5}" type="presParOf" srcId="{8E838E32-434F-6D49-9452-0CA5017AD257}" destId="{14654BC1-DD01-AE4F-A331-FBC79F9E7C64}" srcOrd="9" destOrd="0" presId="urn:microsoft.com/office/officeart/2005/8/layout/list1"/>
    <dgm:cxn modelId="{CC0841D1-6483-5F4B-A09D-6F73F6DF7B3C}" type="presParOf" srcId="{8E838E32-434F-6D49-9452-0CA5017AD257}" destId="{33FE89D9-9AE0-8D41-BACF-BE36FF29463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DF5A01-FF47-6D47-B0CF-EF3C9A2DD1FE}">
      <dsp:nvSpPr>
        <dsp:cNvPr id="0" name=""/>
        <dsp:cNvSpPr/>
      </dsp:nvSpPr>
      <dsp:spPr>
        <a:xfrm>
          <a:off x="0" y="403740"/>
          <a:ext cx="6506304" cy="15214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4961" tIns="437388" rIns="504961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Training – 300 pairs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Validation – 60 pairs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Testing  - 60 pairs</a:t>
          </a:r>
        </a:p>
      </dsp:txBody>
      <dsp:txXfrm>
        <a:off x="0" y="403740"/>
        <a:ext cx="6506304" cy="1521449"/>
      </dsp:txXfrm>
    </dsp:sp>
    <dsp:sp modelId="{04715C60-E712-FC40-BB63-F26402153016}">
      <dsp:nvSpPr>
        <dsp:cNvPr id="0" name=""/>
        <dsp:cNvSpPr/>
      </dsp:nvSpPr>
      <dsp:spPr>
        <a:xfrm>
          <a:off x="325315" y="93780"/>
          <a:ext cx="4554412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146" tIns="0" rIns="172146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Original Dataset</a:t>
          </a:r>
        </a:p>
      </dsp:txBody>
      <dsp:txXfrm>
        <a:off x="355577" y="124042"/>
        <a:ext cx="4493888" cy="559396"/>
      </dsp:txXfrm>
    </dsp:sp>
    <dsp:sp modelId="{AF06B67E-65AA-D843-8058-7520BA5E34EE}">
      <dsp:nvSpPr>
        <dsp:cNvPr id="0" name=""/>
        <dsp:cNvSpPr/>
      </dsp:nvSpPr>
      <dsp:spPr>
        <a:xfrm>
          <a:off x="0" y="2348550"/>
          <a:ext cx="6506304" cy="11906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-82826"/>
              <a:satOff val="-27168"/>
              <a:lumOff val="-990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4961" tIns="437388" rIns="504961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Color jitter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Gaussian blur</a:t>
          </a:r>
        </a:p>
      </dsp:txBody>
      <dsp:txXfrm>
        <a:off x="0" y="2348550"/>
        <a:ext cx="6506304" cy="1190699"/>
      </dsp:txXfrm>
    </dsp:sp>
    <dsp:sp modelId="{3953C623-3618-C647-91EF-AC24E63149CE}">
      <dsp:nvSpPr>
        <dsp:cNvPr id="0" name=""/>
        <dsp:cNvSpPr/>
      </dsp:nvSpPr>
      <dsp:spPr>
        <a:xfrm>
          <a:off x="325315" y="2038590"/>
          <a:ext cx="4554412" cy="619920"/>
        </a:xfrm>
        <a:prstGeom prst="roundRect">
          <a:avLst/>
        </a:prstGeom>
        <a:solidFill>
          <a:schemeClr val="accent2">
            <a:hueOff val="-82826"/>
            <a:satOff val="-27168"/>
            <a:lumOff val="-9901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146" tIns="0" rIns="172146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Augmentation -&gt; to increase pairs</a:t>
          </a:r>
        </a:p>
      </dsp:txBody>
      <dsp:txXfrm>
        <a:off x="355577" y="2068852"/>
        <a:ext cx="4493888" cy="559396"/>
      </dsp:txXfrm>
    </dsp:sp>
    <dsp:sp modelId="{33FE89D9-9AE0-8D41-BACF-BE36FF29463B}">
      <dsp:nvSpPr>
        <dsp:cNvPr id="0" name=""/>
        <dsp:cNvSpPr/>
      </dsp:nvSpPr>
      <dsp:spPr>
        <a:xfrm>
          <a:off x="0" y="3962610"/>
          <a:ext cx="6506304" cy="15214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-165653"/>
              <a:satOff val="-54335"/>
              <a:lumOff val="-1980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4961" tIns="437388" rIns="504961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Training – 882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Validation– 252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Testing - 126</a:t>
          </a:r>
        </a:p>
      </dsp:txBody>
      <dsp:txXfrm>
        <a:off x="0" y="3962610"/>
        <a:ext cx="6506304" cy="1521449"/>
      </dsp:txXfrm>
    </dsp:sp>
    <dsp:sp modelId="{B22C0F39-1B7B-A14F-B022-2D36210088E7}">
      <dsp:nvSpPr>
        <dsp:cNvPr id="0" name=""/>
        <dsp:cNvSpPr/>
      </dsp:nvSpPr>
      <dsp:spPr>
        <a:xfrm>
          <a:off x="325315" y="3652650"/>
          <a:ext cx="4554412" cy="619920"/>
        </a:xfrm>
        <a:prstGeom prst="roundRect">
          <a:avLst/>
        </a:prstGeom>
        <a:solidFill>
          <a:schemeClr val="accent2">
            <a:hueOff val="-165653"/>
            <a:satOff val="-54335"/>
            <a:lumOff val="-19803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146" tIns="0" rIns="172146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New Dataset</a:t>
          </a:r>
        </a:p>
      </dsp:txBody>
      <dsp:txXfrm>
        <a:off x="355577" y="3682912"/>
        <a:ext cx="4493888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24E9F-5326-3042-8660-3CD4940DE71C}" type="datetimeFigureOut">
              <a:rPr lang="en-US" smtClean="0"/>
              <a:t>7/2/24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CDD64F-E5B5-0048-A126-756E90CCE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449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DD64F-E5B5-0048-A126-756E90CCE2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295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D2766A6-3C10-4AB8-86A1-BB1F0CDA7EFE}" type="datetimeFigureOut">
              <a:rPr lang="en-US" smtClean="0"/>
              <a:t>7/2/24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4487505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7/2/24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35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7/2/24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68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7/2/24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17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D2766A6-3C10-4AB8-86A1-BB1F0CDA7EFE}" type="datetimeFigureOut">
              <a:rPr lang="en-US" smtClean="0"/>
              <a:t>7/2/24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648999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7/2/24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61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7/2/24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359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7/2/24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07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7/2/24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37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D2766A6-3C10-4AB8-86A1-BB1F0CDA7EFE}" type="datetimeFigureOut">
              <a:rPr lang="en-US" smtClean="0"/>
              <a:t>7/2/24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71463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D2766A6-3C10-4AB8-86A1-BB1F0CDA7EFE}" type="datetimeFigureOut">
              <a:rPr lang="en-US" smtClean="0"/>
              <a:t>7/2/24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85557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D2766A6-3C10-4AB8-86A1-BB1F0CDA7EFE}" type="datetimeFigureOut">
              <a:rPr lang="en-US" smtClean="0"/>
              <a:pPr/>
              <a:t>7/2/24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41451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B8CDA8-3AA5-573C-CB8F-27ED63EDC690}"/>
              </a:ext>
            </a:extLst>
          </p:cNvPr>
          <p:cNvSpPr txBox="1"/>
          <p:nvPr/>
        </p:nvSpPr>
        <p:spPr>
          <a:xfrm>
            <a:off x="3945572" y="1054249"/>
            <a:ext cx="4300856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 </a:t>
            </a:r>
          </a:p>
          <a:p>
            <a:pPr algn="ctr"/>
            <a:r>
              <a:rPr lang="en-US" sz="3600" b="1" dirty="0"/>
              <a:t>CGAN Project</a:t>
            </a:r>
          </a:p>
          <a:p>
            <a:pPr algn="ctr"/>
            <a:endParaRPr lang="en-US" sz="3600" b="1" dirty="0"/>
          </a:p>
          <a:p>
            <a:pPr algn="ctr"/>
            <a:r>
              <a:rPr lang="en-US" sz="3600" b="1" dirty="0"/>
              <a:t>Project Presentation</a:t>
            </a:r>
          </a:p>
          <a:p>
            <a:pPr algn="ctr"/>
            <a:endParaRPr 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682CC2-C2EC-FED6-5A1C-2589CA3F8B87}"/>
              </a:ext>
            </a:extLst>
          </p:cNvPr>
          <p:cNvSpPr txBox="1"/>
          <p:nvPr/>
        </p:nvSpPr>
        <p:spPr>
          <a:xfrm>
            <a:off x="4497132" y="4582758"/>
            <a:ext cx="3197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Presented by:  </a:t>
            </a:r>
            <a:r>
              <a:rPr lang="en-US" i="1" dirty="0"/>
              <a:t>Mabin Varghese</a:t>
            </a:r>
          </a:p>
        </p:txBody>
      </p:sp>
    </p:spTree>
    <p:extLst>
      <p:ext uri="{BB962C8B-B14F-4D97-AF65-F5344CB8AC3E}">
        <p14:creationId xmlns:p14="http://schemas.microsoft.com/office/powerpoint/2010/main" val="2614190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9832FF-2FB7-4330-B055-6ABDD80C0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6321" y="321731"/>
            <a:ext cx="10833946" cy="613165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88228D-D4A0-2C8A-9CEB-BE3B5A4C1BFE}"/>
              </a:ext>
            </a:extLst>
          </p:cNvPr>
          <p:cNvSpPr txBox="1"/>
          <p:nvPr/>
        </p:nvSpPr>
        <p:spPr>
          <a:xfrm>
            <a:off x="5020762" y="437680"/>
            <a:ext cx="169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After 70 Epoch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83185F1-9755-25C4-5CA2-545CEC98A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145" y="4118567"/>
            <a:ext cx="6193469" cy="2021254"/>
          </a:xfrm>
          <a:prstGeom prst="rect">
            <a:avLst/>
          </a:prstGeom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D1AA6313-F81E-E408-E715-F46A8AAD1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959" y="936905"/>
            <a:ext cx="6159681" cy="305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F8BE7BF7-3835-EB4E-5C64-AB07B1ED7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289" y="774378"/>
            <a:ext cx="3639702" cy="1774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79F93E53-BD32-2CC2-FA9F-A1CA50B54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942" y="2526870"/>
            <a:ext cx="3703820" cy="1805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>
            <a:extLst>
              <a:ext uri="{FF2B5EF4-FFF2-40B4-BE49-F238E27FC236}">
                <a16:creationId xmlns:a16="http://schemas.microsoft.com/office/drawing/2014/main" id="{1F94E6BA-4D14-C4EA-4F68-114130C2D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289" y="4319536"/>
            <a:ext cx="3639702" cy="1774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2369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9832FF-2FB7-4330-B055-6ABDD80C0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6321" y="321731"/>
            <a:ext cx="10833946" cy="613165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88228D-D4A0-2C8A-9CEB-BE3B5A4C1BFE}"/>
              </a:ext>
            </a:extLst>
          </p:cNvPr>
          <p:cNvSpPr txBox="1"/>
          <p:nvPr/>
        </p:nvSpPr>
        <p:spPr>
          <a:xfrm>
            <a:off x="5020762" y="437680"/>
            <a:ext cx="1830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After 450 Epoch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ECF012B1-8596-5AE2-EF23-1BF0A7D81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879" y="807012"/>
            <a:ext cx="6096000" cy="3020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0F6F6EE-26EE-4497-8132-5873DF673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958" y="3997412"/>
            <a:ext cx="5954486" cy="1897241"/>
          </a:xfrm>
          <a:prstGeom prst="rect">
            <a:avLst/>
          </a:prstGeom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9E9811A1-A034-DC8C-CB3A-197F39C74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396" y="690384"/>
            <a:ext cx="3451965" cy="168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>
            <a:extLst>
              <a:ext uri="{FF2B5EF4-FFF2-40B4-BE49-F238E27FC236}">
                <a16:creationId xmlns:a16="http://schemas.microsoft.com/office/drawing/2014/main" id="{9A82B134-6A9A-AB56-F934-FAB7852B5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396" y="2314663"/>
            <a:ext cx="3400997" cy="168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>
            <a:extLst>
              <a:ext uri="{FF2B5EF4-FFF2-40B4-BE49-F238E27FC236}">
                <a16:creationId xmlns:a16="http://schemas.microsoft.com/office/drawing/2014/main" id="{ACB416DD-C62A-A6BF-5C9D-099E6E33C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397" y="3997413"/>
            <a:ext cx="3400996" cy="1897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2594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FB6BA5E-32D7-9A87-BA82-97978CE5E9E9}"/>
              </a:ext>
            </a:extLst>
          </p:cNvPr>
          <p:cNvGrpSpPr/>
          <p:nvPr/>
        </p:nvGrpSpPr>
        <p:grpSpPr>
          <a:xfrm>
            <a:off x="7202328" y="387793"/>
            <a:ext cx="4659772" cy="6349483"/>
            <a:chOff x="6757423" y="704002"/>
            <a:chExt cx="3743538" cy="5626558"/>
          </a:xfrm>
        </p:grpSpPr>
        <p:pic>
          <p:nvPicPr>
            <p:cNvPr id="12292" name="Picture 4">
              <a:extLst>
                <a:ext uri="{FF2B5EF4-FFF2-40B4-BE49-F238E27FC236}">
                  <a16:creationId xmlns:a16="http://schemas.microsoft.com/office/drawing/2014/main" id="{805A2E2E-1D87-E4F8-16F4-323D40B68E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757608" y="2491486"/>
              <a:ext cx="3705175" cy="1806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290" name="Picture 2" descr="A collage of different colored shapes&#10;&#10;Description automatically generated">
              <a:extLst>
                <a:ext uri="{FF2B5EF4-FFF2-40B4-BE49-F238E27FC236}">
                  <a16:creationId xmlns:a16="http://schemas.microsoft.com/office/drawing/2014/main" id="{DC66412F-3B25-CD16-5684-B46E0CBC50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757423" y="704002"/>
              <a:ext cx="3704994" cy="1806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294" name="Picture 6">
              <a:extLst>
                <a:ext uri="{FF2B5EF4-FFF2-40B4-BE49-F238E27FC236}">
                  <a16:creationId xmlns:a16="http://schemas.microsoft.com/office/drawing/2014/main" id="{A67A920C-F030-25CD-E617-2ED737D885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757423" y="4505675"/>
              <a:ext cx="3743538" cy="18248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61F3154-11D4-E45C-44AB-7C61C03CAB7D}"/>
              </a:ext>
            </a:extLst>
          </p:cNvPr>
          <p:cNvGrpSpPr/>
          <p:nvPr/>
        </p:nvGrpSpPr>
        <p:grpSpPr>
          <a:xfrm>
            <a:off x="825233" y="421562"/>
            <a:ext cx="4609159" cy="6349351"/>
            <a:chOff x="1326753" y="704002"/>
            <a:chExt cx="3705178" cy="5626558"/>
          </a:xfrm>
        </p:grpSpPr>
        <p:pic>
          <p:nvPicPr>
            <p:cNvPr id="12298" name="Picture 10">
              <a:extLst>
                <a:ext uri="{FF2B5EF4-FFF2-40B4-BE49-F238E27FC236}">
                  <a16:creationId xmlns:a16="http://schemas.microsoft.com/office/drawing/2014/main" id="{DFA7957B-F96E-274D-F9C5-5AEA8CBF14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326754" y="2510186"/>
              <a:ext cx="3705177" cy="1806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300" name="Picture 12">
              <a:extLst>
                <a:ext uri="{FF2B5EF4-FFF2-40B4-BE49-F238E27FC236}">
                  <a16:creationId xmlns:a16="http://schemas.microsoft.com/office/drawing/2014/main" id="{A5D3ED42-8DF5-9954-DD14-D428D6FACC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326753" y="4524466"/>
              <a:ext cx="3704993" cy="18060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296" name="Picture 8">
              <a:extLst>
                <a:ext uri="{FF2B5EF4-FFF2-40B4-BE49-F238E27FC236}">
                  <a16:creationId xmlns:a16="http://schemas.microsoft.com/office/drawing/2014/main" id="{C9C31105-DE0E-835D-FC86-D7E49DB710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326755" y="704002"/>
              <a:ext cx="3704994" cy="1806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66F991E-B1C4-6D97-9F7D-D5548EC79942}"/>
              </a:ext>
            </a:extLst>
          </p:cNvPr>
          <p:cNvSpPr txBox="1"/>
          <p:nvPr/>
        </p:nvSpPr>
        <p:spPr>
          <a:xfrm>
            <a:off x="4528359" y="203720"/>
            <a:ext cx="3135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Evaluating Test Dataset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A6DC41-8ACA-64F8-B95F-B3D0321697ED}"/>
              </a:ext>
            </a:extLst>
          </p:cNvPr>
          <p:cNvSpPr txBox="1"/>
          <p:nvPr/>
        </p:nvSpPr>
        <p:spPr>
          <a:xfrm>
            <a:off x="5653705" y="1475983"/>
            <a:ext cx="1329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First Frame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4FD4E3-B637-D9BD-37B8-5886911A67C1}"/>
              </a:ext>
            </a:extLst>
          </p:cNvPr>
          <p:cNvSpPr txBox="1"/>
          <p:nvPr/>
        </p:nvSpPr>
        <p:spPr>
          <a:xfrm>
            <a:off x="5653705" y="3402877"/>
            <a:ext cx="1329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Last Frame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A098CA-4218-8625-3225-2DE86DE89879}"/>
              </a:ext>
            </a:extLst>
          </p:cNvPr>
          <p:cNvSpPr txBox="1"/>
          <p:nvPr/>
        </p:nvSpPr>
        <p:spPr>
          <a:xfrm>
            <a:off x="5584312" y="5428693"/>
            <a:ext cx="14678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Generated Last Frame</a:t>
            </a:r>
          </a:p>
        </p:txBody>
      </p:sp>
    </p:spTree>
    <p:extLst>
      <p:ext uri="{BB962C8B-B14F-4D97-AF65-F5344CB8AC3E}">
        <p14:creationId xmlns:p14="http://schemas.microsoft.com/office/powerpoint/2010/main" val="3928252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6F991E-B1C4-6D97-9F7D-D5548EC79942}"/>
              </a:ext>
            </a:extLst>
          </p:cNvPr>
          <p:cNvSpPr txBox="1"/>
          <p:nvPr/>
        </p:nvSpPr>
        <p:spPr>
          <a:xfrm>
            <a:off x="4528359" y="203720"/>
            <a:ext cx="3135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Evaluating Test Dataset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DB0FF26-48D0-903E-3646-80A2BF010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915" y="927158"/>
            <a:ext cx="6803571" cy="2501842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BE9DEC8-F412-3BC4-0FA6-8F93F43D9297}"/>
              </a:ext>
            </a:extLst>
          </p:cNvPr>
          <p:cNvGrpSpPr/>
          <p:nvPr/>
        </p:nvGrpSpPr>
        <p:grpSpPr>
          <a:xfrm>
            <a:off x="827313" y="3966485"/>
            <a:ext cx="11234057" cy="2075085"/>
            <a:chOff x="1428750" y="4054929"/>
            <a:chExt cx="9867900" cy="16002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5A4D3AD-247B-D11F-45A7-0725E76BBF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28750" y="4054929"/>
              <a:ext cx="3289300" cy="16002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E004A11-3475-A716-0733-A82F9996F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18050" y="4054929"/>
              <a:ext cx="3289300" cy="16002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885162A-D697-2DA1-4289-F44FD5A9C2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07350" y="4054929"/>
              <a:ext cx="3289300" cy="1600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1465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5A17D9-642F-89E0-088F-D22308B23203}"/>
              </a:ext>
            </a:extLst>
          </p:cNvPr>
          <p:cNvSpPr txBox="1"/>
          <p:nvPr/>
        </p:nvSpPr>
        <p:spPr>
          <a:xfrm>
            <a:off x="989704" y="215153"/>
            <a:ext cx="31371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Task And Objective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002DC5-F662-9E77-5FA2-5EA9FFB57656}"/>
              </a:ext>
            </a:extLst>
          </p:cNvPr>
          <p:cNvSpPr txBox="1"/>
          <p:nvPr/>
        </p:nvSpPr>
        <p:spPr>
          <a:xfrm>
            <a:off x="989704" y="1473798"/>
            <a:ext cx="4762842" cy="16767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Ayuthaya" pitchFamily="2" charset="-34"/>
                <a:cs typeface="Calibri" panose="020F0502020204030204" pitchFamily="34" charset="0"/>
              </a:rPr>
              <a:t>Dataset: Flying objects -&gt; set of frames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Ayuthaya" pitchFamily="2" charset="-34"/>
                <a:cs typeface="Calibri" panose="020F0502020204030204" pitchFamily="34" charset="0"/>
              </a:rPr>
              <a:t>Extract FF and LF of every sets (Total 300 sets)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Ayuthaya" pitchFamily="2" charset="-34"/>
                <a:cs typeface="Calibri" panose="020F0502020204030204" pitchFamily="34" charset="0"/>
              </a:rPr>
              <a:t>Build a Generative adversarial network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4C65CF-306D-A3D1-2874-5F506E085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411" y="839139"/>
            <a:ext cx="4737100" cy="2311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04100F-14E6-6C53-ECF1-610474AA4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411" y="3590364"/>
            <a:ext cx="4737100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396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23BD0F-050A-9B23-B6E3-DEC7543A9356}"/>
              </a:ext>
            </a:extLst>
          </p:cNvPr>
          <p:cNvSpPr txBox="1"/>
          <p:nvPr/>
        </p:nvSpPr>
        <p:spPr>
          <a:xfrm>
            <a:off x="974614" y="57822"/>
            <a:ext cx="4849881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Model Architecture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43F338-2276-2861-00A1-F67C1DC217E8}"/>
              </a:ext>
            </a:extLst>
          </p:cNvPr>
          <p:cNvSpPr txBox="1"/>
          <p:nvPr/>
        </p:nvSpPr>
        <p:spPr>
          <a:xfrm>
            <a:off x="1019977" y="1171297"/>
            <a:ext cx="5072437" cy="2788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AutoNum type="arabicPeriod"/>
            </a:pPr>
            <a:r>
              <a:rPr lang="en-US" sz="1600" dirty="0">
                <a:solidFill>
                  <a:schemeClr val="tx2"/>
                </a:solidFill>
              </a:rPr>
              <a:t>Generator Model</a:t>
            </a:r>
          </a:p>
          <a:p>
            <a:pPr marL="841248" lvl="2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AutoNum type="romanLcPeriod"/>
            </a:pPr>
            <a:r>
              <a:rPr lang="en-US" sz="1600" dirty="0">
                <a:solidFill>
                  <a:schemeClr val="tx2"/>
                </a:solidFill>
              </a:rPr>
              <a:t>UNET generator model -&gt; Typical for Image segmentation </a:t>
            </a:r>
          </a:p>
          <a:p>
            <a:pPr marL="841248" lvl="2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AutoNum type="romanLcPeriod"/>
            </a:pPr>
            <a:r>
              <a:rPr lang="en-US" sz="1600" dirty="0">
                <a:solidFill>
                  <a:schemeClr val="tx2"/>
                </a:solidFill>
              </a:rPr>
              <a:t>Encoder and decoder</a:t>
            </a:r>
          </a:p>
          <a:p>
            <a:pPr marL="841248" lvl="2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AutoNum type="romanLcPeriod"/>
            </a:pPr>
            <a:r>
              <a:rPr lang="en-US" sz="1600" dirty="0">
                <a:solidFill>
                  <a:schemeClr val="tx2"/>
                </a:solidFill>
              </a:rPr>
              <a:t>Skip connections -&gt; preserve spatial features and capture low- and high-level feature</a:t>
            </a:r>
          </a:p>
          <a:p>
            <a:pPr marL="841248" lvl="2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AutoNum type="romanLcPeriod"/>
            </a:pPr>
            <a:endParaRPr lang="en-US" sz="1600" dirty="0">
              <a:solidFill>
                <a:schemeClr val="tx2"/>
              </a:solidFill>
            </a:endParaRPr>
          </a:p>
          <a:p>
            <a:pPr marL="342900" lvl="1" indent="-342900" defTabSz="914400">
              <a:lnSpc>
                <a:spcPct val="94000"/>
              </a:lnSpc>
              <a:spcAft>
                <a:spcPts val="200"/>
              </a:spcAft>
              <a:buFont typeface="+mj-lt"/>
              <a:buAutoNum type="arabicPeriod" startAt="2"/>
            </a:pPr>
            <a:r>
              <a:rPr lang="en-US" sz="1600" dirty="0">
                <a:solidFill>
                  <a:schemeClr val="tx2"/>
                </a:solidFill>
              </a:rPr>
              <a:t>Noise – Random noise with a normal distribution</a:t>
            </a:r>
          </a:p>
          <a:p>
            <a:pPr marL="384048" lvl="1" indent="-384048" defTabSz="914400">
              <a:lnSpc>
                <a:spcPct val="94000"/>
              </a:lnSpc>
              <a:spcAft>
                <a:spcPts val="200"/>
              </a:spcAft>
              <a:buFont typeface="+mj-lt"/>
              <a:buAutoNum type="arabicPeriod"/>
            </a:pPr>
            <a:endParaRPr lang="en-US" sz="1600" dirty="0">
              <a:solidFill>
                <a:schemeClr val="tx2"/>
              </a:solidFill>
            </a:endParaRPr>
          </a:p>
          <a:p>
            <a:pPr marL="384048" lvl="1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AutoNum type="arabicPeriod"/>
            </a:pPr>
            <a:endParaRPr lang="en-US" sz="1600" dirty="0">
              <a:solidFill>
                <a:schemeClr val="tx2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B37D20D-4BC4-F7BA-FD1D-94A33288AF7E}"/>
              </a:ext>
            </a:extLst>
          </p:cNvPr>
          <p:cNvGrpSpPr/>
          <p:nvPr/>
        </p:nvGrpSpPr>
        <p:grpSpPr>
          <a:xfrm>
            <a:off x="1019977" y="3421734"/>
            <a:ext cx="5983554" cy="3260449"/>
            <a:chOff x="6095999" y="1945383"/>
            <a:chExt cx="6194612" cy="3767509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7AE20E52-0426-AA00-8520-4CF10FD7E1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095999" y="1945383"/>
              <a:ext cx="6039135" cy="3336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737F9A8-AA77-5233-FCFE-E07346A7497F}"/>
                </a:ext>
              </a:extLst>
            </p:cNvPr>
            <p:cNvSpPr txBox="1"/>
            <p:nvPr/>
          </p:nvSpPr>
          <p:spPr>
            <a:xfrm>
              <a:off x="6191025" y="5282005"/>
              <a:ext cx="6099586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100" i="1" dirty="0">
                  <a:latin typeface="Calibri" panose="020F0502020204030204" pitchFamily="34" charset="0"/>
                  <a:cs typeface="Calibri" panose="020F0502020204030204" pitchFamily="34" charset="0"/>
                </a:rPr>
                <a:t>https://</a:t>
              </a:r>
              <a:r>
                <a:rPr lang="en-US" sz="1100" i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www.frontiersin.org</a:t>
              </a:r>
              <a:r>
                <a:rPr lang="en-US" sz="1100" i="1" dirty="0">
                  <a:latin typeface="Calibri" panose="020F0502020204030204" pitchFamily="34" charset="0"/>
                  <a:cs typeface="Calibri" panose="020F0502020204030204" pitchFamily="34" charset="0"/>
                </a:rPr>
                <a:t>/files/Articles/841297/fnagi-14-841297-HTML-r2/</a:t>
              </a:r>
              <a:r>
                <a:rPr lang="en-US" sz="1100" i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image_m</a:t>
              </a:r>
              <a:r>
                <a:rPr lang="en-US" sz="1100" i="1" dirty="0">
                  <a:latin typeface="Calibri" panose="020F0502020204030204" pitchFamily="34" charset="0"/>
                  <a:cs typeface="Calibri" panose="020F0502020204030204" pitchFamily="34" charset="0"/>
                </a:rPr>
                <a:t>/fnagi-14-841297-g001.jpg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839A7A9A-22B7-C3CD-7850-B663AC5A98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3531" y="0"/>
            <a:ext cx="5372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800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CDD0D51-649D-42E4-FA95-819BB8B16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083" y="3599600"/>
            <a:ext cx="5063917" cy="30897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0BB7692-F90A-88AC-5D11-A0976E61CAF8}"/>
              </a:ext>
            </a:extLst>
          </p:cNvPr>
          <p:cNvSpPr txBox="1"/>
          <p:nvPr/>
        </p:nvSpPr>
        <p:spPr>
          <a:xfrm>
            <a:off x="738496" y="168613"/>
            <a:ext cx="6259204" cy="2951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94000"/>
              </a:lnSpc>
              <a:spcAft>
                <a:spcPts val="200"/>
              </a:spcAft>
            </a:pPr>
            <a:r>
              <a:rPr lang="en-US" sz="2400" b="1" u="sng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Discriminator Model</a:t>
            </a:r>
          </a:p>
          <a:p>
            <a:pPr defTabSz="914400">
              <a:lnSpc>
                <a:spcPct val="94000"/>
              </a:lnSpc>
              <a:spcAft>
                <a:spcPts val="200"/>
              </a:spcAft>
            </a:pPr>
            <a:endParaRPr lang="en-US" sz="16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84048" lvl="1" indent="-384048" algn="just" defTabSz="914400">
              <a:lnSpc>
                <a:spcPct val="150000"/>
              </a:lnSpc>
              <a:spcAft>
                <a:spcPts val="200"/>
              </a:spcAft>
              <a:buFont typeface="Franklin Gothic Book" panose="020B0503020102020204" pitchFamily="34" charset="0"/>
              <a:buAutoNum type="romanLcPeriod"/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Patch GAN discriminator model -&gt; </a:t>
            </a:r>
            <a:r>
              <a:rPr lang="en-IN" sz="1600" dirty="0">
                <a:solidFill>
                  <a:srgbClr val="4444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maps a</a:t>
            </a:r>
            <a:r>
              <a:rPr lang="en-IN" sz="1600" b="0" i="0" dirty="0">
                <a:solidFill>
                  <a:srgbClr val="44444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NxN array to the patch from the real images. </a:t>
            </a:r>
          </a:p>
          <a:p>
            <a:pPr marL="384048" lvl="1" indent="-384048" algn="just" defTabSz="914400">
              <a:lnSpc>
                <a:spcPct val="150000"/>
              </a:lnSpc>
              <a:spcAft>
                <a:spcPts val="200"/>
              </a:spcAft>
              <a:buFont typeface="Franklin Gothic Book" panose="020B0503020102020204" pitchFamily="34" charset="0"/>
              <a:buAutoNum type="romanLcPeriod"/>
            </a:pPr>
            <a:r>
              <a:rPr lang="en-IN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Series of convolutional layers, batch normalization, leaky ReLU activations, dropout layers, and a final classification layer with a sigmoid activation function.</a:t>
            </a:r>
          </a:p>
          <a:p>
            <a:pPr marL="384048" lvl="1" indent="-384048" algn="just" defTabSz="914400">
              <a:lnSpc>
                <a:spcPct val="150000"/>
              </a:lnSpc>
              <a:spcAft>
                <a:spcPts val="200"/>
              </a:spcAft>
              <a:buFont typeface="Franklin Gothic Book" panose="020B0503020102020204" pitchFamily="34" charset="0"/>
              <a:buAutoNum type="romanLcPeriod"/>
            </a:pPr>
            <a:r>
              <a:rPr lang="en-IN" sz="1600" dirty="0">
                <a:solidFill>
                  <a:srgbClr val="4444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 the condition in discriminator also</a:t>
            </a:r>
            <a:endParaRPr lang="en-US" sz="16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67A9D63-0570-F792-8B0B-9118DA277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4400" y="333713"/>
            <a:ext cx="4756293" cy="583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729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23F9F6-8AA7-314A-745F-1C0D95138B07}"/>
              </a:ext>
            </a:extLst>
          </p:cNvPr>
          <p:cNvSpPr txBox="1"/>
          <p:nvPr/>
        </p:nvSpPr>
        <p:spPr>
          <a:xfrm>
            <a:off x="453026" y="525404"/>
            <a:ext cx="3995420" cy="5577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89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Dataset &amp; Transformation</a:t>
            </a:r>
          </a:p>
        </p:txBody>
      </p:sp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9FC9A58D-6FA4-8232-429A-5E1A47C9C3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3967235"/>
              </p:ext>
            </p:extLst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4277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2DAC179-C790-4427-B1A0-AF7E55B8E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AA0E1F-099F-6834-3B06-B77DE0E3071A}"/>
              </a:ext>
            </a:extLst>
          </p:cNvPr>
          <p:cNvSpPr txBox="1"/>
          <p:nvPr/>
        </p:nvSpPr>
        <p:spPr>
          <a:xfrm>
            <a:off x="8252340" y="639704"/>
            <a:ext cx="3299579" cy="5577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89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First Epoch Before Training</a:t>
            </a: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A392D87-3787-45D6-976E-B85674C09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38366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FE8E04-DEE3-49FD-89A2-285FAD1CB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" name="Picture 3" descr="A collage of different colored shapes&#10;&#10;Description automatically generated">
            <a:extLst>
              <a:ext uri="{FF2B5EF4-FFF2-40B4-BE49-F238E27FC236}">
                <a16:creationId xmlns:a16="http://schemas.microsoft.com/office/drawing/2014/main" id="{D110A28E-D030-7BBC-D961-7D978681C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734" y="272801"/>
            <a:ext cx="4288580" cy="2092551"/>
          </a:xfrm>
          <a:prstGeom prst="rect">
            <a:avLst/>
          </a:prstGeom>
        </p:spPr>
      </p:pic>
      <p:pic>
        <p:nvPicPr>
          <p:cNvPr id="5" name="Picture 4" descr="A group of different colored shapes&#10;&#10;Description automatically generated">
            <a:extLst>
              <a:ext uri="{FF2B5EF4-FFF2-40B4-BE49-F238E27FC236}">
                <a16:creationId xmlns:a16="http://schemas.microsoft.com/office/drawing/2014/main" id="{81FAAFBE-8924-234A-1A4B-59B9BC966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734" y="2422379"/>
            <a:ext cx="4288580" cy="2092551"/>
          </a:xfrm>
          <a:prstGeom prst="rect">
            <a:avLst/>
          </a:prstGeom>
        </p:spPr>
      </p:pic>
      <p:pic>
        <p:nvPicPr>
          <p:cNvPr id="6" name="Picture 5" descr="A group of colorful squares&#10;&#10;Description automatically generated">
            <a:extLst>
              <a:ext uri="{FF2B5EF4-FFF2-40B4-BE49-F238E27FC236}">
                <a16:creationId xmlns:a16="http://schemas.microsoft.com/office/drawing/2014/main" id="{979B46FE-6E8F-32B9-FA44-B457048CB6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3734" y="4547587"/>
            <a:ext cx="4288580" cy="209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643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5E10AA-3ED9-B711-7871-D6C94EC3AEB2}"/>
              </a:ext>
            </a:extLst>
          </p:cNvPr>
          <p:cNvSpPr txBox="1"/>
          <p:nvPr/>
        </p:nvSpPr>
        <p:spPr>
          <a:xfrm>
            <a:off x="914400" y="232475"/>
            <a:ext cx="44746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Conditional GAN Training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E6B8F2-B96C-BC19-D3D5-F9981FCB3113}"/>
              </a:ext>
            </a:extLst>
          </p:cNvPr>
          <p:cNvSpPr txBox="1"/>
          <p:nvPr/>
        </p:nvSpPr>
        <p:spPr>
          <a:xfrm>
            <a:off x="914400" y="1379877"/>
            <a:ext cx="786882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Initialized Xavier weights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Applied learning rate scheduling based on validation losses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Simultaneous Gen() and Disc() Training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C5D731-FB25-D9D0-EA9C-F0E6BA9EE486}"/>
              </a:ext>
            </a:extLst>
          </p:cNvPr>
          <p:cNvSpPr txBox="1"/>
          <p:nvPr/>
        </p:nvSpPr>
        <p:spPr>
          <a:xfrm>
            <a:off x="914400" y="3234419"/>
            <a:ext cx="972529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Evaluation while training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/>
              <a:t>Losses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/>
              <a:t>L1 Loss – Assessing similarity b/w generated image and real image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/>
              <a:t>SSIM scores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/>
              <a:t>Visual inspection</a:t>
            </a:r>
          </a:p>
        </p:txBody>
      </p:sp>
    </p:spTree>
    <p:extLst>
      <p:ext uri="{BB962C8B-B14F-4D97-AF65-F5344CB8AC3E}">
        <p14:creationId xmlns:p14="http://schemas.microsoft.com/office/powerpoint/2010/main" val="672358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oup of different colored shapes&#10;&#10;Description automatically generated">
            <a:extLst>
              <a:ext uri="{FF2B5EF4-FFF2-40B4-BE49-F238E27FC236}">
                <a16:creationId xmlns:a16="http://schemas.microsoft.com/office/drawing/2014/main" id="{3F579362-D4EE-8754-27BE-26E856B43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251" y="2581582"/>
            <a:ext cx="3870289" cy="1888452"/>
          </a:xfrm>
          <a:prstGeom prst="rect">
            <a:avLst/>
          </a:prstGeom>
        </p:spPr>
      </p:pic>
      <p:pic>
        <p:nvPicPr>
          <p:cNvPr id="5" name="Picture 4" descr="A group of colorful squares&#10;&#10;Description automatically generated">
            <a:extLst>
              <a:ext uri="{FF2B5EF4-FFF2-40B4-BE49-F238E27FC236}">
                <a16:creationId xmlns:a16="http://schemas.microsoft.com/office/drawing/2014/main" id="{DADAC824-CFF0-B696-90C6-99C87176A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5251" y="4773513"/>
            <a:ext cx="3870289" cy="1888452"/>
          </a:xfrm>
          <a:prstGeom prst="rect">
            <a:avLst/>
          </a:prstGeom>
        </p:spPr>
      </p:pic>
      <p:pic>
        <p:nvPicPr>
          <p:cNvPr id="6" name="Picture 5" descr="A collage of different colored shapes&#10;&#10;Description automatically generated">
            <a:extLst>
              <a:ext uri="{FF2B5EF4-FFF2-40B4-BE49-F238E27FC236}">
                <a16:creationId xmlns:a16="http://schemas.microsoft.com/office/drawing/2014/main" id="{75D63C53-8B2A-9AB2-97C8-4CAA299F59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5251" y="474530"/>
            <a:ext cx="3870289" cy="18884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9A440C-7E25-754E-A070-8D9728B62ADD}"/>
              </a:ext>
            </a:extLst>
          </p:cNvPr>
          <p:cNvSpPr txBox="1"/>
          <p:nvPr/>
        </p:nvSpPr>
        <p:spPr>
          <a:xfrm>
            <a:off x="7364832" y="2362982"/>
            <a:ext cx="4097597" cy="14557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dirty="0"/>
              <a:t>Visualization on the 1st Epoch</a:t>
            </a:r>
          </a:p>
          <a:p>
            <a:pPr algn="ctr">
              <a:lnSpc>
                <a:spcPct val="200000"/>
              </a:lnSpc>
            </a:pPr>
            <a:r>
              <a:rPr lang="en-US" sz="2400" dirty="0"/>
              <a:t>SSIM Score : -0.083</a:t>
            </a:r>
          </a:p>
        </p:txBody>
      </p:sp>
    </p:spTree>
    <p:extLst>
      <p:ext uri="{BB962C8B-B14F-4D97-AF65-F5344CB8AC3E}">
        <p14:creationId xmlns:p14="http://schemas.microsoft.com/office/powerpoint/2010/main" val="4272877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9832FF-2FB7-4330-B055-6ABDD80C0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6321" y="321731"/>
            <a:ext cx="10833946" cy="613165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42FB3DD-159B-36F7-CBF1-22E4510D76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1" r="-2" b="-2"/>
          <a:stretch/>
        </p:blipFill>
        <p:spPr bwMode="auto">
          <a:xfrm>
            <a:off x="1392253" y="4505301"/>
            <a:ext cx="3302018" cy="1597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6C40A373-D7FF-E877-00C0-2943894802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4" r="-2" b="-2"/>
          <a:stretch/>
        </p:blipFill>
        <p:spPr bwMode="auto">
          <a:xfrm>
            <a:off x="5862403" y="1101209"/>
            <a:ext cx="5300629" cy="2545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A4758F9D-D5D6-B9CF-B52F-5DF05A442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099" y="865183"/>
            <a:ext cx="3277377" cy="1597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985D727E-ADEC-0F28-3E1E-33285DC5E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241" y="2671675"/>
            <a:ext cx="3277377" cy="1597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CEF025-FB33-BBB5-8F29-1466FD5E22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2403" y="3865780"/>
            <a:ext cx="5619197" cy="22399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188228D-D4A0-2C8A-9CEB-BE3B5A4C1BFE}"/>
              </a:ext>
            </a:extLst>
          </p:cNvPr>
          <p:cNvSpPr txBox="1"/>
          <p:nvPr/>
        </p:nvSpPr>
        <p:spPr>
          <a:xfrm>
            <a:off x="5020762" y="437680"/>
            <a:ext cx="1683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After 10 Epoch</a:t>
            </a:r>
          </a:p>
        </p:txBody>
      </p:sp>
    </p:spTree>
    <p:extLst>
      <p:ext uri="{BB962C8B-B14F-4D97-AF65-F5344CB8AC3E}">
        <p14:creationId xmlns:p14="http://schemas.microsoft.com/office/powerpoint/2010/main" val="368846886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{9D633122-6C5E-0044-9381-6EC4F20B73EF}tf10001072</Template>
  <TotalTime>2742</TotalTime>
  <Words>263</Words>
  <Application>Microsoft Macintosh PowerPoint</Application>
  <PresentationFormat>Widescreen</PresentationFormat>
  <Paragraphs>55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Franklin Gothic Book</vt:lpstr>
      <vt:lpstr>Crop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Mabin Umman Varghese</dc:creator>
  <cp:lastModifiedBy>Mabin Umman Varghese</cp:lastModifiedBy>
  <cp:revision>4</cp:revision>
  <dcterms:created xsi:type="dcterms:W3CDTF">2024-02-27T20:25:16Z</dcterms:created>
  <dcterms:modified xsi:type="dcterms:W3CDTF">2024-07-02T10:20:00Z</dcterms:modified>
</cp:coreProperties>
</file>