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2910" y="292100"/>
            <a:ext cx="8298179" cy="109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6240" y="3764567"/>
            <a:ext cx="8351519" cy="193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E6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857250"/>
            <a:ext cx="8143240" cy="6000750"/>
          </a:xfrm>
          <a:custGeom>
            <a:avLst/>
            <a:gdLst/>
            <a:ahLst/>
            <a:cxnLst/>
            <a:rect l="l" t="t" r="r" b="b"/>
            <a:pathLst>
              <a:path w="8143240" h="6000750">
                <a:moveTo>
                  <a:pt x="8143240" y="0"/>
                </a:moveTo>
                <a:lnTo>
                  <a:pt x="0" y="0"/>
                </a:lnTo>
                <a:lnTo>
                  <a:pt x="0" y="6000750"/>
                </a:lnTo>
                <a:lnTo>
                  <a:pt x="8143240" y="6000750"/>
                </a:lnTo>
                <a:lnTo>
                  <a:pt x="8143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628890" y="858519"/>
            <a:ext cx="1010919" cy="1268730"/>
          </a:xfrm>
          <a:custGeom>
            <a:avLst/>
            <a:gdLst/>
            <a:ahLst/>
            <a:cxnLst/>
            <a:rect l="l" t="t" r="r" b="b"/>
            <a:pathLst>
              <a:path w="1010920" h="1268730">
                <a:moveTo>
                  <a:pt x="532129" y="0"/>
                </a:moveTo>
                <a:lnTo>
                  <a:pt x="478789" y="0"/>
                </a:lnTo>
                <a:lnTo>
                  <a:pt x="426719" y="7619"/>
                </a:lnTo>
                <a:lnTo>
                  <a:pt x="374650" y="21589"/>
                </a:lnTo>
                <a:lnTo>
                  <a:pt x="323850" y="41909"/>
                </a:lnTo>
                <a:lnTo>
                  <a:pt x="275589" y="68579"/>
                </a:lnTo>
                <a:lnTo>
                  <a:pt x="229869" y="101600"/>
                </a:lnTo>
                <a:lnTo>
                  <a:pt x="186689" y="140969"/>
                </a:lnTo>
                <a:lnTo>
                  <a:pt x="147319" y="185419"/>
                </a:lnTo>
                <a:lnTo>
                  <a:pt x="111759" y="234950"/>
                </a:lnTo>
                <a:lnTo>
                  <a:pt x="81279" y="288289"/>
                </a:lnTo>
                <a:lnTo>
                  <a:pt x="54609" y="346709"/>
                </a:lnTo>
                <a:lnTo>
                  <a:pt x="33019" y="406400"/>
                </a:lnTo>
                <a:lnTo>
                  <a:pt x="16509" y="469900"/>
                </a:lnTo>
                <a:lnTo>
                  <a:pt x="5079" y="534669"/>
                </a:lnTo>
                <a:lnTo>
                  <a:pt x="0" y="600709"/>
                </a:lnTo>
                <a:lnTo>
                  <a:pt x="0" y="668019"/>
                </a:lnTo>
                <a:lnTo>
                  <a:pt x="5079" y="734059"/>
                </a:lnTo>
                <a:lnTo>
                  <a:pt x="16509" y="798829"/>
                </a:lnTo>
                <a:lnTo>
                  <a:pt x="33019" y="862329"/>
                </a:lnTo>
                <a:lnTo>
                  <a:pt x="54609" y="922019"/>
                </a:lnTo>
                <a:lnTo>
                  <a:pt x="81279" y="980439"/>
                </a:lnTo>
                <a:lnTo>
                  <a:pt x="111759" y="1033779"/>
                </a:lnTo>
                <a:lnTo>
                  <a:pt x="147319" y="1083309"/>
                </a:lnTo>
                <a:lnTo>
                  <a:pt x="186689" y="1127759"/>
                </a:lnTo>
                <a:lnTo>
                  <a:pt x="229869" y="1165859"/>
                </a:lnTo>
                <a:lnTo>
                  <a:pt x="275589" y="1200150"/>
                </a:lnTo>
                <a:lnTo>
                  <a:pt x="323850" y="1226819"/>
                </a:lnTo>
                <a:lnTo>
                  <a:pt x="374650" y="1247139"/>
                </a:lnTo>
                <a:lnTo>
                  <a:pt x="426719" y="1261109"/>
                </a:lnTo>
                <a:lnTo>
                  <a:pt x="478789" y="1267459"/>
                </a:lnTo>
                <a:lnTo>
                  <a:pt x="505459" y="1268729"/>
                </a:lnTo>
                <a:lnTo>
                  <a:pt x="532129" y="1268729"/>
                </a:lnTo>
                <a:lnTo>
                  <a:pt x="584200" y="1261109"/>
                </a:lnTo>
                <a:lnTo>
                  <a:pt x="636269" y="1247139"/>
                </a:lnTo>
                <a:lnTo>
                  <a:pt x="685800" y="1226819"/>
                </a:lnTo>
                <a:lnTo>
                  <a:pt x="734059" y="1200150"/>
                </a:lnTo>
                <a:lnTo>
                  <a:pt x="781050" y="1165859"/>
                </a:lnTo>
                <a:lnTo>
                  <a:pt x="822959" y="1127759"/>
                </a:lnTo>
                <a:lnTo>
                  <a:pt x="862329" y="1083309"/>
                </a:lnTo>
                <a:lnTo>
                  <a:pt x="897889" y="1033779"/>
                </a:lnTo>
                <a:lnTo>
                  <a:pt x="929639" y="980439"/>
                </a:lnTo>
                <a:lnTo>
                  <a:pt x="955039" y="922019"/>
                </a:lnTo>
                <a:lnTo>
                  <a:pt x="967739" y="892809"/>
                </a:lnTo>
                <a:lnTo>
                  <a:pt x="993139" y="798829"/>
                </a:lnTo>
                <a:lnTo>
                  <a:pt x="1004569" y="734059"/>
                </a:lnTo>
                <a:lnTo>
                  <a:pt x="1010919" y="635000"/>
                </a:lnTo>
                <a:lnTo>
                  <a:pt x="1010919" y="600709"/>
                </a:lnTo>
                <a:lnTo>
                  <a:pt x="1004569" y="534669"/>
                </a:lnTo>
                <a:lnTo>
                  <a:pt x="994409" y="469900"/>
                </a:lnTo>
                <a:lnTo>
                  <a:pt x="977900" y="406400"/>
                </a:lnTo>
                <a:lnTo>
                  <a:pt x="956309" y="346709"/>
                </a:lnTo>
                <a:lnTo>
                  <a:pt x="929639" y="288289"/>
                </a:lnTo>
                <a:lnTo>
                  <a:pt x="897889" y="234950"/>
                </a:lnTo>
                <a:lnTo>
                  <a:pt x="862329" y="185419"/>
                </a:lnTo>
                <a:lnTo>
                  <a:pt x="822959" y="140969"/>
                </a:lnTo>
                <a:lnTo>
                  <a:pt x="781050" y="101600"/>
                </a:lnTo>
                <a:lnTo>
                  <a:pt x="735329" y="68579"/>
                </a:lnTo>
                <a:lnTo>
                  <a:pt x="687069" y="41909"/>
                </a:lnTo>
                <a:lnTo>
                  <a:pt x="636269" y="21589"/>
                </a:lnTo>
                <a:lnTo>
                  <a:pt x="584200" y="7619"/>
                </a:lnTo>
                <a:lnTo>
                  <a:pt x="5321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895850" y="1478280"/>
            <a:ext cx="3746500" cy="5378450"/>
          </a:xfrm>
          <a:custGeom>
            <a:avLst/>
            <a:gdLst/>
            <a:ahLst/>
            <a:cxnLst/>
            <a:rect l="l" t="t" r="r" b="b"/>
            <a:pathLst>
              <a:path w="3746500" h="5378450">
                <a:moveTo>
                  <a:pt x="3746500" y="0"/>
                </a:moveTo>
                <a:lnTo>
                  <a:pt x="0" y="0"/>
                </a:lnTo>
                <a:lnTo>
                  <a:pt x="0" y="5378450"/>
                </a:lnTo>
                <a:lnTo>
                  <a:pt x="3746500" y="5378450"/>
                </a:lnTo>
                <a:lnTo>
                  <a:pt x="3746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15900" y="215900"/>
            <a:ext cx="394970" cy="396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3119" y="223520"/>
            <a:ext cx="74777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927860"/>
            <a:ext cx="7680959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2.jpg"/><Relationship Id="rId4" Type="http://schemas.openxmlformats.org/officeDocument/2006/relationships/image" Target="../media/image33.jp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4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3600"/>
            <a:ext cx="9118600" cy="4220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60" y="1270"/>
            <a:ext cx="9133840" cy="6850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24750" y="5989320"/>
            <a:ext cx="1619250" cy="5448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50279" y="5888990"/>
            <a:ext cx="1437640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67560" y="2283459"/>
            <a:ext cx="665734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400" marR="5080" indent="-1028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Arial"/>
                <a:cs typeface="Arial"/>
              </a:rPr>
              <a:t>Aisling Johnson, Martin </a:t>
            </a:r>
            <a:r>
              <a:rPr dirty="0" sz="1900" spc="-10">
                <a:latin typeface="Arial"/>
                <a:cs typeface="Arial"/>
              </a:rPr>
              <a:t>Blaha, </a:t>
            </a:r>
            <a:r>
              <a:rPr dirty="0" sz="1900" spc="-15">
                <a:latin typeface="Arial"/>
                <a:cs typeface="Arial"/>
              </a:rPr>
              <a:t>Alexander Ulanov, </a:t>
            </a:r>
            <a:r>
              <a:rPr dirty="0" sz="1900" spc="-5">
                <a:latin typeface="Arial"/>
                <a:cs typeface="Arial"/>
              </a:rPr>
              <a:t>Jürgen </a:t>
            </a:r>
            <a:r>
              <a:rPr dirty="0" sz="1900" spc="-30">
                <a:latin typeface="Arial"/>
                <a:cs typeface="Arial"/>
              </a:rPr>
              <a:t>Volz,  </a:t>
            </a:r>
            <a:r>
              <a:rPr dirty="0" sz="1900" spc="-5">
                <a:latin typeface="Arial"/>
                <a:cs typeface="Arial"/>
              </a:rPr>
              <a:t>Philipp Schneeweiss, </a:t>
            </a:r>
            <a:r>
              <a:rPr dirty="0" sz="1900" spc="-20">
                <a:latin typeface="Arial"/>
                <a:cs typeface="Arial"/>
              </a:rPr>
              <a:t>Arno</a:t>
            </a:r>
            <a:r>
              <a:rPr dirty="0" sz="1900" spc="-75">
                <a:latin typeface="Arial"/>
                <a:cs typeface="Arial"/>
              </a:rPr>
              <a:t> </a:t>
            </a:r>
            <a:r>
              <a:rPr dirty="0" sz="1900" spc="-5">
                <a:latin typeface="Arial"/>
                <a:cs typeface="Arial"/>
              </a:rPr>
              <a:t>Rauschenbeutel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07975" marR="5080" indent="444500">
              <a:lnSpc>
                <a:spcPct val="100200"/>
              </a:lnSpc>
              <a:spcBef>
                <a:spcPts val="90"/>
              </a:spcBef>
            </a:pPr>
            <a:r>
              <a:rPr dirty="0" spc="220"/>
              <a:t>Multimodestrongcouplingofatoms  </a:t>
            </a:r>
            <a:r>
              <a:rPr dirty="0" spc="105"/>
              <a:t>c</a:t>
            </a:r>
            <a:r>
              <a:rPr dirty="0"/>
              <a:t>l</a:t>
            </a:r>
            <a:r>
              <a:rPr dirty="0" spc="75"/>
              <a:t>o</a:t>
            </a:r>
            <a:r>
              <a:rPr dirty="0" spc="75"/>
              <a:t>s</a:t>
            </a:r>
            <a:r>
              <a:rPr dirty="0" spc="835"/>
              <a:t>e</a:t>
            </a:r>
            <a:r>
              <a:rPr dirty="0" spc="-25"/>
              <a:t>t</a:t>
            </a:r>
            <a:r>
              <a:rPr dirty="0" spc="869"/>
              <a:t>o</a:t>
            </a:r>
            <a:r>
              <a:rPr dirty="0" spc="785"/>
              <a:t>a</a:t>
            </a:r>
            <a:r>
              <a:rPr dirty="0" spc="114"/>
              <a:t>n</a:t>
            </a:r>
            <a:r>
              <a:rPr dirty="0"/>
              <a:t>a</a:t>
            </a:r>
            <a:r>
              <a:rPr dirty="0" spc="105"/>
              <a:t>n</a:t>
            </a:r>
            <a:r>
              <a:rPr dirty="0" spc="60"/>
              <a:t>o</a:t>
            </a:r>
            <a:r>
              <a:rPr dirty="0" spc="95"/>
              <a:t>f</a:t>
            </a:r>
            <a:r>
              <a:rPr dirty="0" spc="-70"/>
              <a:t>i</a:t>
            </a:r>
            <a:r>
              <a:rPr dirty="0" spc="95"/>
              <a:t>b</a:t>
            </a:r>
            <a:r>
              <a:rPr dirty="0" spc="-145"/>
              <a:t>r</a:t>
            </a:r>
            <a:r>
              <a:rPr dirty="0" spc="50"/>
              <a:t>e</a:t>
            </a:r>
            <a:r>
              <a:rPr dirty="0" spc="409"/>
              <a:t>-</a:t>
            </a:r>
            <a:r>
              <a:rPr dirty="0" spc="105"/>
              <a:t>b</a:t>
            </a:r>
            <a:r>
              <a:rPr dirty="0" spc="-15"/>
              <a:t>a</a:t>
            </a:r>
            <a:r>
              <a:rPr dirty="0" spc="85"/>
              <a:t>s</a:t>
            </a:r>
            <a:r>
              <a:rPr dirty="0" spc="50"/>
              <a:t>e</a:t>
            </a:r>
            <a:r>
              <a:rPr dirty="0" spc="885"/>
              <a:t>d</a:t>
            </a:r>
            <a:r>
              <a:rPr dirty="0" spc="-100"/>
              <a:t>r</a:t>
            </a:r>
            <a:r>
              <a:rPr dirty="0" spc="-70"/>
              <a:t>i</a:t>
            </a:r>
            <a:r>
              <a:rPr dirty="0" spc="114"/>
              <a:t>n</a:t>
            </a:r>
            <a:r>
              <a:rPr dirty="0" spc="875"/>
              <a:t>g</a:t>
            </a:r>
            <a:r>
              <a:rPr dirty="0" spc="-145"/>
              <a:t>r</a:t>
            </a:r>
            <a:r>
              <a:rPr dirty="0" spc="50"/>
              <a:t>e</a:t>
            </a:r>
            <a:r>
              <a:rPr dirty="0" spc="85"/>
              <a:t>s</a:t>
            </a:r>
            <a:r>
              <a:rPr dirty="0" spc="114"/>
              <a:t>o</a:t>
            </a:r>
            <a:r>
              <a:rPr dirty="0" spc="95"/>
              <a:t>n</a:t>
            </a:r>
            <a:r>
              <a:rPr dirty="0" spc="-35"/>
              <a:t>a</a:t>
            </a:r>
            <a:r>
              <a:rPr dirty="0" spc="-25"/>
              <a:t>t</a:t>
            </a:r>
            <a:r>
              <a:rPr dirty="0" spc="75"/>
              <a:t>o</a:t>
            </a:r>
            <a:r>
              <a:rPr dirty="0" spc="2275"/>
              <a:t>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790" y="6450329"/>
            <a:ext cx="20154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EOSAM </a:t>
            </a:r>
            <a:r>
              <a:rPr dirty="0" sz="1800" spc="-10">
                <a:latin typeface="Arial"/>
                <a:cs typeface="Arial"/>
              </a:rPr>
              <a:t>2018,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Delft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680" y="187959"/>
            <a:ext cx="6390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Arial"/>
                <a:cs typeface="Arial"/>
              </a:rPr>
              <a:t>Signature of multimode strong coupling?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850" y="1268730"/>
            <a:ext cx="6007100" cy="202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82079" y="1831340"/>
            <a:ext cx="19221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strong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11679" y="3036570"/>
            <a:ext cx="3017520" cy="274320"/>
          </a:xfrm>
          <a:custGeom>
            <a:avLst/>
            <a:gdLst/>
            <a:ahLst/>
            <a:cxnLst/>
            <a:rect l="l" t="t" r="r" b="b"/>
            <a:pathLst>
              <a:path w="3017520" h="274320">
                <a:moveTo>
                  <a:pt x="3017520" y="0"/>
                </a:moveTo>
                <a:lnTo>
                  <a:pt x="0" y="0"/>
                </a:lnTo>
                <a:lnTo>
                  <a:pt x="0" y="274319"/>
                </a:lnTo>
                <a:lnTo>
                  <a:pt x="3017520" y="274319"/>
                </a:lnTo>
                <a:lnTo>
                  <a:pt x="30175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11679" y="3036570"/>
            <a:ext cx="3017520" cy="274320"/>
          </a:xfrm>
          <a:custGeom>
            <a:avLst/>
            <a:gdLst/>
            <a:ahLst/>
            <a:cxnLst/>
            <a:rect l="l" t="t" r="r" b="b"/>
            <a:pathLst>
              <a:path w="3017520" h="274320">
                <a:moveTo>
                  <a:pt x="1508759" y="274319"/>
                </a:moveTo>
                <a:lnTo>
                  <a:pt x="0" y="274319"/>
                </a:lnTo>
                <a:lnTo>
                  <a:pt x="0" y="0"/>
                </a:lnTo>
                <a:lnTo>
                  <a:pt x="3017520" y="0"/>
                </a:lnTo>
                <a:lnTo>
                  <a:pt x="3017520" y="274319"/>
                </a:lnTo>
                <a:lnTo>
                  <a:pt x="1508759" y="27431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87959"/>
            <a:ext cx="6390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Signature of multimode strong coupling?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" y="1268730"/>
            <a:ext cx="6007100" cy="202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900" y="3055620"/>
            <a:ext cx="6042660" cy="170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82079" y="1831340"/>
            <a:ext cx="19221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strong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8750" y="3318510"/>
            <a:ext cx="192214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multimode  strong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3600" y="4696459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detuning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(a.u.)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187959"/>
            <a:ext cx="63906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Signature of multimode strong coupling?</a:t>
            </a:r>
          </a:p>
        </p:txBody>
      </p:sp>
      <p:sp>
        <p:nvSpPr>
          <p:cNvPr id="3" name="object 3"/>
          <p:cNvSpPr/>
          <p:nvPr/>
        </p:nvSpPr>
        <p:spPr>
          <a:xfrm>
            <a:off x="323850" y="1268730"/>
            <a:ext cx="6007100" cy="202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900" y="3055620"/>
            <a:ext cx="6042660" cy="1701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82079" y="1831340"/>
            <a:ext cx="19221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strong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8750" y="3318510"/>
            <a:ext cx="1922145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multimode  strong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3600" y="4696459"/>
            <a:ext cx="1175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detuning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(a.u.)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1260" y="5120639"/>
            <a:ext cx="7633970" cy="149987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atoms interact strongly with many resonator</a:t>
            </a:r>
            <a:r>
              <a:rPr dirty="0" sz="2200" spc="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experimentally accessible spectrum</a:t>
            </a:r>
            <a:endParaRPr sz="2200">
              <a:latin typeface="Arial"/>
              <a:cs typeface="Arial"/>
            </a:endParaRPr>
          </a:p>
          <a:p>
            <a:pPr marL="2966085">
              <a:lnSpc>
                <a:spcPct val="100000"/>
              </a:lnSpc>
              <a:spcBef>
                <a:spcPts val="1989"/>
              </a:spcBef>
            </a:pPr>
            <a:r>
              <a:rPr dirty="0" sz="1800" spc="-5">
                <a:latin typeface="Arial"/>
                <a:cs typeface="Arial"/>
              </a:rPr>
              <a:t>See </a:t>
            </a:r>
            <a:r>
              <a:rPr dirty="0" sz="1800" spc="-10">
                <a:latin typeface="Arial"/>
                <a:cs typeface="Arial"/>
              </a:rPr>
              <a:t>Sundaresan </a:t>
            </a:r>
            <a:r>
              <a:rPr dirty="0" sz="1800" spc="-5">
                <a:latin typeface="Arial"/>
                <a:cs typeface="Arial"/>
              </a:rPr>
              <a:t>et </a:t>
            </a:r>
            <a:r>
              <a:rPr dirty="0" sz="1800" spc="-10">
                <a:latin typeface="Arial"/>
                <a:cs typeface="Arial"/>
              </a:rPr>
              <a:t>al., </a:t>
            </a:r>
            <a:r>
              <a:rPr dirty="0" sz="1800" spc="-5">
                <a:latin typeface="Arial"/>
                <a:cs typeface="Arial"/>
              </a:rPr>
              <a:t>PRX </a:t>
            </a:r>
            <a:r>
              <a:rPr dirty="0" sz="1800" spc="-5" b="1" i="1">
                <a:latin typeface="Arial"/>
                <a:cs typeface="Arial"/>
              </a:rPr>
              <a:t>5</a:t>
            </a:r>
            <a:r>
              <a:rPr dirty="0" sz="1800" spc="-5">
                <a:latin typeface="Arial"/>
                <a:cs typeface="Arial"/>
              </a:rPr>
              <a:t>, </a:t>
            </a:r>
            <a:r>
              <a:rPr dirty="0" sz="1800" spc="-10">
                <a:latin typeface="Arial"/>
                <a:cs typeface="Arial"/>
              </a:rPr>
              <a:t>021035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(2015)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730" y="205740"/>
            <a:ext cx="60985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25">
                <a:latin typeface="Lucida Sans"/>
                <a:cs typeface="Lucida Sans"/>
              </a:rPr>
              <a:t>Nanofibres </a:t>
            </a:r>
            <a:r>
              <a:rPr dirty="0" sz="2800" spc="-20">
                <a:latin typeface="Lucida Sans"/>
                <a:cs typeface="Lucida Sans"/>
              </a:rPr>
              <a:t>for </a:t>
            </a:r>
            <a:r>
              <a:rPr dirty="0" sz="2800" spc="60">
                <a:latin typeface="Lucida Sans"/>
                <a:cs typeface="Lucida Sans"/>
              </a:rPr>
              <a:t>quantum</a:t>
            </a:r>
            <a:r>
              <a:rPr dirty="0" sz="2800" spc="-80">
                <a:latin typeface="Lucida Sans"/>
                <a:cs typeface="Lucida Sans"/>
              </a:rPr>
              <a:t> </a:t>
            </a:r>
            <a:r>
              <a:rPr dirty="0" sz="2800" spc="20">
                <a:latin typeface="Lucida Sans"/>
                <a:cs typeface="Lucida Sans"/>
              </a:rPr>
              <a:t>photonics</a:t>
            </a:r>
            <a:endParaRPr sz="2800">
              <a:latin typeface="Lucida Sans"/>
              <a:cs typeface="Lucida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1550" y="1207769"/>
            <a:ext cx="6837680" cy="1706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5239" y="1397000"/>
            <a:ext cx="287020" cy="502920"/>
          </a:xfrm>
          <a:custGeom>
            <a:avLst/>
            <a:gdLst/>
            <a:ahLst/>
            <a:cxnLst/>
            <a:rect l="l" t="t" r="r" b="b"/>
            <a:pathLst>
              <a:path w="287019" h="502919">
                <a:moveTo>
                  <a:pt x="287020" y="359410"/>
                </a:moveTo>
                <a:lnTo>
                  <a:pt x="0" y="359410"/>
                </a:lnTo>
                <a:lnTo>
                  <a:pt x="143510" y="502920"/>
                </a:lnTo>
                <a:lnTo>
                  <a:pt x="287020" y="359410"/>
                </a:lnTo>
                <a:close/>
              </a:path>
              <a:path w="287019" h="502919">
                <a:moveTo>
                  <a:pt x="215900" y="0"/>
                </a:moveTo>
                <a:lnTo>
                  <a:pt x="72390" y="0"/>
                </a:lnTo>
                <a:lnTo>
                  <a:pt x="72390" y="359410"/>
                </a:lnTo>
                <a:lnTo>
                  <a:pt x="215900" y="35941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5239" y="1967229"/>
            <a:ext cx="287020" cy="504190"/>
          </a:xfrm>
          <a:custGeom>
            <a:avLst/>
            <a:gdLst/>
            <a:ahLst/>
            <a:cxnLst/>
            <a:rect l="l" t="t" r="r" b="b"/>
            <a:pathLst>
              <a:path w="287019" h="504189">
                <a:moveTo>
                  <a:pt x="215900" y="143510"/>
                </a:moveTo>
                <a:lnTo>
                  <a:pt x="72390" y="143510"/>
                </a:lnTo>
                <a:lnTo>
                  <a:pt x="72390" y="504190"/>
                </a:lnTo>
                <a:lnTo>
                  <a:pt x="215900" y="504190"/>
                </a:lnTo>
                <a:lnTo>
                  <a:pt x="215900" y="143510"/>
                </a:lnTo>
                <a:close/>
              </a:path>
              <a:path w="287019" h="504189">
                <a:moveTo>
                  <a:pt x="143510" y="0"/>
                </a:moveTo>
                <a:lnTo>
                  <a:pt x="0" y="143510"/>
                </a:lnTo>
                <a:lnTo>
                  <a:pt x="287020" y="143510"/>
                </a:lnTo>
                <a:lnTo>
                  <a:pt x="14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82900" y="2040890"/>
            <a:ext cx="784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400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2540" y="1709420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50690" y="171703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8840" y="1739900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5439" y="167258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7559" y="169163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205740"/>
            <a:ext cx="60985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latin typeface="Lucida Sans"/>
                <a:cs typeface="Lucida Sans"/>
              </a:rPr>
              <a:t>Nanofibres </a:t>
            </a:r>
            <a:r>
              <a:rPr dirty="0" spc="-20">
                <a:latin typeface="Lucida Sans"/>
                <a:cs typeface="Lucida Sans"/>
              </a:rPr>
              <a:t>for </a:t>
            </a:r>
            <a:r>
              <a:rPr dirty="0" spc="60">
                <a:latin typeface="Lucida Sans"/>
                <a:cs typeface="Lucida Sans"/>
              </a:rPr>
              <a:t>quantum</a:t>
            </a:r>
            <a:r>
              <a:rPr dirty="0" spc="-80">
                <a:latin typeface="Lucida Sans"/>
                <a:cs typeface="Lucida Sans"/>
              </a:rPr>
              <a:t> </a:t>
            </a:r>
            <a:r>
              <a:rPr dirty="0" spc="20">
                <a:latin typeface="Lucida Sans"/>
                <a:cs typeface="Lucida Sans"/>
              </a:rPr>
              <a:t>photonics</a:t>
            </a:r>
          </a:p>
        </p:txBody>
      </p:sp>
      <p:sp>
        <p:nvSpPr>
          <p:cNvPr id="3" name="object 3"/>
          <p:cNvSpPr/>
          <p:nvPr/>
        </p:nvSpPr>
        <p:spPr>
          <a:xfrm>
            <a:off x="971550" y="1207769"/>
            <a:ext cx="6837680" cy="1706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5239" y="1397000"/>
            <a:ext cx="287020" cy="502920"/>
          </a:xfrm>
          <a:custGeom>
            <a:avLst/>
            <a:gdLst/>
            <a:ahLst/>
            <a:cxnLst/>
            <a:rect l="l" t="t" r="r" b="b"/>
            <a:pathLst>
              <a:path w="287019" h="502919">
                <a:moveTo>
                  <a:pt x="287020" y="359410"/>
                </a:moveTo>
                <a:lnTo>
                  <a:pt x="0" y="359410"/>
                </a:lnTo>
                <a:lnTo>
                  <a:pt x="143510" y="502920"/>
                </a:lnTo>
                <a:lnTo>
                  <a:pt x="287020" y="359410"/>
                </a:lnTo>
                <a:close/>
              </a:path>
              <a:path w="287019" h="502919">
                <a:moveTo>
                  <a:pt x="215900" y="0"/>
                </a:moveTo>
                <a:lnTo>
                  <a:pt x="72390" y="0"/>
                </a:lnTo>
                <a:lnTo>
                  <a:pt x="72390" y="359410"/>
                </a:lnTo>
                <a:lnTo>
                  <a:pt x="215900" y="359410"/>
                </a:lnTo>
                <a:lnTo>
                  <a:pt x="215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5239" y="1967229"/>
            <a:ext cx="287020" cy="504190"/>
          </a:xfrm>
          <a:custGeom>
            <a:avLst/>
            <a:gdLst/>
            <a:ahLst/>
            <a:cxnLst/>
            <a:rect l="l" t="t" r="r" b="b"/>
            <a:pathLst>
              <a:path w="287019" h="504189">
                <a:moveTo>
                  <a:pt x="215900" y="143510"/>
                </a:moveTo>
                <a:lnTo>
                  <a:pt x="72390" y="143510"/>
                </a:lnTo>
                <a:lnTo>
                  <a:pt x="72390" y="504190"/>
                </a:lnTo>
                <a:lnTo>
                  <a:pt x="215900" y="504190"/>
                </a:lnTo>
                <a:lnTo>
                  <a:pt x="215900" y="143510"/>
                </a:lnTo>
                <a:close/>
              </a:path>
              <a:path w="287019" h="504189">
                <a:moveTo>
                  <a:pt x="143510" y="0"/>
                </a:moveTo>
                <a:lnTo>
                  <a:pt x="0" y="143510"/>
                </a:lnTo>
                <a:lnTo>
                  <a:pt x="287020" y="143510"/>
                </a:lnTo>
                <a:lnTo>
                  <a:pt x="143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82900" y="2040890"/>
            <a:ext cx="784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400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2540" y="1709420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50690" y="171703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88840" y="1739900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5439" y="167258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26479" y="3322320"/>
            <a:ext cx="1743710" cy="1450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74740" y="4805679"/>
            <a:ext cx="53340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fiber  </a:t>
            </a:r>
            <a:r>
              <a:rPr dirty="0" sz="16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3040" y="4504690"/>
            <a:ext cx="47688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t</a:t>
            </a:r>
            <a:r>
              <a:rPr dirty="0" sz="1600" spc="-5">
                <a:latin typeface="Arial"/>
                <a:cs typeface="Arial"/>
              </a:rPr>
              <a:t>om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9659" y="4747259"/>
            <a:ext cx="12223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cross-section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650" y="375412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650" y="413892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010" y="3529329"/>
            <a:ext cx="4359275" cy="985519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200" spc="-5">
                <a:latin typeface="Arial"/>
                <a:cs typeface="Arial"/>
              </a:rPr>
              <a:t>Small mode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volume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latin typeface="Arial"/>
                <a:cs typeface="Arial"/>
              </a:rPr>
              <a:t>High light-atom interaction strength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1190" y="513207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190" y="5610859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4560" y="4907279"/>
            <a:ext cx="365823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Compatible with resonator  Compatible with optical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fibres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3110" y="6085840"/>
            <a:ext cx="58210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include into fibre resonator of desired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length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37559" y="1691639"/>
            <a:ext cx="426720" cy="32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940" y="1579879"/>
            <a:ext cx="123825" cy="91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530" y="1049020"/>
            <a:ext cx="5553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Length dependence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of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resonator</a:t>
            </a:r>
            <a:r>
              <a:rPr dirty="0" sz="2200" spc="-3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119" y="224790"/>
            <a:ext cx="35299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</a:t>
            </a:r>
            <a:r>
              <a:rPr dirty="0"/>
              <a:t>to </a:t>
            </a:r>
            <a:r>
              <a:rPr dirty="0" spc="-5"/>
              <a:t>reach </a:t>
            </a:r>
            <a:r>
              <a:rPr dirty="0"/>
              <a:t>g &gt;</a:t>
            </a:r>
            <a:r>
              <a:rPr dirty="0" spc="-95"/>
              <a:t> </a:t>
            </a:r>
            <a:r>
              <a:rPr dirty="0" spc="-10"/>
              <a:t>FSR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300" y="1595120"/>
            <a:ext cx="7021830" cy="143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Single atom cooperativity</a:t>
            </a:r>
            <a:endParaRPr sz="22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  <a:spcBef>
                <a:spcPts val="1700"/>
              </a:spcBef>
            </a:pPr>
            <a:r>
              <a:rPr dirty="0" sz="220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1527810">
              <a:lnSpc>
                <a:spcPct val="100000"/>
              </a:lnSpc>
              <a:spcBef>
                <a:spcPts val="14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Increase </a:t>
            </a:r>
            <a:r>
              <a:rPr dirty="0" sz="2200" i="1">
                <a:latin typeface="Arial"/>
                <a:cs typeface="Arial"/>
              </a:rPr>
              <a:t>l </a:t>
            </a:r>
            <a:r>
              <a:rPr dirty="0" sz="2200" spc="-5">
                <a:latin typeface="Arial"/>
                <a:cs typeface="Arial"/>
              </a:rPr>
              <a:t>(decrease FSR) at will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(almost)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6850" y="1527810"/>
            <a:ext cx="1203960" cy="53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1530" y="2123439"/>
            <a:ext cx="1093470" cy="29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73910" y="2062479"/>
            <a:ext cx="2496819" cy="42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940" y="1579879"/>
            <a:ext cx="123825" cy="911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530" y="1049020"/>
            <a:ext cx="55537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Length dependence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of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resonator</a:t>
            </a:r>
            <a:r>
              <a:rPr dirty="0" sz="2200" spc="-3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parameters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3119" y="224790"/>
            <a:ext cx="35299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</a:t>
            </a:r>
            <a:r>
              <a:rPr dirty="0"/>
              <a:t>to </a:t>
            </a:r>
            <a:r>
              <a:rPr dirty="0" spc="-5"/>
              <a:t>reach </a:t>
            </a:r>
            <a:r>
              <a:rPr dirty="0"/>
              <a:t>g &gt;</a:t>
            </a:r>
            <a:r>
              <a:rPr dirty="0" spc="-95"/>
              <a:t> </a:t>
            </a:r>
            <a:r>
              <a:rPr dirty="0" spc="-10"/>
              <a:t>FSR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300" y="1595120"/>
            <a:ext cx="7021830" cy="143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Single atom cooperativity</a:t>
            </a:r>
            <a:endParaRPr sz="2200">
              <a:latin typeface="Arial"/>
              <a:cs typeface="Arial"/>
            </a:endParaRPr>
          </a:p>
          <a:p>
            <a:pPr marL="1179830">
              <a:lnSpc>
                <a:spcPct val="100000"/>
              </a:lnSpc>
              <a:spcBef>
                <a:spcPts val="1700"/>
              </a:spcBef>
            </a:pPr>
            <a:r>
              <a:rPr dirty="0" sz="220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1527810">
              <a:lnSpc>
                <a:spcPct val="100000"/>
              </a:lnSpc>
              <a:spcBef>
                <a:spcPts val="14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Increase </a:t>
            </a:r>
            <a:r>
              <a:rPr dirty="0" sz="2200" i="1">
                <a:latin typeface="Arial"/>
                <a:cs typeface="Arial"/>
              </a:rPr>
              <a:t>l </a:t>
            </a:r>
            <a:r>
              <a:rPr dirty="0" sz="2200" spc="-5">
                <a:latin typeface="Arial"/>
                <a:cs typeface="Arial"/>
              </a:rPr>
              <a:t>(decrease FSR) at will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(almost)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379" y="3167379"/>
            <a:ext cx="5795010" cy="3021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0040" y="6254750"/>
            <a:ext cx="4417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Schneeweiss </a:t>
            </a:r>
            <a:r>
              <a:rPr dirty="0" sz="1800" spc="-5" i="1">
                <a:latin typeface="Arial"/>
                <a:cs typeface="Arial"/>
              </a:rPr>
              <a:t>et </a:t>
            </a:r>
            <a:r>
              <a:rPr dirty="0" sz="1800" spc="-10" i="1">
                <a:latin typeface="Arial"/>
                <a:cs typeface="Arial"/>
              </a:rPr>
              <a:t>al., </a:t>
            </a:r>
            <a:r>
              <a:rPr dirty="0" sz="1800" spc="-5" i="1">
                <a:latin typeface="Arial"/>
                <a:cs typeface="Arial"/>
              </a:rPr>
              <a:t>Opt. Lett. </a:t>
            </a:r>
            <a:r>
              <a:rPr dirty="0" sz="1800" spc="-10" b="1" i="1">
                <a:latin typeface="Arial"/>
                <a:cs typeface="Arial"/>
              </a:rPr>
              <a:t>42</a:t>
            </a:r>
            <a:r>
              <a:rPr dirty="0" sz="1800" spc="-10" i="1">
                <a:latin typeface="Arial"/>
                <a:cs typeface="Arial"/>
              </a:rPr>
              <a:t>, </a:t>
            </a:r>
            <a:r>
              <a:rPr dirty="0" sz="1800" spc="-5" i="1">
                <a:latin typeface="Arial"/>
                <a:cs typeface="Arial"/>
              </a:rPr>
              <a:t>85</a:t>
            </a:r>
            <a:r>
              <a:rPr dirty="0" sz="1800" spc="7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(2017)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3229" y="4089400"/>
            <a:ext cx="4148454" cy="56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dirty="0" sz="1800" spc="-10">
                <a:solidFill>
                  <a:srgbClr val="4779FF"/>
                </a:solidFill>
                <a:latin typeface="Arial"/>
                <a:cs typeface="Arial"/>
              </a:rPr>
              <a:t>Multimode</a:t>
            </a:r>
            <a:endParaRPr sz="1800">
              <a:latin typeface="Arial"/>
              <a:cs typeface="Arial"/>
            </a:endParaRPr>
          </a:p>
          <a:p>
            <a:pPr marL="2146300">
              <a:lnSpc>
                <a:spcPts val="2345"/>
              </a:lnSpc>
            </a:pPr>
            <a:r>
              <a:rPr dirty="0" sz="2200" spc="-5">
                <a:latin typeface="Arial"/>
                <a:cs typeface="Arial"/>
              </a:rPr>
              <a:t>Accessible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with: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6829" y="529590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6829" y="4622800"/>
            <a:ext cx="2065020" cy="93980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06070" indent="-293370">
              <a:lnSpc>
                <a:spcPct val="100000"/>
              </a:lnSpc>
              <a:spcBef>
                <a:spcPts val="1060"/>
              </a:spcBef>
              <a:buSzPct val="45454"/>
              <a:buFont typeface="Calibri"/>
              <a:buChar char="●"/>
              <a:tabLst>
                <a:tab pos="305435" algn="l"/>
                <a:tab pos="306070" algn="l"/>
              </a:tabLst>
            </a:pPr>
            <a:r>
              <a:rPr dirty="0" sz="2200" i="1">
                <a:latin typeface="Arial"/>
                <a:cs typeface="Arial"/>
              </a:rPr>
              <a:t>l </a:t>
            </a:r>
            <a:r>
              <a:rPr dirty="0" sz="2200">
                <a:latin typeface="Arial"/>
                <a:cs typeface="Arial"/>
              </a:rPr>
              <a:t>~ 30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960"/>
              </a:spcBef>
            </a:pPr>
            <a:r>
              <a:rPr dirty="0" sz="2200">
                <a:latin typeface="Arial"/>
                <a:cs typeface="Arial"/>
              </a:rPr>
              <a:t>N ~ </a:t>
            </a:r>
            <a:r>
              <a:rPr dirty="0" sz="2200" spc="-5">
                <a:latin typeface="Arial"/>
                <a:cs typeface="Arial"/>
              </a:rPr>
              <a:t>300</a:t>
            </a:r>
            <a:r>
              <a:rPr dirty="0" sz="2200" spc="-9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atoms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06850" y="1527810"/>
            <a:ext cx="1203960" cy="53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1530" y="2123439"/>
            <a:ext cx="1093470" cy="298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073910" y="2062479"/>
            <a:ext cx="2496819" cy="425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0800" y="3657600"/>
            <a:ext cx="1531620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729990"/>
            <a:ext cx="300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Lucida Sans"/>
                <a:cs typeface="Lucida Sans"/>
              </a:rPr>
              <a:t>Experimental</a:t>
            </a:r>
            <a:r>
              <a:rPr dirty="0" sz="2400" spc="-55">
                <a:latin typeface="Lucida Sans"/>
                <a:cs typeface="Lucida Sans"/>
              </a:rPr>
              <a:t> </a:t>
            </a:r>
            <a:r>
              <a:rPr dirty="0" sz="2400" spc="45">
                <a:latin typeface="Lucida Sans"/>
                <a:cs typeface="Lucida Sans"/>
              </a:rPr>
              <a:t>setup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5348257"/>
            <a:ext cx="406844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10"/>
              </a:lnSpc>
            </a:pPr>
            <a:r>
              <a:rPr dirty="0" sz="2400" spc="25">
                <a:latin typeface="Lucida Sans"/>
                <a:cs typeface="Lucida Sans"/>
              </a:rPr>
              <a:t>Multimode </a:t>
            </a:r>
            <a:r>
              <a:rPr dirty="0" sz="2400" spc="5">
                <a:latin typeface="Lucida Sans"/>
                <a:cs typeface="Lucida Sans"/>
              </a:rPr>
              <a:t>strong</a:t>
            </a:r>
            <a:r>
              <a:rPr dirty="0" sz="2400" spc="-35">
                <a:latin typeface="Lucida Sans"/>
                <a:cs typeface="Lucida Sans"/>
              </a:rPr>
              <a:t> </a:t>
            </a:r>
            <a:r>
              <a:rPr dirty="0" sz="2400" spc="10">
                <a:latin typeface="Lucida Sans"/>
                <a:cs typeface="Lucida Sans"/>
              </a:rPr>
              <a:t>coupling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2098327"/>
            <a:ext cx="5685155" cy="354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10"/>
              </a:lnSpc>
            </a:pPr>
            <a:r>
              <a:rPr dirty="0" sz="2400" spc="25">
                <a:latin typeface="Lucida Sans"/>
                <a:cs typeface="Lucida Sans"/>
              </a:rPr>
              <a:t>Nanofibers </a:t>
            </a:r>
            <a:r>
              <a:rPr dirty="0" sz="2400" spc="-20">
                <a:latin typeface="Lucida Sans"/>
                <a:cs typeface="Lucida Sans"/>
              </a:rPr>
              <a:t>for </a:t>
            </a:r>
            <a:r>
              <a:rPr dirty="0" sz="2400" spc="35">
                <a:latin typeface="Lucida Sans"/>
                <a:cs typeface="Lucida Sans"/>
              </a:rPr>
              <a:t>multimode </a:t>
            </a:r>
            <a:r>
              <a:rPr dirty="0" sz="2400" spc="95">
                <a:latin typeface="Lucida Sans"/>
                <a:cs typeface="Lucida Sans"/>
              </a:rPr>
              <a:t>cavity</a:t>
            </a:r>
            <a:r>
              <a:rPr dirty="0" sz="2400" spc="-55">
                <a:latin typeface="Lucida Sans"/>
                <a:cs typeface="Lucida Sans"/>
              </a:rPr>
              <a:t> </a:t>
            </a:r>
            <a:r>
              <a:rPr dirty="0" sz="2400" spc="90">
                <a:latin typeface="Lucida Sans"/>
                <a:cs typeface="Lucida Sans"/>
              </a:rPr>
              <a:t>QED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10400" y="4937759"/>
            <a:ext cx="1310640" cy="10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119" y="2077720"/>
            <a:ext cx="1394459" cy="347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320" y="4754879"/>
            <a:ext cx="8045450" cy="1736089"/>
          </a:xfrm>
          <a:custGeom>
            <a:avLst/>
            <a:gdLst/>
            <a:ahLst/>
            <a:cxnLst/>
            <a:rect l="l" t="t" r="r" b="b"/>
            <a:pathLst>
              <a:path w="8045450" h="1736089">
                <a:moveTo>
                  <a:pt x="8045450" y="0"/>
                </a:moveTo>
                <a:lnTo>
                  <a:pt x="0" y="0"/>
                </a:lnTo>
                <a:lnTo>
                  <a:pt x="0" y="1736090"/>
                </a:lnTo>
                <a:lnTo>
                  <a:pt x="8045450" y="1736090"/>
                </a:lnTo>
                <a:lnTo>
                  <a:pt x="804545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" y="4754879"/>
            <a:ext cx="8045450" cy="1736089"/>
          </a:xfrm>
          <a:custGeom>
            <a:avLst/>
            <a:gdLst/>
            <a:ahLst/>
            <a:cxnLst/>
            <a:rect l="l" t="t" r="r" b="b"/>
            <a:pathLst>
              <a:path w="8045450" h="1736089">
                <a:moveTo>
                  <a:pt x="4023359" y="1736090"/>
                </a:moveTo>
                <a:lnTo>
                  <a:pt x="0" y="1736090"/>
                </a:lnTo>
                <a:lnTo>
                  <a:pt x="0" y="0"/>
                </a:lnTo>
                <a:lnTo>
                  <a:pt x="8045450" y="0"/>
                </a:lnTo>
                <a:lnTo>
                  <a:pt x="8045450" y="1736090"/>
                </a:lnTo>
                <a:lnTo>
                  <a:pt x="4023359" y="173609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0580" y="251459"/>
            <a:ext cx="1151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5">
                <a:latin typeface="Arial"/>
                <a:cs typeface="Arial"/>
              </a:rPr>
              <a:t>i</a:t>
            </a:r>
            <a:r>
              <a:rPr dirty="0" sz="2800" spc="-1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320" y="1405889"/>
            <a:ext cx="8045450" cy="1737360"/>
          </a:xfrm>
          <a:custGeom>
            <a:avLst/>
            <a:gdLst/>
            <a:ahLst/>
            <a:cxnLst/>
            <a:rect l="l" t="t" r="r" b="b"/>
            <a:pathLst>
              <a:path w="8045450" h="1737360">
                <a:moveTo>
                  <a:pt x="8045450" y="0"/>
                </a:moveTo>
                <a:lnTo>
                  <a:pt x="0" y="0"/>
                </a:lnTo>
                <a:lnTo>
                  <a:pt x="0" y="1737360"/>
                </a:lnTo>
                <a:lnTo>
                  <a:pt x="8045450" y="1737360"/>
                </a:lnTo>
                <a:lnTo>
                  <a:pt x="804545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4320" y="1405889"/>
            <a:ext cx="8045450" cy="1737360"/>
          </a:xfrm>
          <a:custGeom>
            <a:avLst/>
            <a:gdLst/>
            <a:ahLst/>
            <a:cxnLst/>
            <a:rect l="l" t="t" r="r" b="b"/>
            <a:pathLst>
              <a:path w="8045450" h="1737360">
                <a:moveTo>
                  <a:pt x="4023359" y="1737360"/>
                </a:moveTo>
                <a:lnTo>
                  <a:pt x="0" y="1737360"/>
                </a:lnTo>
                <a:lnTo>
                  <a:pt x="0" y="0"/>
                </a:lnTo>
                <a:lnTo>
                  <a:pt x="8045450" y="0"/>
                </a:lnTo>
                <a:lnTo>
                  <a:pt x="8045450" y="1737360"/>
                </a:lnTo>
                <a:lnTo>
                  <a:pt x="4023359" y="173736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40170" y="3505200"/>
            <a:ext cx="1786889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2889" y="4420870"/>
            <a:ext cx="4043679" cy="186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9109" y="6395720"/>
            <a:ext cx="39281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Arial"/>
                <a:cs typeface="Arial"/>
              </a:rPr>
              <a:t>Schneeweiss et al., Opt. Lett. </a:t>
            </a:r>
            <a:r>
              <a:rPr dirty="0" sz="1600" spc="-5" b="1" i="1">
                <a:latin typeface="Arial"/>
                <a:cs typeface="Arial"/>
              </a:rPr>
              <a:t>42</a:t>
            </a:r>
            <a:r>
              <a:rPr dirty="0" sz="1600" spc="-5" i="1">
                <a:latin typeface="Arial"/>
                <a:cs typeface="Arial"/>
              </a:rPr>
              <a:t>, 85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5" i="1">
                <a:latin typeface="Arial"/>
                <a:cs typeface="Arial"/>
              </a:rPr>
              <a:t>(2017)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7559" y="223520"/>
            <a:ext cx="4571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latin typeface="Lucida Sans"/>
                <a:cs typeface="Lucida Sans"/>
              </a:rPr>
              <a:t>Nanofibre </a:t>
            </a:r>
            <a:r>
              <a:rPr dirty="0" spc="50">
                <a:latin typeface="Lucida Sans"/>
                <a:cs typeface="Lucida Sans"/>
              </a:rPr>
              <a:t>Ring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45">
                <a:latin typeface="Lucida Sans"/>
                <a:cs typeface="Lucida Sans"/>
              </a:rPr>
              <a:t>Resonator</a:t>
            </a:r>
          </a:p>
        </p:txBody>
      </p:sp>
      <p:sp>
        <p:nvSpPr>
          <p:cNvPr id="5" name="object 5"/>
          <p:cNvSpPr/>
          <p:nvPr/>
        </p:nvSpPr>
        <p:spPr>
          <a:xfrm>
            <a:off x="1497330" y="1143000"/>
            <a:ext cx="4318000" cy="1076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6250" y="2504439"/>
            <a:ext cx="3793490" cy="18580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40710" y="2987040"/>
            <a:ext cx="702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25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9029" y="1471929"/>
            <a:ext cx="134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5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">
                <a:latin typeface="Arial"/>
                <a:cs typeface="Arial"/>
              </a:rPr>
              <a:t>i</a:t>
            </a:r>
            <a:r>
              <a:rPr dirty="0" sz="2400" spc="-10">
                <a:latin typeface="Arial"/>
                <a:cs typeface="Arial"/>
              </a:rPr>
              <a:t>b</a:t>
            </a:r>
            <a:r>
              <a:rPr dirty="0" sz="2400">
                <a:latin typeface="Arial"/>
                <a:cs typeface="Arial"/>
              </a:rPr>
              <a:t>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2359" y="3204209"/>
            <a:ext cx="16503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Optical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fibre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3150" y="4895850"/>
            <a:ext cx="21221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Adjustable </a:t>
            </a:r>
            <a:r>
              <a:rPr dirty="0" sz="2400" spc="-5">
                <a:latin typeface="Arial"/>
                <a:cs typeface="Arial"/>
              </a:rPr>
              <a:t>fibre  beam-splitter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109" y="2891789"/>
            <a:ext cx="4705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Arial"/>
                <a:cs typeface="Arial"/>
              </a:rPr>
              <a:t>+</a:t>
            </a:r>
            <a:endParaRPr sz="6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109" y="4944109"/>
            <a:ext cx="4705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Arial"/>
                <a:cs typeface="Arial"/>
              </a:rPr>
              <a:t>+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286000"/>
            <a:ext cx="4876800" cy="1995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8350" y="229870"/>
            <a:ext cx="4571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latin typeface="Lucida Sans"/>
                <a:cs typeface="Lucida Sans"/>
              </a:rPr>
              <a:t>Nanofibre </a:t>
            </a:r>
            <a:r>
              <a:rPr dirty="0" spc="50">
                <a:latin typeface="Lucida Sans"/>
                <a:cs typeface="Lucida Sans"/>
              </a:rPr>
              <a:t>Ring</a:t>
            </a:r>
            <a:r>
              <a:rPr dirty="0" spc="-60">
                <a:latin typeface="Lucida Sans"/>
                <a:cs typeface="Lucida Sans"/>
              </a:rPr>
              <a:t> </a:t>
            </a:r>
            <a:r>
              <a:rPr dirty="0" spc="45">
                <a:latin typeface="Lucida Sans"/>
                <a:cs typeface="Lucida Sans"/>
              </a:rPr>
              <a:t>Resonator</a:t>
            </a:r>
          </a:p>
        </p:txBody>
      </p:sp>
      <p:sp>
        <p:nvSpPr>
          <p:cNvPr id="4" name="object 4"/>
          <p:cNvSpPr/>
          <p:nvPr/>
        </p:nvSpPr>
        <p:spPr>
          <a:xfrm>
            <a:off x="281940" y="1195069"/>
            <a:ext cx="2101850" cy="916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8919" y="1868170"/>
            <a:ext cx="1126490" cy="607060"/>
          </a:xfrm>
          <a:custGeom>
            <a:avLst/>
            <a:gdLst/>
            <a:ahLst/>
            <a:cxnLst/>
            <a:rect l="l" t="t" r="r" b="b"/>
            <a:pathLst>
              <a:path w="1126489" h="607060">
                <a:moveTo>
                  <a:pt x="1126490" y="6070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56689" y="183515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0" y="0"/>
                </a:moveTo>
                <a:lnTo>
                  <a:pt x="48259" y="69850"/>
                </a:lnTo>
                <a:lnTo>
                  <a:pt x="8381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9259" y="4206240"/>
            <a:ext cx="2915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 in-/out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140" y="3125470"/>
            <a:ext cx="31330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eigenpolarization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91460" y="3869690"/>
            <a:ext cx="218440" cy="170180"/>
          </a:xfrm>
          <a:custGeom>
            <a:avLst/>
            <a:gdLst/>
            <a:ahLst/>
            <a:cxnLst/>
            <a:rect l="l" t="t" r="r" b="b"/>
            <a:pathLst>
              <a:path w="218439" h="170179">
                <a:moveTo>
                  <a:pt x="0" y="170180"/>
                </a:moveTo>
                <a:lnTo>
                  <a:pt x="218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83229" y="3826509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550" y="0"/>
                </a:moveTo>
                <a:lnTo>
                  <a:pt x="0" y="16509"/>
                </a:lnTo>
                <a:lnTo>
                  <a:pt x="45719" y="7620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000" y="3912870"/>
            <a:ext cx="38988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89550" y="4385309"/>
            <a:ext cx="2821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Single photon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detector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37759"/>
            <a:ext cx="1310640" cy="10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240" y="3764567"/>
            <a:ext cx="4068445" cy="1938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10"/>
              </a:lnSpc>
            </a:pPr>
            <a:r>
              <a:rPr dirty="0" sz="2400" spc="55">
                <a:latin typeface="Lucida Sans"/>
                <a:cs typeface="Lucida Sans"/>
              </a:rPr>
              <a:t>Experimental</a:t>
            </a:r>
            <a:r>
              <a:rPr dirty="0" sz="2400" spc="-5">
                <a:latin typeface="Lucida Sans"/>
                <a:cs typeface="Lucida Sans"/>
              </a:rPr>
              <a:t> </a:t>
            </a:r>
            <a:r>
              <a:rPr dirty="0" sz="2400" spc="45">
                <a:latin typeface="Lucida Sans"/>
                <a:cs typeface="Lucida Sans"/>
              </a:rPr>
              <a:t>setup</a:t>
            </a:r>
            <a:endParaRPr sz="2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 spc="25">
                <a:latin typeface="Lucida Sans"/>
                <a:cs typeface="Lucida Sans"/>
              </a:rPr>
              <a:t>Multimode </a:t>
            </a:r>
            <a:r>
              <a:rPr dirty="0" sz="2400" spc="5">
                <a:latin typeface="Lucida Sans"/>
                <a:cs typeface="Lucida Sans"/>
              </a:rPr>
              <a:t>strong</a:t>
            </a:r>
            <a:r>
              <a:rPr dirty="0" sz="2400" spc="-35">
                <a:latin typeface="Lucida Sans"/>
                <a:cs typeface="Lucida Sans"/>
              </a:rPr>
              <a:t> </a:t>
            </a:r>
            <a:r>
              <a:rPr dirty="0" sz="2400" spc="10">
                <a:latin typeface="Lucida Sans"/>
                <a:cs typeface="Lucida Sans"/>
              </a:rPr>
              <a:t>coupling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63750"/>
            <a:ext cx="5710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Lucida Sans"/>
                <a:cs typeface="Lucida Sans"/>
              </a:rPr>
              <a:t>Nanofibers </a:t>
            </a:r>
            <a:r>
              <a:rPr dirty="0" sz="2400" spc="-20">
                <a:latin typeface="Lucida Sans"/>
                <a:cs typeface="Lucida Sans"/>
              </a:rPr>
              <a:t>for </a:t>
            </a:r>
            <a:r>
              <a:rPr dirty="0" sz="2400" spc="35">
                <a:latin typeface="Lucida Sans"/>
                <a:cs typeface="Lucida Sans"/>
              </a:rPr>
              <a:t>multimode </a:t>
            </a:r>
            <a:r>
              <a:rPr dirty="0" sz="2400" spc="95">
                <a:latin typeface="Lucida Sans"/>
                <a:cs typeface="Lucida Sans"/>
              </a:rPr>
              <a:t>cavity</a:t>
            </a:r>
            <a:r>
              <a:rPr dirty="0" sz="2400" spc="-55">
                <a:latin typeface="Lucida Sans"/>
                <a:cs typeface="Lucida Sans"/>
              </a:rPr>
              <a:t> </a:t>
            </a:r>
            <a:r>
              <a:rPr dirty="0" sz="2400" spc="90">
                <a:latin typeface="Lucida Sans"/>
                <a:cs typeface="Lucida Sans"/>
              </a:rPr>
              <a:t>QED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3680" y="3468370"/>
            <a:ext cx="1786889" cy="731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75119" y="2077720"/>
            <a:ext cx="1394459" cy="347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38530" y="179070"/>
            <a:ext cx="1151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5"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" y="2743200"/>
            <a:ext cx="8228330" cy="3747770"/>
          </a:xfrm>
          <a:custGeom>
            <a:avLst/>
            <a:gdLst/>
            <a:ahLst/>
            <a:cxnLst/>
            <a:rect l="l" t="t" r="r" b="b"/>
            <a:pathLst>
              <a:path w="8228330" h="3747770">
                <a:moveTo>
                  <a:pt x="8228330" y="0"/>
                </a:moveTo>
                <a:lnTo>
                  <a:pt x="0" y="0"/>
                </a:lnTo>
                <a:lnTo>
                  <a:pt x="0" y="3747770"/>
                </a:lnTo>
                <a:lnTo>
                  <a:pt x="8228330" y="3747770"/>
                </a:lnTo>
                <a:lnTo>
                  <a:pt x="822833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320" y="2743200"/>
            <a:ext cx="8228330" cy="3747770"/>
          </a:xfrm>
          <a:custGeom>
            <a:avLst/>
            <a:gdLst/>
            <a:ahLst/>
            <a:cxnLst/>
            <a:rect l="l" t="t" r="r" b="b"/>
            <a:pathLst>
              <a:path w="8228330" h="3747770">
                <a:moveTo>
                  <a:pt x="4114800" y="3747770"/>
                </a:moveTo>
                <a:lnTo>
                  <a:pt x="0" y="3747770"/>
                </a:lnTo>
                <a:lnTo>
                  <a:pt x="0" y="0"/>
                </a:lnTo>
                <a:lnTo>
                  <a:pt x="8228330" y="0"/>
                </a:lnTo>
                <a:lnTo>
                  <a:pt x="8228330" y="3747770"/>
                </a:lnTo>
                <a:lnTo>
                  <a:pt x="4114800" y="374777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10" y="4110990"/>
            <a:ext cx="3505200" cy="2501900"/>
          </a:xfrm>
          <a:custGeom>
            <a:avLst/>
            <a:gdLst/>
            <a:ahLst/>
            <a:cxnLst/>
            <a:rect l="l" t="t" r="r" b="b"/>
            <a:pathLst>
              <a:path w="3505200" h="2501900">
                <a:moveTo>
                  <a:pt x="3505200" y="0"/>
                </a:moveTo>
                <a:lnTo>
                  <a:pt x="0" y="0"/>
                </a:lnTo>
                <a:lnTo>
                  <a:pt x="0" y="2501900"/>
                </a:lnTo>
                <a:lnTo>
                  <a:pt x="3505200" y="25019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150" y="2286000"/>
            <a:ext cx="4876800" cy="1995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350" y="229870"/>
            <a:ext cx="4571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latin typeface="Lucida Sans"/>
                <a:cs typeface="Lucida Sans"/>
              </a:rPr>
              <a:t>Nanofibre </a:t>
            </a:r>
            <a:r>
              <a:rPr dirty="0" spc="50">
                <a:latin typeface="Lucida Sans"/>
                <a:cs typeface="Lucida Sans"/>
              </a:rPr>
              <a:t>Ring</a:t>
            </a:r>
            <a:r>
              <a:rPr dirty="0" spc="-60">
                <a:latin typeface="Lucida Sans"/>
                <a:cs typeface="Lucida Sans"/>
              </a:rPr>
              <a:t> </a:t>
            </a:r>
            <a:r>
              <a:rPr dirty="0" spc="45">
                <a:latin typeface="Lucida Sans"/>
                <a:cs typeface="Lucida Sans"/>
              </a:rPr>
              <a:t>Resonator</a:t>
            </a:r>
          </a:p>
        </p:txBody>
      </p:sp>
      <p:sp>
        <p:nvSpPr>
          <p:cNvPr id="5" name="object 5"/>
          <p:cNvSpPr/>
          <p:nvPr/>
        </p:nvSpPr>
        <p:spPr>
          <a:xfrm>
            <a:off x="281940" y="1195069"/>
            <a:ext cx="2101850" cy="916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65470" y="163576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5470" y="211455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5470" y="259461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5470" y="307340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1370" y="1413510"/>
            <a:ext cx="2562225" cy="194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1925">
              <a:lnSpc>
                <a:spcPct val="1428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Piezo for locking  Passively insulated  FSR 7.1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latin typeface="Arial"/>
                <a:cs typeface="Arial"/>
              </a:rPr>
              <a:t>Linewidth </a:t>
            </a:r>
            <a:r>
              <a:rPr dirty="0" sz="2200">
                <a:latin typeface="Arial"/>
                <a:cs typeface="Arial"/>
              </a:rPr>
              <a:t>~ </a:t>
            </a:r>
            <a:r>
              <a:rPr dirty="0" sz="2200" spc="-5">
                <a:latin typeface="Arial"/>
                <a:cs typeface="Arial"/>
              </a:rPr>
              <a:t>0.8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18919" y="1868170"/>
            <a:ext cx="1126490" cy="607060"/>
          </a:xfrm>
          <a:custGeom>
            <a:avLst/>
            <a:gdLst/>
            <a:ahLst/>
            <a:cxnLst/>
            <a:rect l="l" t="t" r="r" b="b"/>
            <a:pathLst>
              <a:path w="1126489" h="607060">
                <a:moveTo>
                  <a:pt x="1126490" y="6070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6689" y="183515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0" y="0"/>
                </a:moveTo>
                <a:lnTo>
                  <a:pt x="48259" y="69850"/>
                </a:lnTo>
                <a:lnTo>
                  <a:pt x="8381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9259" y="4206240"/>
            <a:ext cx="2915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 in-/out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40" y="3125470"/>
            <a:ext cx="31330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eigenpolarization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91460" y="3869690"/>
            <a:ext cx="218440" cy="170180"/>
          </a:xfrm>
          <a:custGeom>
            <a:avLst/>
            <a:gdLst/>
            <a:ahLst/>
            <a:cxnLst/>
            <a:rect l="l" t="t" r="r" b="b"/>
            <a:pathLst>
              <a:path w="218439" h="170179">
                <a:moveTo>
                  <a:pt x="0" y="170180"/>
                </a:moveTo>
                <a:lnTo>
                  <a:pt x="218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83229" y="3826509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550" y="0"/>
                </a:moveTo>
                <a:lnTo>
                  <a:pt x="0" y="16509"/>
                </a:lnTo>
                <a:lnTo>
                  <a:pt x="45719" y="7620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000" y="3912870"/>
            <a:ext cx="389889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89550" y="4385309"/>
            <a:ext cx="2821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Single photon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detector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510" y="4110990"/>
            <a:ext cx="3505200" cy="2501900"/>
          </a:xfrm>
          <a:custGeom>
            <a:avLst/>
            <a:gdLst/>
            <a:ahLst/>
            <a:cxnLst/>
            <a:rect l="l" t="t" r="r" b="b"/>
            <a:pathLst>
              <a:path w="3505200" h="2501900">
                <a:moveTo>
                  <a:pt x="3505200" y="0"/>
                </a:moveTo>
                <a:lnTo>
                  <a:pt x="0" y="0"/>
                </a:lnTo>
                <a:lnTo>
                  <a:pt x="0" y="2501900"/>
                </a:lnTo>
                <a:lnTo>
                  <a:pt x="3505200" y="2501900"/>
                </a:lnTo>
                <a:lnTo>
                  <a:pt x="350520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150" y="2286000"/>
            <a:ext cx="4876800" cy="1995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58970" y="6474459"/>
            <a:ext cx="39293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Arial"/>
                <a:cs typeface="Arial"/>
              </a:rPr>
              <a:t>Schneeweiss et al., Opt. Lett. </a:t>
            </a:r>
            <a:r>
              <a:rPr dirty="0" sz="1600" spc="-5" b="1" i="1">
                <a:latin typeface="Arial"/>
                <a:cs typeface="Arial"/>
              </a:rPr>
              <a:t>42</a:t>
            </a:r>
            <a:r>
              <a:rPr dirty="0" sz="1600" spc="-5" i="1">
                <a:latin typeface="Arial"/>
                <a:cs typeface="Arial"/>
              </a:rPr>
              <a:t>, 85</a:t>
            </a:r>
            <a:r>
              <a:rPr dirty="0" sz="1600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(2017)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8350" y="229870"/>
            <a:ext cx="45713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>
                <a:latin typeface="Lucida Sans"/>
                <a:cs typeface="Lucida Sans"/>
              </a:rPr>
              <a:t>Nanofibre </a:t>
            </a:r>
            <a:r>
              <a:rPr dirty="0" spc="50">
                <a:latin typeface="Lucida Sans"/>
                <a:cs typeface="Lucida Sans"/>
              </a:rPr>
              <a:t>Ring</a:t>
            </a:r>
            <a:r>
              <a:rPr dirty="0" spc="-60">
                <a:latin typeface="Lucida Sans"/>
                <a:cs typeface="Lucida Sans"/>
              </a:rPr>
              <a:t> </a:t>
            </a:r>
            <a:r>
              <a:rPr dirty="0" spc="45">
                <a:latin typeface="Lucida Sans"/>
                <a:cs typeface="Lucida Sans"/>
              </a:rPr>
              <a:t>Resonator</a:t>
            </a:r>
          </a:p>
        </p:txBody>
      </p:sp>
      <p:sp>
        <p:nvSpPr>
          <p:cNvPr id="6" name="object 6"/>
          <p:cNvSpPr/>
          <p:nvPr/>
        </p:nvSpPr>
        <p:spPr>
          <a:xfrm>
            <a:off x="321309" y="5106670"/>
            <a:ext cx="3856990" cy="1316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5910" y="5461000"/>
            <a:ext cx="7486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 marR="5080" indent="-635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</a:t>
            </a:r>
            <a:r>
              <a:rPr dirty="0" sz="1600" spc="-5">
                <a:latin typeface="Arial"/>
                <a:cs typeface="Arial"/>
              </a:rPr>
              <a:t>r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5">
                <a:latin typeface="Arial"/>
                <a:cs typeface="Arial"/>
              </a:rPr>
              <a:t>t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a</a:t>
            </a:r>
            <a:r>
              <a:rPr dirty="0" sz="1600">
                <a:latin typeface="Arial"/>
                <a:cs typeface="Arial"/>
              </a:rPr>
              <a:t>lly  </a:t>
            </a:r>
            <a:r>
              <a:rPr dirty="0" sz="1600" spc="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up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19650" y="5092700"/>
            <a:ext cx="3655059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39790" y="5481320"/>
            <a:ext cx="737235" cy="51180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124460">
              <a:lnSpc>
                <a:spcPts val="1910"/>
              </a:lnSpc>
              <a:spcBef>
                <a:spcPts val="170"/>
              </a:spcBef>
            </a:pPr>
            <a:r>
              <a:rPr dirty="0" sz="1600" spc="-5">
                <a:latin typeface="Arial"/>
                <a:cs typeface="Arial"/>
              </a:rPr>
              <a:t>over-  </a:t>
            </a:r>
            <a:r>
              <a:rPr dirty="0" sz="1600" spc="5">
                <a:latin typeface="Arial"/>
                <a:cs typeface="Arial"/>
              </a:rPr>
              <a:t>c</a:t>
            </a:r>
            <a:r>
              <a:rPr dirty="0" sz="1600" spc="-10">
                <a:latin typeface="Arial"/>
                <a:cs typeface="Arial"/>
              </a:rPr>
              <a:t>o</a:t>
            </a:r>
            <a:r>
              <a:rPr dirty="0" sz="1600" spc="-5">
                <a:latin typeface="Arial"/>
                <a:cs typeface="Arial"/>
              </a:rPr>
              <a:t>up</a:t>
            </a:r>
            <a:r>
              <a:rPr dirty="0" sz="1600">
                <a:latin typeface="Arial"/>
                <a:cs typeface="Arial"/>
              </a:rPr>
              <a:t>l</a:t>
            </a:r>
            <a:r>
              <a:rPr dirty="0" sz="1600" spc="-5">
                <a:latin typeface="Arial"/>
                <a:cs typeface="Arial"/>
              </a:rPr>
              <a:t>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" y="1195069"/>
            <a:ext cx="2101850" cy="916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65470" y="163576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5470" y="211455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5470" y="259461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5470" y="307340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81370" y="1413510"/>
            <a:ext cx="2562225" cy="194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1925">
              <a:lnSpc>
                <a:spcPct val="1428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Piezo for locking  Passively insulated  FSR 7.1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latin typeface="Arial"/>
                <a:cs typeface="Arial"/>
              </a:rPr>
              <a:t>Linewidth </a:t>
            </a:r>
            <a:r>
              <a:rPr dirty="0" sz="2200">
                <a:latin typeface="Arial"/>
                <a:cs typeface="Arial"/>
              </a:rPr>
              <a:t>~ </a:t>
            </a:r>
            <a:r>
              <a:rPr dirty="0" sz="2200" spc="-5">
                <a:latin typeface="Arial"/>
                <a:cs typeface="Arial"/>
              </a:rPr>
              <a:t>0.8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18919" y="1868170"/>
            <a:ext cx="1126490" cy="607060"/>
          </a:xfrm>
          <a:custGeom>
            <a:avLst/>
            <a:gdLst/>
            <a:ahLst/>
            <a:cxnLst/>
            <a:rect l="l" t="t" r="r" b="b"/>
            <a:pathLst>
              <a:path w="1126489" h="607060">
                <a:moveTo>
                  <a:pt x="1126490" y="60705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56689" y="1835150"/>
            <a:ext cx="83820" cy="69850"/>
          </a:xfrm>
          <a:custGeom>
            <a:avLst/>
            <a:gdLst/>
            <a:ahLst/>
            <a:cxnLst/>
            <a:rect l="l" t="t" r="r" b="b"/>
            <a:pathLst>
              <a:path w="83819" h="69850">
                <a:moveTo>
                  <a:pt x="0" y="0"/>
                </a:moveTo>
                <a:lnTo>
                  <a:pt x="48259" y="69850"/>
                </a:lnTo>
                <a:lnTo>
                  <a:pt x="83819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9259" y="4206240"/>
            <a:ext cx="2915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 in-/out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8140" y="3125470"/>
            <a:ext cx="31330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tunable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eigenpolarization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91460" y="3869690"/>
            <a:ext cx="218440" cy="170180"/>
          </a:xfrm>
          <a:custGeom>
            <a:avLst/>
            <a:gdLst/>
            <a:ahLst/>
            <a:cxnLst/>
            <a:rect l="l" t="t" r="r" b="b"/>
            <a:pathLst>
              <a:path w="218439" h="170179">
                <a:moveTo>
                  <a:pt x="0" y="170180"/>
                </a:moveTo>
                <a:lnTo>
                  <a:pt x="2184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83229" y="3826509"/>
            <a:ext cx="82550" cy="76200"/>
          </a:xfrm>
          <a:custGeom>
            <a:avLst/>
            <a:gdLst/>
            <a:ahLst/>
            <a:cxnLst/>
            <a:rect l="l" t="t" r="r" b="b"/>
            <a:pathLst>
              <a:path w="82550" h="76200">
                <a:moveTo>
                  <a:pt x="82550" y="0"/>
                </a:moveTo>
                <a:lnTo>
                  <a:pt x="0" y="16509"/>
                </a:lnTo>
                <a:lnTo>
                  <a:pt x="45719" y="76200"/>
                </a:lnTo>
                <a:lnTo>
                  <a:pt x="82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53000" y="3912870"/>
            <a:ext cx="389889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89550" y="4385309"/>
            <a:ext cx="2821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Single photon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detector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9950" y="187959"/>
            <a:ext cx="56584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Interfacing the nanofibre with</a:t>
            </a:r>
            <a:r>
              <a:rPr dirty="0" spc="-25"/>
              <a:t> </a:t>
            </a:r>
            <a:r>
              <a:rPr dirty="0" spc="-5"/>
              <a:t>atoms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309" y="1107439"/>
            <a:ext cx="3721735" cy="104394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Magneto optical</a:t>
            </a: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trap</a:t>
            </a:r>
            <a:endParaRPr sz="22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37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reservoir of cold Cs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atoms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2079" y="1209039"/>
            <a:ext cx="3304539" cy="144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23759" y="5043170"/>
            <a:ext cx="1097280" cy="472440"/>
          </a:xfrm>
          <a:custGeom>
            <a:avLst/>
            <a:gdLst/>
            <a:ahLst/>
            <a:cxnLst/>
            <a:rect l="l" t="t" r="r" b="b"/>
            <a:pathLst>
              <a:path w="1097279" h="472439">
                <a:moveTo>
                  <a:pt x="548640" y="0"/>
                </a:moveTo>
                <a:lnTo>
                  <a:pt x="483152" y="1548"/>
                </a:lnTo>
                <a:lnTo>
                  <a:pt x="420277" y="6087"/>
                </a:lnTo>
                <a:lnTo>
                  <a:pt x="360374" y="13458"/>
                </a:lnTo>
                <a:lnTo>
                  <a:pt x="303800" y="23504"/>
                </a:lnTo>
                <a:lnTo>
                  <a:pt x="250914" y="36065"/>
                </a:lnTo>
                <a:lnTo>
                  <a:pt x="202074" y="50985"/>
                </a:lnTo>
                <a:lnTo>
                  <a:pt x="157638" y="68103"/>
                </a:lnTo>
                <a:lnTo>
                  <a:pt x="117965" y="87263"/>
                </a:lnTo>
                <a:lnTo>
                  <a:pt x="83413" y="108305"/>
                </a:lnTo>
                <a:lnTo>
                  <a:pt x="31103" y="155406"/>
                </a:lnTo>
                <a:lnTo>
                  <a:pt x="3575" y="208137"/>
                </a:lnTo>
                <a:lnTo>
                  <a:pt x="0" y="236219"/>
                </a:lnTo>
                <a:lnTo>
                  <a:pt x="3575" y="264302"/>
                </a:lnTo>
                <a:lnTo>
                  <a:pt x="31103" y="317033"/>
                </a:lnTo>
                <a:lnTo>
                  <a:pt x="83413" y="364134"/>
                </a:lnTo>
                <a:lnTo>
                  <a:pt x="117965" y="385176"/>
                </a:lnTo>
                <a:lnTo>
                  <a:pt x="157638" y="404336"/>
                </a:lnTo>
                <a:lnTo>
                  <a:pt x="202074" y="421454"/>
                </a:lnTo>
                <a:lnTo>
                  <a:pt x="250914" y="436374"/>
                </a:lnTo>
                <a:lnTo>
                  <a:pt x="303800" y="448935"/>
                </a:lnTo>
                <a:lnTo>
                  <a:pt x="360374" y="458981"/>
                </a:lnTo>
                <a:lnTo>
                  <a:pt x="420277" y="466352"/>
                </a:lnTo>
                <a:lnTo>
                  <a:pt x="483152" y="470891"/>
                </a:lnTo>
                <a:lnTo>
                  <a:pt x="548640" y="472439"/>
                </a:lnTo>
                <a:lnTo>
                  <a:pt x="614127" y="470891"/>
                </a:lnTo>
                <a:lnTo>
                  <a:pt x="677002" y="466352"/>
                </a:lnTo>
                <a:lnTo>
                  <a:pt x="736905" y="458981"/>
                </a:lnTo>
                <a:lnTo>
                  <a:pt x="793479" y="448935"/>
                </a:lnTo>
                <a:lnTo>
                  <a:pt x="846365" y="436374"/>
                </a:lnTo>
                <a:lnTo>
                  <a:pt x="895205" y="421454"/>
                </a:lnTo>
                <a:lnTo>
                  <a:pt x="939641" y="404336"/>
                </a:lnTo>
                <a:lnTo>
                  <a:pt x="979314" y="385176"/>
                </a:lnTo>
                <a:lnTo>
                  <a:pt x="1013866" y="364134"/>
                </a:lnTo>
                <a:lnTo>
                  <a:pt x="1066176" y="317033"/>
                </a:lnTo>
                <a:lnTo>
                  <a:pt x="1093704" y="264302"/>
                </a:lnTo>
                <a:lnTo>
                  <a:pt x="1097280" y="236219"/>
                </a:lnTo>
                <a:lnTo>
                  <a:pt x="1093704" y="208137"/>
                </a:lnTo>
                <a:lnTo>
                  <a:pt x="1066176" y="155406"/>
                </a:lnTo>
                <a:lnTo>
                  <a:pt x="1013866" y="108305"/>
                </a:lnTo>
                <a:lnTo>
                  <a:pt x="979314" y="87263"/>
                </a:lnTo>
                <a:lnTo>
                  <a:pt x="939641" y="68103"/>
                </a:lnTo>
                <a:lnTo>
                  <a:pt x="895205" y="50985"/>
                </a:lnTo>
                <a:lnTo>
                  <a:pt x="846365" y="36065"/>
                </a:lnTo>
                <a:lnTo>
                  <a:pt x="793479" y="23504"/>
                </a:lnTo>
                <a:lnTo>
                  <a:pt x="736905" y="13458"/>
                </a:lnTo>
                <a:lnTo>
                  <a:pt x="677002" y="6087"/>
                </a:lnTo>
                <a:lnTo>
                  <a:pt x="614127" y="1548"/>
                </a:lnTo>
                <a:lnTo>
                  <a:pt x="548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23759" y="5043170"/>
            <a:ext cx="1097280" cy="472440"/>
          </a:xfrm>
          <a:custGeom>
            <a:avLst/>
            <a:gdLst/>
            <a:ahLst/>
            <a:cxnLst/>
            <a:rect l="l" t="t" r="r" b="b"/>
            <a:pathLst>
              <a:path w="1097279" h="472439">
                <a:moveTo>
                  <a:pt x="548640" y="0"/>
                </a:moveTo>
                <a:lnTo>
                  <a:pt x="614127" y="1548"/>
                </a:lnTo>
                <a:lnTo>
                  <a:pt x="677002" y="6087"/>
                </a:lnTo>
                <a:lnTo>
                  <a:pt x="736905" y="13458"/>
                </a:lnTo>
                <a:lnTo>
                  <a:pt x="793479" y="23504"/>
                </a:lnTo>
                <a:lnTo>
                  <a:pt x="846365" y="36065"/>
                </a:lnTo>
                <a:lnTo>
                  <a:pt x="895205" y="50985"/>
                </a:lnTo>
                <a:lnTo>
                  <a:pt x="939641" y="68103"/>
                </a:lnTo>
                <a:lnTo>
                  <a:pt x="979314" y="87263"/>
                </a:lnTo>
                <a:lnTo>
                  <a:pt x="1013866" y="108305"/>
                </a:lnTo>
                <a:lnTo>
                  <a:pt x="1066176" y="155406"/>
                </a:lnTo>
                <a:lnTo>
                  <a:pt x="1093704" y="208137"/>
                </a:lnTo>
                <a:lnTo>
                  <a:pt x="1097280" y="236219"/>
                </a:lnTo>
                <a:lnTo>
                  <a:pt x="1093704" y="264302"/>
                </a:lnTo>
                <a:lnTo>
                  <a:pt x="1066176" y="317033"/>
                </a:lnTo>
                <a:lnTo>
                  <a:pt x="1013866" y="364134"/>
                </a:lnTo>
                <a:lnTo>
                  <a:pt x="979314" y="385176"/>
                </a:lnTo>
                <a:lnTo>
                  <a:pt x="939641" y="404336"/>
                </a:lnTo>
                <a:lnTo>
                  <a:pt x="895205" y="421454"/>
                </a:lnTo>
                <a:lnTo>
                  <a:pt x="846365" y="436374"/>
                </a:lnTo>
                <a:lnTo>
                  <a:pt x="793479" y="448935"/>
                </a:lnTo>
                <a:lnTo>
                  <a:pt x="736905" y="458981"/>
                </a:lnTo>
                <a:lnTo>
                  <a:pt x="677002" y="466352"/>
                </a:lnTo>
                <a:lnTo>
                  <a:pt x="614127" y="470891"/>
                </a:lnTo>
                <a:lnTo>
                  <a:pt x="548640" y="472439"/>
                </a:lnTo>
                <a:lnTo>
                  <a:pt x="483152" y="470891"/>
                </a:lnTo>
                <a:lnTo>
                  <a:pt x="420277" y="466352"/>
                </a:lnTo>
                <a:lnTo>
                  <a:pt x="360374" y="458981"/>
                </a:lnTo>
                <a:lnTo>
                  <a:pt x="303800" y="448935"/>
                </a:lnTo>
                <a:lnTo>
                  <a:pt x="250914" y="436374"/>
                </a:lnTo>
                <a:lnTo>
                  <a:pt x="202074" y="421454"/>
                </a:lnTo>
                <a:lnTo>
                  <a:pt x="157638" y="404336"/>
                </a:lnTo>
                <a:lnTo>
                  <a:pt x="117965" y="385176"/>
                </a:lnTo>
                <a:lnTo>
                  <a:pt x="83413" y="364134"/>
                </a:lnTo>
                <a:lnTo>
                  <a:pt x="31103" y="317033"/>
                </a:lnTo>
                <a:lnTo>
                  <a:pt x="3575" y="264302"/>
                </a:lnTo>
                <a:lnTo>
                  <a:pt x="0" y="236219"/>
                </a:lnTo>
                <a:lnTo>
                  <a:pt x="3575" y="208137"/>
                </a:lnTo>
                <a:lnTo>
                  <a:pt x="31103" y="155406"/>
                </a:lnTo>
                <a:lnTo>
                  <a:pt x="83413" y="108305"/>
                </a:lnTo>
                <a:lnTo>
                  <a:pt x="117965" y="87263"/>
                </a:lnTo>
                <a:lnTo>
                  <a:pt x="157638" y="68103"/>
                </a:lnTo>
                <a:lnTo>
                  <a:pt x="202074" y="50985"/>
                </a:lnTo>
                <a:lnTo>
                  <a:pt x="250914" y="36065"/>
                </a:lnTo>
                <a:lnTo>
                  <a:pt x="303800" y="23504"/>
                </a:lnTo>
                <a:lnTo>
                  <a:pt x="360374" y="13458"/>
                </a:lnTo>
                <a:lnTo>
                  <a:pt x="420277" y="6087"/>
                </a:lnTo>
                <a:lnTo>
                  <a:pt x="483152" y="1548"/>
                </a:lnTo>
                <a:lnTo>
                  <a:pt x="54864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470" y="3903979"/>
            <a:ext cx="3914139" cy="286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950" y="187959"/>
            <a:ext cx="56584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Interfacing the nanofibre with</a:t>
            </a:r>
            <a:r>
              <a:rPr dirty="0" spc="-25"/>
              <a:t> </a:t>
            </a:r>
            <a:r>
              <a:rPr dirty="0" spc="-5"/>
              <a:t>atoms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309" y="1107439"/>
            <a:ext cx="6105525" cy="213868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Magneto optical trap</a:t>
            </a:r>
            <a:endParaRPr sz="22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37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reservoir of cold Cs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atoms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Transmission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spectroscopy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→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collective</a:t>
            </a:r>
            <a:r>
              <a:rPr dirty="0" sz="2200" spc="1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3554729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19" y="3407410"/>
            <a:ext cx="4188460" cy="830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200" spc="-5">
                <a:latin typeface="Arial"/>
                <a:cs typeface="Arial"/>
              </a:rPr>
              <a:t>Set resonator to fully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overcoupled</a:t>
            </a:r>
            <a:endParaRPr sz="22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single round-trip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12079" y="1209039"/>
            <a:ext cx="3304539" cy="144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96430" y="5835650"/>
            <a:ext cx="13055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Arial"/>
                <a:cs typeface="Arial"/>
              </a:rPr>
              <a:t>OD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17.9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6150" y="5115559"/>
            <a:ext cx="1097280" cy="471170"/>
          </a:xfrm>
          <a:custGeom>
            <a:avLst/>
            <a:gdLst/>
            <a:ahLst/>
            <a:cxnLst/>
            <a:rect l="l" t="t" r="r" b="b"/>
            <a:pathLst>
              <a:path w="1097279" h="471170">
                <a:moveTo>
                  <a:pt x="548640" y="0"/>
                </a:moveTo>
                <a:lnTo>
                  <a:pt x="483152" y="1529"/>
                </a:lnTo>
                <a:lnTo>
                  <a:pt x="420277" y="6016"/>
                </a:lnTo>
                <a:lnTo>
                  <a:pt x="360374" y="13308"/>
                </a:lnTo>
                <a:lnTo>
                  <a:pt x="303800" y="23252"/>
                </a:lnTo>
                <a:lnTo>
                  <a:pt x="250914" y="35695"/>
                </a:lnTo>
                <a:lnTo>
                  <a:pt x="202074" y="50485"/>
                </a:lnTo>
                <a:lnTo>
                  <a:pt x="157638" y="67468"/>
                </a:lnTo>
                <a:lnTo>
                  <a:pt x="117965" y="86493"/>
                </a:lnTo>
                <a:lnTo>
                  <a:pt x="83413" y="107406"/>
                </a:lnTo>
                <a:lnTo>
                  <a:pt x="31103" y="154286"/>
                </a:lnTo>
                <a:lnTo>
                  <a:pt x="3575" y="206886"/>
                </a:lnTo>
                <a:lnTo>
                  <a:pt x="0" y="234949"/>
                </a:lnTo>
                <a:lnTo>
                  <a:pt x="3575" y="263266"/>
                </a:lnTo>
                <a:lnTo>
                  <a:pt x="31103" y="316267"/>
                </a:lnTo>
                <a:lnTo>
                  <a:pt x="83413" y="363426"/>
                </a:lnTo>
                <a:lnTo>
                  <a:pt x="117965" y="384439"/>
                </a:lnTo>
                <a:lnTo>
                  <a:pt x="157638" y="403542"/>
                </a:lnTo>
                <a:lnTo>
                  <a:pt x="202074" y="420584"/>
                </a:lnTo>
                <a:lnTo>
                  <a:pt x="250914" y="435416"/>
                </a:lnTo>
                <a:lnTo>
                  <a:pt x="303800" y="447887"/>
                </a:lnTo>
                <a:lnTo>
                  <a:pt x="360374" y="457848"/>
                </a:lnTo>
                <a:lnTo>
                  <a:pt x="420277" y="465149"/>
                </a:lnTo>
                <a:lnTo>
                  <a:pt x="483152" y="469639"/>
                </a:lnTo>
                <a:lnTo>
                  <a:pt x="548640" y="471169"/>
                </a:lnTo>
                <a:lnTo>
                  <a:pt x="614127" y="469639"/>
                </a:lnTo>
                <a:lnTo>
                  <a:pt x="677002" y="465149"/>
                </a:lnTo>
                <a:lnTo>
                  <a:pt x="736905" y="457848"/>
                </a:lnTo>
                <a:lnTo>
                  <a:pt x="793479" y="447887"/>
                </a:lnTo>
                <a:lnTo>
                  <a:pt x="846365" y="435416"/>
                </a:lnTo>
                <a:lnTo>
                  <a:pt x="895205" y="420584"/>
                </a:lnTo>
                <a:lnTo>
                  <a:pt x="939641" y="403542"/>
                </a:lnTo>
                <a:lnTo>
                  <a:pt x="979314" y="384439"/>
                </a:lnTo>
                <a:lnTo>
                  <a:pt x="1013866" y="363426"/>
                </a:lnTo>
                <a:lnTo>
                  <a:pt x="1066176" y="316267"/>
                </a:lnTo>
                <a:lnTo>
                  <a:pt x="1093704" y="263266"/>
                </a:lnTo>
                <a:lnTo>
                  <a:pt x="1097279" y="234949"/>
                </a:lnTo>
                <a:lnTo>
                  <a:pt x="1093704" y="206886"/>
                </a:lnTo>
                <a:lnTo>
                  <a:pt x="1066176" y="154286"/>
                </a:lnTo>
                <a:lnTo>
                  <a:pt x="1013866" y="107406"/>
                </a:lnTo>
                <a:lnTo>
                  <a:pt x="979314" y="86493"/>
                </a:lnTo>
                <a:lnTo>
                  <a:pt x="939641" y="67468"/>
                </a:lnTo>
                <a:lnTo>
                  <a:pt x="895205" y="50485"/>
                </a:lnTo>
                <a:lnTo>
                  <a:pt x="846365" y="35695"/>
                </a:lnTo>
                <a:lnTo>
                  <a:pt x="793479" y="23252"/>
                </a:lnTo>
                <a:lnTo>
                  <a:pt x="736905" y="13308"/>
                </a:lnTo>
                <a:lnTo>
                  <a:pt x="677002" y="6016"/>
                </a:lnTo>
                <a:lnTo>
                  <a:pt x="614127" y="1529"/>
                </a:lnTo>
                <a:lnTo>
                  <a:pt x="548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96150" y="5115559"/>
            <a:ext cx="1097280" cy="471170"/>
          </a:xfrm>
          <a:custGeom>
            <a:avLst/>
            <a:gdLst/>
            <a:ahLst/>
            <a:cxnLst/>
            <a:rect l="l" t="t" r="r" b="b"/>
            <a:pathLst>
              <a:path w="1097279" h="471170">
                <a:moveTo>
                  <a:pt x="548640" y="0"/>
                </a:moveTo>
                <a:lnTo>
                  <a:pt x="614127" y="1529"/>
                </a:lnTo>
                <a:lnTo>
                  <a:pt x="677002" y="6016"/>
                </a:lnTo>
                <a:lnTo>
                  <a:pt x="736905" y="13308"/>
                </a:lnTo>
                <a:lnTo>
                  <a:pt x="793479" y="23252"/>
                </a:lnTo>
                <a:lnTo>
                  <a:pt x="846365" y="35695"/>
                </a:lnTo>
                <a:lnTo>
                  <a:pt x="895205" y="50485"/>
                </a:lnTo>
                <a:lnTo>
                  <a:pt x="939641" y="67468"/>
                </a:lnTo>
                <a:lnTo>
                  <a:pt x="979314" y="86493"/>
                </a:lnTo>
                <a:lnTo>
                  <a:pt x="1013866" y="107406"/>
                </a:lnTo>
                <a:lnTo>
                  <a:pt x="1066176" y="154286"/>
                </a:lnTo>
                <a:lnTo>
                  <a:pt x="1093704" y="206886"/>
                </a:lnTo>
                <a:lnTo>
                  <a:pt x="1097279" y="234949"/>
                </a:lnTo>
                <a:lnTo>
                  <a:pt x="1093704" y="263266"/>
                </a:lnTo>
                <a:lnTo>
                  <a:pt x="1066176" y="316267"/>
                </a:lnTo>
                <a:lnTo>
                  <a:pt x="1013866" y="363426"/>
                </a:lnTo>
                <a:lnTo>
                  <a:pt x="979314" y="384439"/>
                </a:lnTo>
                <a:lnTo>
                  <a:pt x="939641" y="403542"/>
                </a:lnTo>
                <a:lnTo>
                  <a:pt x="895205" y="420584"/>
                </a:lnTo>
                <a:lnTo>
                  <a:pt x="846365" y="435416"/>
                </a:lnTo>
                <a:lnTo>
                  <a:pt x="793479" y="447887"/>
                </a:lnTo>
                <a:lnTo>
                  <a:pt x="736905" y="457848"/>
                </a:lnTo>
                <a:lnTo>
                  <a:pt x="677002" y="465149"/>
                </a:lnTo>
                <a:lnTo>
                  <a:pt x="614127" y="469639"/>
                </a:lnTo>
                <a:lnTo>
                  <a:pt x="548640" y="471169"/>
                </a:lnTo>
                <a:lnTo>
                  <a:pt x="483152" y="469639"/>
                </a:lnTo>
                <a:lnTo>
                  <a:pt x="420277" y="465149"/>
                </a:lnTo>
                <a:lnTo>
                  <a:pt x="360374" y="457848"/>
                </a:lnTo>
                <a:lnTo>
                  <a:pt x="303800" y="447887"/>
                </a:lnTo>
                <a:lnTo>
                  <a:pt x="250914" y="435416"/>
                </a:lnTo>
                <a:lnTo>
                  <a:pt x="202074" y="420584"/>
                </a:lnTo>
                <a:lnTo>
                  <a:pt x="157638" y="403542"/>
                </a:lnTo>
                <a:lnTo>
                  <a:pt x="117965" y="384439"/>
                </a:lnTo>
                <a:lnTo>
                  <a:pt x="83413" y="363426"/>
                </a:lnTo>
                <a:lnTo>
                  <a:pt x="31103" y="316267"/>
                </a:lnTo>
                <a:lnTo>
                  <a:pt x="3575" y="263266"/>
                </a:lnTo>
                <a:lnTo>
                  <a:pt x="0" y="234949"/>
                </a:lnTo>
                <a:lnTo>
                  <a:pt x="3575" y="206886"/>
                </a:lnTo>
                <a:lnTo>
                  <a:pt x="31103" y="154286"/>
                </a:lnTo>
                <a:lnTo>
                  <a:pt x="83413" y="107406"/>
                </a:lnTo>
                <a:lnTo>
                  <a:pt x="117965" y="86493"/>
                </a:lnTo>
                <a:lnTo>
                  <a:pt x="157638" y="67468"/>
                </a:lnTo>
                <a:lnTo>
                  <a:pt x="202074" y="50485"/>
                </a:lnTo>
                <a:lnTo>
                  <a:pt x="250914" y="35695"/>
                </a:lnTo>
                <a:lnTo>
                  <a:pt x="303800" y="23252"/>
                </a:lnTo>
                <a:lnTo>
                  <a:pt x="360374" y="13308"/>
                </a:lnTo>
                <a:lnTo>
                  <a:pt x="420277" y="6016"/>
                </a:lnTo>
                <a:lnTo>
                  <a:pt x="483152" y="1529"/>
                </a:lnTo>
                <a:lnTo>
                  <a:pt x="54864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9470" y="3903979"/>
            <a:ext cx="3914139" cy="286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9950" y="187959"/>
            <a:ext cx="56584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Interfacing the nanofibre with</a:t>
            </a:r>
            <a:r>
              <a:rPr dirty="0" spc="-25"/>
              <a:t> </a:t>
            </a:r>
            <a:r>
              <a:rPr dirty="0" spc="-5"/>
              <a:t>atoms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309" y="1107439"/>
            <a:ext cx="6105525" cy="2138680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Magneto optical trap</a:t>
            </a:r>
            <a:endParaRPr sz="22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137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reservoir of cold Cs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atoms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Transmission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spectroscopy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→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collective</a:t>
            </a:r>
            <a:r>
              <a:rPr dirty="0" sz="2200" spc="1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419" y="3554729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319" y="3407410"/>
            <a:ext cx="4188460" cy="830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200" spc="-5">
                <a:latin typeface="Arial"/>
                <a:cs typeface="Arial"/>
              </a:rPr>
              <a:t>Set resonator to fully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overcoupled</a:t>
            </a:r>
            <a:endParaRPr sz="220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single round-trip </a:t>
            </a:r>
            <a:r>
              <a:rPr dirty="0" sz="2200">
                <a:latin typeface="Arial"/>
                <a:cs typeface="Arial"/>
              </a:rPr>
              <a:t>of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light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419" y="4761229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319" y="4681220"/>
            <a:ext cx="6775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F</a:t>
            </a:r>
            <a:r>
              <a:rPr dirty="0" sz="2200">
                <a:latin typeface="Arial"/>
                <a:cs typeface="Arial"/>
              </a:rPr>
              <a:t>r</a:t>
            </a:r>
            <a:r>
              <a:rPr dirty="0" sz="2200" spc="-5">
                <a:latin typeface="Arial"/>
                <a:cs typeface="Arial"/>
              </a:rPr>
              <a:t>o</a:t>
            </a:r>
            <a:r>
              <a:rPr dirty="0" sz="2200">
                <a:latin typeface="Arial"/>
                <a:cs typeface="Arial"/>
              </a:rPr>
              <a:t>m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4099" y="5083809"/>
            <a:ext cx="3048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→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1729" y="4613910"/>
            <a:ext cx="1226820" cy="830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 marL="80010">
              <a:lnSpc>
                <a:spcPct val="100000"/>
              </a:lnSpc>
              <a:spcBef>
                <a:spcPts val="630"/>
              </a:spcBef>
            </a:pPr>
            <a:r>
              <a:rPr dirty="0" sz="220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latin typeface="Arial"/>
                <a:cs typeface="Arial"/>
              </a:rPr>
              <a:t>= 12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MHz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419" y="5565140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19" y="5967729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950">
                <a:latin typeface="Calibri"/>
                <a:cs typeface="Calibri"/>
              </a:rPr>
              <a:t>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19" y="5420359"/>
            <a:ext cx="3752850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700"/>
              </a:lnSpc>
              <a:spcBef>
                <a:spcPts val="100"/>
              </a:spcBef>
            </a:pPr>
            <a:r>
              <a:rPr dirty="0" sz="2200" spc="-10">
                <a:latin typeface="Arial"/>
                <a:cs typeface="Arial"/>
              </a:rPr>
              <a:t>OD </a:t>
            </a:r>
            <a:r>
              <a:rPr dirty="0" sz="2200" spc="-5">
                <a:latin typeface="Arial"/>
                <a:cs typeface="Arial"/>
              </a:rPr>
              <a:t>per atom </a:t>
            </a:r>
            <a:r>
              <a:rPr dirty="0" sz="2200">
                <a:latin typeface="Arial"/>
                <a:cs typeface="Arial"/>
              </a:rPr>
              <a:t>~ </a:t>
            </a:r>
            <a:r>
              <a:rPr dirty="0" sz="2200" spc="-5">
                <a:latin typeface="Arial"/>
                <a:cs typeface="Arial"/>
              </a:rPr>
              <a:t>0.05  </a:t>
            </a:r>
            <a:r>
              <a:rPr dirty="0" sz="2200" spc="-10">
                <a:latin typeface="Arial"/>
                <a:cs typeface="Arial"/>
              </a:rPr>
              <a:t>“effective” </a:t>
            </a:r>
            <a:r>
              <a:rPr dirty="0" sz="2200" spc="-5">
                <a:latin typeface="Arial"/>
                <a:cs typeface="Arial"/>
              </a:rPr>
              <a:t>atom number </a:t>
            </a:r>
            <a:r>
              <a:rPr dirty="0" sz="2200">
                <a:latin typeface="Arial"/>
                <a:cs typeface="Arial"/>
              </a:rPr>
              <a:t>~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400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2079" y="1209039"/>
            <a:ext cx="3304539" cy="144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21130" y="4728209"/>
            <a:ext cx="1553209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81810" y="5213350"/>
            <a:ext cx="546100" cy="2146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996430" y="5835650"/>
            <a:ext cx="13055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Arial"/>
                <a:cs typeface="Arial"/>
              </a:rPr>
              <a:t>OD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17.9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96150" y="5115559"/>
            <a:ext cx="1097280" cy="471170"/>
          </a:xfrm>
          <a:custGeom>
            <a:avLst/>
            <a:gdLst/>
            <a:ahLst/>
            <a:cxnLst/>
            <a:rect l="l" t="t" r="r" b="b"/>
            <a:pathLst>
              <a:path w="1097279" h="471170">
                <a:moveTo>
                  <a:pt x="548640" y="0"/>
                </a:moveTo>
                <a:lnTo>
                  <a:pt x="483152" y="1529"/>
                </a:lnTo>
                <a:lnTo>
                  <a:pt x="420277" y="6016"/>
                </a:lnTo>
                <a:lnTo>
                  <a:pt x="360374" y="13308"/>
                </a:lnTo>
                <a:lnTo>
                  <a:pt x="303800" y="23252"/>
                </a:lnTo>
                <a:lnTo>
                  <a:pt x="250914" y="35695"/>
                </a:lnTo>
                <a:lnTo>
                  <a:pt x="202074" y="50485"/>
                </a:lnTo>
                <a:lnTo>
                  <a:pt x="157638" y="67468"/>
                </a:lnTo>
                <a:lnTo>
                  <a:pt x="117965" y="86493"/>
                </a:lnTo>
                <a:lnTo>
                  <a:pt x="83413" y="107406"/>
                </a:lnTo>
                <a:lnTo>
                  <a:pt x="31103" y="154286"/>
                </a:lnTo>
                <a:lnTo>
                  <a:pt x="3575" y="206886"/>
                </a:lnTo>
                <a:lnTo>
                  <a:pt x="0" y="234949"/>
                </a:lnTo>
                <a:lnTo>
                  <a:pt x="3575" y="263266"/>
                </a:lnTo>
                <a:lnTo>
                  <a:pt x="31103" y="316267"/>
                </a:lnTo>
                <a:lnTo>
                  <a:pt x="83413" y="363426"/>
                </a:lnTo>
                <a:lnTo>
                  <a:pt x="117965" y="384439"/>
                </a:lnTo>
                <a:lnTo>
                  <a:pt x="157638" y="403542"/>
                </a:lnTo>
                <a:lnTo>
                  <a:pt x="202074" y="420584"/>
                </a:lnTo>
                <a:lnTo>
                  <a:pt x="250914" y="435416"/>
                </a:lnTo>
                <a:lnTo>
                  <a:pt x="303800" y="447887"/>
                </a:lnTo>
                <a:lnTo>
                  <a:pt x="360374" y="457848"/>
                </a:lnTo>
                <a:lnTo>
                  <a:pt x="420277" y="465149"/>
                </a:lnTo>
                <a:lnTo>
                  <a:pt x="483152" y="469639"/>
                </a:lnTo>
                <a:lnTo>
                  <a:pt x="548640" y="471169"/>
                </a:lnTo>
                <a:lnTo>
                  <a:pt x="614127" y="469639"/>
                </a:lnTo>
                <a:lnTo>
                  <a:pt x="677002" y="465149"/>
                </a:lnTo>
                <a:lnTo>
                  <a:pt x="736905" y="457848"/>
                </a:lnTo>
                <a:lnTo>
                  <a:pt x="793479" y="447887"/>
                </a:lnTo>
                <a:lnTo>
                  <a:pt x="846365" y="435416"/>
                </a:lnTo>
                <a:lnTo>
                  <a:pt x="895205" y="420584"/>
                </a:lnTo>
                <a:lnTo>
                  <a:pt x="939641" y="403542"/>
                </a:lnTo>
                <a:lnTo>
                  <a:pt x="979314" y="384439"/>
                </a:lnTo>
                <a:lnTo>
                  <a:pt x="1013866" y="363426"/>
                </a:lnTo>
                <a:lnTo>
                  <a:pt x="1066176" y="316267"/>
                </a:lnTo>
                <a:lnTo>
                  <a:pt x="1093704" y="263266"/>
                </a:lnTo>
                <a:lnTo>
                  <a:pt x="1097279" y="234949"/>
                </a:lnTo>
                <a:lnTo>
                  <a:pt x="1093704" y="206886"/>
                </a:lnTo>
                <a:lnTo>
                  <a:pt x="1066176" y="154286"/>
                </a:lnTo>
                <a:lnTo>
                  <a:pt x="1013866" y="107406"/>
                </a:lnTo>
                <a:lnTo>
                  <a:pt x="979314" y="86493"/>
                </a:lnTo>
                <a:lnTo>
                  <a:pt x="939641" y="67468"/>
                </a:lnTo>
                <a:lnTo>
                  <a:pt x="895205" y="50485"/>
                </a:lnTo>
                <a:lnTo>
                  <a:pt x="846365" y="35695"/>
                </a:lnTo>
                <a:lnTo>
                  <a:pt x="793479" y="23252"/>
                </a:lnTo>
                <a:lnTo>
                  <a:pt x="736905" y="13308"/>
                </a:lnTo>
                <a:lnTo>
                  <a:pt x="677002" y="6016"/>
                </a:lnTo>
                <a:lnTo>
                  <a:pt x="614127" y="1529"/>
                </a:lnTo>
                <a:lnTo>
                  <a:pt x="5486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96150" y="5115559"/>
            <a:ext cx="1097280" cy="471170"/>
          </a:xfrm>
          <a:custGeom>
            <a:avLst/>
            <a:gdLst/>
            <a:ahLst/>
            <a:cxnLst/>
            <a:rect l="l" t="t" r="r" b="b"/>
            <a:pathLst>
              <a:path w="1097279" h="471170">
                <a:moveTo>
                  <a:pt x="548640" y="0"/>
                </a:moveTo>
                <a:lnTo>
                  <a:pt x="614127" y="1529"/>
                </a:lnTo>
                <a:lnTo>
                  <a:pt x="677002" y="6016"/>
                </a:lnTo>
                <a:lnTo>
                  <a:pt x="736905" y="13308"/>
                </a:lnTo>
                <a:lnTo>
                  <a:pt x="793479" y="23252"/>
                </a:lnTo>
                <a:lnTo>
                  <a:pt x="846365" y="35695"/>
                </a:lnTo>
                <a:lnTo>
                  <a:pt x="895205" y="50485"/>
                </a:lnTo>
                <a:lnTo>
                  <a:pt x="939641" y="67468"/>
                </a:lnTo>
                <a:lnTo>
                  <a:pt x="979314" y="86493"/>
                </a:lnTo>
                <a:lnTo>
                  <a:pt x="1013866" y="107406"/>
                </a:lnTo>
                <a:lnTo>
                  <a:pt x="1066176" y="154286"/>
                </a:lnTo>
                <a:lnTo>
                  <a:pt x="1093704" y="206886"/>
                </a:lnTo>
                <a:lnTo>
                  <a:pt x="1097279" y="234949"/>
                </a:lnTo>
                <a:lnTo>
                  <a:pt x="1093704" y="263266"/>
                </a:lnTo>
                <a:lnTo>
                  <a:pt x="1066176" y="316267"/>
                </a:lnTo>
                <a:lnTo>
                  <a:pt x="1013866" y="363426"/>
                </a:lnTo>
                <a:lnTo>
                  <a:pt x="979314" y="384439"/>
                </a:lnTo>
                <a:lnTo>
                  <a:pt x="939641" y="403542"/>
                </a:lnTo>
                <a:lnTo>
                  <a:pt x="895205" y="420584"/>
                </a:lnTo>
                <a:lnTo>
                  <a:pt x="846365" y="435416"/>
                </a:lnTo>
                <a:lnTo>
                  <a:pt x="793479" y="447887"/>
                </a:lnTo>
                <a:lnTo>
                  <a:pt x="736905" y="457848"/>
                </a:lnTo>
                <a:lnTo>
                  <a:pt x="677002" y="465149"/>
                </a:lnTo>
                <a:lnTo>
                  <a:pt x="614127" y="469639"/>
                </a:lnTo>
                <a:lnTo>
                  <a:pt x="548640" y="471169"/>
                </a:lnTo>
                <a:lnTo>
                  <a:pt x="483152" y="469639"/>
                </a:lnTo>
                <a:lnTo>
                  <a:pt x="420277" y="465149"/>
                </a:lnTo>
                <a:lnTo>
                  <a:pt x="360374" y="457848"/>
                </a:lnTo>
                <a:lnTo>
                  <a:pt x="303800" y="447887"/>
                </a:lnTo>
                <a:lnTo>
                  <a:pt x="250914" y="435416"/>
                </a:lnTo>
                <a:lnTo>
                  <a:pt x="202074" y="420584"/>
                </a:lnTo>
                <a:lnTo>
                  <a:pt x="157638" y="403542"/>
                </a:lnTo>
                <a:lnTo>
                  <a:pt x="117965" y="384439"/>
                </a:lnTo>
                <a:lnTo>
                  <a:pt x="83413" y="363426"/>
                </a:lnTo>
                <a:lnTo>
                  <a:pt x="31103" y="316267"/>
                </a:lnTo>
                <a:lnTo>
                  <a:pt x="3575" y="263266"/>
                </a:lnTo>
                <a:lnTo>
                  <a:pt x="0" y="234949"/>
                </a:lnTo>
                <a:lnTo>
                  <a:pt x="3575" y="206886"/>
                </a:lnTo>
                <a:lnTo>
                  <a:pt x="31103" y="154286"/>
                </a:lnTo>
                <a:lnTo>
                  <a:pt x="83413" y="107406"/>
                </a:lnTo>
                <a:lnTo>
                  <a:pt x="117965" y="86493"/>
                </a:lnTo>
                <a:lnTo>
                  <a:pt x="157638" y="67468"/>
                </a:lnTo>
                <a:lnTo>
                  <a:pt x="202074" y="50485"/>
                </a:lnTo>
                <a:lnTo>
                  <a:pt x="250914" y="35695"/>
                </a:lnTo>
                <a:lnTo>
                  <a:pt x="303800" y="23252"/>
                </a:lnTo>
                <a:lnTo>
                  <a:pt x="360374" y="13308"/>
                </a:lnTo>
                <a:lnTo>
                  <a:pt x="420277" y="6016"/>
                </a:lnTo>
                <a:lnTo>
                  <a:pt x="483152" y="1529"/>
                </a:lnTo>
                <a:lnTo>
                  <a:pt x="548640" y="0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313679"/>
            <a:ext cx="4093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5">
                <a:latin typeface="Lucida Sans"/>
                <a:cs typeface="Lucida Sans"/>
              </a:rPr>
              <a:t>Multimode </a:t>
            </a:r>
            <a:r>
              <a:rPr dirty="0" sz="2400" spc="5">
                <a:latin typeface="Lucida Sans"/>
                <a:cs typeface="Lucida Sans"/>
              </a:rPr>
              <a:t>strong</a:t>
            </a:r>
            <a:r>
              <a:rPr dirty="0" sz="2400" spc="-35">
                <a:latin typeface="Lucida Sans"/>
                <a:cs typeface="Lucida Sans"/>
              </a:rPr>
              <a:t> </a:t>
            </a:r>
            <a:r>
              <a:rPr dirty="0" sz="2400" spc="10">
                <a:latin typeface="Lucida Sans"/>
                <a:cs typeface="Lucida Sans"/>
              </a:rPr>
              <a:t>coupling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" y="2098327"/>
            <a:ext cx="5685155" cy="20212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10"/>
              </a:lnSpc>
            </a:pPr>
            <a:r>
              <a:rPr dirty="0" sz="2400" spc="25">
                <a:latin typeface="Lucida Sans"/>
                <a:cs typeface="Lucida Sans"/>
              </a:rPr>
              <a:t>Nanofibers </a:t>
            </a:r>
            <a:r>
              <a:rPr dirty="0" sz="2400" spc="-20">
                <a:latin typeface="Lucida Sans"/>
                <a:cs typeface="Lucida Sans"/>
              </a:rPr>
              <a:t>for </a:t>
            </a:r>
            <a:r>
              <a:rPr dirty="0" sz="2400" spc="35">
                <a:latin typeface="Lucida Sans"/>
                <a:cs typeface="Lucida Sans"/>
              </a:rPr>
              <a:t>multimode </a:t>
            </a:r>
            <a:r>
              <a:rPr dirty="0" sz="2400" spc="95">
                <a:latin typeface="Lucida Sans"/>
                <a:cs typeface="Lucida Sans"/>
              </a:rPr>
              <a:t>cavity</a:t>
            </a:r>
            <a:r>
              <a:rPr dirty="0" sz="2400" spc="-55">
                <a:latin typeface="Lucida Sans"/>
                <a:cs typeface="Lucida Sans"/>
              </a:rPr>
              <a:t> </a:t>
            </a:r>
            <a:r>
              <a:rPr dirty="0" sz="2400" spc="90">
                <a:latin typeface="Lucida Sans"/>
                <a:cs typeface="Lucida Sans"/>
              </a:rPr>
              <a:t>QED</a:t>
            </a:r>
            <a:endParaRPr sz="24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 spc="55">
                <a:latin typeface="Lucida Sans"/>
                <a:cs typeface="Lucida Sans"/>
              </a:rPr>
              <a:t>Experimental</a:t>
            </a:r>
            <a:r>
              <a:rPr dirty="0" sz="2400">
                <a:latin typeface="Lucida Sans"/>
                <a:cs typeface="Lucida Sans"/>
              </a:rPr>
              <a:t> </a:t>
            </a:r>
            <a:r>
              <a:rPr dirty="0" sz="2400" spc="45">
                <a:latin typeface="Lucida Sans"/>
                <a:cs typeface="Lucida Sans"/>
              </a:rPr>
              <a:t>setup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0400" y="4937759"/>
            <a:ext cx="1310640" cy="107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5119" y="2077720"/>
            <a:ext cx="1394459" cy="347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30580" y="214629"/>
            <a:ext cx="1151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>
                <a:latin typeface="Arial"/>
                <a:cs typeface="Arial"/>
              </a:rPr>
              <a:t>O</a:t>
            </a:r>
            <a:r>
              <a:rPr dirty="0" sz="2800" spc="-5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l</a:t>
            </a:r>
            <a:r>
              <a:rPr dirty="0" sz="2800" spc="5">
                <a:latin typeface="Arial"/>
                <a:cs typeface="Arial"/>
              </a:rPr>
              <a:t>i</a:t>
            </a:r>
            <a:r>
              <a:rPr dirty="0" sz="2800" spc="-10">
                <a:latin typeface="Arial"/>
                <a:cs typeface="Arial"/>
              </a:rPr>
              <a:t>n</a:t>
            </a:r>
            <a:r>
              <a:rPr dirty="0" sz="280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40170" y="3505200"/>
            <a:ext cx="1786889" cy="73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320" y="1375410"/>
            <a:ext cx="8228330" cy="3470910"/>
          </a:xfrm>
          <a:custGeom>
            <a:avLst/>
            <a:gdLst/>
            <a:ahLst/>
            <a:cxnLst/>
            <a:rect l="l" t="t" r="r" b="b"/>
            <a:pathLst>
              <a:path w="8228330" h="3470910">
                <a:moveTo>
                  <a:pt x="8228330" y="0"/>
                </a:moveTo>
                <a:lnTo>
                  <a:pt x="0" y="0"/>
                </a:lnTo>
                <a:lnTo>
                  <a:pt x="0" y="3470909"/>
                </a:lnTo>
                <a:lnTo>
                  <a:pt x="8228330" y="3470909"/>
                </a:lnTo>
                <a:lnTo>
                  <a:pt x="8228330" y="0"/>
                </a:lnTo>
                <a:close/>
              </a:path>
            </a:pathLst>
          </a:custGeom>
          <a:solidFill>
            <a:srgbClr val="FFFFF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4320" y="1375410"/>
            <a:ext cx="8228330" cy="3470910"/>
          </a:xfrm>
          <a:custGeom>
            <a:avLst/>
            <a:gdLst/>
            <a:ahLst/>
            <a:cxnLst/>
            <a:rect l="l" t="t" r="r" b="b"/>
            <a:pathLst>
              <a:path w="8228330" h="3470910">
                <a:moveTo>
                  <a:pt x="4114800" y="3470909"/>
                </a:moveTo>
                <a:lnTo>
                  <a:pt x="0" y="3470909"/>
                </a:lnTo>
                <a:lnTo>
                  <a:pt x="0" y="0"/>
                </a:lnTo>
                <a:lnTo>
                  <a:pt x="8228330" y="0"/>
                </a:lnTo>
                <a:lnTo>
                  <a:pt x="8228330" y="3470909"/>
                </a:lnTo>
                <a:lnTo>
                  <a:pt x="4114800" y="3470909"/>
                </a:lnTo>
                <a:close/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150" y="1407160"/>
            <a:ext cx="6068059" cy="3641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559" y="223520"/>
            <a:ext cx="41751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Multimode strong</a:t>
            </a:r>
            <a:r>
              <a:rPr dirty="0" spc="-60"/>
              <a:t> </a:t>
            </a:r>
            <a:r>
              <a:rPr dirty="0" spc="-5"/>
              <a:t>coupling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1859" y="4292600"/>
            <a:ext cx="16116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7F7F7F"/>
                </a:solidFill>
                <a:latin typeface="Arial"/>
                <a:cs typeface="Arial"/>
              </a:rPr>
              <a:t>empty</a:t>
            </a:r>
            <a:r>
              <a:rPr dirty="0" sz="1600" spc="-7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7F7F7F"/>
                </a:solidFill>
                <a:latin typeface="Arial"/>
                <a:cs typeface="Arial"/>
              </a:rPr>
              <a:t>resonator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900" y="4293870"/>
            <a:ext cx="185356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1755AA"/>
                </a:solidFill>
                <a:latin typeface="Arial"/>
                <a:cs typeface="Arial"/>
              </a:rPr>
              <a:t>Resonator </a:t>
            </a:r>
            <a:r>
              <a:rPr dirty="0" sz="1600" b="1">
                <a:solidFill>
                  <a:srgbClr val="1755AA"/>
                </a:solidFill>
                <a:latin typeface="Arial"/>
                <a:cs typeface="Arial"/>
              </a:rPr>
              <a:t>+</a:t>
            </a:r>
            <a:r>
              <a:rPr dirty="0" sz="1600" spc="-45" b="1">
                <a:solidFill>
                  <a:srgbClr val="1755AA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755AA"/>
                </a:solidFill>
                <a:latin typeface="Arial"/>
                <a:cs typeface="Arial"/>
              </a:rPr>
              <a:t>atoms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1097279"/>
            <a:ext cx="43110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Measurement (for critical</a:t>
            </a:r>
            <a:r>
              <a:rPr dirty="0" sz="2200" spc="-2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coupling)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240" y="538987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240" y="584707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140" y="5175250"/>
            <a:ext cx="5401310" cy="93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1 </a:t>
            </a:r>
            <a:r>
              <a:rPr dirty="0" sz="2200" spc="-10">
                <a:latin typeface="Arial"/>
                <a:cs typeface="Arial"/>
              </a:rPr>
              <a:t>ms </a:t>
            </a:r>
            <a:r>
              <a:rPr dirty="0" sz="2200" spc="-5">
                <a:latin typeface="Arial"/>
                <a:cs typeface="Arial"/>
              </a:rPr>
              <a:t>probing pulse with frequency scanned  Approx 100</a:t>
            </a:r>
            <a:r>
              <a:rPr dirty="0" sz="2200">
                <a:latin typeface="Arial"/>
                <a:cs typeface="Arial"/>
              </a:rPr>
              <a:t> shots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59" y="223520"/>
            <a:ext cx="62172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Transition </a:t>
            </a:r>
            <a:r>
              <a:rPr dirty="0"/>
              <a:t>to </a:t>
            </a:r>
            <a:r>
              <a:rPr dirty="0" spc="-5"/>
              <a:t>multimode strong</a:t>
            </a:r>
            <a:r>
              <a:rPr dirty="0" spc="-35"/>
              <a:t> </a:t>
            </a:r>
            <a:r>
              <a:rPr dirty="0" spc="-5"/>
              <a:t>coupling</a:t>
            </a:r>
          </a:p>
        </p:txBody>
      </p:sp>
      <p:sp>
        <p:nvSpPr>
          <p:cNvPr id="3" name="object 3"/>
          <p:cNvSpPr/>
          <p:nvPr/>
        </p:nvSpPr>
        <p:spPr>
          <a:xfrm>
            <a:off x="2430779" y="1728470"/>
            <a:ext cx="4494530" cy="4848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3829" y="5110479"/>
            <a:ext cx="223964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marR="5080" indent="-3175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„conventional“  strong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4610" y="490474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94610" y="486664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3339" y="482854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7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3339" y="4789170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3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3339" y="47510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3339" y="47129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2070" y="46748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2070" y="46367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0800" y="459867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45605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90800" y="45224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0800" y="44843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89529" y="44462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89529" y="44081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4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88260" y="4368800"/>
            <a:ext cx="1270" cy="20320"/>
          </a:xfrm>
          <a:custGeom>
            <a:avLst/>
            <a:gdLst/>
            <a:ahLst/>
            <a:cxnLst/>
            <a:rect l="l" t="t" r="r" b="b"/>
            <a:pathLst>
              <a:path w="1269" h="20320">
                <a:moveTo>
                  <a:pt x="1269" y="20319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88260" y="43307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88260" y="42926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88260" y="42545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86989" y="42164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86989" y="41783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85720" y="4140200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85720" y="41021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85720" y="40640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85720" y="40259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84450" y="398780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84450" y="3948429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20">
                <a:moveTo>
                  <a:pt x="0" y="2032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83179" y="3910329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69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83179" y="38722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83179" y="38341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83179" y="37960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81910" y="37579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581910" y="37198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580639" y="3681729"/>
            <a:ext cx="1270" cy="19050"/>
          </a:xfrm>
          <a:custGeom>
            <a:avLst/>
            <a:gdLst/>
            <a:ahLst/>
            <a:cxnLst/>
            <a:rect l="l" t="t" r="r" b="b"/>
            <a:pathLst>
              <a:path w="1269" h="19050">
                <a:moveTo>
                  <a:pt x="127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80639" y="36436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80639" y="36055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80639" y="35674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79370" y="3529329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23489" y="3186429"/>
            <a:ext cx="107950" cy="32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2125776" y="3333906"/>
            <a:ext cx="337820" cy="15938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 sz="2200" spc="-5">
                <a:latin typeface="Arial"/>
                <a:cs typeface="Arial"/>
              </a:rPr>
              <a:t>Increase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32020" y="2297429"/>
            <a:ext cx="0" cy="3657600"/>
          </a:xfrm>
          <a:custGeom>
            <a:avLst/>
            <a:gdLst/>
            <a:ahLst/>
            <a:cxnLst/>
            <a:rect l="l" t="t" r="r" b="b"/>
            <a:pathLst>
              <a:path w="0"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79720" y="2297429"/>
            <a:ext cx="0" cy="3657600"/>
          </a:xfrm>
          <a:custGeom>
            <a:avLst/>
            <a:gdLst/>
            <a:ahLst/>
            <a:cxnLst/>
            <a:rect l="l" t="t" r="r" b="b"/>
            <a:pathLst>
              <a:path w="0"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027420" y="2297429"/>
            <a:ext cx="0" cy="3657600"/>
          </a:xfrm>
          <a:custGeom>
            <a:avLst/>
            <a:gdLst/>
            <a:ahLst/>
            <a:cxnLst/>
            <a:rect l="l" t="t" r="r" b="b"/>
            <a:pathLst>
              <a:path w="0"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84320" y="2332989"/>
            <a:ext cx="0" cy="3657600"/>
          </a:xfrm>
          <a:custGeom>
            <a:avLst/>
            <a:gdLst/>
            <a:ahLst/>
            <a:cxnLst/>
            <a:rect l="l" t="t" r="r" b="b"/>
            <a:pathLst>
              <a:path w="0"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35350" y="2297429"/>
            <a:ext cx="0" cy="3657600"/>
          </a:xfrm>
          <a:custGeom>
            <a:avLst/>
            <a:gdLst/>
            <a:ahLst/>
            <a:cxnLst/>
            <a:rect l="l" t="t" r="r" b="b"/>
            <a:pathLst>
              <a:path w="0" h="3657600">
                <a:moveTo>
                  <a:pt x="0" y="0"/>
                </a:moveTo>
                <a:lnTo>
                  <a:pt x="0" y="3657600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31140" y="1244600"/>
            <a:ext cx="6351270" cy="1357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5930" indent="-215900">
              <a:lnSpc>
                <a:spcPct val="100000"/>
              </a:lnSpc>
              <a:spcBef>
                <a:spcPts val="100"/>
              </a:spcBef>
              <a:buSzPct val="45454"/>
              <a:buFont typeface="Calibri"/>
              <a:buChar char="●"/>
              <a:tabLst>
                <a:tab pos="455930" algn="l"/>
              </a:tabLst>
            </a:pPr>
            <a:r>
              <a:rPr dirty="0" sz="2200" spc="-25">
                <a:latin typeface="Arial"/>
                <a:cs typeface="Arial"/>
              </a:rPr>
              <a:t>Tune </a:t>
            </a:r>
            <a:r>
              <a:rPr dirty="0" sz="2200" spc="-5">
                <a:latin typeface="Arial"/>
                <a:cs typeface="Arial"/>
              </a:rPr>
              <a:t>overlap of </a:t>
            </a:r>
            <a:r>
              <a:rPr dirty="0" sz="2200" spc="-10">
                <a:latin typeface="Arial"/>
                <a:cs typeface="Arial"/>
              </a:rPr>
              <a:t>MOT </a:t>
            </a:r>
            <a:r>
              <a:rPr dirty="0" sz="2200" spc="-5">
                <a:latin typeface="Arial"/>
                <a:cs typeface="Arial"/>
              </a:rPr>
              <a:t>with nanofibre, increase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222885" marR="4224020" indent="-21082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multimode  strong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20540" y="6313170"/>
            <a:ext cx="36449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Central splitting </a:t>
            </a:r>
            <a:r>
              <a:rPr dirty="0" sz="2200">
                <a:latin typeface="Arial"/>
                <a:cs typeface="Arial"/>
              </a:rPr>
              <a:t>up </a:t>
            </a:r>
            <a:r>
              <a:rPr dirty="0" sz="2200" spc="-5">
                <a:latin typeface="Arial"/>
                <a:cs typeface="Arial"/>
              </a:rPr>
              <a:t>to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FSR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59" y="151129"/>
            <a:ext cx="17640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</a:t>
            </a:r>
            <a:r>
              <a:rPr dirty="0" sz="3200" spc="-5"/>
              <a:t>um</a:t>
            </a:r>
            <a:r>
              <a:rPr dirty="0" sz="3200" spc="-10"/>
              <a:t>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85140" y="201422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140" y="297180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1789429"/>
            <a:ext cx="7884159" cy="146431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200" spc="-5">
                <a:latin typeface="Arial"/>
                <a:cs typeface="Arial"/>
              </a:rPr>
              <a:t>Combining nanofibre quantum interface and fiber ring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resonator</a:t>
            </a:r>
            <a:endParaRPr sz="2200">
              <a:latin typeface="Arial"/>
              <a:cs typeface="Arial"/>
            </a:endParaRPr>
          </a:p>
          <a:p>
            <a:pPr marL="12700" marR="2773680" indent="698500">
              <a:lnSpc>
                <a:spcPct val="142800"/>
              </a:lnSpc>
              <a:spcBef>
                <a:spcPts val="10"/>
              </a:spcBef>
              <a:tabLst>
                <a:tab pos="1144905" algn="l"/>
              </a:tabLst>
            </a:pPr>
            <a:r>
              <a:rPr dirty="0" sz="2200">
                <a:latin typeface="Arial"/>
                <a:cs typeface="Arial"/>
              </a:rPr>
              <a:t>→	</a:t>
            </a:r>
            <a:r>
              <a:rPr dirty="0" sz="2200" spc="-5">
                <a:latin typeface="Arial"/>
                <a:cs typeface="Arial"/>
              </a:rPr>
              <a:t>entering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new regime </a:t>
            </a:r>
            <a:r>
              <a:rPr dirty="0" sz="2200">
                <a:latin typeface="Arial"/>
                <a:cs typeface="Arial"/>
              </a:rPr>
              <a:t>of </a:t>
            </a:r>
            <a:r>
              <a:rPr dirty="0" sz="2200" spc="-10">
                <a:latin typeface="Arial"/>
                <a:cs typeface="Arial"/>
              </a:rPr>
              <a:t>CQED  </a:t>
            </a:r>
            <a:r>
              <a:rPr dirty="0" sz="2200" spc="-15">
                <a:latin typeface="Arial"/>
                <a:cs typeface="Arial"/>
              </a:rPr>
              <a:t>Versatile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setup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1203959"/>
            <a:ext cx="30378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Nanofibre ring</a:t>
            </a:r>
            <a:r>
              <a:rPr dirty="0" sz="2200" spc="-45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resonator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5729" y="2893060"/>
            <a:ext cx="1786889" cy="731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559" y="151129"/>
            <a:ext cx="176403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S</a:t>
            </a:r>
            <a:r>
              <a:rPr dirty="0" sz="3200" spc="-5"/>
              <a:t>um</a:t>
            </a:r>
            <a:r>
              <a:rPr dirty="0" sz="3200" spc="-10"/>
              <a:t>m</a:t>
            </a:r>
            <a:r>
              <a:rPr dirty="0" sz="3200" spc="5"/>
              <a:t>a</a:t>
            </a:r>
            <a:r>
              <a:rPr dirty="0" sz="3200" spc="-10"/>
              <a:t>r</a:t>
            </a:r>
            <a:r>
              <a:rPr dirty="0" sz="3200"/>
              <a:t>y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5930" y="3788409"/>
            <a:ext cx="43872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Study of multimode strong</a:t>
            </a:r>
            <a:r>
              <a:rPr dirty="0" sz="2200" spc="-3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19" y="471170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819" y="519049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180" y="4486909"/>
            <a:ext cx="5758815" cy="146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2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Coupling strength exceeds free-spectral range  Observation of the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transition:</a:t>
            </a:r>
            <a:endParaRPr sz="220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1130"/>
              </a:spcBef>
              <a:tabLst>
                <a:tab pos="1519555" algn="l"/>
                <a:tab pos="1953895" algn="l"/>
              </a:tabLst>
            </a:pPr>
            <a:r>
              <a:rPr dirty="0" sz="2200" spc="-5">
                <a:latin typeface="Arial"/>
                <a:cs typeface="Arial"/>
              </a:rPr>
              <a:t>“standard“	</a:t>
            </a:r>
            <a:r>
              <a:rPr dirty="0" sz="2200">
                <a:latin typeface="Arial"/>
                <a:cs typeface="Arial"/>
              </a:rPr>
              <a:t>→	</a:t>
            </a:r>
            <a:r>
              <a:rPr dirty="0" sz="2200" spc="-5">
                <a:latin typeface="Arial"/>
                <a:cs typeface="Arial"/>
              </a:rPr>
              <a:t>multimode strong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659" y="5210809"/>
            <a:ext cx="1767840" cy="131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5140" y="201422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140" y="297180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40" y="1789429"/>
            <a:ext cx="7884159" cy="146431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2200" spc="-5">
                <a:latin typeface="Arial"/>
                <a:cs typeface="Arial"/>
              </a:rPr>
              <a:t>Combining nanofibre quantum interface and fiber ring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resonator</a:t>
            </a:r>
            <a:endParaRPr sz="2200">
              <a:latin typeface="Arial"/>
              <a:cs typeface="Arial"/>
            </a:endParaRPr>
          </a:p>
          <a:p>
            <a:pPr marL="12700" marR="2773680" indent="698500">
              <a:lnSpc>
                <a:spcPct val="142800"/>
              </a:lnSpc>
              <a:spcBef>
                <a:spcPts val="10"/>
              </a:spcBef>
              <a:tabLst>
                <a:tab pos="1144905" algn="l"/>
              </a:tabLst>
            </a:pPr>
            <a:r>
              <a:rPr dirty="0" sz="2200">
                <a:latin typeface="Arial"/>
                <a:cs typeface="Arial"/>
              </a:rPr>
              <a:t>→	</a:t>
            </a:r>
            <a:r>
              <a:rPr dirty="0" sz="2200" spc="-5">
                <a:latin typeface="Arial"/>
                <a:cs typeface="Arial"/>
              </a:rPr>
              <a:t>entering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new regime </a:t>
            </a:r>
            <a:r>
              <a:rPr dirty="0" sz="2200">
                <a:latin typeface="Arial"/>
                <a:cs typeface="Arial"/>
              </a:rPr>
              <a:t>of </a:t>
            </a:r>
            <a:r>
              <a:rPr dirty="0" sz="2200" spc="-10">
                <a:latin typeface="Arial"/>
                <a:cs typeface="Arial"/>
              </a:rPr>
              <a:t>CQED  </a:t>
            </a:r>
            <a:r>
              <a:rPr dirty="0" sz="2200" spc="-15">
                <a:latin typeface="Arial"/>
                <a:cs typeface="Arial"/>
              </a:rPr>
              <a:t>Versatile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setup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1203959"/>
            <a:ext cx="30378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Nanofibre ring</a:t>
            </a:r>
            <a:r>
              <a:rPr dirty="0" sz="2200" spc="-45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resonator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75729" y="2893060"/>
            <a:ext cx="1786889" cy="731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189229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100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202689" y="2703829"/>
            <a:ext cx="1624330" cy="473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7190" y="1426210"/>
            <a:ext cx="3803650" cy="2377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32779" y="265176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77840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19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2559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18250" y="277367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2g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90" y="1320800"/>
            <a:ext cx="351218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“Conventional”</a:t>
            </a: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 CQED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485140" indent="-341630">
              <a:lnSpc>
                <a:spcPct val="100000"/>
              </a:lnSpc>
              <a:buChar char="•"/>
              <a:tabLst>
                <a:tab pos="484505" algn="l"/>
                <a:tab pos="485140" algn="l"/>
              </a:tabLst>
            </a:pPr>
            <a:r>
              <a:rPr dirty="0" sz="2200" spc="-5">
                <a:latin typeface="Arial"/>
                <a:cs typeface="Arial"/>
              </a:rPr>
              <a:t>Strong coupling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criterion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163829"/>
            <a:ext cx="1427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Ou</a:t>
            </a:r>
            <a:r>
              <a:rPr dirty="0" sz="3200" spc="-5"/>
              <a:t>t</a:t>
            </a:r>
            <a:r>
              <a:rPr dirty="0" sz="3200" spc="-15"/>
              <a:t>l</a:t>
            </a:r>
            <a:r>
              <a:rPr dirty="0" sz="3200" spc="5"/>
              <a:t>oo</a:t>
            </a:r>
            <a:r>
              <a:rPr dirty="0" sz="3200"/>
              <a:t>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4329" y="1358900"/>
            <a:ext cx="3022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Next experimental</a:t>
            </a:r>
            <a:r>
              <a:rPr dirty="0" sz="2200" spc="-4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steps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215011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263017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10896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621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1230"/>
              </a:spcBef>
            </a:pPr>
            <a:r>
              <a:rPr dirty="0" spc="-5"/>
              <a:t>Investigate nonlinear properties </a:t>
            </a:r>
            <a:r>
              <a:rPr dirty="0" spc="5"/>
              <a:t>(g</a:t>
            </a:r>
            <a:r>
              <a:rPr dirty="0" baseline="40000" sz="1875" spc="7"/>
              <a:t>(2)</a:t>
            </a:r>
            <a:r>
              <a:rPr dirty="0" sz="2200" spc="5"/>
              <a:t>)</a:t>
            </a:r>
            <a:endParaRPr sz="2200"/>
          </a:p>
          <a:p>
            <a:pPr marL="432434" marR="5080">
              <a:lnSpc>
                <a:spcPts val="3779"/>
              </a:lnSpc>
              <a:spcBef>
                <a:spcPts val="305"/>
              </a:spcBef>
            </a:pPr>
            <a:r>
              <a:rPr dirty="0" spc="-15"/>
              <a:t>Trapping </a:t>
            </a:r>
            <a:r>
              <a:rPr dirty="0" spc="-5"/>
              <a:t>atoms </a:t>
            </a:r>
            <a:r>
              <a:rPr dirty="0"/>
              <a:t>in </a:t>
            </a:r>
            <a:r>
              <a:rPr dirty="0" spc="-5"/>
              <a:t>evanescent field of the nanofibre  Optimizing resonator finesse (reduce linewidth to 100</a:t>
            </a:r>
            <a:r>
              <a:rPr dirty="0" spc="20"/>
              <a:t> </a:t>
            </a:r>
            <a:r>
              <a:rPr dirty="0"/>
              <a:t>kHz)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0730" y="163829"/>
            <a:ext cx="142748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"/>
              <a:t>Ou</a:t>
            </a:r>
            <a:r>
              <a:rPr dirty="0" sz="3200" spc="-5"/>
              <a:t>t</a:t>
            </a:r>
            <a:r>
              <a:rPr dirty="0" sz="3200" spc="-15"/>
              <a:t>l</a:t>
            </a:r>
            <a:r>
              <a:rPr dirty="0" sz="3200" spc="5"/>
              <a:t>oo</a:t>
            </a:r>
            <a:r>
              <a:rPr dirty="0" sz="3200"/>
              <a:t>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4329" y="1358900"/>
            <a:ext cx="3022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Next experimental</a:t>
            </a:r>
            <a:r>
              <a:rPr dirty="0" sz="2200" spc="-40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steps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530" y="215011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0" y="263017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10896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621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1230"/>
              </a:spcBef>
            </a:pPr>
            <a:r>
              <a:rPr dirty="0" spc="-5"/>
              <a:t>Investigate nonlinear properties </a:t>
            </a:r>
            <a:r>
              <a:rPr dirty="0" spc="5"/>
              <a:t>(g</a:t>
            </a:r>
            <a:r>
              <a:rPr dirty="0" baseline="40000" sz="1875" spc="7"/>
              <a:t>(2)</a:t>
            </a:r>
            <a:r>
              <a:rPr dirty="0" sz="2200" spc="5"/>
              <a:t>)</a:t>
            </a:r>
            <a:endParaRPr sz="2200"/>
          </a:p>
          <a:p>
            <a:pPr marL="432434" marR="5080">
              <a:lnSpc>
                <a:spcPts val="3779"/>
              </a:lnSpc>
              <a:spcBef>
                <a:spcPts val="305"/>
              </a:spcBef>
            </a:pPr>
            <a:r>
              <a:rPr dirty="0" spc="-15"/>
              <a:t>Trapping </a:t>
            </a:r>
            <a:r>
              <a:rPr dirty="0" spc="-5"/>
              <a:t>atoms </a:t>
            </a:r>
            <a:r>
              <a:rPr dirty="0"/>
              <a:t>in </a:t>
            </a:r>
            <a:r>
              <a:rPr dirty="0" spc="-5"/>
              <a:t>evanescent field of the nanofibre  Optimizing resonator finesse (reduce linewidth to 100</a:t>
            </a:r>
            <a:r>
              <a:rPr dirty="0" spc="20"/>
              <a:t> </a:t>
            </a:r>
            <a:r>
              <a:rPr dirty="0"/>
              <a:t>kHz)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8990" y="432942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530" y="528700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530" y="5765800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2283" y="4105910"/>
            <a:ext cx="7221855" cy="2420620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200" spc="-5">
                <a:latin typeface="Arial"/>
                <a:cs typeface="Arial"/>
              </a:rPr>
              <a:t>“non-Markovian”</a:t>
            </a:r>
            <a:endParaRPr sz="2200">
              <a:latin typeface="Arial"/>
              <a:cs typeface="Arial"/>
            </a:endParaRPr>
          </a:p>
          <a:p>
            <a:pPr marL="1230630">
              <a:lnSpc>
                <a:spcPct val="100000"/>
              </a:lnSpc>
              <a:spcBef>
                <a:spcPts val="1130"/>
              </a:spcBef>
              <a:tabLst>
                <a:tab pos="1666239" algn="l"/>
              </a:tabLst>
            </a:pPr>
            <a:r>
              <a:rPr dirty="0" sz="2200">
                <a:latin typeface="Arial"/>
                <a:cs typeface="Arial"/>
              </a:rPr>
              <a:t>→	</a:t>
            </a:r>
            <a:r>
              <a:rPr dirty="0" sz="2200" spc="-5">
                <a:latin typeface="Arial"/>
                <a:cs typeface="Arial"/>
              </a:rPr>
              <a:t>new type of photon-resonator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dynamics</a:t>
            </a:r>
            <a:endParaRPr sz="2200">
              <a:latin typeface="Arial"/>
              <a:cs typeface="Arial"/>
            </a:endParaRPr>
          </a:p>
          <a:p>
            <a:pPr marL="62230" marR="5080">
              <a:lnSpc>
                <a:spcPct val="142800"/>
              </a:lnSpc>
              <a:spcBef>
                <a:spcPts val="10"/>
              </a:spcBef>
            </a:pPr>
            <a:r>
              <a:rPr dirty="0" sz="2200" spc="-5">
                <a:latin typeface="Arial"/>
                <a:cs typeface="Arial"/>
              </a:rPr>
              <a:t>New </a:t>
            </a:r>
            <a:r>
              <a:rPr dirty="0" sz="2200">
                <a:latin typeface="Arial"/>
                <a:cs typeface="Arial"/>
              </a:rPr>
              <a:t>types </a:t>
            </a:r>
            <a:r>
              <a:rPr dirty="0" sz="2200" spc="-5">
                <a:latin typeface="Arial"/>
                <a:cs typeface="Arial"/>
              </a:rPr>
              <a:t>of entangled states, photonic info processing...  </a:t>
            </a:r>
            <a:r>
              <a:rPr dirty="0" sz="2200" spc="-40">
                <a:latin typeface="Arial"/>
                <a:cs typeface="Arial"/>
              </a:rPr>
              <a:t>Taylor </a:t>
            </a:r>
            <a:r>
              <a:rPr dirty="0" sz="2200" spc="-5">
                <a:latin typeface="Arial"/>
                <a:cs typeface="Arial"/>
              </a:rPr>
              <a:t>interaction range between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atoms</a:t>
            </a:r>
            <a:endParaRPr sz="2200">
              <a:latin typeface="Arial"/>
              <a:cs typeface="Arial"/>
            </a:endParaRPr>
          </a:p>
          <a:p>
            <a:pPr marL="1230630">
              <a:lnSpc>
                <a:spcPct val="100000"/>
              </a:lnSpc>
              <a:spcBef>
                <a:spcPts val="1130"/>
              </a:spcBef>
            </a:pPr>
            <a:r>
              <a:rPr dirty="0" sz="2200">
                <a:latin typeface="Arial"/>
                <a:cs typeface="Arial"/>
              </a:rPr>
              <a:t>→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Self-organisation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620" y="3638550"/>
            <a:ext cx="12992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And</a:t>
            </a:r>
            <a:r>
              <a:rPr dirty="0" sz="2200" spc="-75">
                <a:solidFill>
                  <a:srgbClr val="4E80BC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4E80BC"/>
                </a:solidFill>
                <a:latin typeface="Arial"/>
                <a:cs typeface="Arial"/>
              </a:rPr>
              <a:t>then?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79" y="915669"/>
            <a:ext cx="8451850" cy="513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67379" y="2540000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89" h="466089">
                <a:moveTo>
                  <a:pt x="0" y="233679"/>
                </a:moveTo>
                <a:lnTo>
                  <a:pt x="1269" y="220979"/>
                </a:lnTo>
                <a:lnTo>
                  <a:pt x="2539" y="208279"/>
                </a:lnTo>
                <a:lnTo>
                  <a:pt x="3809" y="196850"/>
                </a:lnTo>
                <a:lnTo>
                  <a:pt x="5080" y="184150"/>
                </a:lnTo>
                <a:lnTo>
                  <a:pt x="8889" y="172720"/>
                </a:lnTo>
                <a:lnTo>
                  <a:pt x="12700" y="161289"/>
                </a:lnTo>
                <a:lnTo>
                  <a:pt x="16509" y="149860"/>
                </a:lnTo>
                <a:lnTo>
                  <a:pt x="20319" y="138429"/>
                </a:lnTo>
                <a:lnTo>
                  <a:pt x="26669" y="127000"/>
                </a:lnTo>
                <a:lnTo>
                  <a:pt x="31750" y="116839"/>
                </a:lnTo>
                <a:lnTo>
                  <a:pt x="38100" y="106679"/>
                </a:lnTo>
                <a:lnTo>
                  <a:pt x="45719" y="96520"/>
                </a:lnTo>
                <a:lnTo>
                  <a:pt x="52069" y="86360"/>
                </a:lnTo>
                <a:lnTo>
                  <a:pt x="60959" y="77470"/>
                </a:lnTo>
                <a:lnTo>
                  <a:pt x="68580" y="68579"/>
                </a:lnTo>
                <a:lnTo>
                  <a:pt x="77469" y="59689"/>
                </a:lnTo>
                <a:lnTo>
                  <a:pt x="87630" y="52070"/>
                </a:lnTo>
                <a:lnTo>
                  <a:pt x="96519" y="44450"/>
                </a:lnTo>
                <a:lnTo>
                  <a:pt x="106680" y="38100"/>
                </a:lnTo>
                <a:lnTo>
                  <a:pt x="149859" y="15239"/>
                </a:lnTo>
                <a:lnTo>
                  <a:pt x="196849" y="2539"/>
                </a:lnTo>
                <a:lnTo>
                  <a:pt x="209549" y="1270"/>
                </a:lnTo>
                <a:lnTo>
                  <a:pt x="220980" y="0"/>
                </a:lnTo>
                <a:lnTo>
                  <a:pt x="233680" y="0"/>
                </a:lnTo>
                <a:lnTo>
                  <a:pt x="246380" y="0"/>
                </a:lnTo>
                <a:lnTo>
                  <a:pt x="257809" y="1270"/>
                </a:lnTo>
                <a:lnTo>
                  <a:pt x="306069" y="11429"/>
                </a:lnTo>
                <a:lnTo>
                  <a:pt x="327659" y="20320"/>
                </a:lnTo>
                <a:lnTo>
                  <a:pt x="339090" y="25400"/>
                </a:lnTo>
                <a:lnTo>
                  <a:pt x="350519" y="31750"/>
                </a:lnTo>
                <a:lnTo>
                  <a:pt x="360680" y="38100"/>
                </a:lnTo>
                <a:lnTo>
                  <a:pt x="370840" y="44450"/>
                </a:lnTo>
                <a:lnTo>
                  <a:pt x="379730" y="52070"/>
                </a:lnTo>
                <a:lnTo>
                  <a:pt x="389890" y="59689"/>
                </a:lnTo>
                <a:lnTo>
                  <a:pt x="397509" y="68579"/>
                </a:lnTo>
                <a:lnTo>
                  <a:pt x="429259" y="106679"/>
                </a:lnTo>
                <a:lnTo>
                  <a:pt x="450849" y="149860"/>
                </a:lnTo>
                <a:lnTo>
                  <a:pt x="463549" y="196850"/>
                </a:lnTo>
                <a:lnTo>
                  <a:pt x="466090" y="220979"/>
                </a:lnTo>
                <a:lnTo>
                  <a:pt x="466090" y="233679"/>
                </a:lnTo>
                <a:lnTo>
                  <a:pt x="466090" y="245110"/>
                </a:lnTo>
                <a:lnTo>
                  <a:pt x="464819" y="257810"/>
                </a:lnTo>
                <a:lnTo>
                  <a:pt x="463549" y="269239"/>
                </a:lnTo>
                <a:lnTo>
                  <a:pt x="461009" y="281939"/>
                </a:lnTo>
                <a:lnTo>
                  <a:pt x="458469" y="293370"/>
                </a:lnTo>
                <a:lnTo>
                  <a:pt x="454659" y="304800"/>
                </a:lnTo>
                <a:lnTo>
                  <a:pt x="450849" y="316229"/>
                </a:lnTo>
                <a:lnTo>
                  <a:pt x="445769" y="327660"/>
                </a:lnTo>
                <a:lnTo>
                  <a:pt x="440690" y="339089"/>
                </a:lnTo>
                <a:lnTo>
                  <a:pt x="434340" y="349250"/>
                </a:lnTo>
                <a:lnTo>
                  <a:pt x="429259" y="359410"/>
                </a:lnTo>
                <a:lnTo>
                  <a:pt x="421640" y="369570"/>
                </a:lnTo>
                <a:lnTo>
                  <a:pt x="414019" y="379729"/>
                </a:lnTo>
                <a:lnTo>
                  <a:pt x="406399" y="388620"/>
                </a:lnTo>
                <a:lnTo>
                  <a:pt x="397509" y="397510"/>
                </a:lnTo>
                <a:lnTo>
                  <a:pt x="388619" y="406400"/>
                </a:lnTo>
                <a:lnTo>
                  <a:pt x="379730" y="414020"/>
                </a:lnTo>
                <a:lnTo>
                  <a:pt x="370840" y="421639"/>
                </a:lnTo>
                <a:lnTo>
                  <a:pt x="360680" y="427989"/>
                </a:lnTo>
                <a:lnTo>
                  <a:pt x="349249" y="434339"/>
                </a:lnTo>
                <a:lnTo>
                  <a:pt x="339090" y="440689"/>
                </a:lnTo>
                <a:lnTo>
                  <a:pt x="327659" y="445770"/>
                </a:lnTo>
                <a:lnTo>
                  <a:pt x="317499" y="450850"/>
                </a:lnTo>
                <a:lnTo>
                  <a:pt x="306069" y="454660"/>
                </a:lnTo>
                <a:lnTo>
                  <a:pt x="293369" y="458470"/>
                </a:lnTo>
                <a:lnTo>
                  <a:pt x="281940" y="461010"/>
                </a:lnTo>
                <a:lnTo>
                  <a:pt x="270509" y="463550"/>
                </a:lnTo>
                <a:lnTo>
                  <a:pt x="257809" y="464820"/>
                </a:lnTo>
                <a:lnTo>
                  <a:pt x="246380" y="466089"/>
                </a:lnTo>
                <a:lnTo>
                  <a:pt x="233680" y="466089"/>
                </a:lnTo>
                <a:lnTo>
                  <a:pt x="220980" y="464820"/>
                </a:lnTo>
                <a:lnTo>
                  <a:pt x="209549" y="464820"/>
                </a:lnTo>
                <a:lnTo>
                  <a:pt x="196849" y="462279"/>
                </a:lnTo>
                <a:lnTo>
                  <a:pt x="185419" y="461010"/>
                </a:lnTo>
                <a:lnTo>
                  <a:pt x="173990" y="457200"/>
                </a:lnTo>
                <a:lnTo>
                  <a:pt x="161290" y="454660"/>
                </a:lnTo>
                <a:lnTo>
                  <a:pt x="149859" y="449579"/>
                </a:lnTo>
                <a:lnTo>
                  <a:pt x="138430" y="445770"/>
                </a:lnTo>
                <a:lnTo>
                  <a:pt x="128269" y="440689"/>
                </a:lnTo>
                <a:lnTo>
                  <a:pt x="116840" y="434339"/>
                </a:lnTo>
                <a:lnTo>
                  <a:pt x="106680" y="427989"/>
                </a:lnTo>
                <a:lnTo>
                  <a:pt x="96519" y="421639"/>
                </a:lnTo>
                <a:lnTo>
                  <a:pt x="87630" y="414020"/>
                </a:lnTo>
                <a:lnTo>
                  <a:pt x="77469" y="406400"/>
                </a:lnTo>
                <a:lnTo>
                  <a:pt x="68580" y="397510"/>
                </a:lnTo>
                <a:lnTo>
                  <a:pt x="38100" y="359410"/>
                </a:lnTo>
                <a:lnTo>
                  <a:pt x="26669" y="339089"/>
                </a:lnTo>
                <a:lnTo>
                  <a:pt x="20319" y="327660"/>
                </a:lnTo>
                <a:lnTo>
                  <a:pt x="16509" y="316229"/>
                </a:lnTo>
                <a:lnTo>
                  <a:pt x="12700" y="304800"/>
                </a:lnTo>
                <a:lnTo>
                  <a:pt x="8889" y="293370"/>
                </a:lnTo>
                <a:lnTo>
                  <a:pt x="5080" y="281939"/>
                </a:lnTo>
                <a:lnTo>
                  <a:pt x="3809" y="269239"/>
                </a:lnTo>
                <a:lnTo>
                  <a:pt x="2539" y="257810"/>
                </a:lnTo>
                <a:lnTo>
                  <a:pt x="1269" y="245110"/>
                </a:lnTo>
                <a:lnTo>
                  <a:pt x="0" y="233679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67379" y="25400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34740" y="30060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7379" y="2517139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89" h="466089">
                <a:moveTo>
                  <a:pt x="0" y="232410"/>
                </a:moveTo>
                <a:lnTo>
                  <a:pt x="1269" y="220980"/>
                </a:lnTo>
                <a:lnTo>
                  <a:pt x="2539" y="208280"/>
                </a:lnTo>
                <a:lnTo>
                  <a:pt x="3809" y="196850"/>
                </a:lnTo>
                <a:lnTo>
                  <a:pt x="5080" y="184150"/>
                </a:lnTo>
                <a:lnTo>
                  <a:pt x="8889" y="172720"/>
                </a:lnTo>
                <a:lnTo>
                  <a:pt x="12700" y="161289"/>
                </a:lnTo>
                <a:lnTo>
                  <a:pt x="16509" y="149860"/>
                </a:lnTo>
                <a:lnTo>
                  <a:pt x="20319" y="138430"/>
                </a:lnTo>
                <a:lnTo>
                  <a:pt x="26669" y="127000"/>
                </a:lnTo>
                <a:lnTo>
                  <a:pt x="31750" y="116839"/>
                </a:lnTo>
                <a:lnTo>
                  <a:pt x="38100" y="106680"/>
                </a:lnTo>
                <a:lnTo>
                  <a:pt x="45719" y="96520"/>
                </a:lnTo>
                <a:lnTo>
                  <a:pt x="52069" y="86360"/>
                </a:lnTo>
                <a:lnTo>
                  <a:pt x="60959" y="77470"/>
                </a:lnTo>
                <a:lnTo>
                  <a:pt x="68580" y="68580"/>
                </a:lnTo>
                <a:lnTo>
                  <a:pt x="77469" y="59689"/>
                </a:lnTo>
                <a:lnTo>
                  <a:pt x="87630" y="52070"/>
                </a:lnTo>
                <a:lnTo>
                  <a:pt x="96519" y="44450"/>
                </a:lnTo>
                <a:lnTo>
                  <a:pt x="106680" y="36830"/>
                </a:lnTo>
                <a:lnTo>
                  <a:pt x="116840" y="31750"/>
                </a:lnTo>
                <a:lnTo>
                  <a:pt x="128269" y="25400"/>
                </a:lnTo>
                <a:lnTo>
                  <a:pt x="173990" y="7620"/>
                </a:lnTo>
                <a:lnTo>
                  <a:pt x="185419" y="5080"/>
                </a:lnTo>
                <a:lnTo>
                  <a:pt x="196849" y="2539"/>
                </a:lnTo>
                <a:lnTo>
                  <a:pt x="209549" y="1270"/>
                </a:lnTo>
                <a:lnTo>
                  <a:pt x="220980" y="0"/>
                </a:lnTo>
                <a:lnTo>
                  <a:pt x="233680" y="0"/>
                </a:lnTo>
                <a:lnTo>
                  <a:pt x="246380" y="0"/>
                </a:lnTo>
                <a:lnTo>
                  <a:pt x="257809" y="1270"/>
                </a:lnTo>
                <a:lnTo>
                  <a:pt x="270509" y="2539"/>
                </a:lnTo>
                <a:lnTo>
                  <a:pt x="281940" y="5080"/>
                </a:lnTo>
                <a:lnTo>
                  <a:pt x="293369" y="7620"/>
                </a:lnTo>
                <a:lnTo>
                  <a:pt x="306069" y="11430"/>
                </a:lnTo>
                <a:lnTo>
                  <a:pt x="317499" y="15239"/>
                </a:lnTo>
                <a:lnTo>
                  <a:pt x="327659" y="20320"/>
                </a:lnTo>
                <a:lnTo>
                  <a:pt x="339090" y="25400"/>
                </a:lnTo>
                <a:lnTo>
                  <a:pt x="350519" y="31750"/>
                </a:lnTo>
                <a:lnTo>
                  <a:pt x="360680" y="36830"/>
                </a:lnTo>
                <a:lnTo>
                  <a:pt x="370840" y="44450"/>
                </a:lnTo>
                <a:lnTo>
                  <a:pt x="379730" y="52070"/>
                </a:lnTo>
                <a:lnTo>
                  <a:pt x="389890" y="59689"/>
                </a:lnTo>
                <a:lnTo>
                  <a:pt x="397509" y="68580"/>
                </a:lnTo>
                <a:lnTo>
                  <a:pt x="429259" y="106680"/>
                </a:lnTo>
                <a:lnTo>
                  <a:pt x="445769" y="138430"/>
                </a:lnTo>
                <a:lnTo>
                  <a:pt x="450849" y="149860"/>
                </a:lnTo>
                <a:lnTo>
                  <a:pt x="463549" y="196850"/>
                </a:lnTo>
                <a:lnTo>
                  <a:pt x="466090" y="220980"/>
                </a:lnTo>
                <a:lnTo>
                  <a:pt x="466090" y="232410"/>
                </a:lnTo>
                <a:lnTo>
                  <a:pt x="466090" y="245110"/>
                </a:lnTo>
                <a:lnTo>
                  <a:pt x="464819" y="257810"/>
                </a:lnTo>
                <a:lnTo>
                  <a:pt x="463549" y="269239"/>
                </a:lnTo>
                <a:lnTo>
                  <a:pt x="461009" y="280670"/>
                </a:lnTo>
                <a:lnTo>
                  <a:pt x="458469" y="293370"/>
                </a:lnTo>
                <a:lnTo>
                  <a:pt x="454659" y="304800"/>
                </a:lnTo>
                <a:lnTo>
                  <a:pt x="450849" y="316230"/>
                </a:lnTo>
                <a:lnTo>
                  <a:pt x="445769" y="327660"/>
                </a:lnTo>
                <a:lnTo>
                  <a:pt x="440690" y="337820"/>
                </a:lnTo>
                <a:lnTo>
                  <a:pt x="434340" y="349250"/>
                </a:lnTo>
                <a:lnTo>
                  <a:pt x="429259" y="359410"/>
                </a:lnTo>
                <a:lnTo>
                  <a:pt x="397509" y="397510"/>
                </a:lnTo>
                <a:lnTo>
                  <a:pt x="388619" y="405130"/>
                </a:lnTo>
                <a:lnTo>
                  <a:pt x="379730" y="414020"/>
                </a:lnTo>
                <a:lnTo>
                  <a:pt x="370840" y="421639"/>
                </a:lnTo>
                <a:lnTo>
                  <a:pt x="360680" y="427989"/>
                </a:lnTo>
                <a:lnTo>
                  <a:pt x="349249" y="434339"/>
                </a:lnTo>
                <a:lnTo>
                  <a:pt x="339090" y="440689"/>
                </a:lnTo>
                <a:lnTo>
                  <a:pt x="327659" y="445770"/>
                </a:lnTo>
                <a:lnTo>
                  <a:pt x="317499" y="450850"/>
                </a:lnTo>
                <a:lnTo>
                  <a:pt x="306069" y="454660"/>
                </a:lnTo>
                <a:lnTo>
                  <a:pt x="293369" y="458470"/>
                </a:lnTo>
                <a:lnTo>
                  <a:pt x="281940" y="461010"/>
                </a:lnTo>
                <a:lnTo>
                  <a:pt x="270509" y="463550"/>
                </a:lnTo>
                <a:lnTo>
                  <a:pt x="257809" y="464820"/>
                </a:lnTo>
                <a:lnTo>
                  <a:pt x="246380" y="466089"/>
                </a:lnTo>
                <a:lnTo>
                  <a:pt x="233680" y="466089"/>
                </a:lnTo>
                <a:lnTo>
                  <a:pt x="220980" y="464820"/>
                </a:lnTo>
                <a:lnTo>
                  <a:pt x="209549" y="463550"/>
                </a:lnTo>
                <a:lnTo>
                  <a:pt x="196849" y="462280"/>
                </a:lnTo>
                <a:lnTo>
                  <a:pt x="185419" y="461010"/>
                </a:lnTo>
                <a:lnTo>
                  <a:pt x="173990" y="457200"/>
                </a:lnTo>
                <a:lnTo>
                  <a:pt x="161290" y="453389"/>
                </a:lnTo>
                <a:lnTo>
                  <a:pt x="116840" y="434339"/>
                </a:lnTo>
                <a:lnTo>
                  <a:pt x="106680" y="427989"/>
                </a:lnTo>
                <a:lnTo>
                  <a:pt x="96519" y="421639"/>
                </a:lnTo>
                <a:lnTo>
                  <a:pt x="87630" y="414020"/>
                </a:lnTo>
                <a:lnTo>
                  <a:pt x="77469" y="405130"/>
                </a:lnTo>
                <a:lnTo>
                  <a:pt x="68580" y="397510"/>
                </a:lnTo>
                <a:lnTo>
                  <a:pt x="60959" y="388620"/>
                </a:lnTo>
                <a:lnTo>
                  <a:pt x="53339" y="379730"/>
                </a:lnTo>
                <a:lnTo>
                  <a:pt x="45719" y="369570"/>
                </a:lnTo>
                <a:lnTo>
                  <a:pt x="38100" y="359410"/>
                </a:lnTo>
                <a:lnTo>
                  <a:pt x="31750" y="349250"/>
                </a:lnTo>
                <a:lnTo>
                  <a:pt x="26669" y="337820"/>
                </a:lnTo>
                <a:lnTo>
                  <a:pt x="20319" y="327660"/>
                </a:lnTo>
                <a:lnTo>
                  <a:pt x="16509" y="316230"/>
                </a:lnTo>
                <a:lnTo>
                  <a:pt x="12700" y="304800"/>
                </a:lnTo>
                <a:lnTo>
                  <a:pt x="8889" y="293370"/>
                </a:lnTo>
                <a:lnTo>
                  <a:pt x="5080" y="280670"/>
                </a:lnTo>
                <a:lnTo>
                  <a:pt x="3809" y="269239"/>
                </a:lnTo>
                <a:lnTo>
                  <a:pt x="2539" y="257810"/>
                </a:lnTo>
                <a:lnTo>
                  <a:pt x="1269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67379" y="25171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34740" y="29832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72019" y="2443479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90" h="466089">
                <a:moveTo>
                  <a:pt x="0" y="233680"/>
                </a:moveTo>
                <a:lnTo>
                  <a:pt x="1270" y="220980"/>
                </a:lnTo>
                <a:lnTo>
                  <a:pt x="1270" y="209550"/>
                </a:lnTo>
                <a:lnTo>
                  <a:pt x="3809" y="196850"/>
                </a:lnTo>
                <a:lnTo>
                  <a:pt x="5079" y="185420"/>
                </a:lnTo>
                <a:lnTo>
                  <a:pt x="8889" y="173990"/>
                </a:lnTo>
                <a:lnTo>
                  <a:pt x="25400" y="128270"/>
                </a:lnTo>
                <a:lnTo>
                  <a:pt x="38100" y="106680"/>
                </a:lnTo>
                <a:lnTo>
                  <a:pt x="44450" y="96520"/>
                </a:lnTo>
                <a:lnTo>
                  <a:pt x="52070" y="86360"/>
                </a:lnTo>
                <a:lnTo>
                  <a:pt x="59689" y="77470"/>
                </a:lnTo>
                <a:lnTo>
                  <a:pt x="68579" y="68580"/>
                </a:lnTo>
                <a:lnTo>
                  <a:pt x="77470" y="59690"/>
                </a:lnTo>
                <a:lnTo>
                  <a:pt x="86359" y="52070"/>
                </a:lnTo>
                <a:lnTo>
                  <a:pt x="96520" y="45720"/>
                </a:lnTo>
                <a:lnTo>
                  <a:pt x="106679" y="38100"/>
                </a:lnTo>
                <a:lnTo>
                  <a:pt x="116839" y="31750"/>
                </a:lnTo>
                <a:lnTo>
                  <a:pt x="127000" y="26670"/>
                </a:lnTo>
                <a:lnTo>
                  <a:pt x="138429" y="20320"/>
                </a:lnTo>
                <a:lnTo>
                  <a:pt x="149859" y="16510"/>
                </a:lnTo>
                <a:lnTo>
                  <a:pt x="161289" y="12700"/>
                </a:lnTo>
                <a:lnTo>
                  <a:pt x="172720" y="8890"/>
                </a:lnTo>
                <a:lnTo>
                  <a:pt x="184150" y="5080"/>
                </a:lnTo>
                <a:lnTo>
                  <a:pt x="196850" y="3810"/>
                </a:lnTo>
                <a:lnTo>
                  <a:pt x="208279" y="2540"/>
                </a:lnTo>
                <a:lnTo>
                  <a:pt x="220979" y="1270"/>
                </a:lnTo>
                <a:lnTo>
                  <a:pt x="233679" y="0"/>
                </a:lnTo>
                <a:lnTo>
                  <a:pt x="245109" y="1270"/>
                </a:lnTo>
                <a:lnTo>
                  <a:pt x="257809" y="2540"/>
                </a:lnTo>
                <a:lnTo>
                  <a:pt x="269239" y="3810"/>
                </a:lnTo>
                <a:lnTo>
                  <a:pt x="281939" y="5080"/>
                </a:lnTo>
                <a:lnTo>
                  <a:pt x="293370" y="8890"/>
                </a:lnTo>
                <a:lnTo>
                  <a:pt x="304800" y="12700"/>
                </a:lnTo>
                <a:lnTo>
                  <a:pt x="316229" y="16510"/>
                </a:lnTo>
                <a:lnTo>
                  <a:pt x="327659" y="20320"/>
                </a:lnTo>
                <a:lnTo>
                  <a:pt x="339089" y="26670"/>
                </a:lnTo>
                <a:lnTo>
                  <a:pt x="350520" y="31750"/>
                </a:lnTo>
                <a:lnTo>
                  <a:pt x="359409" y="38100"/>
                </a:lnTo>
                <a:lnTo>
                  <a:pt x="369570" y="45720"/>
                </a:lnTo>
                <a:lnTo>
                  <a:pt x="379729" y="52070"/>
                </a:lnTo>
                <a:lnTo>
                  <a:pt x="388620" y="59690"/>
                </a:lnTo>
                <a:lnTo>
                  <a:pt x="397509" y="68580"/>
                </a:lnTo>
                <a:lnTo>
                  <a:pt x="406400" y="77470"/>
                </a:lnTo>
                <a:lnTo>
                  <a:pt x="414020" y="86360"/>
                </a:lnTo>
                <a:lnTo>
                  <a:pt x="421639" y="96520"/>
                </a:lnTo>
                <a:lnTo>
                  <a:pt x="429259" y="106680"/>
                </a:lnTo>
                <a:lnTo>
                  <a:pt x="434339" y="116840"/>
                </a:lnTo>
                <a:lnTo>
                  <a:pt x="454659" y="161290"/>
                </a:lnTo>
                <a:lnTo>
                  <a:pt x="461009" y="185420"/>
                </a:lnTo>
                <a:lnTo>
                  <a:pt x="463550" y="196850"/>
                </a:lnTo>
                <a:lnTo>
                  <a:pt x="464820" y="209550"/>
                </a:lnTo>
                <a:lnTo>
                  <a:pt x="466089" y="220980"/>
                </a:lnTo>
                <a:lnTo>
                  <a:pt x="466089" y="233680"/>
                </a:lnTo>
                <a:lnTo>
                  <a:pt x="466089" y="245110"/>
                </a:lnTo>
                <a:lnTo>
                  <a:pt x="464820" y="257810"/>
                </a:lnTo>
                <a:lnTo>
                  <a:pt x="454659" y="306070"/>
                </a:lnTo>
                <a:lnTo>
                  <a:pt x="445770" y="327660"/>
                </a:lnTo>
                <a:lnTo>
                  <a:pt x="440689" y="339090"/>
                </a:lnTo>
                <a:lnTo>
                  <a:pt x="434339" y="349250"/>
                </a:lnTo>
                <a:lnTo>
                  <a:pt x="427989" y="360680"/>
                </a:lnTo>
                <a:lnTo>
                  <a:pt x="421639" y="370840"/>
                </a:lnTo>
                <a:lnTo>
                  <a:pt x="414020" y="379730"/>
                </a:lnTo>
                <a:lnTo>
                  <a:pt x="406400" y="389890"/>
                </a:lnTo>
                <a:lnTo>
                  <a:pt x="397509" y="397510"/>
                </a:lnTo>
                <a:lnTo>
                  <a:pt x="388620" y="406400"/>
                </a:lnTo>
                <a:lnTo>
                  <a:pt x="379729" y="414020"/>
                </a:lnTo>
                <a:lnTo>
                  <a:pt x="369570" y="421640"/>
                </a:lnTo>
                <a:lnTo>
                  <a:pt x="359409" y="427990"/>
                </a:lnTo>
                <a:lnTo>
                  <a:pt x="349250" y="435610"/>
                </a:lnTo>
                <a:lnTo>
                  <a:pt x="339089" y="440690"/>
                </a:lnTo>
                <a:lnTo>
                  <a:pt x="327659" y="445770"/>
                </a:lnTo>
                <a:lnTo>
                  <a:pt x="316229" y="450850"/>
                </a:lnTo>
                <a:lnTo>
                  <a:pt x="304800" y="454660"/>
                </a:lnTo>
                <a:lnTo>
                  <a:pt x="293370" y="458470"/>
                </a:lnTo>
                <a:lnTo>
                  <a:pt x="281939" y="461010"/>
                </a:lnTo>
                <a:lnTo>
                  <a:pt x="269239" y="463550"/>
                </a:lnTo>
                <a:lnTo>
                  <a:pt x="257809" y="464820"/>
                </a:lnTo>
                <a:lnTo>
                  <a:pt x="245109" y="466090"/>
                </a:lnTo>
                <a:lnTo>
                  <a:pt x="233679" y="466090"/>
                </a:lnTo>
                <a:lnTo>
                  <a:pt x="220979" y="466090"/>
                </a:lnTo>
                <a:lnTo>
                  <a:pt x="208279" y="464820"/>
                </a:lnTo>
                <a:lnTo>
                  <a:pt x="196850" y="463550"/>
                </a:lnTo>
                <a:lnTo>
                  <a:pt x="185420" y="461010"/>
                </a:lnTo>
                <a:lnTo>
                  <a:pt x="172720" y="458470"/>
                </a:lnTo>
                <a:lnTo>
                  <a:pt x="128270" y="440690"/>
                </a:lnTo>
                <a:lnTo>
                  <a:pt x="106679" y="427990"/>
                </a:lnTo>
                <a:lnTo>
                  <a:pt x="96520" y="421640"/>
                </a:lnTo>
                <a:lnTo>
                  <a:pt x="86359" y="414020"/>
                </a:lnTo>
                <a:lnTo>
                  <a:pt x="77470" y="406400"/>
                </a:lnTo>
                <a:lnTo>
                  <a:pt x="68579" y="397510"/>
                </a:lnTo>
                <a:lnTo>
                  <a:pt x="60959" y="388620"/>
                </a:lnTo>
                <a:lnTo>
                  <a:pt x="52070" y="379730"/>
                </a:lnTo>
                <a:lnTo>
                  <a:pt x="44450" y="370840"/>
                </a:lnTo>
                <a:lnTo>
                  <a:pt x="38100" y="360680"/>
                </a:lnTo>
                <a:lnTo>
                  <a:pt x="31750" y="349250"/>
                </a:lnTo>
                <a:lnTo>
                  <a:pt x="25400" y="339090"/>
                </a:lnTo>
                <a:lnTo>
                  <a:pt x="20320" y="327660"/>
                </a:lnTo>
                <a:lnTo>
                  <a:pt x="15239" y="317500"/>
                </a:lnTo>
                <a:lnTo>
                  <a:pt x="11429" y="306070"/>
                </a:lnTo>
                <a:lnTo>
                  <a:pt x="8889" y="293370"/>
                </a:lnTo>
                <a:lnTo>
                  <a:pt x="5079" y="281940"/>
                </a:lnTo>
                <a:lnTo>
                  <a:pt x="3809" y="269240"/>
                </a:lnTo>
                <a:lnTo>
                  <a:pt x="1270" y="257810"/>
                </a:lnTo>
                <a:lnTo>
                  <a:pt x="1270" y="245110"/>
                </a:lnTo>
                <a:lnTo>
                  <a:pt x="0" y="23368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72019" y="24434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38109" y="291083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2019" y="2420620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90" h="466089">
                <a:moveTo>
                  <a:pt x="0" y="233679"/>
                </a:moveTo>
                <a:lnTo>
                  <a:pt x="1270" y="220979"/>
                </a:lnTo>
                <a:lnTo>
                  <a:pt x="1270" y="208279"/>
                </a:lnTo>
                <a:lnTo>
                  <a:pt x="3809" y="196850"/>
                </a:lnTo>
                <a:lnTo>
                  <a:pt x="5079" y="184150"/>
                </a:lnTo>
                <a:lnTo>
                  <a:pt x="8889" y="172719"/>
                </a:lnTo>
                <a:lnTo>
                  <a:pt x="11429" y="161289"/>
                </a:lnTo>
                <a:lnTo>
                  <a:pt x="15239" y="149859"/>
                </a:lnTo>
                <a:lnTo>
                  <a:pt x="20320" y="138429"/>
                </a:lnTo>
                <a:lnTo>
                  <a:pt x="25400" y="127000"/>
                </a:lnTo>
                <a:lnTo>
                  <a:pt x="31750" y="116839"/>
                </a:lnTo>
                <a:lnTo>
                  <a:pt x="38100" y="106679"/>
                </a:lnTo>
                <a:lnTo>
                  <a:pt x="44450" y="96519"/>
                </a:lnTo>
                <a:lnTo>
                  <a:pt x="52070" y="86359"/>
                </a:lnTo>
                <a:lnTo>
                  <a:pt x="59689" y="77469"/>
                </a:lnTo>
                <a:lnTo>
                  <a:pt x="68579" y="68579"/>
                </a:lnTo>
                <a:lnTo>
                  <a:pt x="77470" y="59689"/>
                </a:lnTo>
                <a:lnTo>
                  <a:pt x="86359" y="52069"/>
                </a:lnTo>
                <a:lnTo>
                  <a:pt x="96520" y="44450"/>
                </a:lnTo>
                <a:lnTo>
                  <a:pt x="106679" y="38100"/>
                </a:lnTo>
                <a:lnTo>
                  <a:pt x="116839" y="31750"/>
                </a:lnTo>
                <a:lnTo>
                  <a:pt x="161289" y="11429"/>
                </a:lnTo>
                <a:lnTo>
                  <a:pt x="172720" y="8889"/>
                </a:lnTo>
                <a:lnTo>
                  <a:pt x="184150" y="5079"/>
                </a:lnTo>
                <a:lnTo>
                  <a:pt x="196850" y="3809"/>
                </a:lnTo>
                <a:lnTo>
                  <a:pt x="208279" y="1269"/>
                </a:lnTo>
                <a:lnTo>
                  <a:pt x="220979" y="1269"/>
                </a:lnTo>
                <a:lnTo>
                  <a:pt x="233679" y="0"/>
                </a:lnTo>
                <a:lnTo>
                  <a:pt x="245109" y="1269"/>
                </a:lnTo>
                <a:lnTo>
                  <a:pt x="257809" y="1269"/>
                </a:lnTo>
                <a:lnTo>
                  <a:pt x="269239" y="3809"/>
                </a:lnTo>
                <a:lnTo>
                  <a:pt x="281939" y="5079"/>
                </a:lnTo>
                <a:lnTo>
                  <a:pt x="293370" y="8889"/>
                </a:lnTo>
                <a:lnTo>
                  <a:pt x="339089" y="25400"/>
                </a:lnTo>
                <a:lnTo>
                  <a:pt x="359409" y="38100"/>
                </a:lnTo>
                <a:lnTo>
                  <a:pt x="369570" y="44450"/>
                </a:lnTo>
                <a:lnTo>
                  <a:pt x="379729" y="52069"/>
                </a:lnTo>
                <a:lnTo>
                  <a:pt x="388620" y="59689"/>
                </a:lnTo>
                <a:lnTo>
                  <a:pt x="397509" y="68579"/>
                </a:lnTo>
                <a:lnTo>
                  <a:pt x="406400" y="77469"/>
                </a:lnTo>
                <a:lnTo>
                  <a:pt x="414020" y="86359"/>
                </a:lnTo>
                <a:lnTo>
                  <a:pt x="421639" y="96519"/>
                </a:lnTo>
                <a:lnTo>
                  <a:pt x="429259" y="106679"/>
                </a:lnTo>
                <a:lnTo>
                  <a:pt x="434339" y="116839"/>
                </a:lnTo>
                <a:lnTo>
                  <a:pt x="440689" y="127000"/>
                </a:lnTo>
                <a:lnTo>
                  <a:pt x="445770" y="138429"/>
                </a:lnTo>
                <a:lnTo>
                  <a:pt x="450850" y="149859"/>
                </a:lnTo>
                <a:lnTo>
                  <a:pt x="454659" y="161289"/>
                </a:lnTo>
                <a:lnTo>
                  <a:pt x="458470" y="172719"/>
                </a:lnTo>
                <a:lnTo>
                  <a:pt x="461009" y="184150"/>
                </a:lnTo>
                <a:lnTo>
                  <a:pt x="463550" y="196850"/>
                </a:lnTo>
                <a:lnTo>
                  <a:pt x="464820" y="208279"/>
                </a:lnTo>
                <a:lnTo>
                  <a:pt x="466089" y="220979"/>
                </a:lnTo>
                <a:lnTo>
                  <a:pt x="466089" y="233679"/>
                </a:lnTo>
                <a:lnTo>
                  <a:pt x="466089" y="245109"/>
                </a:lnTo>
                <a:lnTo>
                  <a:pt x="464820" y="257809"/>
                </a:lnTo>
                <a:lnTo>
                  <a:pt x="463550" y="269239"/>
                </a:lnTo>
                <a:lnTo>
                  <a:pt x="461009" y="281939"/>
                </a:lnTo>
                <a:lnTo>
                  <a:pt x="458470" y="293369"/>
                </a:lnTo>
                <a:lnTo>
                  <a:pt x="454659" y="304800"/>
                </a:lnTo>
                <a:lnTo>
                  <a:pt x="450850" y="316229"/>
                </a:lnTo>
                <a:lnTo>
                  <a:pt x="445770" y="327659"/>
                </a:lnTo>
                <a:lnTo>
                  <a:pt x="440689" y="339089"/>
                </a:lnTo>
                <a:lnTo>
                  <a:pt x="434339" y="349250"/>
                </a:lnTo>
                <a:lnTo>
                  <a:pt x="427989" y="359409"/>
                </a:lnTo>
                <a:lnTo>
                  <a:pt x="421639" y="369569"/>
                </a:lnTo>
                <a:lnTo>
                  <a:pt x="414020" y="379729"/>
                </a:lnTo>
                <a:lnTo>
                  <a:pt x="406400" y="388619"/>
                </a:lnTo>
                <a:lnTo>
                  <a:pt x="397509" y="397509"/>
                </a:lnTo>
                <a:lnTo>
                  <a:pt x="388620" y="406400"/>
                </a:lnTo>
                <a:lnTo>
                  <a:pt x="379729" y="414019"/>
                </a:lnTo>
                <a:lnTo>
                  <a:pt x="369570" y="421639"/>
                </a:lnTo>
                <a:lnTo>
                  <a:pt x="359409" y="427989"/>
                </a:lnTo>
                <a:lnTo>
                  <a:pt x="349250" y="434339"/>
                </a:lnTo>
                <a:lnTo>
                  <a:pt x="339089" y="440689"/>
                </a:lnTo>
                <a:lnTo>
                  <a:pt x="327659" y="445769"/>
                </a:lnTo>
                <a:lnTo>
                  <a:pt x="316229" y="450850"/>
                </a:lnTo>
                <a:lnTo>
                  <a:pt x="304800" y="454659"/>
                </a:lnTo>
                <a:lnTo>
                  <a:pt x="293370" y="458469"/>
                </a:lnTo>
                <a:lnTo>
                  <a:pt x="281939" y="461009"/>
                </a:lnTo>
                <a:lnTo>
                  <a:pt x="269239" y="463550"/>
                </a:lnTo>
                <a:lnTo>
                  <a:pt x="257809" y="464819"/>
                </a:lnTo>
                <a:lnTo>
                  <a:pt x="245109" y="466089"/>
                </a:lnTo>
                <a:lnTo>
                  <a:pt x="233679" y="466089"/>
                </a:lnTo>
                <a:lnTo>
                  <a:pt x="220979" y="466089"/>
                </a:lnTo>
                <a:lnTo>
                  <a:pt x="208279" y="464819"/>
                </a:lnTo>
                <a:lnTo>
                  <a:pt x="196850" y="463550"/>
                </a:lnTo>
                <a:lnTo>
                  <a:pt x="185420" y="461009"/>
                </a:lnTo>
                <a:lnTo>
                  <a:pt x="172720" y="458469"/>
                </a:lnTo>
                <a:lnTo>
                  <a:pt x="161289" y="454659"/>
                </a:lnTo>
                <a:lnTo>
                  <a:pt x="149859" y="450850"/>
                </a:lnTo>
                <a:lnTo>
                  <a:pt x="138429" y="445769"/>
                </a:lnTo>
                <a:lnTo>
                  <a:pt x="128270" y="440689"/>
                </a:lnTo>
                <a:lnTo>
                  <a:pt x="116839" y="434339"/>
                </a:lnTo>
                <a:lnTo>
                  <a:pt x="106679" y="427989"/>
                </a:lnTo>
                <a:lnTo>
                  <a:pt x="96520" y="421639"/>
                </a:lnTo>
                <a:lnTo>
                  <a:pt x="86359" y="414019"/>
                </a:lnTo>
                <a:lnTo>
                  <a:pt x="77470" y="406400"/>
                </a:lnTo>
                <a:lnTo>
                  <a:pt x="68579" y="397509"/>
                </a:lnTo>
                <a:lnTo>
                  <a:pt x="60959" y="388619"/>
                </a:lnTo>
                <a:lnTo>
                  <a:pt x="52070" y="379729"/>
                </a:lnTo>
                <a:lnTo>
                  <a:pt x="44450" y="369569"/>
                </a:lnTo>
                <a:lnTo>
                  <a:pt x="38100" y="359409"/>
                </a:lnTo>
                <a:lnTo>
                  <a:pt x="31750" y="349250"/>
                </a:lnTo>
                <a:lnTo>
                  <a:pt x="25400" y="339089"/>
                </a:lnTo>
                <a:lnTo>
                  <a:pt x="20320" y="327659"/>
                </a:lnTo>
                <a:lnTo>
                  <a:pt x="15239" y="316229"/>
                </a:lnTo>
                <a:lnTo>
                  <a:pt x="11429" y="304800"/>
                </a:lnTo>
                <a:lnTo>
                  <a:pt x="8889" y="293369"/>
                </a:lnTo>
                <a:lnTo>
                  <a:pt x="5079" y="281939"/>
                </a:lnTo>
                <a:lnTo>
                  <a:pt x="3809" y="269239"/>
                </a:lnTo>
                <a:lnTo>
                  <a:pt x="1270" y="257809"/>
                </a:lnTo>
                <a:lnTo>
                  <a:pt x="1270" y="245109"/>
                </a:lnTo>
                <a:lnTo>
                  <a:pt x="0" y="233679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72019" y="24206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38109" y="288671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39339" y="2372360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89" h="466089">
                <a:moveTo>
                  <a:pt x="0" y="232410"/>
                </a:moveTo>
                <a:lnTo>
                  <a:pt x="1270" y="220979"/>
                </a:lnTo>
                <a:lnTo>
                  <a:pt x="1270" y="208279"/>
                </a:lnTo>
                <a:lnTo>
                  <a:pt x="3810" y="196850"/>
                </a:lnTo>
                <a:lnTo>
                  <a:pt x="5080" y="184150"/>
                </a:lnTo>
                <a:lnTo>
                  <a:pt x="7620" y="172719"/>
                </a:lnTo>
                <a:lnTo>
                  <a:pt x="11430" y="160019"/>
                </a:lnTo>
                <a:lnTo>
                  <a:pt x="15240" y="148589"/>
                </a:lnTo>
                <a:lnTo>
                  <a:pt x="20320" y="138429"/>
                </a:lnTo>
                <a:lnTo>
                  <a:pt x="25400" y="127000"/>
                </a:lnTo>
                <a:lnTo>
                  <a:pt x="31750" y="115569"/>
                </a:lnTo>
                <a:lnTo>
                  <a:pt x="38100" y="105410"/>
                </a:lnTo>
                <a:lnTo>
                  <a:pt x="44450" y="95250"/>
                </a:lnTo>
                <a:lnTo>
                  <a:pt x="52070" y="86360"/>
                </a:lnTo>
                <a:lnTo>
                  <a:pt x="59690" y="76200"/>
                </a:lnTo>
                <a:lnTo>
                  <a:pt x="68580" y="68579"/>
                </a:lnTo>
                <a:lnTo>
                  <a:pt x="77470" y="59689"/>
                </a:lnTo>
                <a:lnTo>
                  <a:pt x="86360" y="52069"/>
                </a:lnTo>
                <a:lnTo>
                  <a:pt x="96520" y="44450"/>
                </a:lnTo>
                <a:lnTo>
                  <a:pt x="106680" y="36829"/>
                </a:lnTo>
                <a:lnTo>
                  <a:pt x="149860" y="15239"/>
                </a:lnTo>
                <a:lnTo>
                  <a:pt x="161290" y="11429"/>
                </a:lnTo>
                <a:lnTo>
                  <a:pt x="172720" y="7619"/>
                </a:lnTo>
                <a:lnTo>
                  <a:pt x="184150" y="5079"/>
                </a:lnTo>
                <a:lnTo>
                  <a:pt x="196850" y="2539"/>
                </a:lnTo>
                <a:lnTo>
                  <a:pt x="208280" y="1269"/>
                </a:lnTo>
                <a:lnTo>
                  <a:pt x="220980" y="0"/>
                </a:lnTo>
                <a:lnTo>
                  <a:pt x="233680" y="0"/>
                </a:lnTo>
                <a:lnTo>
                  <a:pt x="245110" y="0"/>
                </a:lnTo>
                <a:lnTo>
                  <a:pt x="257810" y="1269"/>
                </a:lnTo>
                <a:lnTo>
                  <a:pt x="269240" y="2539"/>
                </a:lnTo>
                <a:lnTo>
                  <a:pt x="281940" y="5079"/>
                </a:lnTo>
                <a:lnTo>
                  <a:pt x="293370" y="7619"/>
                </a:lnTo>
                <a:lnTo>
                  <a:pt x="304800" y="11429"/>
                </a:lnTo>
                <a:lnTo>
                  <a:pt x="316230" y="15239"/>
                </a:lnTo>
                <a:lnTo>
                  <a:pt x="359410" y="36829"/>
                </a:lnTo>
                <a:lnTo>
                  <a:pt x="369570" y="44450"/>
                </a:lnTo>
                <a:lnTo>
                  <a:pt x="379730" y="52069"/>
                </a:lnTo>
                <a:lnTo>
                  <a:pt x="388620" y="59689"/>
                </a:lnTo>
                <a:lnTo>
                  <a:pt x="397510" y="68579"/>
                </a:lnTo>
                <a:lnTo>
                  <a:pt x="406400" y="76200"/>
                </a:lnTo>
                <a:lnTo>
                  <a:pt x="414020" y="86360"/>
                </a:lnTo>
                <a:lnTo>
                  <a:pt x="421640" y="95250"/>
                </a:lnTo>
                <a:lnTo>
                  <a:pt x="429260" y="105410"/>
                </a:lnTo>
                <a:lnTo>
                  <a:pt x="434340" y="116839"/>
                </a:lnTo>
                <a:lnTo>
                  <a:pt x="440690" y="127000"/>
                </a:lnTo>
                <a:lnTo>
                  <a:pt x="445770" y="138429"/>
                </a:lnTo>
                <a:lnTo>
                  <a:pt x="461010" y="184150"/>
                </a:lnTo>
                <a:lnTo>
                  <a:pt x="466090" y="220979"/>
                </a:lnTo>
                <a:lnTo>
                  <a:pt x="466090" y="232410"/>
                </a:lnTo>
                <a:lnTo>
                  <a:pt x="464820" y="245110"/>
                </a:lnTo>
                <a:lnTo>
                  <a:pt x="464820" y="256539"/>
                </a:lnTo>
                <a:lnTo>
                  <a:pt x="462280" y="269239"/>
                </a:lnTo>
                <a:lnTo>
                  <a:pt x="450850" y="316229"/>
                </a:lnTo>
                <a:lnTo>
                  <a:pt x="427990" y="359410"/>
                </a:lnTo>
                <a:lnTo>
                  <a:pt x="397510" y="397510"/>
                </a:lnTo>
                <a:lnTo>
                  <a:pt x="388620" y="405129"/>
                </a:lnTo>
                <a:lnTo>
                  <a:pt x="379730" y="412750"/>
                </a:lnTo>
                <a:lnTo>
                  <a:pt x="369570" y="420369"/>
                </a:lnTo>
                <a:lnTo>
                  <a:pt x="359410" y="427989"/>
                </a:lnTo>
                <a:lnTo>
                  <a:pt x="349250" y="434339"/>
                </a:lnTo>
                <a:lnTo>
                  <a:pt x="339090" y="439419"/>
                </a:lnTo>
                <a:lnTo>
                  <a:pt x="327660" y="445769"/>
                </a:lnTo>
                <a:lnTo>
                  <a:pt x="316230" y="449579"/>
                </a:lnTo>
                <a:lnTo>
                  <a:pt x="304800" y="453389"/>
                </a:lnTo>
                <a:lnTo>
                  <a:pt x="293370" y="457200"/>
                </a:lnTo>
                <a:lnTo>
                  <a:pt x="281940" y="461010"/>
                </a:lnTo>
                <a:lnTo>
                  <a:pt x="269240" y="462279"/>
                </a:lnTo>
                <a:lnTo>
                  <a:pt x="257810" y="463550"/>
                </a:lnTo>
                <a:lnTo>
                  <a:pt x="245110" y="464819"/>
                </a:lnTo>
                <a:lnTo>
                  <a:pt x="233680" y="466089"/>
                </a:lnTo>
                <a:lnTo>
                  <a:pt x="233680" y="464819"/>
                </a:lnTo>
                <a:lnTo>
                  <a:pt x="220980" y="464819"/>
                </a:lnTo>
                <a:lnTo>
                  <a:pt x="208280" y="463550"/>
                </a:lnTo>
                <a:lnTo>
                  <a:pt x="196850" y="462279"/>
                </a:lnTo>
                <a:lnTo>
                  <a:pt x="185420" y="459739"/>
                </a:lnTo>
                <a:lnTo>
                  <a:pt x="172720" y="457200"/>
                </a:lnTo>
                <a:lnTo>
                  <a:pt x="161290" y="453389"/>
                </a:lnTo>
                <a:lnTo>
                  <a:pt x="149860" y="449579"/>
                </a:lnTo>
                <a:lnTo>
                  <a:pt x="138430" y="444500"/>
                </a:lnTo>
                <a:lnTo>
                  <a:pt x="128270" y="439419"/>
                </a:lnTo>
                <a:lnTo>
                  <a:pt x="116840" y="434339"/>
                </a:lnTo>
                <a:lnTo>
                  <a:pt x="106680" y="427989"/>
                </a:lnTo>
                <a:lnTo>
                  <a:pt x="96520" y="420369"/>
                </a:lnTo>
                <a:lnTo>
                  <a:pt x="86360" y="412750"/>
                </a:lnTo>
                <a:lnTo>
                  <a:pt x="77470" y="405129"/>
                </a:lnTo>
                <a:lnTo>
                  <a:pt x="68580" y="397510"/>
                </a:lnTo>
                <a:lnTo>
                  <a:pt x="60960" y="388619"/>
                </a:lnTo>
                <a:lnTo>
                  <a:pt x="52070" y="379729"/>
                </a:lnTo>
                <a:lnTo>
                  <a:pt x="25400" y="337819"/>
                </a:lnTo>
                <a:lnTo>
                  <a:pt x="7620" y="292100"/>
                </a:lnTo>
                <a:lnTo>
                  <a:pt x="3810" y="269239"/>
                </a:lnTo>
                <a:lnTo>
                  <a:pt x="1270" y="256539"/>
                </a:lnTo>
                <a:lnTo>
                  <a:pt x="1270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39339" y="23723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05429" y="283845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39339" y="2349500"/>
            <a:ext cx="466090" cy="464820"/>
          </a:xfrm>
          <a:custGeom>
            <a:avLst/>
            <a:gdLst/>
            <a:ahLst/>
            <a:cxnLst/>
            <a:rect l="l" t="t" r="r" b="b"/>
            <a:pathLst>
              <a:path w="466089" h="464819">
                <a:moveTo>
                  <a:pt x="0" y="232410"/>
                </a:moveTo>
                <a:lnTo>
                  <a:pt x="1270" y="219710"/>
                </a:lnTo>
                <a:lnTo>
                  <a:pt x="1270" y="208279"/>
                </a:lnTo>
                <a:lnTo>
                  <a:pt x="3810" y="195579"/>
                </a:lnTo>
                <a:lnTo>
                  <a:pt x="5080" y="184150"/>
                </a:lnTo>
                <a:lnTo>
                  <a:pt x="7620" y="172720"/>
                </a:lnTo>
                <a:lnTo>
                  <a:pt x="25400" y="127000"/>
                </a:lnTo>
                <a:lnTo>
                  <a:pt x="38100" y="105410"/>
                </a:lnTo>
                <a:lnTo>
                  <a:pt x="44450" y="95250"/>
                </a:lnTo>
                <a:lnTo>
                  <a:pt x="52070" y="86360"/>
                </a:lnTo>
                <a:lnTo>
                  <a:pt x="59690" y="76200"/>
                </a:lnTo>
                <a:lnTo>
                  <a:pt x="68580" y="67310"/>
                </a:lnTo>
                <a:lnTo>
                  <a:pt x="77470" y="59689"/>
                </a:lnTo>
                <a:lnTo>
                  <a:pt x="86360" y="50800"/>
                </a:lnTo>
                <a:lnTo>
                  <a:pt x="96520" y="44450"/>
                </a:lnTo>
                <a:lnTo>
                  <a:pt x="106680" y="36829"/>
                </a:lnTo>
                <a:lnTo>
                  <a:pt x="116840" y="30479"/>
                </a:lnTo>
                <a:lnTo>
                  <a:pt x="127000" y="25400"/>
                </a:lnTo>
                <a:lnTo>
                  <a:pt x="138430" y="19050"/>
                </a:lnTo>
                <a:lnTo>
                  <a:pt x="149860" y="15239"/>
                </a:lnTo>
                <a:lnTo>
                  <a:pt x="161290" y="11429"/>
                </a:lnTo>
                <a:lnTo>
                  <a:pt x="172720" y="7620"/>
                </a:lnTo>
                <a:lnTo>
                  <a:pt x="184150" y="5079"/>
                </a:lnTo>
                <a:lnTo>
                  <a:pt x="196850" y="2539"/>
                </a:lnTo>
                <a:lnTo>
                  <a:pt x="208280" y="1270"/>
                </a:lnTo>
                <a:lnTo>
                  <a:pt x="220980" y="0"/>
                </a:lnTo>
                <a:lnTo>
                  <a:pt x="233680" y="0"/>
                </a:lnTo>
                <a:lnTo>
                  <a:pt x="245110" y="0"/>
                </a:lnTo>
                <a:lnTo>
                  <a:pt x="257810" y="1270"/>
                </a:lnTo>
                <a:lnTo>
                  <a:pt x="304800" y="11429"/>
                </a:lnTo>
                <a:lnTo>
                  <a:pt x="316230" y="15239"/>
                </a:lnTo>
                <a:lnTo>
                  <a:pt x="327660" y="19050"/>
                </a:lnTo>
                <a:lnTo>
                  <a:pt x="339090" y="25400"/>
                </a:lnTo>
                <a:lnTo>
                  <a:pt x="349250" y="30479"/>
                </a:lnTo>
                <a:lnTo>
                  <a:pt x="359410" y="36829"/>
                </a:lnTo>
                <a:lnTo>
                  <a:pt x="369570" y="44450"/>
                </a:lnTo>
                <a:lnTo>
                  <a:pt x="379730" y="50800"/>
                </a:lnTo>
                <a:lnTo>
                  <a:pt x="388620" y="59689"/>
                </a:lnTo>
                <a:lnTo>
                  <a:pt x="397510" y="67310"/>
                </a:lnTo>
                <a:lnTo>
                  <a:pt x="406400" y="76200"/>
                </a:lnTo>
                <a:lnTo>
                  <a:pt x="414020" y="86360"/>
                </a:lnTo>
                <a:lnTo>
                  <a:pt x="421640" y="95250"/>
                </a:lnTo>
                <a:lnTo>
                  <a:pt x="429260" y="105410"/>
                </a:lnTo>
                <a:lnTo>
                  <a:pt x="434340" y="115570"/>
                </a:lnTo>
                <a:lnTo>
                  <a:pt x="440690" y="127000"/>
                </a:lnTo>
                <a:lnTo>
                  <a:pt x="458470" y="172720"/>
                </a:lnTo>
                <a:lnTo>
                  <a:pt x="461010" y="184150"/>
                </a:lnTo>
                <a:lnTo>
                  <a:pt x="463550" y="195579"/>
                </a:lnTo>
                <a:lnTo>
                  <a:pt x="464820" y="208279"/>
                </a:lnTo>
                <a:lnTo>
                  <a:pt x="466090" y="219710"/>
                </a:lnTo>
                <a:lnTo>
                  <a:pt x="466090" y="232410"/>
                </a:lnTo>
                <a:lnTo>
                  <a:pt x="464820" y="245110"/>
                </a:lnTo>
                <a:lnTo>
                  <a:pt x="464820" y="256539"/>
                </a:lnTo>
                <a:lnTo>
                  <a:pt x="462280" y="269239"/>
                </a:lnTo>
                <a:lnTo>
                  <a:pt x="461010" y="280670"/>
                </a:lnTo>
                <a:lnTo>
                  <a:pt x="458470" y="292100"/>
                </a:lnTo>
                <a:lnTo>
                  <a:pt x="440690" y="337820"/>
                </a:lnTo>
                <a:lnTo>
                  <a:pt x="427990" y="359410"/>
                </a:lnTo>
                <a:lnTo>
                  <a:pt x="421640" y="369570"/>
                </a:lnTo>
                <a:lnTo>
                  <a:pt x="414020" y="378460"/>
                </a:lnTo>
                <a:lnTo>
                  <a:pt x="406400" y="388620"/>
                </a:lnTo>
                <a:lnTo>
                  <a:pt x="397510" y="397510"/>
                </a:lnTo>
                <a:lnTo>
                  <a:pt x="388620" y="405129"/>
                </a:lnTo>
                <a:lnTo>
                  <a:pt x="379730" y="412750"/>
                </a:lnTo>
                <a:lnTo>
                  <a:pt x="369570" y="420370"/>
                </a:lnTo>
                <a:lnTo>
                  <a:pt x="359410" y="427989"/>
                </a:lnTo>
                <a:lnTo>
                  <a:pt x="349250" y="434339"/>
                </a:lnTo>
                <a:lnTo>
                  <a:pt x="339090" y="439420"/>
                </a:lnTo>
                <a:lnTo>
                  <a:pt x="327660" y="445770"/>
                </a:lnTo>
                <a:lnTo>
                  <a:pt x="316230" y="449579"/>
                </a:lnTo>
                <a:lnTo>
                  <a:pt x="304800" y="453389"/>
                </a:lnTo>
                <a:lnTo>
                  <a:pt x="293370" y="457200"/>
                </a:lnTo>
                <a:lnTo>
                  <a:pt x="281940" y="459739"/>
                </a:lnTo>
                <a:lnTo>
                  <a:pt x="269240" y="462279"/>
                </a:lnTo>
                <a:lnTo>
                  <a:pt x="257810" y="463550"/>
                </a:lnTo>
                <a:lnTo>
                  <a:pt x="245110" y="464820"/>
                </a:lnTo>
                <a:lnTo>
                  <a:pt x="233680" y="464820"/>
                </a:lnTo>
                <a:lnTo>
                  <a:pt x="220980" y="464820"/>
                </a:lnTo>
                <a:lnTo>
                  <a:pt x="208280" y="463550"/>
                </a:lnTo>
                <a:lnTo>
                  <a:pt x="196850" y="462279"/>
                </a:lnTo>
                <a:lnTo>
                  <a:pt x="185420" y="459739"/>
                </a:lnTo>
                <a:lnTo>
                  <a:pt x="172720" y="457200"/>
                </a:lnTo>
                <a:lnTo>
                  <a:pt x="161290" y="453389"/>
                </a:lnTo>
                <a:lnTo>
                  <a:pt x="149860" y="449579"/>
                </a:lnTo>
                <a:lnTo>
                  <a:pt x="138430" y="444500"/>
                </a:lnTo>
                <a:lnTo>
                  <a:pt x="128270" y="439420"/>
                </a:lnTo>
                <a:lnTo>
                  <a:pt x="116840" y="433070"/>
                </a:lnTo>
                <a:lnTo>
                  <a:pt x="106680" y="427989"/>
                </a:lnTo>
                <a:lnTo>
                  <a:pt x="96520" y="420370"/>
                </a:lnTo>
                <a:lnTo>
                  <a:pt x="86360" y="412750"/>
                </a:lnTo>
                <a:lnTo>
                  <a:pt x="77470" y="405129"/>
                </a:lnTo>
                <a:lnTo>
                  <a:pt x="68580" y="397510"/>
                </a:lnTo>
                <a:lnTo>
                  <a:pt x="60960" y="387350"/>
                </a:lnTo>
                <a:lnTo>
                  <a:pt x="52070" y="378460"/>
                </a:lnTo>
                <a:lnTo>
                  <a:pt x="44450" y="369570"/>
                </a:lnTo>
                <a:lnTo>
                  <a:pt x="38100" y="359410"/>
                </a:lnTo>
                <a:lnTo>
                  <a:pt x="31750" y="349250"/>
                </a:lnTo>
                <a:lnTo>
                  <a:pt x="25400" y="337820"/>
                </a:lnTo>
                <a:lnTo>
                  <a:pt x="7620" y="292100"/>
                </a:lnTo>
                <a:lnTo>
                  <a:pt x="3810" y="269239"/>
                </a:lnTo>
                <a:lnTo>
                  <a:pt x="1270" y="256539"/>
                </a:lnTo>
                <a:lnTo>
                  <a:pt x="1270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39339" y="234950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05429" y="28155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800" y="5822950"/>
            <a:ext cx="1987550" cy="62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38040" y="5890259"/>
            <a:ext cx="2034539" cy="5600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73220" y="2536189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89" h="466089">
                <a:moveTo>
                  <a:pt x="0" y="232410"/>
                </a:moveTo>
                <a:lnTo>
                  <a:pt x="0" y="220980"/>
                </a:lnTo>
                <a:lnTo>
                  <a:pt x="1269" y="208280"/>
                </a:lnTo>
                <a:lnTo>
                  <a:pt x="11429" y="161289"/>
                </a:lnTo>
                <a:lnTo>
                  <a:pt x="31750" y="116839"/>
                </a:lnTo>
                <a:lnTo>
                  <a:pt x="38100" y="106680"/>
                </a:lnTo>
                <a:lnTo>
                  <a:pt x="44450" y="96520"/>
                </a:lnTo>
                <a:lnTo>
                  <a:pt x="52069" y="86360"/>
                </a:lnTo>
                <a:lnTo>
                  <a:pt x="59689" y="77470"/>
                </a:lnTo>
                <a:lnTo>
                  <a:pt x="68579" y="68580"/>
                </a:lnTo>
                <a:lnTo>
                  <a:pt x="77469" y="59689"/>
                </a:lnTo>
                <a:lnTo>
                  <a:pt x="86359" y="52070"/>
                </a:lnTo>
                <a:lnTo>
                  <a:pt x="96519" y="44450"/>
                </a:lnTo>
                <a:lnTo>
                  <a:pt x="106679" y="36830"/>
                </a:lnTo>
                <a:lnTo>
                  <a:pt x="116839" y="31750"/>
                </a:lnTo>
                <a:lnTo>
                  <a:pt x="127000" y="25400"/>
                </a:lnTo>
                <a:lnTo>
                  <a:pt x="138429" y="20320"/>
                </a:lnTo>
                <a:lnTo>
                  <a:pt x="149859" y="15239"/>
                </a:lnTo>
                <a:lnTo>
                  <a:pt x="161289" y="11430"/>
                </a:lnTo>
                <a:lnTo>
                  <a:pt x="208279" y="1270"/>
                </a:lnTo>
                <a:lnTo>
                  <a:pt x="220979" y="0"/>
                </a:lnTo>
                <a:lnTo>
                  <a:pt x="233679" y="0"/>
                </a:lnTo>
                <a:lnTo>
                  <a:pt x="245109" y="0"/>
                </a:lnTo>
                <a:lnTo>
                  <a:pt x="257809" y="1270"/>
                </a:lnTo>
                <a:lnTo>
                  <a:pt x="269239" y="2539"/>
                </a:lnTo>
                <a:lnTo>
                  <a:pt x="281939" y="5080"/>
                </a:lnTo>
                <a:lnTo>
                  <a:pt x="293369" y="7620"/>
                </a:lnTo>
                <a:lnTo>
                  <a:pt x="304800" y="11430"/>
                </a:lnTo>
                <a:lnTo>
                  <a:pt x="316229" y="15239"/>
                </a:lnTo>
                <a:lnTo>
                  <a:pt x="327659" y="20320"/>
                </a:lnTo>
                <a:lnTo>
                  <a:pt x="339089" y="25400"/>
                </a:lnTo>
                <a:lnTo>
                  <a:pt x="349250" y="31750"/>
                </a:lnTo>
                <a:lnTo>
                  <a:pt x="388619" y="59689"/>
                </a:lnTo>
                <a:lnTo>
                  <a:pt x="397509" y="68580"/>
                </a:lnTo>
                <a:lnTo>
                  <a:pt x="406400" y="77470"/>
                </a:lnTo>
                <a:lnTo>
                  <a:pt x="414019" y="86360"/>
                </a:lnTo>
                <a:lnTo>
                  <a:pt x="421639" y="96520"/>
                </a:lnTo>
                <a:lnTo>
                  <a:pt x="429259" y="106680"/>
                </a:lnTo>
                <a:lnTo>
                  <a:pt x="434339" y="116839"/>
                </a:lnTo>
                <a:lnTo>
                  <a:pt x="440689" y="127000"/>
                </a:lnTo>
                <a:lnTo>
                  <a:pt x="445769" y="138430"/>
                </a:lnTo>
                <a:lnTo>
                  <a:pt x="450850" y="149860"/>
                </a:lnTo>
                <a:lnTo>
                  <a:pt x="454659" y="161289"/>
                </a:lnTo>
                <a:lnTo>
                  <a:pt x="464819" y="208280"/>
                </a:lnTo>
                <a:lnTo>
                  <a:pt x="466089" y="220980"/>
                </a:lnTo>
                <a:lnTo>
                  <a:pt x="466089" y="232410"/>
                </a:lnTo>
                <a:lnTo>
                  <a:pt x="464819" y="245110"/>
                </a:lnTo>
                <a:lnTo>
                  <a:pt x="464819" y="257810"/>
                </a:lnTo>
                <a:lnTo>
                  <a:pt x="462279" y="269239"/>
                </a:lnTo>
                <a:lnTo>
                  <a:pt x="461009" y="280670"/>
                </a:lnTo>
                <a:lnTo>
                  <a:pt x="457200" y="293370"/>
                </a:lnTo>
                <a:lnTo>
                  <a:pt x="454659" y="304800"/>
                </a:lnTo>
                <a:lnTo>
                  <a:pt x="434339" y="349250"/>
                </a:lnTo>
                <a:lnTo>
                  <a:pt x="427989" y="359410"/>
                </a:lnTo>
                <a:lnTo>
                  <a:pt x="421639" y="369570"/>
                </a:lnTo>
                <a:lnTo>
                  <a:pt x="414019" y="379730"/>
                </a:lnTo>
                <a:lnTo>
                  <a:pt x="406400" y="388620"/>
                </a:lnTo>
                <a:lnTo>
                  <a:pt x="397509" y="397510"/>
                </a:lnTo>
                <a:lnTo>
                  <a:pt x="388619" y="405130"/>
                </a:lnTo>
                <a:lnTo>
                  <a:pt x="379729" y="414020"/>
                </a:lnTo>
                <a:lnTo>
                  <a:pt x="369569" y="421639"/>
                </a:lnTo>
                <a:lnTo>
                  <a:pt x="359409" y="427989"/>
                </a:lnTo>
                <a:lnTo>
                  <a:pt x="349250" y="434339"/>
                </a:lnTo>
                <a:lnTo>
                  <a:pt x="304800" y="454660"/>
                </a:lnTo>
                <a:lnTo>
                  <a:pt x="257809" y="464820"/>
                </a:lnTo>
                <a:lnTo>
                  <a:pt x="245109" y="466089"/>
                </a:lnTo>
                <a:lnTo>
                  <a:pt x="233679" y="466089"/>
                </a:lnTo>
                <a:lnTo>
                  <a:pt x="185419" y="461010"/>
                </a:lnTo>
                <a:lnTo>
                  <a:pt x="161289" y="453389"/>
                </a:lnTo>
                <a:lnTo>
                  <a:pt x="149859" y="449580"/>
                </a:lnTo>
                <a:lnTo>
                  <a:pt x="138429" y="445770"/>
                </a:lnTo>
                <a:lnTo>
                  <a:pt x="128269" y="440689"/>
                </a:lnTo>
                <a:lnTo>
                  <a:pt x="116839" y="434339"/>
                </a:lnTo>
                <a:lnTo>
                  <a:pt x="106679" y="427989"/>
                </a:lnTo>
                <a:lnTo>
                  <a:pt x="96519" y="421639"/>
                </a:lnTo>
                <a:lnTo>
                  <a:pt x="86359" y="414020"/>
                </a:lnTo>
                <a:lnTo>
                  <a:pt x="77469" y="405130"/>
                </a:lnTo>
                <a:lnTo>
                  <a:pt x="68579" y="397510"/>
                </a:lnTo>
                <a:lnTo>
                  <a:pt x="60959" y="388620"/>
                </a:lnTo>
                <a:lnTo>
                  <a:pt x="52069" y="379730"/>
                </a:lnTo>
                <a:lnTo>
                  <a:pt x="44450" y="369570"/>
                </a:lnTo>
                <a:lnTo>
                  <a:pt x="38100" y="359410"/>
                </a:lnTo>
                <a:lnTo>
                  <a:pt x="31750" y="349250"/>
                </a:lnTo>
                <a:lnTo>
                  <a:pt x="25400" y="337820"/>
                </a:lnTo>
                <a:lnTo>
                  <a:pt x="20319" y="327660"/>
                </a:lnTo>
                <a:lnTo>
                  <a:pt x="15239" y="316230"/>
                </a:lnTo>
                <a:lnTo>
                  <a:pt x="11429" y="304800"/>
                </a:lnTo>
                <a:lnTo>
                  <a:pt x="7619" y="293370"/>
                </a:lnTo>
                <a:lnTo>
                  <a:pt x="5079" y="280670"/>
                </a:lnTo>
                <a:lnTo>
                  <a:pt x="2539" y="269239"/>
                </a:lnTo>
                <a:lnTo>
                  <a:pt x="1269" y="257810"/>
                </a:lnTo>
                <a:lnTo>
                  <a:pt x="0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73220" y="253618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39309" y="300227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73220" y="2513329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89" h="466089">
                <a:moveTo>
                  <a:pt x="0" y="232410"/>
                </a:moveTo>
                <a:lnTo>
                  <a:pt x="0" y="220980"/>
                </a:lnTo>
                <a:lnTo>
                  <a:pt x="1269" y="208280"/>
                </a:lnTo>
                <a:lnTo>
                  <a:pt x="2539" y="196850"/>
                </a:lnTo>
                <a:lnTo>
                  <a:pt x="5079" y="184150"/>
                </a:lnTo>
                <a:lnTo>
                  <a:pt x="7619" y="172720"/>
                </a:lnTo>
                <a:lnTo>
                  <a:pt x="11429" y="161290"/>
                </a:lnTo>
                <a:lnTo>
                  <a:pt x="15239" y="149860"/>
                </a:lnTo>
                <a:lnTo>
                  <a:pt x="38100" y="105410"/>
                </a:lnTo>
                <a:lnTo>
                  <a:pt x="68579" y="68580"/>
                </a:lnTo>
                <a:lnTo>
                  <a:pt x="77469" y="59690"/>
                </a:lnTo>
                <a:lnTo>
                  <a:pt x="86359" y="52070"/>
                </a:lnTo>
                <a:lnTo>
                  <a:pt x="96519" y="44450"/>
                </a:lnTo>
                <a:lnTo>
                  <a:pt x="106679" y="36830"/>
                </a:lnTo>
                <a:lnTo>
                  <a:pt x="116839" y="31750"/>
                </a:lnTo>
                <a:lnTo>
                  <a:pt x="127000" y="25400"/>
                </a:lnTo>
                <a:lnTo>
                  <a:pt x="138429" y="20320"/>
                </a:lnTo>
                <a:lnTo>
                  <a:pt x="149859" y="15240"/>
                </a:lnTo>
                <a:lnTo>
                  <a:pt x="161289" y="11430"/>
                </a:lnTo>
                <a:lnTo>
                  <a:pt x="208279" y="1270"/>
                </a:lnTo>
                <a:lnTo>
                  <a:pt x="220979" y="0"/>
                </a:lnTo>
                <a:lnTo>
                  <a:pt x="233679" y="0"/>
                </a:lnTo>
                <a:lnTo>
                  <a:pt x="245109" y="0"/>
                </a:lnTo>
                <a:lnTo>
                  <a:pt x="257809" y="1270"/>
                </a:lnTo>
                <a:lnTo>
                  <a:pt x="304800" y="11430"/>
                </a:lnTo>
                <a:lnTo>
                  <a:pt x="327659" y="20320"/>
                </a:lnTo>
                <a:lnTo>
                  <a:pt x="339089" y="25400"/>
                </a:lnTo>
                <a:lnTo>
                  <a:pt x="349250" y="31750"/>
                </a:lnTo>
                <a:lnTo>
                  <a:pt x="359409" y="36830"/>
                </a:lnTo>
                <a:lnTo>
                  <a:pt x="369569" y="44450"/>
                </a:lnTo>
                <a:lnTo>
                  <a:pt x="379729" y="52070"/>
                </a:lnTo>
                <a:lnTo>
                  <a:pt x="388619" y="59690"/>
                </a:lnTo>
                <a:lnTo>
                  <a:pt x="397509" y="68580"/>
                </a:lnTo>
                <a:lnTo>
                  <a:pt x="406400" y="77470"/>
                </a:lnTo>
                <a:lnTo>
                  <a:pt x="414019" y="86360"/>
                </a:lnTo>
                <a:lnTo>
                  <a:pt x="421639" y="96520"/>
                </a:lnTo>
                <a:lnTo>
                  <a:pt x="429259" y="105410"/>
                </a:lnTo>
                <a:lnTo>
                  <a:pt x="434339" y="116840"/>
                </a:lnTo>
                <a:lnTo>
                  <a:pt x="440689" y="127000"/>
                </a:lnTo>
                <a:lnTo>
                  <a:pt x="445769" y="138430"/>
                </a:lnTo>
                <a:lnTo>
                  <a:pt x="450850" y="149860"/>
                </a:lnTo>
                <a:lnTo>
                  <a:pt x="454659" y="161290"/>
                </a:lnTo>
                <a:lnTo>
                  <a:pt x="458469" y="172720"/>
                </a:lnTo>
                <a:lnTo>
                  <a:pt x="461009" y="184150"/>
                </a:lnTo>
                <a:lnTo>
                  <a:pt x="463550" y="196850"/>
                </a:lnTo>
                <a:lnTo>
                  <a:pt x="464819" y="208280"/>
                </a:lnTo>
                <a:lnTo>
                  <a:pt x="466089" y="220980"/>
                </a:lnTo>
                <a:lnTo>
                  <a:pt x="466089" y="232410"/>
                </a:lnTo>
                <a:lnTo>
                  <a:pt x="464819" y="245110"/>
                </a:lnTo>
                <a:lnTo>
                  <a:pt x="464819" y="257810"/>
                </a:lnTo>
                <a:lnTo>
                  <a:pt x="462279" y="269240"/>
                </a:lnTo>
                <a:lnTo>
                  <a:pt x="461009" y="280670"/>
                </a:lnTo>
                <a:lnTo>
                  <a:pt x="457200" y="293370"/>
                </a:lnTo>
                <a:lnTo>
                  <a:pt x="454659" y="304800"/>
                </a:lnTo>
                <a:lnTo>
                  <a:pt x="434339" y="349250"/>
                </a:lnTo>
                <a:lnTo>
                  <a:pt x="427989" y="359410"/>
                </a:lnTo>
                <a:lnTo>
                  <a:pt x="421639" y="369570"/>
                </a:lnTo>
                <a:lnTo>
                  <a:pt x="414019" y="379730"/>
                </a:lnTo>
                <a:lnTo>
                  <a:pt x="406400" y="388620"/>
                </a:lnTo>
                <a:lnTo>
                  <a:pt x="397509" y="397510"/>
                </a:lnTo>
                <a:lnTo>
                  <a:pt x="388619" y="405130"/>
                </a:lnTo>
                <a:lnTo>
                  <a:pt x="379729" y="414020"/>
                </a:lnTo>
                <a:lnTo>
                  <a:pt x="369569" y="421640"/>
                </a:lnTo>
                <a:lnTo>
                  <a:pt x="359409" y="427990"/>
                </a:lnTo>
                <a:lnTo>
                  <a:pt x="349250" y="434340"/>
                </a:lnTo>
                <a:lnTo>
                  <a:pt x="339089" y="440690"/>
                </a:lnTo>
                <a:lnTo>
                  <a:pt x="327659" y="445770"/>
                </a:lnTo>
                <a:lnTo>
                  <a:pt x="316229" y="449580"/>
                </a:lnTo>
                <a:lnTo>
                  <a:pt x="304800" y="454660"/>
                </a:lnTo>
                <a:lnTo>
                  <a:pt x="293369" y="457200"/>
                </a:lnTo>
                <a:lnTo>
                  <a:pt x="281939" y="461010"/>
                </a:lnTo>
                <a:lnTo>
                  <a:pt x="269239" y="462280"/>
                </a:lnTo>
                <a:lnTo>
                  <a:pt x="257809" y="464820"/>
                </a:lnTo>
                <a:lnTo>
                  <a:pt x="245109" y="464820"/>
                </a:lnTo>
                <a:lnTo>
                  <a:pt x="233679" y="466090"/>
                </a:lnTo>
                <a:lnTo>
                  <a:pt x="233679" y="464820"/>
                </a:lnTo>
                <a:lnTo>
                  <a:pt x="220979" y="464820"/>
                </a:lnTo>
                <a:lnTo>
                  <a:pt x="208279" y="463550"/>
                </a:lnTo>
                <a:lnTo>
                  <a:pt x="196850" y="462280"/>
                </a:lnTo>
                <a:lnTo>
                  <a:pt x="185419" y="459740"/>
                </a:lnTo>
                <a:lnTo>
                  <a:pt x="172719" y="457200"/>
                </a:lnTo>
                <a:lnTo>
                  <a:pt x="128269" y="440690"/>
                </a:lnTo>
                <a:lnTo>
                  <a:pt x="106679" y="427990"/>
                </a:lnTo>
                <a:lnTo>
                  <a:pt x="96519" y="421640"/>
                </a:lnTo>
                <a:lnTo>
                  <a:pt x="86359" y="414020"/>
                </a:lnTo>
                <a:lnTo>
                  <a:pt x="77469" y="405130"/>
                </a:lnTo>
                <a:lnTo>
                  <a:pt x="68579" y="397510"/>
                </a:lnTo>
                <a:lnTo>
                  <a:pt x="60959" y="388620"/>
                </a:lnTo>
                <a:lnTo>
                  <a:pt x="52069" y="379730"/>
                </a:lnTo>
                <a:lnTo>
                  <a:pt x="44450" y="369570"/>
                </a:lnTo>
                <a:lnTo>
                  <a:pt x="38100" y="359410"/>
                </a:lnTo>
                <a:lnTo>
                  <a:pt x="31750" y="349250"/>
                </a:lnTo>
                <a:lnTo>
                  <a:pt x="25400" y="337820"/>
                </a:lnTo>
                <a:lnTo>
                  <a:pt x="20319" y="327660"/>
                </a:lnTo>
                <a:lnTo>
                  <a:pt x="15239" y="316230"/>
                </a:lnTo>
                <a:lnTo>
                  <a:pt x="11429" y="304800"/>
                </a:lnTo>
                <a:lnTo>
                  <a:pt x="7619" y="293370"/>
                </a:lnTo>
                <a:lnTo>
                  <a:pt x="5079" y="280670"/>
                </a:lnTo>
                <a:lnTo>
                  <a:pt x="2539" y="269240"/>
                </a:lnTo>
                <a:lnTo>
                  <a:pt x="1269" y="257810"/>
                </a:lnTo>
                <a:lnTo>
                  <a:pt x="0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73220" y="25133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39309" y="29794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32710" y="5801359"/>
            <a:ext cx="1718310" cy="6438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02450" y="5732779"/>
            <a:ext cx="1628140" cy="717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 rot="21240000">
            <a:off x="2637353" y="4276281"/>
            <a:ext cx="2112728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00"/>
              </a:lnSpc>
            </a:pPr>
            <a:r>
              <a:rPr dirty="0" sz="2000" spc="-25" b="1">
                <a:latin typeface="Arial"/>
                <a:cs typeface="Arial"/>
              </a:rPr>
              <a:t>www.nan</a:t>
            </a:r>
            <a:r>
              <a:rPr dirty="0" baseline="1388" sz="3000" spc="-37" b="1">
                <a:latin typeface="Arial"/>
                <a:cs typeface="Arial"/>
              </a:rPr>
              <a:t>ofiber.at</a:t>
            </a:r>
            <a:endParaRPr baseline="1388" sz="30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33119" y="223520"/>
            <a:ext cx="44551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Thank </a:t>
            </a:r>
            <a:r>
              <a:rPr dirty="0"/>
              <a:t>you </a:t>
            </a:r>
            <a:r>
              <a:rPr dirty="0" spc="-5"/>
              <a:t>for </a:t>
            </a:r>
            <a:r>
              <a:rPr dirty="0"/>
              <a:t>your</a:t>
            </a:r>
            <a:r>
              <a:rPr dirty="0" spc="-45"/>
              <a:t> </a:t>
            </a:r>
            <a:r>
              <a:rPr dirty="0" spc="-5"/>
              <a:t>attention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64689" y="1412240"/>
            <a:ext cx="3634104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>
                <a:solidFill>
                  <a:srgbClr val="FF0000"/>
                </a:solidFill>
                <a:latin typeface="Lucida Sans"/>
                <a:cs typeface="Lucida Sans"/>
              </a:rPr>
              <a:t>A. </a:t>
            </a:r>
            <a:r>
              <a:rPr dirty="0" sz="1600" spc="40">
                <a:solidFill>
                  <a:srgbClr val="FF0000"/>
                </a:solidFill>
                <a:latin typeface="Lucida Sans"/>
                <a:cs typeface="Lucida Sans"/>
              </a:rPr>
              <a:t>Ulanov </a:t>
            </a:r>
            <a:r>
              <a:rPr dirty="0" baseline="-32986" sz="2400" spc="-7">
                <a:solidFill>
                  <a:srgbClr val="FF0000"/>
                </a:solidFill>
                <a:latin typeface="Lucida Sans"/>
                <a:cs typeface="Lucida Sans"/>
              </a:rPr>
              <a:t>M.</a:t>
            </a:r>
            <a:r>
              <a:rPr dirty="0" baseline="-32986" sz="2400" spc="-89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baseline="-32986" sz="2400" spc="104">
                <a:solidFill>
                  <a:srgbClr val="FF0000"/>
                </a:solidFill>
                <a:latin typeface="Lucida Sans"/>
                <a:cs typeface="Lucida Sans"/>
              </a:rPr>
              <a:t>Blaha</a:t>
            </a:r>
            <a:endParaRPr baseline="-32986" sz="2400">
              <a:latin typeface="Lucida Sans"/>
              <a:cs typeface="Lucida Sans"/>
            </a:endParaRPr>
          </a:p>
          <a:p>
            <a:pPr marL="1732280">
              <a:lnSpc>
                <a:spcPct val="100000"/>
              </a:lnSpc>
              <a:spcBef>
                <a:spcPts val="1890"/>
              </a:spcBef>
            </a:pPr>
            <a:r>
              <a:rPr dirty="0" sz="1600" spc="-25">
                <a:solidFill>
                  <a:srgbClr val="FF0000"/>
                </a:solidFill>
                <a:latin typeface="Lucida Sans"/>
                <a:cs typeface="Lucida Sans"/>
              </a:rPr>
              <a:t>A.</a:t>
            </a:r>
            <a:r>
              <a:rPr dirty="0" sz="1600" spc="-6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sz="1600" spc="35">
                <a:solidFill>
                  <a:srgbClr val="FF0000"/>
                </a:solidFill>
                <a:latin typeface="Lucida Sans"/>
                <a:cs typeface="Lucida Sans"/>
              </a:rPr>
              <a:t>Rauschenbeutel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020559" y="2780029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90" h="466089">
                <a:moveTo>
                  <a:pt x="0" y="232410"/>
                </a:moveTo>
                <a:lnTo>
                  <a:pt x="0" y="220980"/>
                </a:lnTo>
                <a:lnTo>
                  <a:pt x="1270" y="208280"/>
                </a:lnTo>
                <a:lnTo>
                  <a:pt x="2540" y="196850"/>
                </a:lnTo>
                <a:lnTo>
                  <a:pt x="5080" y="184150"/>
                </a:lnTo>
                <a:lnTo>
                  <a:pt x="7620" y="172720"/>
                </a:lnTo>
                <a:lnTo>
                  <a:pt x="11430" y="161290"/>
                </a:lnTo>
                <a:lnTo>
                  <a:pt x="15240" y="149860"/>
                </a:lnTo>
                <a:lnTo>
                  <a:pt x="20320" y="138430"/>
                </a:lnTo>
                <a:lnTo>
                  <a:pt x="25400" y="127000"/>
                </a:lnTo>
                <a:lnTo>
                  <a:pt x="31750" y="115570"/>
                </a:lnTo>
                <a:lnTo>
                  <a:pt x="59690" y="77470"/>
                </a:lnTo>
                <a:lnTo>
                  <a:pt x="68580" y="68580"/>
                </a:lnTo>
                <a:lnTo>
                  <a:pt x="77470" y="59690"/>
                </a:lnTo>
                <a:lnTo>
                  <a:pt x="86360" y="52070"/>
                </a:lnTo>
                <a:lnTo>
                  <a:pt x="96520" y="44450"/>
                </a:lnTo>
                <a:lnTo>
                  <a:pt x="105410" y="36830"/>
                </a:lnTo>
                <a:lnTo>
                  <a:pt x="116840" y="31750"/>
                </a:lnTo>
                <a:lnTo>
                  <a:pt x="127000" y="25400"/>
                </a:lnTo>
                <a:lnTo>
                  <a:pt x="138430" y="20320"/>
                </a:lnTo>
                <a:lnTo>
                  <a:pt x="148590" y="15240"/>
                </a:lnTo>
                <a:lnTo>
                  <a:pt x="161290" y="11430"/>
                </a:lnTo>
                <a:lnTo>
                  <a:pt x="172720" y="7620"/>
                </a:lnTo>
                <a:lnTo>
                  <a:pt x="184150" y="5080"/>
                </a:lnTo>
                <a:lnTo>
                  <a:pt x="196850" y="2540"/>
                </a:lnTo>
                <a:lnTo>
                  <a:pt x="208280" y="1270"/>
                </a:lnTo>
                <a:lnTo>
                  <a:pt x="220980" y="0"/>
                </a:lnTo>
                <a:lnTo>
                  <a:pt x="232410" y="0"/>
                </a:lnTo>
                <a:lnTo>
                  <a:pt x="245110" y="0"/>
                </a:lnTo>
                <a:lnTo>
                  <a:pt x="257810" y="1270"/>
                </a:lnTo>
                <a:lnTo>
                  <a:pt x="269240" y="2540"/>
                </a:lnTo>
                <a:lnTo>
                  <a:pt x="281940" y="5080"/>
                </a:lnTo>
                <a:lnTo>
                  <a:pt x="293370" y="7620"/>
                </a:lnTo>
                <a:lnTo>
                  <a:pt x="304800" y="11430"/>
                </a:lnTo>
                <a:lnTo>
                  <a:pt x="316230" y="15240"/>
                </a:lnTo>
                <a:lnTo>
                  <a:pt x="327660" y="20320"/>
                </a:lnTo>
                <a:lnTo>
                  <a:pt x="339090" y="25400"/>
                </a:lnTo>
                <a:lnTo>
                  <a:pt x="349250" y="31750"/>
                </a:lnTo>
                <a:lnTo>
                  <a:pt x="359410" y="36830"/>
                </a:lnTo>
                <a:lnTo>
                  <a:pt x="369570" y="44450"/>
                </a:lnTo>
                <a:lnTo>
                  <a:pt x="379730" y="52070"/>
                </a:lnTo>
                <a:lnTo>
                  <a:pt x="414020" y="86360"/>
                </a:lnTo>
                <a:lnTo>
                  <a:pt x="420370" y="96520"/>
                </a:lnTo>
                <a:lnTo>
                  <a:pt x="427990" y="106680"/>
                </a:lnTo>
                <a:lnTo>
                  <a:pt x="434340" y="116840"/>
                </a:lnTo>
                <a:lnTo>
                  <a:pt x="440690" y="127000"/>
                </a:lnTo>
                <a:lnTo>
                  <a:pt x="445770" y="138430"/>
                </a:lnTo>
                <a:lnTo>
                  <a:pt x="449580" y="149860"/>
                </a:lnTo>
                <a:lnTo>
                  <a:pt x="454660" y="161290"/>
                </a:lnTo>
                <a:lnTo>
                  <a:pt x="457200" y="172720"/>
                </a:lnTo>
                <a:lnTo>
                  <a:pt x="461010" y="184150"/>
                </a:lnTo>
                <a:lnTo>
                  <a:pt x="462280" y="196850"/>
                </a:lnTo>
                <a:lnTo>
                  <a:pt x="464820" y="208280"/>
                </a:lnTo>
                <a:lnTo>
                  <a:pt x="464820" y="220980"/>
                </a:lnTo>
                <a:lnTo>
                  <a:pt x="466090" y="232410"/>
                </a:lnTo>
                <a:lnTo>
                  <a:pt x="464820" y="232410"/>
                </a:lnTo>
                <a:lnTo>
                  <a:pt x="464820" y="245110"/>
                </a:lnTo>
                <a:lnTo>
                  <a:pt x="463550" y="257810"/>
                </a:lnTo>
                <a:lnTo>
                  <a:pt x="462280" y="269240"/>
                </a:lnTo>
                <a:lnTo>
                  <a:pt x="459740" y="280670"/>
                </a:lnTo>
                <a:lnTo>
                  <a:pt x="457200" y="293370"/>
                </a:lnTo>
                <a:lnTo>
                  <a:pt x="453390" y="304800"/>
                </a:lnTo>
                <a:lnTo>
                  <a:pt x="449580" y="316230"/>
                </a:lnTo>
                <a:lnTo>
                  <a:pt x="444500" y="327660"/>
                </a:lnTo>
                <a:lnTo>
                  <a:pt x="440690" y="337820"/>
                </a:lnTo>
                <a:lnTo>
                  <a:pt x="434340" y="349250"/>
                </a:lnTo>
                <a:lnTo>
                  <a:pt x="427990" y="359410"/>
                </a:lnTo>
                <a:lnTo>
                  <a:pt x="420370" y="369570"/>
                </a:lnTo>
                <a:lnTo>
                  <a:pt x="414020" y="379730"/>
                </a:lnTo>
                <a:lnTo>
                  <a:pt x="405130" y="388620"/>
                </a:lnTo>
                <a:lnTo>
                  <a:pt x="397510" y="397510"/>
                </a:lnTo>
                <a:lnTo>
                  <a:pt x="388620" y="405130"/>
                </a:lnTo>
                <a:lnTo>
                  <a:pt x="349250" y="434340"/>
                </a:lnTo>
                <a:lnTo>
                  <a:pt x="304800" y="454660"/>
                </a:lnTo>
                <a:lnTo>
                  <a:pt x="293370" y="457200"/>
                </a:lnTo>
                <a:lnTo>
                  <a:pt x="280670" y="461010"/>
                </a:lnTo>
                <a:lnTo>
                  <a:pt x="269240" y="462280"/>
                </a:lnTo>
                <a:lnTo>
                  <a:pt x="257810" y="464820"/>
                </a:lnTo>
                <a:lnTo>
                  <a:pt x="245110" y="464820"/>
                </a:lnTo>
                <a:lnTo>
                  <a:pt x="232410" y="466090"/>
                </a:lnTo>
                <a:lnTo>
                  <a:pt x="232410" y="464820"/>
                </a:lnTo>
                <a:lnTo>
                  <a:pt x="220980" y="464820"/>
                </a:lnTo>
                <a:lnTo>
                  <a:pt x="172720" y="457200"/>
                </a:lnTo>
                <a:lnTo>
                  <a:pt x="161290" y="453390"/>
                </a:lnTo>
                <a:lnTo>
                  <a:pt x="148590" y="449580"/>
                </a:lnTo>
                <a:lnTo>
                  <a:pt x="138430" y="445770"/>
                </a:lnTo>
                <a:lnTo>
                  <a:pt x="127000" y="440690"/>
                </a:lnTo>
                <a:lnTo>
                  <a:pt x="116840" y="434340"/>
                </a:lnTo>
                <a:lnTo>
                  <a:pt x="105410" y="427990"/>
                </a:lnTo>
                <a:lnTo>
                  <a:pt x="96520" y="421640"/>
                </a:lnTo>
                <a:lnTo>
                  <a:pt x="86360" y="414020"/>
                </a:lnTo>
                <a:lnTo>
                  <a:pt x="77470" y="405130"/>
                </a:lnTo>
                <a:lnTo>
                  <a:pt x="68580" y="397510"/>
                </a:lnTo>
                <a:lnTo>
                  <a:pt x="59690" y="388620"/>
                </a:lnTo>
                <a:lnTo>
                  <a:pt x="52070" y="379730"/>
                </a:lnTo>
                <a:lnTo>
                  <a:pt x="44450" y="369570"/>
                </a:lnTo>
                <a:lnTo>
                  <a:pt x="38100" y="359410"/>
                </a:lnTo>
                <a:lnTo>
                  <a:pt x="31750" y="349250"/>
                </a:lnTo>
                <a:lnTo>
                  <a:pt x="25400" y="337820"/>
                </a:lnTo>
                <a:lnTo>
                  <a:pt x="20320" y="327660"/>
                </a:lnTo>
                <a:lnTo>
                  <a:pt x="15240" y="316230"/>
                </a:lnTo>
                <a:lnTo>
                  <a:pt x="11430" y="304800"/>
                </a:lnTo>
                <a:lnTo>
                  <a:pt x="7620" y="293370"/>
                </a:lnTo>
                <a:lnTo>
                  <a:pt x="5080" y="280670"/>
                </a:lnTo>
                <a:lnTo>
                  <a:pt x="2540" y="269240"/>
                </a:lnTo>
                <a:lnTo>
                  <a:pt x="1270" y="257810"/>
                </a:lnTo>
                <a:lnTo>
                  <a:pt x="0" y="245110"/>
                </a:lnTo>
                <a:lnTo>
                  <a:pt x="0" y="23241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20559" y="2780029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86650" y="324612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20559" y="2757170"/>
            <a:ext cx="466090" cy="466090"/>
          </a:xfrm>
          <a:custGeom>
            <a:avLst/>
            <a:gdLst/>
            <a:ahLst/>
            <a:cxnLst/>
            <a:rect l="l" t="t" r="r" b="b"/>
            <a:pathLst>
              <a:path w="466090" h="466089">
                <a:moveTo>
                  <a:pt x="0" y="232409"/>
                </a:moveTo>
                <a:lnTo>
                  <a:pt x="0" y="220979"/>
                </a:lnTo>
                <a:lnTo>
                  <a:pt x="1270" y="208279"/>
                </a:lnTo>
                <a:lnTo>
                  <a:pt x="11430" y="160019"/>
                </a:lnTo>
                <a:lnTo>
                  <a:pt x="20320" y="138429"/>
                </a:lnTo>
                <a:lnTo>
                  <a:pt x="25400" y="127000"/>
                </a:lnTo>
                <a:lnTo>
                  <a:pt x="31750" y="115569"/>
                </a:lnTo>
                <a:lnTo>
                  <a:pt x="36830" y="105409"/>
                </a:lnTo>
                <a:lnTo>
                  <a:pt x="44450" y="95250"/>
                </a:lnTo>
                <a:lnTo>
                  <a:pt x="52070" y="86359"/>
                </a:lnTo>
                <a:lnTo>
                  <a:pt x="59690" y="76200"/>
                </a:lnTo>
                <a:lnTo>
                  <a:pt x="68580" y="68579"/>
                </a:lnTo>
                <a:lnTo>
                  <a:pt x="77470" y="59689"/>
                </a:lnTo>
                <a:lnTo>
                  <a:pt x="86360" y="52069"/>
                </a:lnTo>
                <a:lnTo>
                  <a:pt x="96520" y="44450"/>
                </a:lnTo>
                <a:lnTo>
                  <a:pt x="105410" y="36829"/>
                </a:lnTo>
                <a:lnTo>
                  <a:pt x="116840" y="30479"/>
                </a:lnTo>
                <a:lnTo>
                  <a:pt x="127000" y="25400"/>
                </a:lnTo>
                <a:lnTo>
                  <a:pt x="138430" y="20319"/>
                </a:lnTo>
                <a:lnTo>
                  <a:pt x="148590" y="15239"/>
                </a:lnTo>
                <a:lnTo>
                  <a:pt x="161290" y="11429"/>
                </a:lnTo>
                <a:lnTo>
                  <a:pt x="172720" y="7619"/>
                </a:lnTo>
                <a:lnTo>
                  <a:pt x="184150" y="5079"/>
                </a:lnTo>
                <a:lnTo>
                  <a:pt x="196850" y="2539"/>
                </a:lnTo>
                <a:lnTo>
                  <a:pt x="208280" y="1269"/>
                </a:lnTo>
                <a:lnTo>
                  <a:pt x="220980" y="0"/>
                </a:lnTo>
                <a:lnTo>
                  <a:pt x="232410" y="0"/>
                </a:lnTo>
                <a:lnTo>
                  <a:pt x="245110" y="0"/>
                </a:lnTo>
                <a:lnTo>
                  <a:pt x="257810" y="1269"/>
                </a:lnTo>
                <a:lnTo>
                  <a:pt x="269240" y="2539"/>
                </a:lnTo>
                <a:lnTo>
                  <a:pt x="281940" y="5079"/>
                </a:lnTo>
                <a:lnTo>
                  <a:pt x="293370" y="7619"/>
                </a:lnTo>
                <a:lnTo>
                  <a:pt x="304800" y="11429"/>
                </a:lnTo>
                <a:lnTo>
                  <a:pt x="316230" y="15239"/>
                </a:lnTo>
                <a:lnTo>
                  <a:pt x="359410" y="36829"/>
                </a:lnTo>
                <a:lnTo>
                  <a:pt x="369570" y="44450"/>
                </a:lnTo>
                <a:lnTo>
                  <a:pt x="379730" y="52069"/>
                </a:lnTo>
                <a:lnTo>
                  <a:pt x="388620" y="59689"/>
                </a:lnTo>
                <a:lnTo>
                  <a:pt x="397510" y="68579"/>
                </a:lnTo>
                <a:lnTo>
                  <a:pt x="406400" y="76200"/>
                </a:lnTo>
                <a:lnTo>
                  <a:pt x="414020" y="86359"/>
                </a:lnTo>
                <a:lnTo>
                  <a:pt x="420370" y="95250"/>
                </a:lnTo>
                <a:lnTo>
                  <a:pt x="427990" y="105409"/>
                </a:lnTo>
                <a:lnTo>
                  <a:pt x="434340" y="116839"/>
                </a:lnTo>
                <a:lnTo>
                  <a:pt x="440690" y="127000"/>
                </a:lnTo>
                <a:lnTo>
                  <a:pt x="445770" y="138429"/>
                </a:lnTo>
                <a:lnTo>
                  <a:pt x="449580" y="148589"/>
                </a:lnTo>
                <a:lnTo>
                  <a:pt x="454660" y="160019"/>
                </a:lnTo>
                <a:lnTo>
                  <a:pt x="457200" y="172719"/>
                </a:lnTo>
                <a:lnTo>
                  <a:pt x="461010" y="184150"/>
                </a:lnTo>
                <a:lnTo>
                  <a:pt x="462280" y="196850"/>
                </a:lnTo>
                <a:lnTo>
                  <a:pt x="464820" y="208279"/>
                </a:lnTo>
                <a:lnTo>
                  <a:pt x="464820" y="220979"/>
                </a:lnTo>
                <a:lnTo>
                  <a:pt x="466090" y="232409"/>
                </a:lnTo>
                <a:lnTo>
                  <a:pt x="464820" y="232409"/>
                </a:lnTo>
                <a:lnTo>
                  <a:pt x="464820" y="245109"/>
                </a:lnTo>
                <a:lnTo>
                  <a:pt x="463550" y="256539"/>
                </a:lnTo>
                <a:lnTo>
                  <a:pt x="462280" y="269239"/>
                </a:lnTo>
                <a:lnTo>
                  <a:pt x="459740" y="280669"/>
                </a:lnTo>
                <a:lnTo>
                  <a:pt x="457200" y="293369"/>
                </a:lnTo>
                <a:lnTo>
                  <a:pt x="453390" y="304800"/>
                </a:lnTo>
                <a:lnTo>
                  <a:pt x="449580" y="316229"/>
                </a:lnTo>
                <a:lnTo>
                  <a:pt x="444500" y="327659"/>
                </a:lnTo>
                <a:lnTo>
                  <a:pt x="440690" y="337819"/>
                </a:lnTo>
                <a:lnTo>
                  <a:pt x="434340" y="349250"/>
                </a:lnTo>
                <a:lnTo>
                  <a:pt x="427990" y="359409"/>
                </a:lnTo>
                <a:lnTo>
                  <a:pt x="420370" y="369569"/>
                </a:lnTo>
                <a:lnTo>
                  <a:pt x="414020" y="379729"/>
                </a:lnTo>
                <a:lnTo>
                  <a:pt x="405130" y="388619"/>
                </a:lnTo>
                <a:lnTo>
                  <a:pt x="397510" y="397509"/>
                </a:lnTo>
                <a:lnTo>
                  <a:pt x="388620" y="405129"/>
                </a:lnTo>
                <a:lnTo>
                  <a:pt x="379730" y="412750"/>
                </a:lnTo>
                <a:lnTo>
                  <a:pt x="369570" y="420369"/>
                </a:lnTo>
                <a:lnTo>
                  <a:pt x="359410" y="427989"/>
                </a:lnTo>
                <a:lnTo>
                  <a:pt x="349250" y="434339"/>
                </a:lnTo>
                <a:lnTo>
                  <a:pt x="337820" y="439419"/>
                </a:lnTo>
                <a:lnTo>
                  <a:pt x="327660" y="445769"/>
                </a:lnTo>
                <a:lnTo>
                  <a:pt x="316230" y="449579"/>
                </a:lnTo>
                <a:lnTo>
                  <a:pt x="304800" y="454659"/>
                </a:lnTo>
                <a:lnTo>
                  <a:pt x="293370" y="457200"/>
                </a:lnTo>
                <a:lnTo>
                  <a:pt x="280670" y="461009"/>
                </a:lnTo>
                <a:lnTo>
                  <a:pt x="269240" y="462279"/>
                </a:lnTo>
                <a:lnTo>
                  <a:pt x="257810" y="463550"/>
                </a:lnTo>
                <a:lnTo>
                  <a:pt x="245110" y="464819"/>
                </a:lnTo>
                <a:lnTo>
                  <a:pt x="232410" y="466089"/>
                </a:lnTo>
                <a:lnTo>
                  <a:pt x="232410" y="464819"/>
                </a:lnTo>
                <a:lnTo>
                  <a:pt x="220980" y="464819"/>
                </a:lnTo>
                <a:lnTo>
                  <a:pt x="208280" y="463550"/>
                </a:lnTo>
                <a:lnTo>
                  <a:pt x="196850" y="462279"/>
                </a:lnTo>
                <a:lnTo>
                  <a:pt x="184150" y="459739"/>
                </a:lnTo>
                <a:lnTo>
                  <a:pt x="172720" y="457200"/>
                </a:lnTo>
                <a:lnTo>
                  <a:pt x="161290" y="453389"/>
                </a:lnTo>
                <a:lnTo>
                  <a:pt x="148590" y="449579"/>
                </a:lnTo>
                <a:lnTo>
                  <a:pt x="138430" y="444500"/>
                </a:lnTo>
                <a:lnTo>
                  <a:pt x="127000" y="439419"/>
                </a:lnTo>
                <a:lnTo>
                  <a:pt x="116840" y="434339"/>
                </a:lnTo>
                <a:lnTo>
                  <a:pt x="105410" y="427989"/>
                </a:lnTo>
                <a:lnTo>
                  <a:pt x="96520" y="420369"/>
                </a:lnTo>
                <a:lnTo>
                  <a:pt x="86360" y="412750"/>
                </a:lnTo>
                <a:lnTo>
                  <a:pt x="52070" y="379729"/>
                </a:lnTo>
                <a:lnTo>
                  <a:pt x="38100" y="359409"/>
                </a:lnTo>
                <a:lnTo>
                  <a:pt x="31750" y="349250"/>
                </a:lnTo>
                <a:lnTo>
                  <a:pt x="25400" y="337819"/>
                </a:lnTo>
                <a:lnTo>
                  <a:pt x="20320" y="327659"/>
                </a:lnTo>
                <a:lnTo>
                  <a:pt x="15240" y="316229"/>
                </a:lnTo>
                <a:lnTo>
                  <a:pt x="11430" y="304800"/>
                </a:lnTo>
                <a:lnTo>
                  <a:pt x="7620" y="293369"/>
                </a:lnTo>
                <a:lnTo>
                  <a:pt x="5080" y="280669"/>
                </a:lnTo>
                <a:lnTo>
                  <a:pt x="2540" y="269239"/>
                </a:lnTo>
                <a:lnTo>
                  <a:pt x="1270" y="256539"/>
                </a:lnTo>
                <a:lnTo>
                  <a:pt x="0" y="245109"/>
                </a:lnTo>
                <a:lnTo>
                  <a:pt x="0" y="232409"/>
                </a:lnTo>
                <a:close/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20559" y="275717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86650" y="3223260"/>
            <a:ext cx="0" cy="0"/>
          </a:xfrm>
          <a:custGeom>
            <a:avLst/>
            <a:gdLst/>
            <a:ahLst/>
            <a:cxnLst/>
            <a:rect l="l" t="t" r="r" b="b"/>
            <a:pathLst>
              <a:path w="0" h="0"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732269" y="1460500"/>
            <a:ext cx="1661795" cy="66802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710"/>
              </a:spcBef>
            </a:pPr>
            <a:r>
              <a:rPr dirty="0" sz="1600" spc="-95">
                <a:solidFill>
                  <a:srgbClr val="FF0000"/>
                </a:solidFill>
                <a:latin typeface="Lucida Sans"/>
                <a:cs typeface="Lucida Sans"/>
              </a:rPr>
              <a:t>P.</a:t>
            </a:r>
            <a:r>
              <a:rPr dirty="0" sz="1600" spc="-8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sz="1600" spc="50">
                <a:solidFill>
                  <a:srgbClr val="FF0000"/>
                </a:solidFill>
                <a:latin typeface="Lucida Sans"/>
                <a:cs typeface="Lucida Sans"/>
              </a:rPr>
              <a:t>Schneeweiss</a:t>
            </a:r>
            <a:endParaRPr sz="16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600" spc="-15">
                <a:solidFill>
                  <a:srgbClr val="FF0000"/>
                </a:solidFill>
                <a:latin typeface="Lucida Sans"/>
                <a:cs typeface="Lucida Sans"/>
              </a:rPr>
              <a:t>J.</a:t>
            </a:r>
            <a:r>
              <a:rPr dirty="0" sz="1600" spc="-2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dirty="0" sz="1600" spc="-50">
                <a:solidFill>
                  <a:srgbClr val="FF0000"/>
                </a:solidFill>
                <a:latin typeface="Lucida Sans"/>
                <a:cs typeface="Lucida Sans"/>
              </a:rPr>
              <a:t>Volz</a:t>
            </a:r>
            <a:endParaRPr sz="16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189229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100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202689" y="2703829"/>
            <a:ext cx="1624330" cy="473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1690" y="4013200"/>
            <a:ext cx="1554480" cy="32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9529" y="4055109"/>
            <a:ext cx="1620520" cy="264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7190" y="1426210"/>
            <a:ext cx="3803650" cy="237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32779" y="265176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77840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19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12559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18250" y="277367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2g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090" y="1320800"/>
            <a:ext cx="351218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“Conventional”</a:t>
            </a: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 CQED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485140" indent="-341630">
              <a:lnSpc>
                <a:spcPct val="100000"/>
              </a:lnSpc>
              <a:buChar char="•"/>
              <a:tabLst>
                <a:tab pos="484505" algn="l"/>
                <a:tab pos="485140" algn="l"/>
              </a:tabLst>
            </a:pPr>
            <a:r>
              <a:rPr dirty="0" sz="2200" spc="-5">
                <a:latin typeface="Arial"/>
                <a:cs typeface="Arial"/>
              </a:rPr>
              <a:t>Strong coupling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criterion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900" y="399160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1530" y="3868420"/>
            <a:ext cx="7192645" cy="972819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128770" algn="l"/>
              </a:tabLst>
            </a:pPr>
            <a:r>
              <a:rPr dirty="0" sz="2200" spc="-5">
                <a:latin typeface="Arial"/>
                <a:cs typeface="Arial"/>
              </a:rPr>
              <a:t>Collective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coupling:	</a:t>
            </a:r>
            <a:r>
              <a:rPr dirty="0" sz="220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966469">
              <a:lnSpc>
                <a:spcPct val="100000"/>
              </a:lnSpc>
              <a:spcBef>
                <a:spcPts val="10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Interaction enhancement and new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perspectives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0" y="189229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100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202689" y="2703829"/>
            <a:ext cx="1624330" cy="473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61690" y="4013200"/>
            <a:ext cx="1554480" cy="32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9529" y="4055109"/>
            <a:ext cx="1620520" cy="264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86740" y="5730240"/>
            <a:ext cx="75590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i="1">
                <a:solidFill>
                  <a:srgbClr val="006FBF"/>
                </a:solidFill>
                <a:latin typeface="Arial"/>
                <a:cs typeface="Arial"/>
              </a:rPr>
              <a:t>What if </a:t>
            </a:r>
            <a:r>
              <a:rPr dirty="0" sz="2200" i="1">
                <a:solidFill>
                  <a:srgbClr val="006FBF"/>
                </a:solidFill>
                <a:latin typeface="Arial"/>
                <a:cs typeface="Arial"/>
              </a:rPr>
              <a:t>g </a:t>
            </a:r>
            <a:r>
              <a:rPr dirty="0" sz="2200" spc="-5" i="1">
                <a:solidFill>
                  <a:srgbClr val="006FBF"/>
                </a:solidFill>
                <a:latin typeface="Arial"/>
                <a:cs typeface="Arial"/>
              </a:rPr>
              <a:t>exceeds the separation between the </a:t>
            </a:r>
            <a:r>
              <a:rPr dirty="0" sz="2200" i="1">
                <a:solidFill>
                  <a:srgbClr val="006FBF"/>
                </a:solidFill>
                <a:latin typeface="Arial"/>
                <a:cs typeface="Arial"/>
              </a:rPr>
              <a:t>cavity</a:t>
            </a:r>
            <a:r>
              <a:rPr dirty="0" sz="2200" spc="20" i="1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006FBF"/>
                </a:solidFill>
                <a:latin typeface="Arial"/>
                <a:cs typeface="Arial"/>
              </a:rPr>
              <a:t>modes?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87190" y="1426210"/>
            <a:ext cx="3803650" cy="2377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9900" y="5129529"/>
            <a:ext cx="1257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80">
                <a:latin typeface="Calibri"/>
                <a:cs typeface="Calibri"/>
              </a:rPr>
              <a:t>●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035550"/>
            <a:ext cx="36576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Arial"/>
                <a:cs typeface="Arial"/>
              </a:rPr>
              <a:t>Complexify: add more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32779" y="2651760"/>
            <a:ext cx="787400" cy="0"/>
          </a:xfrm>
          <a:custGeom>
            <a:avLst/>
            <a:gdLst/>
            <a:ahLst/>
            <a:cxnLst/>
            <a:rect l="l" t="t" r="r" b="b"/>
            <a:pathLst>
              <a:path w="787400" h="0">
                <a:moveTo>
                  <a:pt x="0" y="0"/>
                </a:moveTo>
                <a:lnTo>
                  <a:pt x="7874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77840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60" h="109219">
                <a:moveTo>
                  <a:pt x="162560" y="0"/>
                </a:moveTo>
                <a:lnTo>
                  <a:pt x="0" y="54610"/>
                </a:lnTo>
                <a:lnTo>
                  <a:pt x="162560" y="109220"/>
                </a:lnTo>
                <a:lnTo>
                  <a:pt x="162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12559" y="2597150"/>
            <a:ext cx="162560" cy="109220"/>
          </a:xfrm>
          <a:custGeom>
            <a:avLst/>
            <a:gdLst/>
            <a:ahLst/>
            <a:cxnLst/>
            <a:rect l="l" t="t" r="r" b="b"/>
            <a:pathLst>
              <a:path w="162559" h="109219">
                <a:moveTo>
                  <a:pt x="0" y="0"/>
                </a:moveTo>
                <a:lnTo>
                  <a:pt x="0" y="109220"/>
                </a:lnTo>
                <a:lnTo>
                  <a:pt x="16256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18250" y="2773679"/>
            <a:ext cx="280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2g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090" y="1320800"/>
            <a:ext cx="351218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“Conventional”</a:t>
            </a: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 CQED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imes New Roman"/>
              <a:cs typeface="Times New Roman"/>
            </a:endParaRPr>
          </a:p>
          <a:p>
            <a:pPr marL="485140" indent="-341630">
              <a:lnSpc>
                <a:spcPct val="100000"/>
              </a:lnSpc>
              <a:buChar char="•"/>
              <a:tabLst>
                <a:tab pos="484505" algn="l"/>
                <a:tab pos="485140" algn="l"/>
              </a:tabLst>
            </a:pPr>
            <a:r>
              <a:rPr dirty="0" sz="2200" spc="-5">
                <a:latin typeface="Arial"/>
                <a:cs typeface="Arial"/>
              </a:rPr>
              <a:t>Strong coupling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criterion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900" y="399160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1530" y="3868420"/>
            <a:ext cx="7192645" cy="972819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128770" algn="l"/>
              </a:tabLst>
            </a:pPr>
            <a:r>
              <a:rPr dirty="0" sz="2200" spc="-5">
                <a:latin typeface="Arial"/>
                <a:cs typeface="Arial"/>
              </a:rPr>
              <a:t>Collective</a:t>
            </a:r>
            <a:r>
              <a:rPr dirty="0" sz="2200" spc="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coupling:	</a:t>
            </a:r>
            <a:r>
              <a:rPr dirty="0" sz="220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966469">
              <a:lnSpc>
                <a:spcPct val="100000"/>
              </a:lnSpc>
              <a:spcBef>
                <a:spcPts val="10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Interaction enhancement and new</a:t>
            </a:r>
            <a:r>
              <a:rPr dirty="0" sz="2200" spc="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perspectives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380" y="189229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10">
                <a:latin typeface="Lucida Sans"/>
                <a:cs typeface="Lucida Sans"/>
              </a:rPr>
              <a:t> </a:t>
            </a:r>
            <a:r>
              <a:rPr dirty="0" spc="105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900" y="1247140"/>
            <a:ext cx="625221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Strong coupling to many resonator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200" b="1">
                <a:latin typeface="Arial"/>
                <a:cs typeface="Arial"/>
              </a:rPr>
              <a:t>g &gt; </a:t>
            </a:r>
            <a:r>
              <a:rPr dirty="0" sz="2200" spc="-5" b="1">
                <a:latin typeface="Arial"/>
                <a:cs typeface="Arial"/>
              </a:rPr>
              <a:t>FSR</a:t>
            </a:r>
            <a:r>
              <a:rPr dirty="0" sz="2200" spc="-5">
                <a:latin typeface="Arial"/>
                <a:cs typeface="Arial"/>
              </a:rPr>
              <a:t>, atoms emit into </a:t>
            </a:r>
            <a:r>
              <a:rPr dirty="0" sz="2200" spc="-10">
                <a:latin typeface="Arial"/>
                <a:cs typeface="Arial"/>
              </a:rPr>
              <a:t>different </a:t>
            </a:r>
            <a:r>
              <a:rPr dirty="0" sz="2200">
                <a:latin typeface="Arial"/>
                <a:cs typeface="Arial"/>
              </a:rPr>
              <a:t>cavity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5920" y="2432050"/>
            <a:ext cx="564768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1380" y="189229"/>
            <a:ext cx="397256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10">
                <a:latin typeface="Lucida Sans"/>
                <a:cs typeface="Lucida Sans"/>
              </a:rPr>
              <a:t> </a:t>
            </a:r>
            <a:r>
              <a:rPr dirty="0" spc="105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0" y="2432050"/>
            <a:ext cx="564768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9900" y="1247140"/>
            <a:ext cx="625221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Strong coupling to many resonator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200" b="1">
                <a:latin typeface="Arial"/>
                <a:cs typeface="Arial"/>
              </a:rPr>
              <a:t>g &gt; </a:t>
            </a:r>
            <a:r>
              <a:rPr dirty="0" sz="2200" spc="-5" b="1">
                <a:latin typeface="Arial"/>
                <a:cs typeface="Arial"/>
              </a:rPr>
              <a:t>FSR</a:t>
            </a:r>
            <a:r>
              <a:rPr dirty="0" sz="2200" spc="-5">
                <a:latin typeface="Arial"/>
                <a:cs typeface="Arial"/>
              </a:rPr>
              <a:t>, atoms emit into </a:t>
            </a:r>
            <a:r>
              <a:rPr dirty="0" sz="2200" spc="-10">
                <a:latin typeface="Arial"/>
                <a:cs typeface="Arial"/>
              </a:rPr>
              <a:t>different </a:t>
            </a:r>
            <a:r>
              <a:rPr dirty="0" sz="2200">
                <a:latin typeface="Arial"/>
                <a:cs typeface="Arial"/>
              </a:rPr>
              <a:t>cavity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189229"/>
            <a:ext cx="39731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100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0" y="2432050"/>
            <a:ext cx="564768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9900" y="1247140"/>
            <a:ext cx="6252210" cy="92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Strong coupling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to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many resonator</a:t>
            </a:r>
            <a:r>
              <a:rPr dirty="0" sz="2200" spc="-1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84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200" b="1">
                <a:latin typeface="Arial"/>
                <a:cs typeface="Arial"/>
              </a:rPr>
              <a:t>g &gt; </a:t>
            </a:r>
            <a:r>
              <a:rPr dirty="0" sz="2200" spc="-5" b="1">
                <a:latin typeface="Arial"/>
                <a:cs typeface="Arial"/>
              </a:rPr>
              <a:t>FSR</a:t>
            </a:r>
            <a:r>
              <a:rPr dirty="0" sz="2200" spc="-5">
                <a:latin typeface="Arial"/>
                <a:cs typeface="Arial"/>
              </a:rPr>
              <a:t>, atoms emit into </a:t>
            </a:r>
            <a:r>
              <a:rPr dirty="0" sz="2200" spc="-10">
                <a:latin typeface="Arial"/>
                <a:cs typeface="Arial"/>
              </a:rPr>
              <a:t>different </a:t>
            </a:r>
            <a:r>
              <a:rPr dirty="0" sz="2200">
                <a:latin typeface="Arial"/>
                <a:cs typeface="Arial"/>
              </a:rPr>
              <a:t>cavity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398525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874770"/>
            <a:ext cx="7725409" cy="8636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200" spc="-5">
                <a:latin typeface="Arial"/>
                <a:cs typeface="Arial"/>
              </a:rPr>
              <a:t>Strongly coupled in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single round-trip: “Superstrong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coupling”</a:t>
            </a:r>
            <a:endParaRPr sz="2200">
              <a:latin typeface="Arial"/>
              <a:cs typeface="Arial"/>
            </a:endParaRPr>
          </a:p>
          <a:p>
            <a:pPr marL="4314190">
              <a:lnSpc>
                <a:spcPct val="100000"/>
              </a:lnSpc>
              <a:spcBef>
                <a:spcPts val="810"/>
              </a:spcBef>
            </a:pPr>
            <a:r>
              <a:rPr dirty="0" sz="1800" spc="-20" i="1">
                <a:latin typeface="Arial"/>
                <a:cs typeface="Arial"/>
              </a:rPr>
              <a:t>D.Meiser, </a:t>
            </a:r>
            <a:r>
              <a:rPr dirty="0" sz="1800" spc="-120" i="1">
                <a:latin typeface="Arial"/>
                <a:cs typeface="Arial"/>
              </a:rPr>
              <a:t>P. </a:t>
            </a:r>
            <a:r>
              <a:rPr dirty="0" sz="1800" i="1">
                <a:latin typeface="Arial"/>
                <a:cs typeface="Arial"/>
              </a:rPr>
              <a:t>Meystre, </a:t>
            </a:r>
            <a:r>
              <a:rPr dirty="0" sz="1800" spc="-10" i="1">
                <a:latin typeface="Arial"/>
                <a:cs typeface="Arial"/>
              </a:rPr>
              <a:t>PRA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(2006)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189229"/>
            <a:ext cx="397319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">
                <a:latin typeface="Lucida Sans"/>
                <a:cs typeface="Lucida Sans"/>
              </a:rPr>
              <a:t>Multimode </a:t>
            </a:r>
            <a:r>
              <a:rPr dirty="0" spc="110">
                <a:latin typeface="Lucida Sans"/>
                <a:cs typeface="Lucida Sans"/>
              </a:rPr>
              <a:t>cavity</a:t>
            </a:r>
            <a:r>
              <a:rPr dirty="0" spc="-100">
                <a:latin typeface="Lucida Sans"/>
                <a:cs typeface="Lucida Sans"/>
              </a:rPr>
              <a:t> </a:t>
            </a:r>
            <a:r>
              <a:rPr dirty="0" spc="100">
                <a:latin typeface="Lucida Sans"/>
                <a:cs typeface="Lucida Sans"/>
              </a:rPr>
              <a:t>QED</a:t>
            </a:r>
          </a:p>
        </p:txBody>
      </p:sp>
      <p:sp>
        <p:nvSpPr>
          <p:cNvPr id="3" name="object 3"/>
          <p:cNvSpPr/>
          <p:nvPr/>
        </p:nvSpPr>
        <p:spPr>
          <a:xfrm>
            <a:off x="1645920" y="2432050"/>
            <a:ext cx="564768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9900" y="1247140"/>
            <a:ext cx="6252210" cy="929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Strong coupling </a:t>
            </a:r>
            <a:r>
              <a:rPr dirty="0" sz="2200">
                <a:solidFill>
                  <a:srgbClr val="006FBF"/>
                </a:solidFill>
                <a:latin typeface="Arial"/>
                <a:cs typeface="Arial"/>
              </a:rPr>
              <a:t>to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many resonator</a:t>
            </a:r>
            <a:r>
              <a:rPr dirty="0" sz="2200" spc="-1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spcBef>
                <a:spcPts val="184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dirty="0" sz="2200" b="1">
                <a:latin typeface="Arial"/>
                <a:cs typeface="Arial"/>
              </a:rPr>
              <a:t>g &gt; </a:t>
            </a:r>
            <a:r>
              <a:rPr dirty="0" sz="2200" spc="-5" b="1">
                <a:latin typeface="Arial"/>
                <a:cs typeface="Arial"/>
              </a:rPr>
              <a:t>FSR</a:t>
            </a:r>
            <a:r>
              <a:rPr dirty="0" sz="2200" spc="-5">
                <a:latin typeface="Arial"/>
                <a:cs typeface="Arial"/>
              </a:rPr>
              <a:t>, atoms emit into </a:t>
            </a:r>
            <a:r>
              <a:rPr dirty="0" sz="2200" spc="-10">
                <a:latin typeface="Arial"/>
                <a:cs typeface="Arial"/>
              </a:rPr>
              <a:t>different </a:t>
            </a:r>
            <a:r>
              <a:rPr dirty="0" sz="2200">
                <a:latin typeface="Arial"/>
                <a:cs typeface="Arial"/>
              </a:rPr>
              <a:t>cavity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modes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00" y="3985259"/>
            <a:ext cx="1238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1530" y="3874770"/>
            <a:ext cx="7725409" cy="86360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200" spc="-5">
                <a:latin typeface="Arial"/>
                <a:cs typeface="Arial"/>
              </a:rPr>
              <a:t>Strongly coupled in </a:t>
            </a:r>
            <a:r>
              <a:rPr dirty="0" sz="2200">
                <a:latin typeface="Arial"/>
                <a:cs typeface="Arial"/>
              </a:rPr>
              <a:t>a </a:t>
            </a:r>
            <a:r>
              <a:rPr dirty="0" sz="2200" spc="-5">
                <a:latin typeface="Arial"/>
                <a:cs typeface="Arial"/>
              </a:rPr>
              <a:t>single round-trip: “Superstrong</a:t>
            </a:r>
            <a:r>
              <a:rPr dirty="0" sz="2200" spc="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coupling”</a:t>
            </a:r>
            <a:endParaRPr sz="2200">
              <a:latin typeface="Arial"/>
              <a:cs typeface="Arial"/>
            </a:endParaRPr>
          </a:p>
          <a:p>
            <a:pPr marL="4314190">
              <a:lnSpc>
                <a:spcPct val="100000"/>
              </a:lnSpc>
              <a:spcBef>
                <a:spcPts val="810"/>
              </a:spcBef>
            </a:pPr>
            <a:r>
              <a:rPr dirty="0" sz="1800" spc="-20" i="1">
                <a:latin typeface="Arial"/>
                <a:cs typeface="Arial"/>
              </a:rPr>
              <a:t>D.Meiser, </a:t>
            </a:r>
            <a:r>
              <a:rPr dirty="0" sz="1800" spc="-120" i="1">
                <a:latin typeface="Arial"/>
                <a:cs typeface="Arial"/>
              </a:rPr>
              <a:t>P. </a:t>
            </a:r>
            <a:r>
              <a:rPr dirty="0" sz="1800" i="1">
                <a:latin typeface="Arial"/>
                <a:cs typeface="Arial"/>
              </a:rPr>
              <a:t>Meystre, </a:t>
            </a:r>
            <a:r>
              <a:rPr dirty="0" sz="1800" spc="-10" i="1">
                <a:latin typeface="Arial"/>
                <a:cs typeface="Arial"/>
              </a:rPr>
              <a:t>PRA</a:t>
            </a:r>
            <a:r>
              <a:rPr dirty="0" sz="1800" spc="3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(2006)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783" y="4870450"/>
            <a:ext cx="7910830" cy="164846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Photon modes interact </a:t>
            </a:r>
            <a:r>
              <a:rPr dirty="0" sz="2200">
                <a:latin typeface="Arial"/>
                <a:cs typeface="Arial"/>
              </a:rPr>
              <a:t>via </a:t>
            </a:r>
            <a:r>
              <a:rPr dirty="0" sz="2200" spc="-5">
                <a:latin typeface="Arial"/>
                <a:cs typeface="Arial"/>
              </a:rPr>
              <a:t>the atoms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200">
                <a:latin typeface="Arial"/>
                <a:cs typeface="Arial"/>
              </a:rPr>
              <a:t>→ </a:t>
            </a:r>
            <a:r>
              <a:rPr dirty="0" sz="2200" spc="-5">
                <a:latin typeface="Arial"/>
                <a:cs typeface="Arial"/>
              </a:rPr>
              <a:t>Atoms and field don’t interact </a:t>
            </a:r>
            <a:r>
              <a:rPr dirty="0" sz="2200" spc="-10">
                <a:latin typeface="Arial"/>
                <a:cs typeface="Arial"/>
              </a:rPr>
              <a:t>instantaneously, </a:t>
            </a:r>
            <a:r>
              <a:rPr dirty="0" sz="2200" spc="-5">
                <a:latin typeface="Arial"/>
                <a:cs typeface="Arial"/>
              </a:rPr>
              <a:t>new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dynamics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Overcome some limits of cavity </a:t>
            </a:r>
            <a:r>
              <a:rPr dirty="0" sz="2200" spc="-10">
                <a:solidFill>
                  <a:srgbClr val="006FBF"/>
                </a:solidFill>
                <a:latin typeface="Arial"/>
                <a:cs typeface="Arial"/>
              </a:rPr>
              <a:t>QED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with one</a:t>
            </a:r>
            <a:r>
              <a:rPr dirty="0" sz="2200" spc="15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6FBF"/>
                </a:solidFill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Arno Rauschenbeutel</dc:creator>
  <dc:title>Glass Fiber Quantum Optics</dc:title>
  <dcterms:created xsi:type="dcterms:W3CDTF">2019-01-02T12:40:45Z</dcterms:created>
  <dcterms:modified xsi:type="dcterms:W3CDTF">2019-01-02T12:40:45Z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2018-10-05T00:00:00Z</vt:filetime>
  </property>
  <property fmtid="{D5CDD505-2E9C-101B-9397-08002B2CF9AE}" pid="3" name="Creator">
    <vt:lpwstr>Impress</vt:lpwstr>
  </property>
  <property fmtid="{D5CDD505-2E9C-101B-9397-08002B2CF9AE}" pid="4" name="LastSaved">
    <vt:filetime>2018-10-05T00:00:00Z</vt:filetime>
  </property>
</Properties>
</file>