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  <p:sldMasterId id="2147483687" r:id="rId4"/>
    <p:sldMasterId id="2147483693" r:id="rId5"/>
  </p:sldMasterIdLst>
  <p:notesMasterIdLst>
    <p:notesMasterId r:id="rId15"/>
  </p:notesMasterIdLst>
  <p:sldIdLst>
    <p:sldId id="263" r:id="rId6"/>
    <p:sldId id="265" r:id="rId7"/>
    <p:sldId id="262" r:id="rId8"/>
    <p:sldId id="266" r:id="rId9"/>
    <p:sldId id="267" r:id="rId10"/>
    <p:sldId id="268" r:id="rId11"/>
    <p:sldId id="270" r:id="rId12"/>
    <p:sldId id="269" r:id="rId13"/>
    <p:sldId id="271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6" autoAdjust="0"/>
  </p:normalViewPr>
  <p:slideViewPr>
    <p:cSldViewPr snapToGrid="0">
      <p:cViewPr varScale="1">
        <p:scale>
          <a:sx n="100" d="100"/>
          <a:sy n="100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3C7E-0C13-4E8E-947E-9A5B5BF46AF2}" type="datetimeFigureOut">
              <a:rPr lang="de-AT" smtClean="0"/>
              <a:t>01.06.2016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EC65-967D-4A5E-9DDB-C80F9BD95CD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696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92888" cy="1944216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83569" y="6453336"/>
            <a:ext cx="5336232" cy="26813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Christoph Clausen | QIPC 2015, Leeds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6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4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5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sp>
        <p:nvSpPr>
          <p:cNvPr id="17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01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31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47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13.07.2015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Christoph Clausen | QIPC 2015, Leeds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A909A3-9CB4-4F10-B514-6034885671B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07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FFF521E-561F-45B8-B6C5-BAE9EFB63B1B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24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dirty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115D6B8-E6F7-4293-8CC3-F3F28EDC22B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967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8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92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0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1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1395536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0" y="-16785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328" y="5990115"/>
            <a:ext cx="1656184" cy="5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Z:\Organisation\Corporate Design Tu Wien ATI\Logo VCQ\VCQ_logo_4c_transpa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785" y="5889041"/>
            <a:ext cx="1438031" cy="7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TU_rendering.mini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028" name="Grafik 15" descr="TU_Signet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804" y="240167"/>
            <a:ext cx="441596" cy="4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Z:\Organisation\Corporate Design Tu Wien ATI\Logo VCQ\VCQ_logo_4c_small_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3176" y="234098"/>
            <a:ext cx="395288" cy="4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36512" y="6592267"/>
            <a:ext cx="5562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46912" y="6592267"/>
            <a:ext cx="2133600" cy="2657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7815730" y="188423"/>
            <a:ext cx="504056" cy="506080"/>
            <a:chOff x="611560" y="476672"/>
            <a:chExt cx="1008112" cy="10121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 userDrawn="1"/>
          </p:nvSpPr>
          <p:spPr>
            <a:xfrm>
              <a:off x="611560" y="476672"/>
              <a:ext cx="1008112" cy="1008112"/>
            </a:xfrm>
            <a:prstGeom prst="roundRect">
              <a:avLst>
                <a:gd name="adj" fmla="val 9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  <p:pic>
          <p:nvPicPr>
            <p:cNvPr id="3079" name="Grafik 12" descr="TU_Logo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6672"/>
              <a:ext cx="1008112" cy="101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 userDrawn="1"/>
          </p:nvSpPr>
          <p:spPr>
            <a:xfrm>
              <a:off x="611560" y="478630"/>
              <a:ext cx="1008112" cy="1006153"/>
            </a:xfrm>
            <a:prstGeom prst="roundRect">
              <a:avLst>
                <a:gd name="adj" fmla="val 9446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92267"/>
            <a:ext cx="91440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34722" y="157041"/>
            <a:ext cx="497610" cy="568844"/>
            <a:chOff x="8017741" y="212623"/>
            <a:chExt cx="497610" cy="568844"/>
          </a:xfrm>
        </p:grpSpPr>
        <p:sp>
          <p:nvSpPr>
            <p:cNvPr id="2" name="Hexagon 1"/>
            <p:cNvSpPr/>
            <p:nvPr userDrawn="1"/>
          </p:nvSpPr>
          <p:spPr>
            <a:xfrm rot="5400000">
              <a:off x="7982124" y="248240"/>
              <a:ext cx="568843" cy="497610"/>
            </a:xfrm>
            <a:prstGeom prst="hexagon">
              <a:avLst>
                <a:gd name="adj" fmla="val 2906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15" name="Picture 2" descr="Z:\Organisation\Corporate Design Tu Wien ATI\Logo VCQ\VCQ_logo_4c_small_transparen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754" y="212693"/>
              <a:ext cx="493581" cy="5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6"/>
          <p:cNvCxnSpPr/>
          <p:nvPr/>
        </p:nvCxnSpPr>
        <p:spPr>
          <a:xfrm>
            <a:off x="107504" y="764704"/>
            <a:ext cx="6264696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8BBA06-8FC6-4CEF-983C-64E21284D06F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13.3 Entanglement for Photon Pairs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 have seen</a:t>
            </a:r>
          </a:p>
          <a:p>
            <a:pPr lvl="1"/>
            <a:r>
              <a:rPr lang="de-AT" dirty="0" smtClean="0"/>
              <a:t>Photon-number entanglement</a:t>
            </a:r>
          </a:p>
          <a:p>
            <a:pPr lvl="1"/>
            <a:r>
              <a:rPr lang="de-AT" dirty="0" smtClean="0"/>
              <a:t>Energy-time entanglement</a:t>
            </a:r>
          </a:p>
          <a:p>
            <a:r>
              <a:rPr lang="de-AT" dirty="0" smtClean="0"/>
              <a:t>Here is a brief overview of schemes for creating</a:t>
            </a:r>
          </a:p>
          <a:p>
            <a:pPr lvl="1"/>
            <a:r>
              <a:rPr lang="de-AT" dirty="0" smtClean="0"/>
              <a:t>Polarization entanglement</a:t>
            </a:r>
          </a:p>
          <a:p>
            <a:pPr lvl="1"/>
            <a:r>
              <a:rPr lang="de-AT" dirty="0" smtClean="0"/>
              <a:t>Time-bin entanglement</a:t>
            </a:r>
          </a:p>
          <a:p>
            <a:pPr marL="0" indent="0">
              <a:buNone/>
            </a:pP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62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Polarization entanglement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27856"/>
          </a:xfrm>
        </p:spPr>
        <p:txBody>
          <a:bodyPr/>
          <a:lstStyle/>
          <a:p>
            <a:r>
              <a:rPr lang="de-AT" dirty="0" smtClean="0"/>
              <a:t>Overlapping cones in non-collinear SPDC</a:t>
            </a:r>
            <a:endParaRPr lang="de-AT" dirty="0"/>
          </a:p>
        </p:txBody>
      </p:sp>
      <p:grpSp>
        <p:nvGrpSpPr>
          <p:cNvPr id="24" name="Group 23"/>
          <p:cNvGrpSpPr/>
          <p:nvPr/>
        </p:nvGrpSpPr>
        <p:grpSpPr>
          <a:xfrm>
            <a:off x="894777" y="2179031"/>
            <a:ext cx="2785763" cy="1609911"/>
            <a:chOff x="866775" y="1757567"/>
            <a:chExt cx="2785763" cy="16099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66775" y="1757567"/>
                  <a:ext cx="2785763" cy="3457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AT" b="0" dirty="0" smtClean="0"/>
                    <a:t>Phasematching: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de-AT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75" y="1757567"/>
                  <a:ext cx="2785763" cy="345736"/>
                </a:xfrm>
                <a:prstGeom prst="rect">
                  <a:avLst/>
                </a:prstGeom>
                <a:blipFill>
                  <a:blip r:embed="rId2"/>
                  <a:stretch>
                    <a:fillRect l="-5252" t="-8772" r="-875" b="-35088"/>
                  </a:stretch>
                </a:blipFill>
              </p:spPr>
              <p:txBody>
                <a:bodyPr/>
                <a:lstStyle/>
                <a:p>
                  <a:r>
                    <a:rPr lang="de-A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1426218" y="2230520"/>
              <a:ext cx="1666875" cy="1136958"/>
              <a:chOff x="1473843" y="3383764"/>
              <a:chExt cx="1666875" cy="113695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473843" y="4095750"/>
                <a:ext cx="16668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473843" y="3533775"/>
                <a:ext cx="833437" cy="548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307280" y="3533775"/>
                <a:ext cx="833437" cy="520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2140447" y="4082653"/>
                    <a:ext cx="481606" cy="4380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A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de-AT" dirty="0"/>
                  </a:p>
                </p:txBody>
              </p:sp>
            </mc:Choice>
            <mc:Fallback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0447" y="4082653"/>
                    <a:ext cx="481606" cy="4380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89"/>
                    </a:stretch>
                  </a:blipFill>
                </p:spPr>
                <p:txBody>
                  <a:bodyPr/>
                  <a:lstStyle/>
                  <a:p>
                    <a:r>
                      <a:rPr lang="de-A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1473843" y="3403762"/>
                    <a:ext cx="458972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A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A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de-AT" dirty="0"/>
                  </a:p>
                </p:txBody>
              </p:sp>
            </mc:Choice>
            <mc:Fallback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3843" y="3403762"/>
                    <a:ext cx="458972" cy="4103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A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2504579" y="3383764"/>
                    <a:ext cx="438838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A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A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AT" dirty="0"/>
                  </a:p>
                </p:txBody>
              </p:sp>
            </mc:Choice>
            <mc:Fallback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579" y="3383764"/>
                    <a:ext cx="438838" cy="410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de-A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4687737" y="1998528"/>
            <a:ext cx="3999063" cy="3561819"/>
            <a:chOff x="2290646" y="2884332"/>
            <a:chExt cx="3999063" cy="356181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216" y="3417829"/>
              <a:ext cx="3938208" cy="230587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290646" y="2884332"/>
              <a:ext cx="39787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AT" u="sng" dirty="0" smtClean="0"/>
                <a:t>Type-I Phasematching:</a:t>
              </a:r>
            </a:p>
            <a:p>
              <a:r>
                <a:rPr lang="de-AT" dirty="0" smtClean="0"/>
                <a:t>Signal and idler emerge at opposite sides of two concentric cones.</a:t>
              </a:r>
              <a:endParaRPr lang="de-AT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10931" y="5522821"/>
              <a:ext cx="39787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AT" dirty="0" smtClean="0"/>
                <a:t>The size of the cones is determined by the refractive indices at the given wavelengths.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1325" y="1521883"/>
            <a:ext cx="31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Kwiat et al., PRL 75, 4337 (1999)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129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Polarization entanglement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27856"/>
          </a:xfrm>
        </p:spPr>
        <p:txBody>
          <a:bodyPr/>
          <a:lstStyle/>
          <a:p>
            <a:r>
              <a:rPr lang="de-AT" dirty="0" smtClean="0"/>
              <a:t>Overlapping cones in non-collinear SPDC</a:t>
            </a:r>
            <a:endParaRPr lang="de-AT" dirty="0"/>
          </a:p>
        </p:txBody>
      </p:sp>
      <p:grpSp>
        <p:nvGrpSpPr>
          <p:cNvPr id="24" name="Group 23"/>
          <p:cNvGrpSpPr/>
          <p:nvPr/>
        </p:nvGrpSpPr>
        <p:grpSpPr>
          <a:xfrm>
            <a:off x="709992" y="1986354"/>
            <a:ext cx="2785763" cy="1609911"/>
            <a:chOff x="866775" y="1757567"/>
            <a:chExt cx="2785763" cy="16099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66775" y="1757567"/>
                  <a:ext cx="2785763" cy="3457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AT" b="0" dirty="0" smtClean="0"/>
                    <a:t>Phasematching: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de-AT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75" y="1757567"/>
                  <a:ext cx="2785763" cy="345736"/>
                </a:xfrm>
                <a:prstGeom prst="rect">
                  <a:avLst/>
                </a:prstGeom>
                <a:blipFill>
                  <a:blip r:embed="rId2"/>
                  <a:stretch>
                    <a:fillRect l="-5033" t="-8772" r="-875" b="-33333"/>
                  </a:stretch>
                </a:blipFill>
              </p:spPr>
              <p:txBody>
                <a:bodyPr/>
                <a:lstStyle/>
                <a:p>
                  <a:r>
                    <a:rPr lang="de-A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1426218" y="2230520"/>
              <a:ext cx="1666875" cy="1136958"/>
              <a:chOff x="1473843" y="3383764"/>
              <a:chExt cx="1666875" cy="113695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473843" y="4095750"/>
                <a:ext cx="16668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473843" y="3533775"/>
                <a:ext cx="833437" cy="548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307280" y="3533775"/>
                <a:ext cx="833437" cy="520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2140447" y="4082653"/>
                    <a:ext cx="481606" cy="4380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A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de-AT" dirty="0"/>
                  </a:p>
                </p:txBody>
              </p:sp>
            </mc:Choice>
            <mc:Fallback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0447" y="4082653"/>
                    <a:ext cx="481606" cy="4380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78"/>
                    </a:stretch>
                  </a:blipFill>
                </p:spPr>
                <p:txBody>
                  <a:bodyPr/>
                  <a:lstStyle/>
                  <a:p>
                    <a:r>
                      <a:rPr lang="de-A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1473843" y="3403762"/>
                    <a:ext cx="458972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A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A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de-AT" dirty="0"/>
                  </a:p>
                </p:txBody>
              </p:sp>
            </mc:Choice>
            <mc:Fallback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3843" y="3403762"/>
                    <a:ext cx="458972" cy="4103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A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2504579" y="3383764"/>
                    <a:ext cx="438838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A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A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AT" dirty="0"/>
                  </a:p>
                </p:txBody>
              </p:sp>
            </mc:Choice>
            <mc:Fallback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579" y="3383764"/>
                    <a:ext cx="438838" cy="410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A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026" name="Picture 2" descr="http://spie.org/Images/Graphics/Newsroom/Imported/1072/1072_fig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9" y="1525970"/>
            <a:ext cx="3860800" cy="19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93222" y="3780106"/>
            <a:ext cx="39787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u="sng" dirty="0" smtClean="0"/>
              <a:t>Type-II Phasematching:</a:t>
            </a:r>
          </a:p>
          <a:p>
            <a:r>
              <a:rPr lang="de-AT" dirty="0" smtClean="0"/>
              <a:t>For each wavelength, two cones are emitted, corresponding to the two possible polarizations.</a:t>
            </a:r>
          </a:p>
          <a:p>
            <a:endParaRPr lang="de-AT" dirty="0"/>
          </a:p>
          <a:p>
            <a:r>
              <a:rPr lang="de-AT" dirty="0" smtClean="0"/>
              <a:t>For identical wavelengths of signal and idler photons, the intersection points of the cones correspond to polarization entanglement.</a:t>
            </a:r>
            <a:endParaRPr lang="de-AT" dirty="0"/>
          </a:p>
        </p:txBody>
      </p:sp>
      <p:pic>
        <p:nvPicPr>
          <p:cNvPr id="1028" name="Picture 4" descr="http://www.tongue-twister.net/mr/physics/bbophot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30" y="3830018"/>
            <a:ext cx="1816144" cy="25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894512" y="4269744"/>
            <a:ext cx="2116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Blue: 681nm Green: 702nm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Red: 725nm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612279" y="1550633"/>
            <a:ext cx="31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Kwiat et al., PRL 75, 4337 (1999)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65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Polarization entanglement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27856"/>
          </a:xfrm>
        </p:spPr>
        <p:txBody>
          <a:bodyPr/>
          <a:lstStyle/>
          <a:p>
            <a:r>
              <a:rPr lang="de-AT" dirty="0" smtClean="0"/>
              <a:t>Cascaded down-conversion crystal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945" y="3314700"/>
            <a:ext cx="2985434" cy="26479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00747" y="5962650"/>
            <a:ext cx="424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Trojek</a:t>
            </a:r>
            <a:r>
              <a:rPr lang="en-US" dirty="0" smtClean="0"/>
              <a:t> &amp; </a:t>
            </a:r>
            <a:r>
              <a:rPr lang="en-US" dirty="0" err="1" smtClean="0"/>
              <a:t>Weinfurter</a:t>
            </a:r>
            <a:r>
              <a:rPr lang="en-US" dirty="0" smtClean="0"/>
              <a:t>, APL </a:t>
            </a:r>
            <a:r>
              <a:rPr lang="en-US" dirty="0"/>
              <a:t>92, 211103 (2008)</a:t>
            </a:r>
            <a:endParaRPr lang="de-AT" dirty="0"/>
          </a:p>
        </p:txBody>
      </p:sp>
      <p:sp>
        <p:nvSpPr>
          <p:cNvPr id="22" name="Rectangle 21"/>
          <p:cNvSpPr/>
          <p:nvPr/>
        </p:nvSpPr>
        <p:spPr>
          <a:xfrm>
            <a:off x="876300" y="1546682"/>
            <a:ext cx="689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smtClean="0"/>
              <a:t>For suitable arrangements, one cannot distinguish, whether the photon pair was created in the first or the second crystal.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6300" y="2401941"/>
            <a:ext cx="3978778" cy="3125135"/>
            <a:chOff x="876300" y="2909429"/>
            <a:chExt cx="3978778" cy="31251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0" y="4344607"/>
              <a:ext cx="3514725" cy="120632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76300" y="5665232"/>
              <a:ext cx="323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Kwiat et al., PRA 60, R773 (1999)</a:t>
              </a:r>
              <a:endParaRPr lang="de-AT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6300" y="2909429"/>
              <a:ext cx="39787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AT" u="sng" dirty="0" smtClean="0"/>
                <a:t>Non-collinear phase-matching:</a:t>
              </a:r>
            </a:p>
            <a:p>
              <a:r>
                <a:rPr lang="de-AT" dirty="0" smtClean="0"/>
                <a:t>Crystals need to be thin compared to diameter of the pump laser. 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057523" y="2391370"/>
            <a:ext cx="3978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u="sng" dirty="0" smtClean="0"/>
              <a:t>Collinear phase-matching:</a:t>
            </a:r>
          </a:p>
          <a:p>
            <a:r>
              <a:rPr lang="de-AT" dirty="0" smtClean="0"/>
              <a:t>Temporal walk-off (GVD) needs to be compensated.</a:t>
            </a:r>
          </a:p>
        </p:txBody>
      </p:sp>
    </p:spTree>
    <p:extLst>
      <p:ext uri="{BB962C8B-B14F-4D97-AF65-F5344CB8AC3E}">
        <p14:creationId xmlns:p14="http://schemas.microsoft.com/office/powerpoint/2010/main" val="3453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Polarization entanglement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27856"/>
          </a:xfrm>
        </p:spPr>
        <p:txBody>
          <a:bodyPr/>
          <a:lstStyle/>
          <a:p>
            <a:r>
              <a:rPr lang="de-AT" dirty="0" smtClean="0"/>
              <a:t>Mach-Zehnder Interferometer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981745" y="6097352"/>
            <a:ext cx="323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Kwiat et al., PRA 49, 3209 (1994)</a:t>
            </a:r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2" y="2933701"/>
            <a:ext cx="3456778" cy="2947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62" y="2410800"/>
            <a:ext cx="3790950" cy="3095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16969" y="5820353"/>
            <a:ext cx="336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smtClean="0"/>
              <a:t>Clausen et al.,</a:t>
            </a:r>
          </a:p>
          <a:p>
            <a:r>
              <a:rPr lang="de-AT" dirty="0" smtClean="0"/>
              <a:t>New </a:t>
            </a:r>
            <a:r>
              <a:rPr lang="de-AT" dirty="0"/>
              <a:t>J. Phys. </a:t>
            </a:r>
            <a:r>
              <a:rPr lang="de-AT" dirty="0" smtClean="0"/>
              <a:t>16, 093058 (</a:t>
            </a:r>
            <a:r>
              <a:rPr lang="de-AT" dirty="0"/>
              <a:t>2014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2" name="Rectangle 11"/>
          <p:cNvSpPr/>
          <p:nvPr/>
        </p:nvSpPr>
        <p:spPr>
          <a:xfrm>
            <a:off x="764451" y="1555018"/>
            <a:ext cx="689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smtClean="0"/>
              <a:t>Pump is split coherently, such that also the output state is a coherent superposition of SPDC in both crystals.</a:t>
            </a:r>
          </a:p>
          <a:p>
            <a:r>
              <a:rPr lang="de-AT" u="sng" dirty="0" smtClean="0"/>
              <a:t>Challenge:</a:t>
            </a:r>
            <a:r>
              <a:rPr lang="de-AT" dirty="0" smtClean="0"/>
              <a:t> Phase stability.</a:t>
            </a:r>
            <a:endParaRPr lang="de-AT" u="sng" dirty="0" smtClean="0"/>
          </a:p>
        </p:txBody>
      </p:sp>
    </p:spTree>
    <p:extLst>
      <p:ext uri="{BB962C8B-B14F-4D97-AF65-F5344CB8AC3E}">
        <p14:creationId xmlns:p14="http://schemas.microsoft.com/office/powerpoint/2010/main" val="4010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Polarization entanglement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27856"/>
          </a:xfrm>
        </p:spPr>
        <p:txBody>
          <a:bodyPr/>
          <a:lstStyle/>
          <a:p>
            <a:r>
              <a:rPr lang="de-AT" dirty="0" smtClean="0"/>
              <a:t>Sagnac Interferometer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942779" y="5459102"/>
            <a:ext cx="33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Kim et al., PRA </a:t>
            </a:r>
            <a:r>
              <a:rPr lang="en-US" dirty="0"/>
              <a:t>73, 012316 </a:t>
            </a:r>
            <a:r>
              <a:rPr lang="en-US" dirty="0" smtClean="0"/>
              <a:t>(2006)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104286"/>
            <a:ext cx="4470963" cy="2185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3030589"/>
            <a:ext cx="3562350" cy="2495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7875" y="5643768"/>
            <a:ext cx="299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Hentschel</a:t>
            </a:r>
            <a:r>
              <a:rPr lang="en-US" dirty="0" smtClean="0"/>
              <a:t> et al., </a:t>
            </a:r>
          </a:p>
          <a:p>
            <a:r>
              <a:rPr lang="en-US" dirty="0" smtClean="0"/>
              <a:t>Opt</a:t>
            </a:r>
            <a:r>
              <a:rPr lang="en-US" dirty="0"/>
              <a:t>. Express 17, </a:t>
            </a:r>
            <a:r>
              <a:rPr lang="en-US" dirty="0" smtClean="0"/>
              <a:t>23153 </a:t>
            </a:r>
            <a:r>
              <a:rPr lang="en-US" dirty="0"/>
              <a:t>(2009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10" name="Rectangle 9"/>
          <p:cNvSpPr/>
          <p:nvPr/>
        </p:nvSpPr>
        <p:spPr>
          <a:xfrm>
            <a:off x="764451" y="1555018"/>
            <a:ext cx="689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smtClean="0"/>
              <a:t>Since both photons traverse the same optics, this is inherently phase stable.</a:t>
            </a:r>
            <a:endParaRPr lang="de-AT" u="sng" dirty="0" smtClean="0"/>
          </a:p>
        </p:txBody>
      </p:sp>
    </p:spTree>
    <p:extLst>
      <p:ext uri="{BB962C8B-B14F-4D97-AF65-F5344CB8AC3E}">
        <p14:creationId xmlns:p14="http://schemas.microsoft.com/office/powerpoint/2010/main" val="13935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Polarization entanglement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27856"/>
          </a:xfrm>
        </p:spPr>
        <p:txBody>
          <a:bodyPr/>
          <a:lstStyle/>
          <a:p>
            <a:r>
              <a:rPr lang="de-AT" dirty="0" smtClean="0"/>
              <a:t>Post-selected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2401025" y="6043325"/>
            <a:ext cx="464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Kaiser et al., </a:t>
            </a:r>
            <a:r>
              <a:rPr lang="de-AT" dirty="0"/>
              <a:t>Laser Phys. Lett. </a:t>
            </a:r>
            <a:r>
              <a:rPr lang="de-AT" dirty="0" smtClean="0"/>
              <a:t>10, </a:t>
            </a:r>
            <a:r>
              <a:rPr lang="de-AT" dirty="0"/>
              <a:t>045202</a:t>
            </a:r>
            <a:r>
              <a:rPr lang="de-AT" dirty="0" smtClean="0"/>
              <a:t> </a:t>
            </a:r>
            <a:r>
              <a:rPr lang="de-AT" dirty="0"/>
              <a:t>(2013</a:t>
            </a:r>
            <a:r>
              <a:rPr lang="de-AT" dirty="0" smtClean="0"/>
              <a:t>)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396"/>
            <a:ext cx="6067425" cy="293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4272446"/>
            <a:ext cx="3152775" cy="1628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64451" y="1555018"/>
                <a:ext cx="6896100" cy="1441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AT" dirty="0" smtClean="0"/>
                  <a:t>In particular earlier source relied on post-selecting the entangled part of a product state, e.g.,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AT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〉"/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𝑉𝐻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AT" i="1">
                          <a:latin typeface="Cambria Math" panose="02040503050406030204" pitchFamily="18" charset="0"/>
                        </a:rPr>
                        <m:t>𝑉𝑉</m:t>
                      </m:r>
                      <m:r>
                        <a:rPr lang="de-AT" i="1">
                          <a:latin typeface="Cambria Math" panose="02040503050406030204" pitchFamily="18" charset="0"/>
                        </a:rPr>
                        <m:t>〉)</m:t>
                      </m:r>
                    </m:oMath>
                  </m:oMathPara>
                </a14:m>
                <a:endParaRPr lang="de-AT" dirty="0"/>
              </a:p>
              <a:p>
                <a:endParaRPr lang="de-AT" dirty="0" smtClean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1" y="1555018"/>
                <a:ext cx="6896100" cy="1441933"/>
              </a:xfrm>
              <a:prstGeom prst="rect">
                <a:avLst/>
              </a:prstGeom>
              <a:blipFill>
                <a:blip r:embed="rId4"/>
                <a:stretch>
                  <a:fillRect l="-707" t="-2110" r="-14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Polarization entanglement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27856"/>
          </a:xfrm>
        </p:spPr>
        <p:txBody>
          <a:bodyPr/>
          <a:lstStyle/>
          <a:p>
            <a:r>
              <a:rPr lang="de-AT" dirty="0" smtClean="0"/>
              <a:t>Making use of spectral correlations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380415" y="5511435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Kaiser et al</a:t>
            </a:r>
            <a:r>
              <a:rPr lang="en-US" dirty="0" smtClean="0"/>
              <a:t>.,</a:t>
            </a:r>
          </a:p>
          <a:p>
            <a:r>
              <a:rPr lang="en-US" dirty="0" smtClean="0"/>
              <a:t>NJP 14, 085015</a:t>
            </a:r>
            <a:r>
              <a:rPr lang="en-US" dirty="0"/>
              <a:t> (</a:t>
            </a:r>
            <a:r>
              <a:rPr lang="en-US" dirty="0" smtClean="0"/>
              <a:t>2012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8" y="2682003"/>
            <a:ext cx="5546084" cy="1884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221" y="4565466"/>
            <a:ext cx="3807557" cy="20278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4451" y="1555018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AT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64451" y="1555018"/>
            <a:ext cx="689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smtClean="0"/>
              <a:t>Using a narrow-band pump in degenerate type-II SPDC, polarization-entanglement can be achieved by clever spectral filtering.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7877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Time-bin entanglement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474640" y="5625735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Marcikic</a:t>
            </a:r>
            <a:r>
              <a:rPr lang="en-US" dirty="0"/>
              <a:t> et al., </a:t>
            </a:r>
            <a:r>
              <a:rPr lang="en-US" dirty="0" smtClean="0"/>
              <a:t>PRA </a:t>
            </a:r>
            <a:r>
              <a:rPr lang="en-US" dirty="0"/>
              <a:t>66, 062308 </a:t>
            </a:r>
            <a:r>
              <a:rPr lang="en-US" dirty="0" smtClean="0"/>
              <a:t>(2002)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4451" y="1555018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AT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64451" y="908687"/>
            <a:ext cx="6896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smtClean="0"/>
              <a:t>In pulsed SPDC, an imbalanced interferometer coherently splits the pump into two time-bins. Photon pairs are generated with entanglement between two temporal modes.</a:t>
            </a:r>
          </a:p>
          <a:p>
            <a:endParaRPr lang="de-AT" dirty="0"/>
          </a:p>
          <a:p>
            <a:r>
              <a:rPr lang="de-AT" dirty="0" smtClean="0"/>
              <a:t>Contrary to polarization entanglement, time-bins can have higher dimension than 2.</a:t>
            </a:r>
          </a:p>
          <a:p>
            <a:endParaRPr lang="de-AT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51" y="2747116"/>
            <a:ext cx="3162300" cy="2495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3086177"/>
            <a:ext cx="3600450" cy="2686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46640" y="5810401"/>
            <a:ext cx="306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Thew</a:t>
            </a:r>
            <a:r>
              <a:rPr lang="en-US" dirty="0" smtClean="0"/>
              <a:t> et al.,</a:t>
            </a:r>
          </a:p>
          <a:p>
            <a:r>
              <a:rPr lang="de-AT" dirty="0" smtClean="0"/>
              <a:t>Quant Inf. Comp. </a:t>
            </a:r>
            <a:r>
              <a:rPr lang="de-AT" dirty="0"/>
              <a:t>4, </a:t>
            </a:r>
            <a:r>
              <a:rPr lang="de-AT" dirty="0" smtClean="0"/>
              <a:t>93 </a:t>
            </a:r>
            <a:r>
              <a:rPr lang="de-AT" dirty="0"/>
              <a:t>(2004)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53199" y="2678671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u="sng" dirty="0" smtClean="0"/>
              <a:t>Post-selected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2280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_blauer_Rahmen">
  <a:themeElements>
    <a:clrScheme name="TU Wi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99"/>
      </a:accent1>
      <a:accent2>
        <a:srgbClr val="C0504D"/>
      </a:accent2>
      <a:accent3>
        <a:srgbClr val="71989B"/>
      </a:accent3>
      <a:accent4>
        <a:srgbClr val="8EBEE5"/>
      </a:accent4>
      <a:accent5>
        <a:srgbClr val="DEE7EC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5">
                <a:lumMod val="75000"/>
              </a:schemeClr>
            </a:gs>
            <a:gs pos="35000">
              <a:schemeClr val="accent5">
                <a:lumMod val="90000"/>
              </a:schemeClr>
            </a:gs>
            <a:gs pos="100000">
              <a:schemeClr val="accent5"/>
            </a:gs>
          </a:gsLst>
        </a:gradFill>
        <a:ln>
          <a:solidFill>
            <a:schemeClr val="tx2"/>
          </a:solidFill>
        </a:ln>
      </a:spPr>
      <a:bodyPr rtlCol="0" anchor="ctr"/>
      <a:lstStyle>
        <a:defPPr>
          <a:defRPr u="sng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QIPC2015_Clausen</Template>
  <TotalTime>0</TotalTime>
  <Words>468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Verdana</vt:lpstr>
      <vt:lpstr>Wingdings</vt:lpstr>
      <vt:lpstr>1_TU_Powerpoint_Vorlage</vt:lpstr>
      <vt:lpstr>TU_Powerpoint_Vorlage</vt:lpstr>
      <vt:lpstr>Titel mit weißem Rahmen und dunklem Logo</vt:lpstr>
      <vt:lpstr>Inhalt_blauer_Rahmen</vt:lpstr>
      <vt:lpstr>Inhalt_weißer_Rahmen</vt:lpstr>
      <vt:lpstr>13.3 Entanglement for Photon Pairs</vt:lpstr>
      <vt:lpstr>Polarization entanglement</vt:lpstr>
      <vt:lpstr>Polarization entanglement</vt:lpstr>
      <vt:lpstr>Polarization entanglement</vt:lpstr>
      <vt:lpstr>Polarization entanglement</vt:lpstr>
      <vt:lpstr>Polarization entanglement</vt:lpstr>
      <vt:lpstr>Polarization entanglement</vt:lpstr>
      <vt:lpstr>Polarization entanglement</vt:lpstr>
      <vt:lpstr>Time-bin entanglement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Clausen</dc:creator>
  <cp:lastModifiedBy>Christoph Clausen</cp:lastModifiedBy>
  <cp:revision>49</cp:revision>
  <dcterms:created xsi:type="dcterms:W3CDTF">2016-03-09T14:25:19Z</dcterms:created>
  <dcterms:modified xsi:type="dcterms:W3CDTF">2016-06-02T07:17:49Z</dcterms:modified>
</cp:coreProperties>
</file>