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  <p:sldMasterId id="2147483687" r:id="rId4"/>
    <p:sldMasterId id="2147483693" r:id="rId5"/>
  </p:sldMasterIdLst>
  <p:notesMasterIdLst>
    <p:notesMasterId r:id="rId14"/>
  </p:notesMasterIdLst>
  <p:sldIdLst>
    <p:sldId id="272" r:id="rId6"/>
    <p:sldId id="263" r:id="rId7"/>
    <p:sldId id="273" r:id="rId8"/>
    <p:sldId id="274" r:id="rId9"/>
    <p:sldId id="265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6804" autoAdjust="0"/>
  </p:normalViewPr>
  <p:slideViewPr>
    <p:cSldViewPr snapToGrid="0">
      <p:cViewPr>
        <p:scale>
          <a:sx n="118" d="100"/>
          <a:sy n="118" d="100"/>
        </p:scale>
        <p:origin x="524" y="72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B3C7E-0C13-4E8E-947E-9A5B5BF46AF2}" type="datetimeFigureOut">
              <a:rPr lang="de-AT" smtClean="0"/>
              <a:t>15.06.2016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EC65-967D-4A5E-9DDB-C80F9BD95C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696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992888" cy="1944216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11560" y="2492896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683569" y="6453336"/>
            <a:ext cx="5336232" cy="268139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Christoph Clausen | QIPC 2015, Leeds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861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85749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646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576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75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457200" y="6592267"/>
            <a:ext cx="2133600" cy="26573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223AF14-F5F7-4297-B59C-C41BE42D1C5F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sp>
        <p:nvSpPr>
          <p:cNvPr id="17" name="Textplatzhalter 2"/>
          <p:cNvSpPr>
            <a:spLocks noGrp="1"/>
          </p:cNvSpPr>
          <p:nvPr>
            <p:ph idx="1"/>
          </p:nvPr>
        </p:nvSpPr>
        <p:spPr bwMode="auto"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  <a:p>
            <a:pPr lvl="3"/>
            <a:r>
              <a:rPr lang="en-US" altLang="de-DE" smtClean="0"/>
              <a:t>Fourth level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-2332" y="157041"/>
            <a:ext cx="7886700" cy="529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0126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1124744"/>
            <a:ext cx="3500462" cy="5001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124744"/>
            <a:ext cx="3500462" cy="5001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457200" y="6592267"/>
            <a:ext cx="2133600" cy="2657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mtClean="0"/>
              <a:t>13.07.2015</a:t>
            </a:r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‹Nr.›</a:t>
            </a:fld>
            <a:endParaRPr lang="de-DE" alt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7317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9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472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smtClean="0">
                <a:solidFill>
                  <a:srgbClr val="000000"/>
                </a:solidFill>
              </a:rPr>
              <a:t>13.07.2015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/>
                </a:solidFill>
              </a:rPr>
              <a:t>Christoph Clausen | QIPC 2015, Leeds</a:t>
            </a: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A909A3-9CB4-4F10-B514-6034885671B8}" type="slidenum">
              <a:rPr lang="de-DE">
                <a:solidFill>
                  <a:srgbClr val="000000"/>
                </a:solidFill>
              </a:rPr>
              <a:pPr/>
              <a:t>‹Nr.›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814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13.07.2015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Christoph Clausen | QIPC 2015, Leeds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D47080-9884-4093-B413-59FBAE45F6F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0079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blauer Rahmen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4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2571744"/>
            <a:ext cx="7429552" cy="3554419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30363" cy="365125"/>
          </a:xfrm>
        </p:spPr>
        <p:txBody>
          <a:bodyPr/>
          <a:lstStyle>
            <a:lvl1pPr marL="0" algn="l" defTabSz="914400" rtl="0" eaLnBrk="1" latinLnBrk="0" hangingPunct="1"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1200" kern="1200" baseline="0">
                <a:solidFill>
                  <a:srgbClr val="006699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FFFF521E-561F-45B8-B6C5-BAE9EFB63B1B}" type="slidenum">
              <a:rPr lang="de-AT" altLang="de-DE"/>
              <a:pPr/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39248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68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alt blauer Rahmen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7225" y="1285860"/>
            <a:ext cx="7429552" cy="114300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722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2571744"/>
            <a:ext cx="3500462" cy="3554419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57250" y="6356350"/>
            <a:ext cx="1643063" cy="365125"/>
          </a:xfrm>
        </p:spPr>
        <p:txBody>
          <a:bodyPr/>
          <a:lstStyle>
            <a:lvl1pPr>
              <a:defRPr baseline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 dirty="0">
                <a:solidFill>
                  <a:srgbClr val="0066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733550" cy="365125"/>
          </a:xfrm>
        </p:spPr>
        <p:txBody>
          <a:bodyPr/>
          <a:lstStyle>
            <a:lvl1pPr>
              <a:defRPr>
                <a:solidFill>
                  <a:srgbClr val="006699"/>
                </a:solidFill>
                <a:latin typeface="Arial" panose="020B0604020202020204" pitchFamily="34" charset="0"/>
              </a:defRPr>
            </a:lvl1pPr>
          </a:lstStyle>
          <a:p>
            <a:fld id="{C115D6B8-E6F7-4293-8CC3-F3F28EDC22B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69672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52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80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13.07.2015</a:t>
            </a:r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Christoph Clausen | QIPC 2015, Leeds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ED47080-9884-4093-B413-59FBAE45F6F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883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69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92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608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TU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4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weiß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43042" y="2928934"/>
            <a:ext cx="6143668" cy="1255711"/>
          </a:xfrm>
          <a:prstGeom prst="rect">
            <a:avLst/>
          </a:prstGeom>
        </p:spPr>
        <p:txBody>
          <a:bodyPr/>
          <a:lstStyle>
            <a:lvl1pPr algn="l">
              <a:defRPr sz="3600" b="0" baseline="0">
                <a:solidFill>
                  <a:schemeClr val="bg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43042" y="4500570"/>
            <a:ext cx="6215106" cy="9286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10"/>
          </p:nvPr>
        </p:nvSpPr>
        <p:spPr>
          <a:xfrm>
            <a:off x="1643063" y="6000750"/>
            <a:ext cx="4376737" cy="720725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600"/>
              </a:spcAft>
              <a:defRPr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13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1395536"/>
            <a:ext cx="9144000" cy="68580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Rectangle 3"/>
          <p:cNvSpPr/>
          <p:nvPr/>
        </p:nvSpPr>
        <p:spPr>
          <a:xfrm>
            <a:off x="0" y="-16785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5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5" name="Grafik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4328" y="5990115"/>
            <a:ext cx="1656184" cy="545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 descr="Z:\Organisation\Corporate Design Tu Wien ATI\Logo VCQ\VCQ_logo_4c_transparen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9785" y="5889041"/>
            <a:ext cx="1438031" cy="74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98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6" descr="TU_rendering.mini.t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uppieren 14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1028" name="Grafik 15" descr="TU_Signet.gi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46529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2" descr="TU_Logo.gi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0804" y="240167"/>
            <a:ext cx="441596" cy="443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Z:\Organisation\Corporate Design Tu Wien ATI\Logo VCQ\VCQ_logo_4c_small_transparent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53176" y="234098"/>
            <a:ext cx="395288" cy="4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03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uppieren 7"/>
          <p:cNvGrpSpPr>
            <a:grpSpLocks/>
          </p:cNvGrpSpPr>
          <p:nvPr/>
        </p:nvGrpSpPr>
        <p:grpSpPr bwMode="auto">
          <a:xfrm>
            <a:off x="0" y="2076450"/>
            <a:ext cx="8642350" cy="4781550"/>
            <a:chOff x="0" y="2076528"/>
            <a:chExt cx="8642400" cy="4781472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0" y="2076528"/>
              <a:ext cx="8143922" cy="4781472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7627982" y="2076528"/>
              <a:ext cx="1012831" cy="1012808"/>
            </a:xfrm>
            <a:prstGeom prst="ellipse">
              <a:avLst/>
            </a:prstGeom>
            <a:solidFill>
              <a:srgbClr val="0066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895878" y="2571820"/>
              <a:ext cx="3746522" cy="4286180"/>
            </a:xfrm>
            <a:prstGeom prst="rect">
              <a:avLst/>
            </a:prstGeom>
            <a:solidFill>
              <a:srgbClr val="00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2051" name="Grafik 15" descr="TU_Signet.g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46529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42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-36512" y="6592267"/>
            <a:ext cx="5562600" cy="265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46912" y="6592267"/>
            <a:ext cx="2133600" cy="26573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E223AF14-F5F7-4297-B59C-C41BE42D1C5F}" type="slidenum">
              <a:rPr lang="de-DE" altLang="de-DE" smtClean="0"/>
              <a:pPr/>
              <a:t>‹Nr.›</a:t>
            </a:fld>
            <a:endParaRPr lang="de-DE" altLang="de-DE" dirty="0"/>
          </a:p>
        </p:txBody>
      </p:sp>
      <p:grpSp>
        <p:nvGrpSpPr>
          <p:cNvPr id="8" name="Group 7"/>
          <p:cNvGrpSpPr/>
          <p:nvPr/>
        </p:nvGrpSpPr>
        <p:grpSpPr>
          <a:xfrm>
            <a:off x="7815730" y="188423"/>
            <a:ext cx="504056" cy="506080"/>
            <a:chOff x="611560" y="476672"/>
            <a:chExt cx="1008112" cy="101215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Rounded Rectangle 6"/>
            <p:cNvSpPr/>
            <p:nvPr userDrawn="1"/>
          </p:nvSpPr>
          <p:spPr>
            <a:xfrm>
              <a:off x="611560" y="476672"/>
              <a:ext cx="1008112" cy="1008112"/>
            </a:xfrm>
            <a:prstGeom prst="roundRect">
              <a:avLst>
                <a:gd name="adj" fmla="val 9446"/>
              </a:avLst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AT" u="sng" dirty="0" smtClean="0"/>
            </a:p>
          </p:txBody>
        </p:sp>
        <p:pic>
          <p:nvPicPr>
            <p:cNvPr id="3079" name="Grafik 12" descr="TU_Logo.gi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76672"/>
              <a:ext cx="1008112" cy="101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ounded Rectangle 13"/>
            <p:cNvSpPr/>
            <p:nvPr userDrawn="1"/>
          </p:nvSpPr>
          <p:spPr>
            <a:xfrm>
              <a:off x="611560" y="478630"/>
              <a:ext cx="1008112" cy="1006153"/>
            </a:xfrm>
            <a:prstGeom prst="roundRect">
              <a:avLst>
                <a:gd name="adj" fmla="val 9446"/>
              </a:avLst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AT" u="sng" dirty="0" smtClean="0"/>
            </a:p>
          </p:txBody>
        </p:sp>
      </p:grp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-2332" y="157041"/>
            <a:ext cx="7886700" cy="529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6592267"/>
            <a:ext cx="9144000" cy="0"/>
          </a:xfrm>
          <a:prstGeom prst="line">
            <a:avLst/>
          </a:prstGeom>
          <a:ln w="127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8534722" y="157041"/>
            <a:ext cx="497610" cy="568844"/>
            <a:chOff x="8017741" y="212623"/>
            <a:chExt cx="497610" cy="568844"/>
          </a:xfrm>
        </p:grpSpPr>
        <p:sp>
          <p:nvSpPr>
            <p:cNvPr id="2" name="Hexagon 1"/>
            <p:cNvSpPr/>
            <p:nvPr userDrawn="1"/>
          </p:nvSpPr>
          <p:spPr>
            <a:xfrm rot="5400000">
              <a:off x="7982124" y="248240"/>
              <a:ext cx="568843" cy="497610"/>
            </a:xfrm>
            <a:prstGeom prst="hexagon">
              <a:avLst>
                <a:gd name="adj" fmla="val 29061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AT" u="sng" dirty="0" smtClean="0"/>
            </a:p>
          </p:txBody>
        </p:sp>
        <p:pic>
          <p:nvPicPr>
            <p:cNvPr id="15" name="Picture 2" descr="Z:\Organisation\Corporate Design Tu Wien ATI\Logo VCQ\VCQ_logo_4c_small_transparent.png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9754" y="212693"/>
              <a:ext cx="493581" cy="568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" name="Straight Connector 16"/>
          <p:cNvCxnSpPr/>
          <p:nvPr/>
        </p:nvCxnSpPr>
        <p:spPr>
          <a:xfrm>
            <a:off x="107504" y="764704"/>
            <a:ext cx="6264696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13.07.2015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Christoph Clausen | QIPC 2015, Leeds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78BBA06-8FC6-4CEF-983C-64E21284D06F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" name="Gruppieren 11"/>
          <p:cNvGrpSpPr/>
          <p:nvPr/>
        </p:nvGrpSpPr>
        <p:grpSpPr>
          <a:xfrm>
            <a:off x="0" y="857232"/>
            <a:ext cx="8642400" cy="6000768"/>
            <a:chOff x="0" y="1214422"/>
            <a:chExt cx="8642400" cy="5643578"/>
          </a:xfrm>
          <a:solidFill>
            <a:srgbClr val="DEE7EC"/>
          </a:solidFill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0" y="1214422"/>
              <a:ext cx="8143900" cy="564357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Oval 14"/>
            <p:cNvSpPr>
              <a:spLocks noChangeArrowheads="1"/>
            </p:cNvSpPr>
            <p:nvPr/>
          </p:nvSpPr>
          <p:spPr bwMode="auto">
            <a:xfrm>
              <a:off x="7628400" y="1215215"/>
              <a:ext cx="1011966" cy="119399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895586" y="1798926"/>
              <a:ext cx="3746814" cy="50590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pic>
        <p:nvPicPr>
          <p:cNvPr id="4103" name="Grafik 12" descr="TU_Logo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5900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560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99"/>
        </a:buClr>
        <a:buSzPct val="120000"/>
        <a:buFont typeface="Symbol" panose="05050102010706020507" pitchFamily="18" charset="2"/>
        <a:buChar char="-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22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2</a:t>
            </a:fld>
            <a:endParaRPr lang="de-DE" alt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14 Bell‘s inequalities</a:t>
            </a:r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Quantum mechanics is statistical theory </a:t>
            </a:r>
          </a:p>
          <a:p>
            <a:pPr marL="457200" lvl="1" indent="0">
              <a:buNone/>
            </a:pPr>
            <a:r>
              <a:rPr lang="en-US" noProof="0" dirty="0" smtClean="0">
                <a:sym typeface="Wingdings" panose="05000000000000000000" pitchFamily="2" charset="2"/>
              </a:rPr>
              <a:t> 	probabilistic statements about ensembles of identically 	prepared quantum systems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	Behavior of single quantum systems seems to contradict 	common sense</a:t>
            </a:r>
            <a:br>
              <a:rPr lang="en-US" dirty="0" smtClean="0">
                <a:sym typeface="Wingdings" panose="05000000000000000000" pitchFamily="2" charset="2"/>
              </a:rPr>
            </a:br>
            <a:endParaRPr lang="en-US" noProof="0" dirty="0" smtClean="0"/>
          </a:p>
          <a:p>
            <a:r>
              <a:rPr lang="en-US" dirty="0" smtClean="0"/>
              <a:t>Schrödinger (1952):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000" dirty="0" smtClean="0"/>
              <a:t>“… we never experiment with just one electron or atom or 	molecule. In thought experiments we sometimes assume we 	do; this invariably entails ridiculous consequences.”</a:t>
            </a:r>
            <a:br>
              <a:rPr lang="en-US" sz="2000" dirty="0" smtClean="0"/>
            </a:br>
            <a:endParaRPr lang="en-US" sz="2000" noProof="0" dirty="0" smtClean="0"/>
          </a:p>
          <a:p>
            <a:r>
              <a:rPr lang="en-US" noProof="0" dirty="0" smtClean="0"/>
              <a:t>But in modern Quantum optics</a:t>
            </a:r>
          </a:p>
          <a:p>
            <a:pPr marL="40005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realize such “thought experiments” probabilistic and test 	“ridiculous consequences”</a:t>
            </a:r>
            <a:endParaRPr lang="en-US" noProof="0" dirty="0" smtClean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22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3</a:t>
            </a:fld>
            <a:endParaRPr lang="de-DE" alt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EPR argument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489092" cy="5201915"/>
              </a:xfrm>
            </p:spPr>
            <p:txBody>
              <a:bodyPr/>
              <a:lstStyle/>
              <a:p>
                <a:r>
                  <a:rPr lang="en-US" sz="2000" noProof="0" dirty="0" smtClean="0">
                    <a:sym typeface="Wingdings" panose="05000000000000000000" pitchFamily="2" charset="2"/>
                  </a:rPr>
                  <a:t>Quantum mech. measurement of spin of particle 1 </a:t>
                </a:r>
              </a:p>
              <a:p>
                <a:pPr marL="457200" lvl="1" indent="0">
                  <a:buNone/>
                </a:pPr>
                <a:r>
                  <a:rPr lang="en-US" noProof="0" dirty="0" smtClean="0">
                    <a:sym typeface="Wingdings" panose="05000000000000000000" pitchFamily="2" charset="2"/>
                  </a:rPr>
                  <a:t> 	we can predict with certainty outcome of </a:t>
                </a:r>
                <a:r>
                  <a:rPr lang="en-US" dirty="0" smtClean="0">
                    <a:sym typeface="Wingdings" panose="05000000000000000000" pitchFamily="2" charset="2"/>
                  </a:rPr>
                  <a:t>spin-measurement of 	particle 2 along the same axis ( this can be done for all possible 	bases) </a:t>
                </a:r>
              </a:p>
              <a:p>
                <a:pPr marL="457200" lvl="1" indent="0">
                  <a:buNone/>
                </a:pPr>
                <a:endParaRPr lang="en-US" sz="800" dirty="0" smtClean="0">
                  <a:sym typeface="Wingdings" panose="05000000000000000000" pitchFamily="2" charset="2"/>
                </a:endParaRPr>
              </a:p>
              <a:p>
                <a:r>
                  <a:rPr lang="en-US" sz="2000" b="1" u="sng" dirty="0" smtClean="0">
                    <a:sym typeface="Wingdings" panose="05000000000000000000" pitchFamily="2" charset="2"/>
                  </a:rPr>
                  <a:t>Locality assumption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: (particles can have arbitrary separation)</a:t>
                </a:r>
                <a:endParaRPr lang="en-US" sz="20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 	They can not interact</a:t>
                </a: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>
                    <a:sym typeface="Wingdings" panose="05000000000000000000" pitchFamily="2" charset="2"/>
                  </a:rPr>
                  <a:t>	Measurement of one particle does not influence the state of the 	other</a:t>
                </a:r>
              </a:p>
              <a:p>
                <a:pPr marL="457200" lvl="1" indent="0">
                  <a:buNone/>
                </a:pPr>
                <a:endParaRPr lang="en-US" sz="800" dirty="0" smtClean="0">
                  <a:sym typeface="Wingdings" panose="05000000000000000000" pitchFamily="2" charset="2"/>
                </a:endParaRPr>
              </a:p>
              <a:p>
                <a:r>
                  <a:rPr lang="en-US" sz="2000" b="1" u="sng" dirty="0" smtClean="0">
                    <a:sym typeface="Wingdings" panose="05000000000000000000" pitchFamily="2" charset="2"/>
                  </a:rPr>
                  <a:t>Reality assumption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:</a:t>
                </a:r>
                <a:endParaRPr lang="en-US" sz="20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	</a:t>
                </a:r>
                <a:r>
                  <a:rPr lang="en-US" dirty="0" smtClean="0">
                    <a:sym typeface="Wingdings" panose="05000000000000000000" pitchFamily="2" charset="2"/>
                  </a:rPr>
                  <a:t>The results of spin measurements on particle 2 (for any basis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000" b="0" i="1" noProof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AT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AT" sz="20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de-AT" sz="2000" b="0" i="1" noProof="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de-AT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AT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de-A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b>
                    </m:sSub>
                    <m:r>
                      <a:rPr lang="de-AT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de-AT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A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</m:sSub>
                    <m:r>
                      <a:rPr lang="de-AT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are “elements of reality” because they can be predicted 	with </a:t>
                </a:r>
                <a:r>
                  <a:rPr lang="en-US" u="sng" dirty="0" smtClean="0">
                    <a:sym typeface="Wingdings" panose="05000000000000000000" pitchFamily="2" charset="2"/>
                  </a:rPr>
                  <a:t>certainty</a:t>
                </a:r>
                <a:r>
                  <a:rPr lang="en-US" dirty="0" smtClean="0">
                    <a:sym typeface="Wingdings" panose="05000000000000000000" pitchFamily="2" charset="2"/>
                  </a:rPr>
                  <a:t> (by measuring particle 1) without influencing 	particle 2.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489092" cy="5201915"/>
              </a:xfrm>
              <a:blipFill>
                <a:blip r:embed="rId2"/>
                <a:stretch>
                  <a:fillRect l="-790" t="-703" r="-114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65870" y="5823055"/>
            <a:ext cx="73146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de-DE" altLang="de-DE" sz="1600" dirty="0">
              <a:latin typeface="Arial" panose="020B0604020202020204" pitchFamily="34" charset="0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Einstein, B. Podolsky, N. Rosen, 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quantum-mechanical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reality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considered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Phys.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47, 777 (1935) </a:t>
            </a:r>
          </a:p>
        </p:txBody>
      </p:sp>
    </p:spTree>
    <p:extLst>
      <p:ext uri="{BB962C8B-B14F-4D97-AF65-F5344CB8AC3E}">
        <p14:creationId xmlns:p14="http://schemas.microsoft.com/office/powerpoint/2010/main" val="2804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4</a:t>
            </a:fld>
            <a:endParaRPr lang="de-DE" alt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EPR conclusion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489092" cy="5350197"/>
              </a:xfrm>
            </p:spPr>
            <p:txBody>
              <a:bodyPr/>
              <a:lstStyle/>
              <a:p>
                <a:r>
                  <a:rPr lang="en-US" dirty="0" smtClean="0">
                    <a:sym typeface="Wingdings" panose="05000000000000000000" pitchFamily="2" charset="2"/>
                  </a:rPr>
                  <a:t>Quantum mechanics is incomplete</a:t>
                </a:r>
              </a:p>
              <a:p>
                <a:pPr marL="400050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>
                    <a:sym typeface="Wingdings" panose="05000000000000000000" pitchFamily="2" charset="2"/>
                  </a:rPr>
                  <a:t>	Operators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A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de-AT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de-AT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AT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de-A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b>
                    </m:sSub>
                    <m:r>
                      <a:rPr lang="de-AT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de-AT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A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do not commute</a:t>
                </a:r>
              </a:p>
              <a:p>
                <a:pPr marL="400050" lvl="2" indent="0">
                  <a:buSzPct val="110000"/>
                  <a:buNone/>
                </a:pPr>
                <a:r>
                  <a:rPr lang="en-US" sz="2000" dirty="0" smtClean="0">
                    <a:sym typeface="Wingdings" panose="05000000000000000000" pitchFamily="2" charset="2"/>
                  </a:rPr>
                  <a:t>	There is no quantum state that has well defined values for all 	three operators</a:t>
                </a:r>
              </a:p>
              <a:p>
                <a:pPr marL="400050" lvl="2" indent="0">
                  <a:buSzPct val="110000"/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	There </a:t>
                </a:r>
                <a:r>
                  <a:rPr lang="en-US" sz="2000" dirty="0" smtClean="0">
                    <a:sym typeface="Wingdings" panose="05000000000000000000" pitchFamily="2" charset="2"/>
                  </a:rPr>
                  <a:t>are “elements of reality” that are not described by quantum 	mechanics</a:t>
                </a:r>
                <a:endParaRPr lang="en-US" sz="2000" dirty="0">
                  <a:sym typeface="Wingdings" panose="05000000000000000000" pitchFamily="2" charset="2"/>
                </a:endParaRPr>
              </a:p>
              <a:p>
                <a:pPr marL="400050" lvl="2" indent="0">
                  <a:buSzPct val="110000"/>
                  <a:buNone/>
                </a:pPr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marL="400050"/>
                <a:r>
                  <a:rPr lang="en-US" dirty="0" smtClean="0">
                    <a:sym typeface="Wingdings" panose="05000000000000000000" pitchFamily="2" charset="2"/>
                  </a:rPr>
                  <a:t>Note:</a:t>
                </a:r>
              </a:p>
              <a:p>
                <a:pPr marL="800100" lvl="1"/>
                <a:r>
                  <a:rPr lang="en-US" dirty="0" smtClean="0">
                    <a:sym typeface="Wingdings" panose="05000000000000000000" pitchFamily="2" charset="2"/>
                  </a:rPr>
                  <a:t>EPR only assumed that quantum mechanics is incomplete and </a:t>
                </a:r>
                <a:r>
                  <a:rPr lang="en-US" b="1" u="sng" dirty="0" smtClean="0">
                    <a:sym typeface="Wingdings" panose="05000000000000000000" pitchFamily="2" charset="2"/>
                  </a:rPr>
                  <a:t>not</a:t>
                </a:r>
                <a:r>
                  <a:rPr lang="en-US" dirty="0" smtClean="0">
                    <a:sym typeface="Wingdings" panose="05000000000000000000" pitchFamily="2" charset="2"/>
                  </a:rPr>
                  <a:t> that it is wrong.</a:t>
                </a:r>
              </a:p>
              <a:p>
                <a:pPr marL="800100" lvl="1"/>
                <a:r>
                  <a:rPr lang="en-US" dirty="0" smtClean="0">
                    <a:sym typeface="Wingdings" panose="05000000000000000000" pitchFamily="2" charset="2"/>
                  </a:rPr>
                  <a:t>The (until now unknown) complete theory would contain all values for all possible spin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A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de-AT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de-AT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AT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de-A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b>
                    </m:sSub>
                    <m:r>
                      <a:rPr lang="de-AT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de-AT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A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A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de-A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which are determined by the so-called hidden variables </a:t>
                </a:r>
                <a14:m>
                  <m:oMath xmlns:m="http://schemas.openxmlformats.org/officeDocument/2006/math">
                    <m:r>
                      <a:rPr lang="de-AT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.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489092" cy="5350197"/>
              </a:xfrm>
              <a:blipFill>
                <a:blip r:embed="rId2"/>
                <a:stretch>
                  <a:fillRect l="-1149" t="-1026" r="-114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65870" y="5823055"/>
            <a:ext cx="73146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de-DE" altLang="de-DE" sz="1600" dirty="0">
              <a:latin typeface="Arial" panose="020B0604020202020204" pitchFamily="34" charset="0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Einstein, B. Podolsky, N. Rosen, 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quantum-mechanical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reality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considered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6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</a:t>
            </a:r>
            <a:r>
              <a:rPr kumimoji="0" lang="de-DE" altLang="de-DE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Phys.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47, 777 (1935) </a:t>
            </a:r>
          </a:p>
        </p:txBody>
      </p:sp>
    </p:spTree>
    <p:extLst>
      <p:ext uri="{BB962C8B-B14F-4D97-AF65-F5344CB8AC3E}">
        <p14:creationId xmlns:p14="http://schemas.microsoft.com/office/powerpoint/2010/main" val="6872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5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Experimental tests of Bell’s inequality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5"/>
                <a:ext cx="8723312" cy="627856"/>
              </a:xfrm>
            </p:spPr>
            <p:txBody>
              <a:bodyPr/>
              <a:lstStyle/>
              <a:p>
                <a:r>
                  <a:rPr lang="en-US" noProof="0" dirty="0" smtClean="0"/>
                  <a:t>Original proposal uses 2 entangled spin-1/2 particles </a:t>
                </a:r>
                <a:r>
                  <a:rPr lang="en-US" noProof="0" dirty="0"/>
                  <a:t/>
                </a:r>
                <a:br>
                  <a:rPr lang="en-US" noProof="0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 smtClean="0"/>
                  <a:t> any quantum system with 2 degrees of freedom (qubits)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Typical examples use in Bell-tests: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polarization entangled photons  </a:t>
                </a:r>
                <a:r>
                  <a:rPr lang="de-AT" dirty="0"/>
                  <a:t/>
                </a:r>
                <a:br>
                  <a:rPr lang="de-AT" dirty="0"/>
                </a:br>
                <a:r>
                  <a:rPr lang="en-US" dirty="0" smtClean="0"/>
                  <a:t>e.g</a:t>
                </a:r>
                <a:r>
                  <a:rPr lang="en-US" dirty="0" smtClean="0"/>
                  <a:t>. </a:t>
                </a:r>
                <a:r>
                  <a:rPr lang="de-AT" dirty="0" smtClean="0"/>
                  <a:t>down-</a:t>
                </a:r>
                <a:r>
                  <a:rPr lang="en-US" dirty="0" smtClean="0"/>
                  <a:t>conversion: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de-AT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</m:rad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de-A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de-AT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de-AT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𝐻𝑉</m:t>
                                </m:r>
                              </m:e>
                            </m:d>
                          </m:e>
                        </m:d>
                        <m:r>
                          <a:rPr lang="de-AT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de-AT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de-AT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de-AT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𝑉𝐻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:endParaRPr lang="en-US" dirty="0" smtClean="0"/>
              </a:p>
              <a:p>
                <a:pPr lvl="1"/>
                <a:r>
                  <a:rPr lang="en-US" noProof="0" dirty="0" smtClean="0"/>
                  <a:t>spin-entangled </a:t>
                </a:r>
                <a:r>
                  <a:rPr lang="en-US" noProof="0" dirty="0" smtClean="0"/>
                  <a:t>atoms / ions / </a:t>
                </a:r>
                <a:r>
                  <a:rPr lang="de-AT" noProof="0" dirty="0" smtClean="0"/>
                  <a:t>Moleküls</a:t>
                </a:r>
              </a:p>
              <a:p>
                <a:pPr lvl="1"/>
                <a:endParaRPr lang="en-US" noProof="0" dirty="0" smtClean="0"/>
              </a:p>
              <a:p>
                <a:pPr lvl="1"/>
                <a:r>
                  <a:rPr lang="en-US" noProof="0" dirty="0" smtClean="0"/>
                  <a:t>hybrid systems such as photon-atom/ion/molecule entanglement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5"/>
                <a:ext cx="8723312" cy="627856"/>
              </a:xfrm>
              <a:blipFill>
                <a:blip r:embed="rId2"/>
                <a:stretch>
                  <a:fillRect l="-1118" t="-8738" b="-58543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http://www.tongue-twister.net/mr/physics/bbophot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692" y="2445154"/>
            <a:ext cx="1268058" cy="177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29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6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Loopholes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723312" cy="5467523"/>
              </a:xfrm>
            </p:spPr>
            <p:txBody>
              <a:bodyPr/>
              <a:lstStyle/>
              <a:p>
                <a:r>
                  <a:rPr lang="en-US" sz="2000" dirty="0" smtClean="0"/>
                  <a:t>Until now, all tests violate Bells inequality</a:t>
                </a:r>
                <a:r>
                  <a:rPr lang="en-US" sz="2000" dirty="0" smtClean="0"/>
                  <a:t>, h</a:t>
                </a:r>
                <a:r>
                  <a:rPr lang="en-US" sz="2000" dirty="0" smtClean="0"/>
                  <a:t>owever, tests are subject to experimental loopholes</a:t>
                </a:r>
              </a:p>
              <a:p>
                <a:endParaRPr lang="en-US" sz="800" b="1" dirty="0" smtClean="0"/>
              </a:p>
              <a:p>
                <a:r>
                  <a:rPr lang="en-US" sz="2000" b="1" dirty="0" smtClean="0"/>
                  <a:t>Detection Loophole </a:t>
                </a:r>
                <a:r>
                  <a:rPr lang="en-US" sz="2000" dirty="0" smtClean="0"/>
                  <a:t>(not all particles are detected)</a:t>
                </a:r>
              </a:p>
              <a:p>
                <a:pPr marL="457200" lvl="1" indent="0">
                  <a:buNone/>
                </a:pPr>
                <a:r>
                  <a:rPr lang="de-AT" dirty="0" smtClean="0">
                    <a:sym typeface="Wingdings" panose="05000000000000000000" pitchFamily="2" charset="2"/>
                  </a:rPr>
                  <a:t></a:t>
                </a:r>
                <a:r>
                  <a:rPr lang="de-AT" sz="1600" dirty="0" smtClean="0">
                    <a:sym typeface="Wingdings" panose="05000000000000000000" pitchFamily="2" charset="2"/>
                  </a:rPr>
                  <a:t> 	</a:t>
                </a:r>
                <a:r>
                  <a:rPr lang="de-AT" dirty="0" err="1" smtClean="0">
                    <a:sym typeface="Wingdings" panose="05000000000000000000" pitchFamily="2" charset="2"/>
                  </a:rPr>
                  <a:t>it</a:t>
                </a:r>
                <a:r>
                  <a:rPr lang="de-AT" dirty="0" smtClean="0">
                    <a:sym typeface="Wingdings" panose="05000000000000000000" pitchFamily="2" charset="2"/>
                  </a:rPr>
                  <a:t> </a:t>
                </a:r>
                <a:r>
                  <a:rPr lang="de-AT" dirty="0" err="1" smtClean="0">
                    <a:sym typeface="Wingdings" panose="05000000000000000000" pitchFamily="2" charset="2"/>
                  </a:rPr>
                  <a:t>is</a:t>
                </a:r>
                <a:r>
                  <a:rPr lang="de-AT" dirty="0" smtClean="0">
                    <a:sym typeface="Wingdings" panose="05000000000000000000" pitchFamily="2" charset="2"/>
                  </a:rPr>
                  <a:t> </a:t>
                </a:r>
                <a:r>
                  <a:rPr lang="de-AT" dirty="0" err="1" smtClean="0">
                    <a:sym typeface="Wingdings" panose="05000000000000000000" pitchFamily="2" charset="2"/>
                  </a:rPr>
                  <a:t>possibly</a:t>
                </a:r>
                <a:r>
                  <a:rPr lang="de-AT" dirty="0" smtClean="0">
                    <a:sym typeface="Wingdings" panose="05000000000000000000" pitchFamily="2" charset="2"/>
                  </a:rPr>
                  <a:t> </a:t>
                </a:r>
                <a:r>
                  <a:rPr lang="de-AT" dirty="0" err="1" smtClean="0">
                    <a:sym typeface="Wingdings" panose="05000000000000000000" pitchFamily="2" charset="2"/>
                  </a:rPr>
                  <a:t>that</a:t>
                </a:r>
                <a:r>
                  <a:rPr lang="de-AT" dirty="0" smtClean="0">
                    <a:sym typeface="Wingdings" panose="05000000000000000000" pitchFamily="2" charset="2"/>
                  </a:rPr>
                  <a:t> </a:t>
                </a:r>
                <a:r>
                  <a:rPr lang="de-AT" dirty="0" err="1" smtClean="0">
                    <a:sym typeface="Wingdings" panose="05000000000000000000" pitchFamily="2" charset="2"/>
                  </a:rPr>
                  <a:t>only</a:t>
                </a:r>
                <a:r>
                  <a:rPr lang="de-AT" dirty="0" smtClean="0">
                    <a:sym typeface="Wingdings" panose="05000000000000000000" pitchFamily="2" charset="2"/>
                  </a:rPr>
                  <a:t> </a:t>
                </a:r>
                <a:r>
                  <a:rPr lang="de-AT" dirty="0" err="1" smtClean="0">
                    <a:sym typeface="Wingdings" panose="05000000000000000000" pitchFamily="2" charset="2"/>
                  </a:rPr>
                  <a:t>the</a:t>
                </a:r>
                <a:r>
                  <a:rPr lang="de-AT" dirty="0" smtClean="0">
                    <a:sym typeface="Wingdings" panose="05000000000000000000" pitchFamily="2" charset="2"/>
                  </a:rPr>
                  <a:t> </a:t>
                </a:r>
                <a:r>
                  <a:rPr lang="en-US" dirty="0" smtClean="0"/>
                  <a:t>detected particles violate Bell’s inequality. 	But if all particles are </a:t>
                </a:r>
                <a:r>
                  <a:rPr lang="en-US" dirty="0" err="1" smtClean="0"/>
                  <a:t>detecte</a:t>
                </a:r>
                <a:r>
                  <a:rPr lang="en-US" dirty="0" smtClean="0"/>
                  <a:t>, inequality would not be violated</a:t>
                </a:r>
              </a:p>
              <a:p>
                <a:pPr marL="400050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  	Minimum detection efficiency of &gt;70% of pairs</a:t>
                </a:r>
              </a:p>
              <a:p>
                <a:pPr marL="400050" lvl="1" indent="0">
                  <a:buNone/>
                </a:pPr>
                <a:endParaRPr lang="en-US" dirty="0" smtClean="0"/>
              </a:p>
              <a:p>
                <a:r>
                  <a:rPr lang="en-US" sz="2000" b="1" dirty="0" smtClean="0"/>
                  <a:t>Locality Loophole </a:t>
                </a:r>
                <a:r>
                  <a:rPr lang="en-US" sz="2000" dirty="0" smtClean="0"/>
                  <a:t>(measurement of particle 1 should not influence measurement of particle 2)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 	</a:t>
                </a:r>
                <a:r>
                  <a:rPr lang="en-US" dirty="0" smtClean="0"/>
                  <a:t>particles must be so far separated that measurement of one particle 	is over before information about the other measurement arrives</a:t>
                </a:r>
              </a:p>
              <a:p>
                <a:pPr marL="457200" lvl="1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	Measurement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r>
                      <a:rPr lang="de-A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de-A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de-A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de-A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⋅</m:t>
                    </m:r>
                    <m:r>
                      <a:rPr lang="de-A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   (</a:t>
                </a:r>
                <a14:m>
                  <m:oMath xmlns:m="http://schemas.openxmlformats.org/officeDocument/2006/math">
                    <m:r>
                      <a:rPr lang="de-AT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de-AT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… particle distance)</a:t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r>
                  <a:rPr lang="en-US" dirty="0" smtClean="0">
                    <a:sym typeface="Wingdings" panose="05000000000000000000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r>
                      <a:rPr lang="de-AT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de-AT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 smtClean="0"/>
                  <a:t> contains decision on measurement basis, setting of the 	measurement apparatus, performing the measurement	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723312" cy="5467523"/>
              </a:xfrm>
              <a:blipFill>
                <a:blip r:embed="rId2"/>
                <a:stretch>
                  <a:fillRect l="-769" t="-670" r="-118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18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/>
          <p:nvPr/>
        </p:nvGrpSpPr>
        <p:grpSpPr>
          <a:xfrm>
            <a:off x="254975" y="2346315"/>
            <a:ext cx="2953335" cy="3804522"/>
            <a:chOff x="471399" y="2508139"/>
            <a:chExt cx="2953335" cy="3804522"/>
          </a:xfrm>
        </p:grpSpPr>
        <p:grpSp>
          <p:nvGrpSpPr>
            <p:cNvPr id="14" name="Gruppieren 13"/>
            <p:cNvGrpSpPr/>
            <p:nvPr/>
          </p:nvGrpSpPr>
          <p:grpSpPr>
            <a:xfrm rot="21208045">
              <a:off x="480228" y="2508139"/>
              <a:ext cx="2667451" cy="497822"/>
              <a:chOff x="5800218" y="2117015"/>
              <a:chExt cx="2667451" cy="497822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5800218" y="2117015"/>
                <a:ext cx="2667451" cy="497822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35000">
                    <a:schemeClr val="accent5">
                      <a:lumMod val="90000"/>
                    </a:schemeClr>
                  </a:gs>
                  <a:gs pos="100000">
                    <a:schemeClr val="accent5"/>
                  </a:gs>
                </a:gsLst>
              </a:gradFill>
              <a:ln>
                <a:solidFill>
                  <a:schemeClr val="tx2">
                    <a:alpha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AT" u="sng" dirty="0" smtClean="0"/>
              </a:p>
            </p:txBody>
          </p:sp>
          <p:sp>
            <p:nvSpPr>
              <p:cNvPr id="11" name="Textfeld 10"/>
              <p:cNvSpPr txBox="1"/>
              <p:nvPr/>
            </p:nvSpPr>
            <p:spPr>
              <a:xfrm>
                <a:off x="5892200" y="2175162"/>
                <a:ext cx="2516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 err="1" smtClean="0">
                    <a:solidFill>
                      <a:srgbClr val="FF0000"/>
                    </a:solidFill>
                  </a:rPr>
                  <a:t>Locality</a:t>
                </a:r>
                <a:r>
                  <a:rPr lang="de-AT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AT" dirty="0" err="1" smtClean="0">
                    <a:solidFill>
                      <a:srgbClr val="FF0000"/>
                    </a:solidFill>
                  </a:rPr>
                  <a:t>loophole</a:t>
                </a:r>
                <a:r>
                  <a:rPr lang="de-AT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AT" dirty="0" err="1" smtClean="0">
                    <a:solidFill>
                      <a:srgbClr val="FF0000"/>
                    </a:solidFill>
                  </a:rPr>
                  <a:t>closed</a:t>
                </a:r>
                <a:endParaRPr lang="de-AT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 rot="21208045">
              <a:off x="476858" y="3633256"/>
              <a:ext cx="2667451" cy="497822"/>
              <a:chOff x="5800218" y="2117015"/>
              <a:chExt cx="2667451" cy="497822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5800218" y="2117015"/>
                <a:ext cx="2667451" cy="497822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35000">
                    <a:schemeClr val="accent5">
                      <a:lumMod val="90000"/>
                    </a:schemeClr>
                  </a:gs>
                  <a:gs pos="100000">
                    <a:schemeClr val="accent5"/>
                  </a:gs>
                </a:gsLst>
              </a:gradFill>
              <a:ln>
                <a:solidFill>
                  <a:schemeClr val="tx2">
                    <a:alpha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AT" u="sng" dirty="0" smtClean="0"/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5892200" y="2175162"/>
                <a:ext cx="2516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 err="1" smtClean="0">
                    <a:solidFill>
                      <a:srgbClr val="FF0000"/>
                    </a:solidFill>
                  </a:rPr>
                  <a:t>Locality</a:t>
                </a:r>
                <a:r>
                  <a:rPr lang="de-AT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AT" dirty="0" err="1" smtClean="0">
                    <a:solidFill>
                      <a:srgbClr val="FF0000"/>
                    </a:solidFill>
                  </a:rPr>
                  <a:t>loophole</a:t>
                </a:r>
                <a:r>
                  <a:rPr lang="de-AT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AT" dirty="0" err="1" smtClean="0">
                    <a:solidFill>
                      <a:srgbClr val="FF0000"/>
                    </a:solidFill>
                  </a:rPr>
                  <a:t>closed</a:t>
                </a:r>
                <a:endParaRPr lang="de-AT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8" name="Gruppieren 17"/>
            <p:cNvGrpSpPr/>
            <p:nvPr/>
          </p:nvGrpSpPr>
          <p:grpSpPr>
            <a:xfrm rot="21208045">
              <a:off x="471399" y="4674827"/>
              <a:ext cx="2710234" cy="497822"/>
              <a:chOff x="5800218" y="2117015"/>
              <a:chExt cx="2710234" cy="497822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5800218" y="2117015"/>
                <a:ext cx="2667451" cy="497822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35000">
                    <a:schemeClr val="accent5">
                      <a:lumMod val="90000"/>
                    </a:schemeClr>
                  </a:gs>
                  <a:gs pos="100000">
                    <a:schemeClr val="accent5"/>
                  </a:gs>
                </a:gsLst>
              </a:gradFill>
              <a:ln>
                <a:solidFill>
                  <a:schemeClr val="tx2">
                    <a:alpha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AT" u="sng" dirty="0" smtClean="0"/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5810330" y="2176680"/>
                <a:ext cx="2700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 err="1" smtClean="0">
                    <a:solidFill>
                      <a:srgbClr val="FF0000"/>
                    </a:solidFill>
                  </a:rPr>
                  <a:t>Detection</a:t>
                </a:r>
                <a:r>
                  <a:rPr lang="de-AT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AT" dirty="0" err="1" smtClean="0">
                    <a:solidFill>
                      <a:srgbClr val="FF0000"/>
                    </a:solidFill>
                  </a:rPr>
                  <a:t>loophole</a:t>
                </a:r>
                <a:r>
                  <a:rPr lang="de-AT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AT" dirty="0" err="1" smtClean="0">
                    <a:solidFill>
                      <a:srgbClr val="FF0000"/>
                    </a:solidFill>
                  </a:rPr>
                  <a:t>closed</a:t>
                </a:r>
                <a:endParaRPr lang="de-AT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1" name="Gruppieren 20"/>
            <p:cNvGrpSpPr/>
            <p:nvPr/>
          </p:nvGrpSpPr>
          <p:grpSpPr>
            <a:xfrm rot="21208045">
              <a:off x="487496" y="5814839"/>
              <a:ext cx="2937238" cy="497822"/>
              <a:chOff x="5800218" y="2117015"/>
              <a:chExt cx="2937238" cy="497822"/>
            </a:xfrm>
          </p:grpSpPr>
          <p:sp>
            <p:nvSpPr>
              <p:cNvPr id="22" name="Ellipse 21"/>
              <p:cNvSpPr/>
              <p:nvPr/>
            </p:nvSpPr>
            <p:spPr>
              <a:xfrm>
                <a:off x="5800218" y="2117015"/>
                <a:ext cx="2667451" cy="497822"/>
              </a:xfrm>
              <a:prstGeom prst="ellipse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35000">
                    <a:schemeClr val="accent5">
                      <a:lumMod val="90000"/>
                    </a:schemeClr>
                  </a:gs>
                  <a:gs pos="100000">
                    <a:schemeClr val="accent5"/>
                  </a:gs>
                </a:gsLst>
              </a:gradFill>
              <a:ln>
                <a:solidFill>
                  <a:schemeClr val="tx2">
                    <a:alpha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AT" u="sng" dirty="0" smtClean="0"/>
              </a:p>
            </p:txBody>
          </p:sp>
          <p:sp>
            <p:nvSpPr>
              <p:cNvPr id="23" name="Textfeld 22"/>
              <p:cNvSpPr txBox="1"/>
              <p:nvPr/>
            </p:nvSpPr>
            <p:spPr>
              <a:xfrm>
                <a:off x="6037334" y="2191785"/>
                <a:ext cx="2700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dirty="0" err="1" smtClean="0">
                    <a:solidFill>
                      <a:srgbClr val="FF0000"/>
                    </a:solidFill>
                  </a:rPr>
                  <a:t>Both</a:t>
                </a:r>
                <a:r>
                  <a:rPr lang="de-AT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AT" dirty="0" err="1" smtClean="0">
                    <a:solidFill>
                      <a:srgbClr val="FF0000"/>
                    </a:solidFill>
                  </a:rPr>
                  <a:t>loophole</a:t>
                </a:r>
                <a:r>
                  <a:rPr lang="de-AT" dirty="0" smtClean="0">
                    <a:solidFill>
                      <a:srgbClr val="FF0000"/>
                    </a:solidFill>
                  </a:rPr>
                  <a:t> </a:t>
                </a:r>
                <a:r>
                  <a:rPr lang="de-AT" dirty="0" err="1" smtClean="0">
                    <a:solidFill>
                      <a:srgbClr val="FF0000"/>
                    </a:solidFill>
                  </a:rPr>
                  <a:t>closed</a:t>
                </a:r>
                <a:endParaRPr lang="de-AT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7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 smtClean="0"/>
              <a:t>Loopholes</a:t>
            </a:r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24744"/>
            <a:ext cx="7377422" cy="534639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1972 	Freedman</a:t>
            </a:r>
            <a:r>
              <a:rPr lang="en-US" sz="2000" dirty="0"/>
              <a:t>, </a:t>
            </a:r>
            <a:r>
              <a:rPr lang="en-US" sz="2000" dirty="0" smtClean="0"/>
              <a:t> </a:t>
            </a:r>
            <a:r>
              <a:rPr lang="en-US" sz="2000" dirty="0" err="1"/>
              <a:t>Clauser</a:t>
            </a:r>
            <a:r>
              <a:rPr lang="en-US" sz="2000" dirty="0"/>
              <a:t>, </a:t>
            </a:r>
            <a:r>
              <a:rPr lang="en-US" sz="2000" dirty="0" smtClean="0"/>
              <a:t>Phys</a:t>
            </a:r>
            <a:r>
              <a:rPr lang="en-US" sz="2000" dirty="0"/>
              <a:t>. Rev. Lett. </a:t>
            </a:r>
            <a:r>
              <a:rPr lang="en-US" sz="2000" dirty="0" smtClean="0"/>
              <a:t>28</a:t>
            </a:r>
            <a:r>
              <a:rPr lang="en-US" sz="2000" dirty="0"/>
              <a:t>, </a:t>
            </a:r>
            <a:r>
              <a:rPr lang="en-US" sz="2000" dirty="0" smtClean="0"/>
              <a:t>938–941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sz="2000" dirty="0" smtClean="0"/>
              <a:t>1982  	Aspect, </a:t>
            </a:r>
            <a:r>
              <a:rPr lang="en-US" sz="2000" dirty="0" err="1"/>
              <a:t>Dalibard</a:t>
            </a:r>
            <a:r>
              <a:rPr lang="en-US" sz="2000" dirty="0"/>
              <a:t>, </a:t>
            </a:r>
            <a:r>
              <a:rPr lang="en-US" sz="2000" dirty="0" smtClean="0"/>
              <a:t>Roger</a:t>
            </a:r>
            <a:r>
              <a:rPr lang="en-US" sz="2000" dirty="0"/>
              <a:t>, </a:t>
            </a:r>
            <a:r>
              <a:rPr lang="en-US" sz="2000" dirty="0" smtClean="0"/>
              <a:t>Phys</a:t>
            </a:r>
            <a:r>
              <a:rPr lang="en-US" sz="2000" dirty="0"/>
              <a:t>. Rev. </a:t>
            </a:r>
            <a:r>
              <a:rPr lang="en-US" sz="2000" dirty="0" smtClean="0"/>
              <a:t>Lett</a:t>
            </a:r>
            <a:r>
              <a:rPr lang="en-US" sz="2000" dirty="0"/>
              <a:t>. 49, </a:t>
            </a:r>
            <a:r>
              <a:rPr lang="en-US" sz="2000" dirty="0" smtClean="0"/>
              <a:t>1804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1998 	</a:t>
            </a:r>
            <a:r>
              <a:rPr lang="en-US" sz="2000" dirty="0" err="1" smtClean="0"/>
              <a:t>Weihs</a:t>
            </a:r>
            <a:r>
              <a:rPr lang="en-US" sz="2000" dirty="0"/>
              <a:t>, </a:t>
            </a:r>
            <a:r>
              <a:rPr lang="en-US" sz="2000" dirty="0" smtClean="0"/>
              <a:t>et al., Phys</a:t>
            </a:r>
            <a:r>
              <a:rPr lang="en-US" sz="2000" dirty="0"/>
              <a:t>. Rev. Lett. 81, </a:t>
            </a:r>
            <a:r>
              <a:rPr lang="en-US" sz="2000" dirty="0" smtClean="0"/>
              <a:t>5039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2001 	Rowe</a:t>
            </a:r>
            <a:r>
              <a:rPr lang="en-US" sz="2000" dirty="0"/>
              <a:t>, </a:t>
            </a:r>
            <a:r>
              <a:rPr lang="en-US" sz="2000" i="1" dirty="0" smtClean="0"/>
              <a:t>et </a:t>
            </a:r>
            <a:r>
              <a:rPr lang="en-US" sz="2000" i="1" dirty="0"/>
              <a:t>al.</a:t>
            </a:r>
            <a:r>
              <a:rPr lang="en-US" sz="2000" dirty="0"/>
              <a:t> </a:t>
            </a:r>
            <a:r>
              <a:rPr lang="en-US" sz="2000" dirty="0" smtClean="0"/>
              <a:t>Nature </a:t>
            </a:r>
            <a:r>
              <a:rPr lang="en-US" sz="2000" dirty="0"/>
              <a:t>409, </a:t>
            </a:r>
            <a:r>
              <a:rPr lang="en-US" sz="2000" dirty="0" smtClean="0"/>
              <a:t>791</a:t>
            </a:r>
          </a:p>
          <a:p>
            <a:pPr>
              <a:buFont typeface="Symbol" panose="05050102010706020507" pitchFamily="18" charset="2"/>
              <a:buChar char="-"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2015 	</a:t>
            </a:r>
            <a:r>
              <a:rPr lang="en-US" sz="2000" dirty="0" err="1" smtClean="0"/>
              <a:t>Hensen</a:t>
            </a:r>
            <a:r>
              <a:rPr lang="en-US" sz="2000" dirty="0" smtClean="0"/>
              <a:t>, Nature 526, 682</a:t>
            </a:r>
          </a:p>
        </p:txBody>
      </p:sp>
      <p:sp>
        <p:nvSpPr>
          <p:cNvPr id="24" name="Geschweifte Klammer rechts 23"/>
          <p:cNvSpPr/>
          <p:nvPr/>
        </p:nvSpPr>
        <p:spPr>
          <a:xfrm>
            <a:off x="7161879" y="1159263"/>
            <a:ext cx="178551" cy="2430727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Textfeld 24"/>
          <p:cNvSpPr txBox="1"/>
          <p:nvPr/>
        </p:nvSpPr>
        <p:spPr>
          <a:xfrm>
            <a:off x="7574910" y="2086603"/>
            <a:ext cx="137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err="1">
                <a:solidFill>
                  <a:srgbClr val="FF0000"/>
                </a:solidFill>
              </a:rPr>
              <a:t>e</a:t>
            </a:r>
            <a:r>
              <a:rPr lang="de-AT" sz="2000" dirty="0" err="1" smtClean="0">
                <a:solidFill>
                  <a:srgbClr val="FF0000"/>
                </a:solidFill>
              </a:rPr>
              <a:t>ntangled</a:t>
            </a:r>
            <a:r>
              <a:rPr lang="de-AT" sz="2000" dirty="0" smtClean="0">
                <a:solidFill>
                  <a:srgbClr val="FF0000"/>
                </a:solidFill>
              </a:rPr>
              <a:t> </a:t>
            </a:r>
            <a:r>
              <a:rPr lang="de-AT" sz="2000" dirty="0" err="1" smtClean="0">
                <a:solidFill>
                  <a:srgbClr val="FF0000"/>
                </a:solidFill>
              </a:rPr>
              <a:t>photons</a:t>
            </a:r>
            <a:endParaRPr lang="de-AT" sz="2000" dirty="0">
              <a:solidFill>
                <a:srgbClr val="FF000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5623714" y="4218367"/>
            <a:ext cx="1716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000" dirty="0" err="1">
                <a:solidFill>
                  <a:srgbClr val="FF0000"/>
                </a:solidFill>
              </a:rPr>
              <a:t>entangled</a:t>
            </a:r>
            <a:r>
              <a:rPr lang="de-AT" sz="2000" dirty="0">
                <a:solidFill>
                  <a:srgbClr val="FF0000"/>
                </a:solidFill>
              </a:rPr>
              <a:t> </a:t>
            </a:r>
            <a:r>
              <a:rPr lang="de-AT" sz="2000" dirty="0" err="1" smtClean="0">
                <a:solidFill>
                  <a:srgbClr val="FF0000"/>
                </a:solidFill>
              </a:rPr>
              <a:t>ions</a:t>
            </a:r>
            <a:endParaRPr lang="de-AT" sz="2000" dirty="0">
              <a:solidFill>
                <a:srgbClr val="FF000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5623714" y="5279299"/>
            <a:ext cx="30047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sz="2000" dirty="0" err="1">
                <a:solidFill>
                  <a:srgbClr val="FF0000"/>
                </a:solidFill>
              </a:rPr>
              <a:t>entangled</a:t>
            </a:r>
            <a:r>
              <a:rPr lang="de-AT" sz="2000" dirty="0">
                <a:solidFill>
                  <a:srgbClr val="FF0000"/>
                </a:solidFill>
              </a:rPr>
              <a:t> </a:t>
            </a:r>
            <a:r>
              <a:rPr lang="de-AT" sz="2000" dirty="0" err="1" smtClean="0">
                <a:solidFill>
                  <a:srgbClr val="FF0000"/>
                </a:solidFill>
              </a:rPr>
              <a:t>molecules</a:t>
            </a:r>
            <a:r>
              <a:rPr lang="de-AT" sz="20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de-AT" sz="2000" dirty="0" smtClean="0">
                <a:solidFill>
                  <a:srgbClr val="FF0000"/>
                </a:solidFill>
              </a:rPr>
              <a:t>(</a:t>
            </a:r>
            <a:r>
              <a:rPr lang="de-AT" sz="2000" dirty="0" err="1" smtClean="0">
                <a:solidFill>
                  <a:srgbClr val="FF0000"/>
                </a:solidFill>
              </a:rPr>
              <a:t>with</a:t>
            </a:r>
            <a:r>
              <a:rPr lang="de-AT" sz="2000" dirty="0" smtClean="0">
                <a:solidFill>
                  <a:srgbClr val="FF0000"/>
                </a:solidFill>
              </a:rPr>
              <a:t> a </a:t>
            </a:r>
            <a:r>
              <a:rPr lang="de-AT" sz="2000" dirty="0" err="1" smtClean="0">
                <a:solidFill>
                  <a:srgbClr val="FF0000"/>
                </a:solidFill>
              </a:rPr>
              <a:t>distance</a:t>
            </a:r>
            <a:r>
              <a:rPr lang="de-AT" sz="2000" dirty="0" smtClean="0">
                <a:solidFill>
                  <a:srgbClr val="FF0000"/>
                </a:solidFill>
              </a:rPr>
              <a:t> </a:t>
            </a:r>
            <a:r>
              <a:rPr lang="de-AT" sz="2000" dirty="0" err="1" smtClean="0">
                <a:solidFill>
                  <a:srgbClr val="FF0000"/>
                </a:solidFill>
              </a:rPr>
              <a:t>of</a:t>
            </a:r>
            <a:r>
              <a:rPr lang="de-AT" sz="2000" dirty="0" smtClean="0">
                <a:solidFill>
                  <a:srgbClr val="FF0000"/>
                </a:solidFill>
              </a:rPr>
              <a:t> 1.3 km) </a:t>
            </a:r>
            <a:endParaRPr lang="de-AT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60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AF14-F5F7-4297-B59C-C41BE42D1C5F}" type="slidenum">
              <a:rPr lang="de-DE" altLang="de-DE" smtClean="0"/>
              <a:pPr/>
              <a:t>8</a:t>
            </a:fld>
            <a:endParaRPr lang="de-DE" alt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second loophole-free experiment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535302" cy="5346393"/>
              </a:xfrm>
            </p:spPr>
            <p:txBody>
              <a:bodyPr/>
              <a:lstStyle/>
              <a:p>
                <a:r>
                  <a:rPr lang="en-US" sz="2000" dirty="0" smtClean="0"/>
                  <a:t>Currently running in </a:t>
                </a:r>
                <a:r>
                  <a:rPr lang="en-US" sz="2000" dirty="0"/>
                  <a:t>M</a:t>
                </a:r>
                <a:r>
                  <a:rPr lang="en-US" sz="2000" dirty="0" smtClean="0"/>
                  <a:t>unich (since 14/06/2016)</a:t>
                </a:r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Uses entangled Rubidium atoms (distance 400m) which are entangled via entanglement swapping:</a:t>
                </a:r>
              </a:p>
              <a:p>
                <a:endParaRPr lang="en-US" sz="2000" b="1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Current results (15/06/2016, 20:50):    </a:t>
                </a:r>
                <a14:m>
                  <m:oMath xmlns:m="http://schemas.openxmlformats.org/officeDocument/2006/math"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AT" sz="2000" b="0" i="1" smtClean="0">
                        <a:latin typeface="Cambria Math" panose="02040503050406030204" pitchFamily="18" charset="0"/>
                      </a:rPr>
                      <m:t>=2.152±0.119  </m:t>
                    </m:r>
                  </m:oMath>
                </a14:m>
                <a:r>
                  <a:rPr lang="en-US" sz="2000" dirty="0" smtClean="0"/>
                  <a:t>(806 pairs)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:r>
                  <a:rPr lang="en-US" sz="2000" dirty="0"/>
                  <a:t>live updates see: </a:t>
                </a:r>
                <a:r>
                  <a:rPr lang="en-US" sz="2000" u="sng" dirty="0">
                    <a:solidFill>
                      <a:srgbClr val="0070C0"/>
                    </a:solidFill>
                  </a:rPr>
                  <a:t>http://bellexp.quantum.physik.uni-muenchen.de/</a:t>
                </a:r>
                <a:endParaRPr lang="en-US" sz="2000" u="sng" dirty="0" smtClean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535302" cy="5346393"/>
              </a:xfrm>
              <a:blipFill>
                <a:blip r:embed="rId2"/>
                <a:stretch>
                  <a:fillRect l="-786" t="-684" r="-28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schematic of the set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99" y="2591251"/>
            <a:ext cx="4876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8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U_Powerpoint_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el mit weißem Rahmen und dunklem Logo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nhalt_blauer_Rahmen">
  <a:themeElements>
    <a:clrScheme name="TU Wien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6699"/>
      </a:accent1>
      <a:accent2>
        <a:srgbClr val="C0504D"/>
      </a:accent2>
      <a:accent3>
        <a:srgbClr val="71989B"/>
      </a:accent3>
      <a:accent4>
        <a:srgbClr val="8EBEE5"/>
      </a:accent4>
      <a:accent5>
        <a:srgbClr val="DEE7EC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accent5">
                <a:lumMod val="75000"/>
              </a:schemeClr>
            </a:gs>
            <a:gs pos="35000">
              <a:schemeClr val="accent5">
                <a:lumMod val="90000"/>
              </a:schemeClr>
            </a:gs>
            <a:gs pos="100000">
              <a:schemeClr val="accent5"/>
            </a:gs>
          </a:gsLst>
        </a:gradFill>
        <a:ln>
          <a:solidFill>
            <a:schemeClr val="tx2"/>
          </a:solidFill>
        </a:ln>
      </a:spPr>
      <a:bodyPr rtlCol="0" anchor="ctr"/>
      <a:lstStyle>
        <a:defPPr>
          <a:defRPr u="sng"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</a:objectDefaults>
  <a:extraClrSchemeLst/>
</a:theme>
</file>

<file path=ppt/theme/theme5.xml><?xml version="1.0" encoding="utf-8"?>
<a:theme xmlns:a="http://schemas.openxmlformats.org/drawingml/2006/main" name="Inhalt_weißer_Rahm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QIPC2015_Clausen</Template>
  <TotalTime>0</TotalTime>
  <Words>213</Words>
  <Application>Microsoft Office PowerPoint</Application>
  <PresentationFormat>Bildschirmpräsentation (4:3)</PresentationFormat>
  <Paragraphs>94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Arial</vt:lpstr>
      <vt:lpstr>Calibri</vt:lpstr>
      <vt:lpstr>Cambria Math</vt:lpstr>
      <vt:lpstr>Symbol</vt:lpstr>
      <vt:lpstr>Wingdings</vt:lpstr>
      <vt:lpstr>1_TU_Powerpoint_Vorlage</vt:lpstr>
      <vt:lpstr>TU_Powerpoint_Vorlage</vt:lpstr>
      <vt:lpstr>Titel mit weißem Rahmen und dunklem Logo</vt:lpstr>
      <vt:lpstr>Inhalt_blauer_Rahmen</vt:lpstr>
      <vt:lpstr>Inhalt_weißer_Rahmen</vt:lpstr>
      <vt:lpstr>PowerPoint-Präsentation</vt:lpstr>
      <vt:lpstr>14 Bell‘s inequalities</vt:lpstr>
      <vt:lpstr>EPR argument</vt:lpstr>
      <vt:lpstr>EPR conclusion</vt:lpstr>
      <vt:lpstr>Experimental tests of Bell’s inequality</vt:lpstr>
      <vt:lpstr>Loopholes</vt:lpstr>
      <vt:lpstr>Loopholes</vt:lpstr>
      <vt:lpstr>A second loophole-free experiment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Clausen</dc:creator>
  <cp:lastModifiedBy>Juergen Volz</cp:lastModifiedBy>
  <cp:revision>64</cp:revision>
  <dcterms:created xsi:type="dcterms:W3CDTF">2016-03-09T14:25:19Z</dcterms:created>
  <dcterms:modified xsi:type="dcterms:W3CDTF">2016-06-15T18:55:48Z</dcterms:modified>
</cp:coreProperties>
</file>