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  <p:sldMasterId id="2147483687" r:id="rId4"/>
    <p:sldMasterId id="2147483693" r:id="rId5"/>
  </p:sldMasterIdLst>
  <p:notesMasterIdLst>
    <p:notesMasterId r:id="rId18"/>
  </p:notesMasterIdLst>
  <p:sldIdLst>
    <p:sldId id="263" r:id="rId6"/>
    <p:sldId id="278" r:id="rId7"/>
    <p:sldId id="273" r:id="rId8"/>
    <p:sldId id="279" r:id="rId9"/>
    <p:sldId id="280" r:id="rId10"/>
    <p:sldId id="265" r:id="rId11"/>
    <p:sldId id="281" r:id="rId12"/>
    <p:sldId id="274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6836" autoAdjust="0"/>
  </p:normalViewPr>
  <p:slideViewPr>
    <p:cSldViewPr snapToGrid="0">
      <p:cViewPr varScale="1">
        <p:scale>
          <a:sx n="71" d="100"/>
          <a:sy n="71" d="100"/>
        </p:scale>
        <p:origin x="1140" y="36"/>
      </p:cViewPr>
      <p:guideLst/>
    </p:cSldViewPr>
  </p:slideViewPr>
  <p:outlineViewPr>
    <p:cViewPr>
      <p:scale>
        <a:sx n="33" d="100"/>
        <a:sy n="33" d="100"/>
      </p:scale>
      <p:origin x="0" y="-1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3C7E-0C13-4E8E-947E-9A5B5BF46AF2}" type="datetimeFigureOut">
              <a:rPr lang="de-AT" smtClean="0"/>
              <a:t>23.06.2016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EC65-967D-4A5E-9DDB-C80F9BD95C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696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992888" cy="1944216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83569" y="6453336"/>
            <a:ext cx="5336232" cy="268139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Christoph Clausen | QIPC 2015, Leeds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6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4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57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5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17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01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7317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47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13.07.2015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Christoph Clausen | QIPC 2015, Leeds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A909A3-9CB4-4F10-B514-6034885671B8}" type="slidenum">
              <a:rPr lang="de-DE">
                <a:solidFill>
                  <a:srgbClr val="000000"/>
                </a:solidFill>
              </a:rPr>
              <a:pPr/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07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FFFF521E-561F-45B8-B6C5-BAE9EFB63B1B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24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dirty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115D6B8-E6F7-4293-8CC3-F3F28EDC22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967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5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80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8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6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92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60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1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1395536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Rectangle 3"/>
          <p:cNvSpPr/>
          <p:nvPr/>
        </p:nvSpPr>
        <p:spPr>
          <a:xfrm>
            <a:off x="0" y="-16785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4328" y="5990115"/>
            <a:ext cx="1656184" cy="54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Z:\Organisation\Corporate Design Tu Wien ATI\Logo VCQ\VCQ_logo_4c_transpa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9785" y="5889041"/>
            <a:ext cx="1438031" cy="7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TU_rendering.mini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028" name="Grafik 15" descr="TU_Signet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804" y="240167"/>
            <a:ext cx="441596" cy="44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Z:\Organisation\Corporate Design Tu Wien ATI\Logo VCQ\VCQ_logo_4c_small_transpar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3176" y="234098"/>
            <a:ext cx="395288" cy="4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1" name="Grafik 15" descr="TU_Signet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-36512" y="6592267"/>
            <a:ext cx="5562600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46912" y="6592267"/>
            <a:ext cx="2133600" cy="2657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7815730" y="188423"/>
            <a:ext cx="504056" cy="506080"/>
            <a:chOff x="611560" y="476672"/>
            <a:chExt cx="1008112" cy="10121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 userDrawn="1"/>
          </p:nvSpPr>
          <p:spPr>
            <a:xfrm>
              <a:off x="611560" y="476672"/>
              <a:ext cx="1008112" cy="1008112"/>
            </a:xfrm>
            <a:prstGeom prst="roundRect">
              <a:avLst>
                <a:gd name="adj" fmla="val 94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  <p:pic>
          <p:nvPicPr>
            <p:cNvPr id="3079" name="Grafik 12" descr="TU_Logo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76672"/>
              <a:ext cx="1008112" cy="101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ounded Rectangle 13"/>
            <p:cNvSpPr/>
            <p:nvPr userDrawn="1"/>
          </p:nvSpPr>
          <p:spPr>
            <a:xfrm>
              <a:off x="611560" y="478630"/>
              <a:ext cx="1008112" cy="1006153"/>
            </a:xfrm>
            <a:prstGeom prst="roundRect">
              <a:avLst>
                <a:gd name="adj" fmla="val 9446"/>
              </a:avLst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92267"/>
            <a:ext cx="9144000" cy="0"/>
          </a:xfrm>
          <a:prstGeom prst="lin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34722" y="157041"/>
            <a:ext cx="497610" cy="568844"/>
            <a:chOff x="8017741" y="212623"/>
            <a:chExt cx="497610" cy="568844"/>
          </a:xfrm>
        </p:grpSpPr>
        <p:sp>
          <p:nvSpPr>
            <p:cNvPr id="2" name="Hexagon 1"/>
            <p:cNvSpPr/>
            <p:nvPr userDrawn="1"/>
          </p:nvSpPr>
          <p:spPr>
            <a:xfrm rot="5400000">
              <a:off x="7982124" y="248240"/>
              <a:ext cx="568843" cy="497610"/>
            </a:xfrm>
            <a:prstGeom prst="hexagon">
              <a:avLst>
                <a:gd name="adj" fmla="val 2906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pic>
          <p:nvPicPr>
            <p:cNvPr id="15" name="Picture 2" descr="Z:\Organisation\Corporate Design Tu Wien ATI\Logo VCQ\VCQ_logo_4c_small_transparen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754" y="212693"/>
              <a:ext cx="493581" cy="56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Connector 16"/>
          <p:cNvCxnSpPr/>
          <p:nvPr/>
        </p:nvCxnSpPr>
        <p:spPr>
          <a:xfrm>
            <a:off x="107504" y="764704"/>
            <a:ext cx="6264696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8BBA06-8FC6-4CEF-983C-64E21284D06F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4103" name="Grafik 12" descr="TU_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1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16 Quantum Key distribution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1932221"/>
              </a:xfrm>
            </p:spPr>
            <p:txBody>
              <a:bodyPr/>
              <a:lstStyle/>
              <a:p>
                <a:r>
                  <a:rPr lang="en-US" noProof="0" dirty="0" smtClean="0"/>
                  <a:t>Classical Cryptography</a:t>
                </a:r>
              </a:p>
              <a:p>
                <a:pPr marL="457200" lvl="1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Caesar cipher: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replace letter x by a letter n position further in the alphabet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26</m:t>
                    </m:r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1932221"/>
              </a:xfrm>
              <a:blipFill>
                <a:blip r:embed="rId2"/>
                <a:stretch>
                  <a:fillRect l="-1185" t="-284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pieren 31"/>
          <p:cNvGrpSpPr/>
          <p:nvPr/>
        </p:nvGrpSpPr>
        <p:grpSpPr>
          <a:xfrm>
            <a:off x="1246094" y="3310155"/>
            <a:ext cx="6044393" cy="1387866"/>
            <a:chOff x="1246094" y="3310155"/>
            <a:chExt cx="6044393" cy="1387866"/>
          </a:xfrm>
        </p:grpSpPr>
        <p:sp>
          <p:nvSpPr>
            <p:cNvPr id="3" name="Rechteck 2"/>
            <p:cNvSpPr/>
            <p:nvPr/>
          </p:nvSpPr>
          <p:spPr>
            <a:xfrm>
              <a:off x="1246094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A</a:t>
              </a:r>
              <a:endParaRPr lang="de-AT" dirty="0" smtClean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524000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T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1801906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A</a:t>
              </a:r>
              <a:endParaRPr lang="de-AT" dirty="0" smtClean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2079812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C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366683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K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16309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A</a:t>
              </a:r>
              <a:endParaRPr lang="de-AT" dirty="0" smtClean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994215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T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3334876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D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3612782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A</a:t>
              </a:r>
              <a:endParaRPr lang="de-AT" dirty="0" smtClean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899653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W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186524" y="3361764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246094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D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524000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W</a:t>
              </a:r>
              <a:endParaRPr lang="de-AT" dirty="0" smtClean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801906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D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2079812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F</a:t>
              </a:r>
              <a:endParaRPr lang="de-AT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2366683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N</a:t>
              </a:r>
              <a:endParaRPr lang="de-AT" dirty="0" smtClean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716309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D</a:t>
              </a:r>
            </a:p>
          </p:txBody>
        </p:sp>
        <p:sp>
          <p:nvSpPr>
            <p:cNvPr id="23" name="Rechteck 22"/>
            <p:cNvSpPr/>
            <p:nvPr/>
          </p:nvSpPr>
          <p:spPr>
            <a:xfrm>
              <a:off x="2994215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W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3334876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G</a:t>
              </a:r>
              <a:endParaRPr lang="de-AT" dirty="0" smtClean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612782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D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3899653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Z</a:t>
              </a:r>
              <a:endParaRPr lang="de-AT" dirty="0" smtClean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186524" y="4392221"/>
              <a:ext cx="277906" cy="268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Q</a:t>
              </a:r>
              <a:endParaRPr lang="de-AT" dirty="0" smtClean="0"/>
            </a:p>
          </p:txBody>
        </p:sp>
        <p:sp>
          <p:nvSpPr>
            <p:cNvPr id="4" name="Pfeil nach unten 3"/>
            <p:cNvSpPr/>
            <p:nvPr/>
          </p:nvSpPr>
          <p:spPr>
            <a:xfrm>
              <a:off x="2168974" y="3758149"/>
              <a:ext cx="395417" cy="506627"/>
            </a:xfrm>
            <a:prstGeom prst="downArrow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35000">
                  <a:schemeClr val="accent5">
                    <a:lumMod val="90000"/>
                  </a:schemeClr>
                </a:gs>
                <a:gs pos="100000">
                  <a:schemeClr val="accent5"/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239265" y="3310155"/>
              <a:ext cx="2051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err="1" smtClean="0"/>
                <a:t>plain</a:t>
              </a:r>
              <a:r>
                <a:rPr lang="de-AT" dirty="0" smtClean="0"/>
                <a:t> </a:t>
              </a:r>
              <a:r>
                <a:rPr lang="de-AT" dirty="0" err="1" smtClean="0"/>
                <a:t>text</a:t>
              </a:r>
              <a:endParaRPr lang="de-AT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39265" y="4328689"/>
              <a:ext cx="2051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err="1" smtClean="0"/>
                <a:t>encrypted</a:t>
              </a:r>
              <a:r>
                <a:rPr lang="de-AT" dirty="0" smtClean="0"/>
                <a:t> </a:t>
              </a:r>
              <a:r>
                <a:rPr lang="de-AT" dirty="0" err="1" smtClean="0"/>
                <a:t>message</a:t>
              </a:r>
              <a:endParaRPr lang="de-AT" dirty="0"/>
            </a:p>
          </p:txBody>
        </p:sp>
        <p:sp>
          <p:nvSpPr>
            <p:cNvPr id="31" name="Pfeil nach unten 30"/>
            <p:cNvSpPr/>
            <p:nvPr/>
          </p:nvSpPr>
          <p:spPr>
            <a:xfrm flipV="1">
              <a:off x="2935459" y="3758148"/>
              <a:ext cx="395417" cy="506627"/>
            </a:xfrm>
            <a:prstGeom prst="downArrow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35000">
                  <a:schemeClr val="accent5">
                    <a:lumMod val="90000"/>
                  </a:schemeClr>
                </a:gs>
                <a:gs pos="100000">
                  <a:schemeClr val="accent5"/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/>
              <p:cNvSpPr txBox="1">
                <a:spLocks/>
              </p:cNvSpPr>
              <p:nvPr/>
            </p:nvSpPr>
            <p:spPr bwMode="auto">
              <a:xfrm>
                <a:off x="457200" y="5181108"/>
                <a:ext cx="8686800" cy="1435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6699"/>
                  </a:buClr>
                  <a:buSzPct val="110000"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6699"/>
                  </a:buClr>
                  <a:buSzPct val="12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6699"/>
                  </a:buClr>
                  <a:buSzPct val="120000"/>
                  <a:buFont typeface="Symbol" panose="05050102010706020507" pitchFamily="18" charset="2"/>
                  <a:buChar char="-"/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Easily breakable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Enhanced version with </a:t>
                </a:r>
                <a:r>
                  <a:rPr lang="en-US" dirty="0">
                    <a:sym typeface="Wingdings" panose="05000000000000000000" pitchFamily="2" charset="2"/>
                  </a:rPr>
                  <a:t>longer key  </a:t>
                </a:r>
                <a:r>
                  <a:rPr lang="en-US" dirty="0" smtClean="0">
                    <a:sym typeface="Wingdings" panose="05000000000000000000" pitchFamily="2" charset="2"/>
                  </a:rPr>
                  <a:t>(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Vigenère</a:t>
                </a:r>
                <a:r>
                  <a:rPr lang="en-US" dirty="0" smtClean="0">
                    <a:sym typeface="Wingdings" panose="05000000000000000000" pitchFamily="2" charset="2"/>
                  </a:rPr>
                  <a:t> cipher):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AT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AT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	but still unsafe when key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de-AT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…) too short </a:t>
                </a:r>
              </a:p>
            </p:txBody>
          </p:sp>
        </mc:Choice>
        <mc:Fallback xmlns="">
          <p:sp>
            <p:nvSpPr>
              <p:cNvPr id="3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181108"/>
                <a:ext cx="8686800" cy="1435873"/>
              </a:xfrm>
              <a:prstGeom prst="rect">
                <a:avLst/>
              </a:prstGeom>
              <a:blipFill>
                <a:blip r:embed="rId3"/>
                <a:stretch>
                  <a:fillRect t="-46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00" y="1023260"/>
            <a:ext cx="3884400" cy="17580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Experimental demonstrations</a:t>
            </a:r>
            <a:endParaRPr lang="en-US" noProof="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424492"/>
          </a:xfrm>
        </p:spPr>
        <p:txBody>
          <a:bodyPr/>
          <a:lstStyle/>
          <a:p>
            <a:r>
              <a:rPr lang="en-US" sz="2000" dirty="0" smtClean="0"/>
              <a:t>Fiber based QKD (300km) </a:t>
            </a:r>
          </a:p>
          <a:p>
            <a:pPr marL="457200" lvl="1" indent="0">
              <a:buNone/>
            </a:pPr>
            <a:r>
              <a:rPr lang="en-US" sz="1800" dirty="0" smtClean="0"/>
              <a:t>(ID-</a:t>
            </a:r>
            <a:r>
              <a:rPr lang="en-US" sz="1800" dirty="0" err="1" smtClean="0"/>
              <a:t>Quantique</a:t>
            </a:r>
            <a:r>
              <a:rPr lang="en-US" sz="1800" dirty="0" smtClean="0"/>
              <a:t>,</a:t>
            </a:r>
          </a:p>
          <a:p>
            <a:pPr marL="457200" lvl="1" indent="0">
              <a:buNone/>
            </a:pPr>
            <a:r>
              <a:rPr lang="en-US" sz="1800" dirty="0" smtClean="0"/>
              <a:t>Geneva) </a:t>
            </a:r>
          </a:p>
          <a:p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886428" y="5717744"/>
            <a:ext cx="1204408" cy="800632"/>
            <a:chOff x="385946" y="3804470"/>
            <a:chExt cx="1821546" cy="1210875"/>
          </a:xfrm>
        </p:grpSpPr>
        <p:sp>
          <p:nvSpPr>
            <p:cNvPr id="3" name="Rechteck 2"/>
            <p:cNvSpPr/>
            <p:nvPr/>
          </p:nvSpPr>
          <p:spPr>
            <a:xfrm>
              <a:off x="385946" y="3804470"/>
              <a:ext cx="1821546" cy="1210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pic>
          <p:nvPicPr>
            <p:cNvPr id="2050" name="Picture 2" descr="Ho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18361"/>
              <a:ext cx="1562100" cy="90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Inhaltsplatzhalter 1"/>
          <p:cNvSpPr txBox="1">
            <a:spLocks/>
          </p:cNvSpPr>
          <p:nvPr/>
        </p:nvSpPr>
        <p:spPr bwMode="auto">
          <a:xfrm>
            <a:off x="457200" y="2926791"/>
            <a:ext cx="7975600" cy="47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 smtClean="0"/>
              <a:t>Commercial </a:t>
            </a:r>
            <a:r>
              <a:rPr lang="de-AT" sz="2000" dirty="0" err="1" smtClean="0"/>
              <a:t>company</a:t>
            </a:r>
            <a:r>
              <a:rPr lang="de-AT" sz="2000" dirty="0" smtClean="0"/>
              <a:t> </a:t>
            </a:r>
            <a:r>
              <a:rPr lang="de-AT" sz="2000" dirty="0" err="1" smtClean="0"/>
              <a:t>for</a:t>
            </a:r>
            <a:r>
              <a:rPr lang="de-AT" sz="2000" dirty="0" smtClean="0"/>
              <a:t> </a:t>
            </a:r>
            <a:r>
              <a:rPr lang="de-AT" sz="2000" dirty="0" err="1" smtClean="0"/>
              <a:t>fiber</a:t>
            </a:r>
            <a:r>
              <a:rPr lang="de-AT" sz="2000" dirty="0" smtClean="0"/>
              <a:t> </a:t>
            </a:r>
            <a:r>
              <a:rPr lang="de-AT" sz="2000" dirty="0" err="1" smtClean="0"/>
              <a:t>intregrated</a:t>
            </a:r>
            <a:r>
              <a:rPr lang="de-AT" sz="2000" dirty="0" smtClean="0"/>
              <a:t> QKD </a:t>
            </a:r>
            <a:r>
              <a:rPr lang="de-AT" sz="2000" dirty="0" err="1" smtClean="0"/>
              <a:t>systems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</a:t>
            </a:r>
            <a:r>
              <a:rPr lang="de-AT" sz="2000" dirty="0" err="1" smtClean="0"/>
              <a:t>accesoires</a:t>
            </a:r>
            <a:endParaRPr lang="de-AT" sz="2000" dirty="0" smtClean="0"/>
          </a:p>
          <a:p>
            <a:endParaRPr lang="de-AT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882587" y="3551881"/>
            <a:ext cx="5026463" cy="2400886"/>
            <a:chOff x="1174253" y="4854023"/>
            <a:chExt cx="5692374" cy="2718958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174253" y="5209728"/>
              <a:ext cx="5692374" cy="2363253"/>
              <a:chOff x="1631791" y="2452308"/>
              <a:chExt cx="5692374" cy="2363253"/>
            </a:xfrm>
          </p:grpSpPr>
          <p:pic>
            <p:nvPicPr>
              <p:cNvPr id="8" name="Grafik 7"/>
              <p:cNvPicPr>
                <a:picLocks noChangeAspect="1"/>
              </p:cNvPicPr>
              <p:nvPr/>
            </p:nvPicPr>
            <p:blipFill rotWithShape="1">
              <a:blip r:embed="rId4"/>
              <a:srcRect l="11303" t="94518" r="8982" b="651"/>
              <a:stretch/>
            </p:blipFill>
            <p:spPr>
              <a:xfrm>
                <a:off x="2321858" y="4501736"/>
                <a:ext cx="4930589" cy="313825"/>
              </a:xfrm>
              <a:prstGeom prst="rect">
                <a:avLst/>
              </a:prstGeom>
            </p:spPr>
          </p:pic>
          <p:pic>
            <p:nvPicPr>
              <p:cNvPr id="11" name="Grafik 10"/>
              <p:cNvPicPr>
                <a:picLocks noChangeAspect="1"/>
              </p:cNvPicPr>
              <p:nvPr/>
            </p:nvPicPr>
            <p:blipFill rotWithShape="1">
              <a:blip r:embed="rId4"/>
              <a:srcRect t="32620" r="7968" b="36683"/>
              <a:stretch/>
            </p:blipFill>
            <p:spPr>
              <a:xfrm>
                <a:off x="1631791" y="2452308"/>
                <a:ext cx="5692374" cy="1994187"/>
              </a:xfrm>
              <a:prstGeom prst="rect">
                <a:avLst/>
              </a:prstGeom>
            </p:spPr>
          </p:pic>
        </p:grpSp>
        <p:sp>
          <p:nvSpPr>
            <p:cNvPr id="14" name="Inhaltsplatzhalter 1"/>
            <p:cNvSpPr txBox="1">
              <a:spLocks/>
            </p:cNvSpPr>
            <p:nvPr/>
          </p:nvSpPr>
          <p:spPr bwMode="auto">
            <a:xfrm>
              <a:off x="3321623" y="4854023"/>
              <a:ext cx="2978727" cy="500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99"/>
                </a:buClr>
                <a:buSzPct val="110000"/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99"/>
                </a:buClr>
                <a:buSzPct val="12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99"/>
                </a:buClr>
                <a:buSzPct val="120000"/>
                <a:buFont typeface="Symbol" panose="05050102010706020507" pitchFamily="18" charset="2"/>
                <a:buChar char="-"/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AT" sz="1400" dirty="0" smtClean="0"/>
                <a:t>Key </a:t>
              </a:r>
              <a:r>
                <a:rPr lang="de-AT" sz="1400" dirty="0" err="1" smtClean="0"/>
                <a:t>generation</a:t>
              </a:r>
              <a:r>
                <a:rPr lang="de-AT" sz="1400" dirty="0" smtClean="0"/>
                <a:t> rate</a:t>
              </a:r>
            </a:p>
            <a:p>
              <a:endParaRPr lang="de-AT" sz="1400" dirty="0"/>
            </a:p>
          </p:txBody>
        </p:sp>
      </p:grpSp>
      <p:sp>
        <p:nvSpPr>
          <p:cNvPr id="15" name="Rechteck 14"/>
          <p:cNvSpPr/>
          <p:nvPr/>
        </p:nvSpPr>
        <p:spPr>
          <a:xfrm>
            <a:off x="121208" y="6518376"/>
            <a:ext cx="352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Nature </a:t>
            </a:r>
            <a:r>
              <a:rPr lang="de-AT" dirty="0" err="1"/>
              <a:t>Photonics</a:t>
            </a:r>
            <a:r>
              <a:rPr lang="de-AT" dirty="0"/>
              <a:t> </a:t>
            </a:r>
            <a:r>
              <a:rPr lang="de-AT" b="1" dirty="0"/>
              <a:t>9</a:t>
            </a:r>
            <a:r>
              <a:rPr lang="de-AT" dirty="0"/>
              <a:t>, (2015) 163-168</a:t>
            </a:r>
          </a:p>
        </p:txBody>
      </p:sp>
    </p:spTree>
    <p:extLst>
      <p:ext uri="{BB962C8B-B14F-4D97-AF65-F5344CB8AC3E}">
        <p14:creationId xmlns:p14="http://schemas.microsoft.com/office/powerpoint/2010/main" val="19335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http://www.mpq.mpg.de/4887189/PM_12_09_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7590"/>
            <a:ext cx="58007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Experimental demonstrations</a:t>
            </a:r>
            <a:endParaRPr lang="en-US" noProof="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77161"/>
          </a:xfrm>
        </p:spPr>
        <p:txBody>
          <a:bodyPr/>
          <a:lstStyle/>
          <a:p>
            <a:r>
              <a:rPr lang="en-US" sz="2000" dirty="0" smtClean="0"/>
              <a:t>Free-space QKD</a:t>
            </a:r>
            <a:br>
              <a:rPr lang="en-US" sz="2000" dirty="0" smtClean="0"/>
            </a:br>
            <a:r>
              <a:rPr lang="en-US" sz="2000" dirty="0" smtClean="0"/>
              <a:t>(Munich-Vienna cooperation) </a:t>
            </a:r>
          </a:p>
          <a:p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981927" y="5945936"/>
            <a:ext cx="4198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Physical Review </a:t>
            </a:r>
            <a:r>
              <a:rPr lang="en-US" dirty="0" smtClean="0"/>
              <a:t>Letters </a:t>
            </a:r>
            <a:r>
              <a:rPr lang="en-US" b="1" dirty="0"/>
              <a:t>98</a:t>
            </a:r>
            <a:r>
              <a:rPr lang="en-US" dirty="0"/>
              <a:t>, </a:t>
            </a:r>
            <a:r>
              <a:rPr lang="en-US" dirty="0" smtClean="0"/>
              <a:t>010504 (2007) </a:t>
            </a:r>
          </a:p>
          <a:p>
            <a:r>
              <a:rPr lang="fr-FR" dirty="0"/>
              <a:t>Nature </a:t>
            </a:r>
            <a:r>
              <a:rPr lang="fr-FR" dirty="0" err="1" smtClean="0"/>
              <a:t>Physics</a:t>
            </a:r>
            <a:r>
              <a:rPr lang="fr-FR" dirty="0" smtClean="0"/>
              <a:t> </a:t>
            </a:r>
            <a:r>
              <a:rPr lang="fr-FR" b="1" dirty="0"/>
              <a:t>3</a:t>
            </a:r>
            <a:r>
              <a:rPr lang="fr-FR" dirty="0"/>
              <a:t>, </a:t>
            </a:r>
            <a:r>
              <a:rPr lang="fr-FR" dirty="0" smtClean="0"/>
              <a:t>481 (2007)</a:t>
            </a:r>
            <a:endParaRPr lang="de-AT" dirty="0"/>
          </a:p>
        </p:txBody>
      </p:sp>
      <p:pic>
        <p:nvPicPr>
          <p:cNvPr id="9226" name="Picture 10" descr="http://medienportal.univie.ac.at/typo3temp/pics/eb73555e3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32" y="962327"/>
            <a:ext cx="2268671" cy="12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nhaltsplatzhalter 1"/>
          <p:cNvSpPr txBox="1">
            <a:spLocks/>
          </p:cNvSpPr>
          <p:nvPr/>
        </p:nvSpPr>
        <p:spPr bwMode="auto">
          <a:xfrm>
            <a:off x="598687" y="4292801"/>
            <a:ext cx="8229600" cy="119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 smtClean="0"/>
              <a:t>Implementation </a:t>
            </a:r>
            <a:r>
              <a:rPr lang="de-AT" sz="2000" dirty="0" err="1" smtClean="0"/>
              <a:t>of</a:t>
            </a:r>
            <a:r>
              <a:rPr lang="de-AT" sz="2000" dirty="0" smtClean="0"/>
              <a:t> BB84 + </a:t>
            </a:r>
            <a:r>
              <a:rPr lang="de-AT" sz="2000" dirty="0" err="1"/>
              <a:t>E</a:t>
            </a:r>
            <a:r>
              <a:rPr lang="de-AT" sz="2000" dirty="0" err="1" smtClean="0"/>
              <a:t>kert</a:t>
            </a:r>
            <a:r>
              <a:rPr lang="de-AT" sz="2000" dirty="0" smtClean="0"/>
              <a:t> Protocol</a:t>
            </a:r>
          </a:p>
          <a:p>
            <a:r>
              <a:rPr lang="de-AT" sz="2000" dirty="0" smtClean="0"/>
              <a:t>Experimental </a:t>
            </a:r>
            <a:r>
              <a:rPr lang="de-AT" sz="2000" dirty="0" err="1" smtClean="0"/>
              <a:t>key</a:t>
            </a:r>
            <a:r>
              <a:rPr lang="de-AT" sz="2000" dirty="0" smtClean="0"/>
              <a:t> </a:t>
            </a:r>
            <a:r>
              <a:rPr lang="de-AT" sz="2000" dirty="0" err="1" smtClean="0"/>
              <a:t>rates</a:t>
            </a:r>
            <a:r>
              <a:rPr lang="de-AT" sz="2000" dirty="0" smtClean="0"/>
              <a:t>: ~10 </a:t>
            </a:r>
            <a:r>
              <a:rPr lang="de-AT" sz="2000" dirty="0" err="1" smtClean="0"/>
              <a:t>bits</a:t>
            </a:r>
            <a:r>
              <a:rPr lang="de-AT" sz="2000" dirty="0" smtClean="0"/>
              <a:t>/s</a:t>
            </a:r>
          </a:p>
          <a:p>
            <a:endParaRPr lang="de-AT" dirty="0"/>
          </a:p>
        </p:txBody>
      </p:sp>
      <p:sp>
        <p:nvSpPr>
          <p:cNvPr id="22" name="Inhaltsplatzhalter 1"/>
          <p:cNvSpPr txBox="1">
            <a:spLocks/>
          </p:cNvSpPr>
          <p:nvPr/>
        </p:nvSpPr>
        <p:spPr bwMode="auto">
          <a:xfrm>
            <a:off x="598687" y="5256399"/>
            <a:ext cx="8229600" cy="5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 err="1" smtClean="0"/>
              <a:t>Distance</a:t>
            </a:r>
            <a:r>
              <a:rPr lang="de-AT" sz="2000" dirty="0" smtClean="0"/>
              <a:t> </a:t>
            </a:r>
            <a:r>
              <a:rPr lang="de-AT" sz="2000" dirty="0" err="1" smtClean="0"/>
              <a:t>similar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distance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orbit</a:t>
            </a:r>
            <a:r>
              <a:rPr lang="de-AT" sz="2000" dirty="0" smtClean="0"/>
              <a:t> </a:t>
            </a:r>
            <a:r>
              <a:rPr lang="de-AT" sz="2000" dirty="0" err="1" smtClean="0"/>
              <a:t>satellites</a:t>
            </a:r>
            <a:endParaRPr lang="de-AT" sz="2000" dirty="0" smtClean="0"/>
          </a:p>
          <a:p>
            <a:pPr marL="0" indent="0">
              <a:buNone/>
            </a:pPr>
            <a:r>
              <a:rPr lang="de-AT" sz="2000" dirty="0" smtClean="0">
                <a:sym typeface="Wingdings" panose="05000000000000000000" pitchFamily="2" charset="2"/>
              </a:rPr>
              <a:t> </a:t>
            </a:r>
            <a:r>
              <a:rPr lang="de-AT" sz="2000" dirty="0" err="1" smtClean="0">
                <a:sym typeface="Wingdings" panose="05000000000000000000" pitchFamily="2" charset="2"/>
              </a:rPr>
              <a:t>first</a:t>
            </a:r>
            <a:r>
              <a:rPr lang="de-AT" sz="2000" dirty="0" smtClean="0">
                <a:sym typeface="Wingdings" panose="05000000000000000000" pitchFamily="2" charset="2"/>
              </a:rPr>
              <a:t> </a:t>
            </a:r>
            <a:r>
              <a:rPr lang="de-AT" sz="2000" dirty="0" err="1" smtClean="0">
                <a:sym typeface="Wingdings" panose="05000000000000000000" pitchFamily="2" charset="2"/>
              </a:rPr>
              <a:t>step</a:t>
            </a:r>
            <a:r>
              <a:rPr lang="de-AT" sz="2000" dirty="0" smtClean="0">
                <a:sym typeface="Wingdings" panose="05000000000000000000" pitchFamily="2" charset="2"/>
              </a:rPr>
              <a:t> </a:t>
            </a:r>
            <a:r>
              <a:rPr lang="de-AT" sz="2000" dirty="0" err="1" smtClean="0">
                <a:sym typeface="Wingdings" panose="05000000000000000000" pitchFamily="2" charset="2"/>
              </a:rPr>
              <a:t>to</a:t>
            </a:r>
            <a:r>
              <a:rPr lang="de-AT" sz="2000" dirty="0" smtClean="0">
                <a:sym typeface="Wingdings" panose="05000000000000000000" pitchFamily="2" charset="2"/>
              </a:rPr>
              <a:t> </a:t>
            </a:r>
            <a:r>
              <a:rPr lang="de-AT" sz="2000" dirty="0" err="1" smtClean="0">
                <a:sym typeface="Wingdings" panose="05000000000000000000" pitchFamily="2" charset="2"/>
              </a:rPr>
              <a:t>satellite</a:t>
            </a:r>
            <a:r>
              <a:rPr lang="de-AT" sz="2000" dirty="0" smtClean="0">
                <a:sym typeface="Wingdings" panose="05000000000000000000" pitchFamily="2" charset="2"/>
              </a:rPr>
              <a:t> </a:t>
            </a:r>
            <a:r>
              <a:rPr lang="de-AT" sz="2000" dirty="0" err="1" smtClean="0">
                <a:sym typeface="Wingdings" panose="05000000000000000000" pitchFamily="2" charset="2"/>
              </a:rPr>
              <a:t>based</a:t>
            </a:r>
            <a:r>
              <a:rPr lang="de-AT" sz="2000" dirty="0" smtClean="0">
                <a:sym typeface="Wingdings" panose="05000000000000000000" pitchFamily="2" charset="2"/>
              </a:rPr>
              <a:t> QKD</a:t>
            </a:r>
            <a:endParaRPr lang="de-AT" sz="2000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10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Outlook</a:t>
            </a:r>
            <a:endParaRPr lang="en-US" noProof="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5129" y="1330933"/>
            <a:ext cx="8229600" cy="2299773"/>
          </a:xfrm>
        </p:spPr>
        <p:txBody>
          <a:bodyPr/>
          <a:lstStyle/>
          <a:p>
            <a:r>
              <a:rPr lang="en-US" dirty="0" smtClean="0"/>
              <a:t>How to overcome distance limits 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classical communication </a:t>
            </a:r>
            <a:r>
              <a:rPr lang="en-US" dirty="0" smtClean="0">
                <a:sym typeface="Wingdings" panose="05000000000000000000" pitchFamily="2" charset="2"/>
              </a:rPr>
              <a:t> optical amplifier (repeater)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 possible in quantum communication (no-cloning theorem)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47899" y="4279320"/>
            <a:ext cx="8396101" cy="677161"/>
            <a:chOff x="784411" y="3615932"/>
            <a:chExt cx="8396101" cy="677161"/>
          </a:xfrm>
        </p:grpSpPr>
        <p:sp>
          <p:nvSpPr>
            <p:cNvPr id="11" name="Inhaltsplatzhalter 1"/>
            <p:cNvSpPr txBox="1">
              <a:spLocks/>
            </p:cNvSpPr>
            <p:nvPr/>
          </p:nvSpPr>
          <p:spPr bwMode="auto">
            <a:xfrm>
              <a:off x="950912" y="3615932"/>
              <a:ext cx="8229600" cy="677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99"/>
                </a:buClr>
                <a:buSzPct val="110000"/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99"/>
                </a:buClr>
                <a:buSzPct val="12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699"/>
                </a:buClr>
                <a:buSzPct val="120000"/>
                <a:buFont typeface="Symbol" panose="05050102010706020507" pitchFamily="18" charset="2"/>
                <a:buChar char="-"/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AT" dirty="0" err="1" smtClean="0"/>
                <a:t>quantum</a:t>
              </a:r>
              <a:r>
                <a:rPr lang="de-AT" dirty="0" smtClean="0"/>
                <a:t> </a:t>
              </a:r>
              <a:r>
                <a:rPr lang="de-AT" dirty="0" err="1" smtClean="0"/>
                <a:t>repeater</a:t>
              </a:r>
              <a:r>
                <a:rPr lang="de-AT" dirty="0" smtClean="0"/>
                <a:t> </a:t>
              </a:r>
            </a:p>
            <a:p>
              <a:pPr lvl="1"/>
              <a:endParaRPr lang="de-AT" dirty="0" smtClean="0"/>
            </a:p>
            <a:p>
              <a:endParaRPr lang="de-AT" dirty="0" smtClean="0"/>
            </a:p>
            <a:p>
              <a:endParaRPr lang="de-AT" dirty="0"/>
            </a:p>
          </p:txBody>
        </p:sp>
        <p:sp>
          <p:nvSpPr>
            <p:cNvPr id="3" name="Pfeil nach rechts 2"/>
            <p:cNvSpPr/>
            <p:nvPr/>
          </p:nvSpPr>
          <p:spPr>
            <a:xfrm>
              <a:off x="784411" y="3650214"/>
              <a:ext cx="493059" cy="411775"/>
            </a:xfrm>
            <a:prstGeom prst="rightArrow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35000">
                  <a:schemeClr val="accent5">
                    <a:lumMod val="90000"/>
                  </a:schemeClr>
                </a:gs>
                <a:gs pos="100000">
                  <a:schemeClr val="accent5"/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467523"/>
              </a:xfrm>
            </p:spPr>
            <p:txBody>
              <a:bodyPr/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Similar to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Vigenère</a:t>
                </a:r>
                <a:r>
                  <a:rPr lang="en-US" dirty="0" smtClean="0">
                    <a:sym typeface="Wingdings" panose="05000000000000000000" pitchFamily="2" charset="2"/>
                  </a:rPr>
                  <a:t> cipher with 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length of key = length of message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key is chosen randomly (</a:t>
                </a:r>
                <a:r>
                  <a:rPr lang="en-US" u="sng" dirty="0" smtClean="0">
                    <a:sym typeface="Wingdings" panose="05000000000000000000" pitchFamily="2" charset="2"/>
                  </a:rPr>
                  <a:t>important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endParaRPr lang="en-US" sz="8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Principle: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26</m:t>
                    </m:r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Binary version:	</a:t>
                </a:r>
              </a:p>
              <a:p>
                <a:pPr lvl="1"/>
                <a:endParaRPr lang="en-US" dirty="0" smtClean="0">
                  <a:sym typeface="Wingdings" panose="05000000000000000000" pitchFamily="2" charset="2"/>
                </a:endParaRPr>
              </a:p>
              <a:p>
                <a:endParaRPr lang="en-US" sz="800" dirty="0" smtClean="0">
                  <a:sym typeface="Wingdings" panose="05000000000000000000" pitchFamily="2" charset="2"/>
                </a:endParaRPr>
              </a:p>
              <a:p>
                <a:endParaRPr lang="en-US" sz="800" dirty="0">
                  <a:sym typeface="Wingdings" panose="05000000000000000000" pitchFamily="2" charset="2"/>
                </a:endParaRPr>
              </a:p>
              <a:p>
                <a:endParaRPr lang="en-US" sz="800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Properties: 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perfectly secure (Claude Shannon)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requires very long keys (same as text length)</a:t>
                </a:r>
              </a:p>
              <a:p>
                <a:pPr marL="457200" lvl="1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Problem: how to distribute key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467523"/>
              </a:xfrm>
              <a:blipFill>
                <a:blip r:embed="rId2"/>
                <a:stretch>
                  <a:fillRect l="-1185" t="-1004" b="-290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One time pad</a:t>
            </a:r>
            <a:endParaRPr lang="en-US" noProof="0" dirty="0"/>
          </a:p>
        </p:txBody>
      </p:sp>
      <p:sp>
        <p:nvSpPr>
          <p:cNvPr id="30" name="Ellipse 29"/>
          <p:cNvSpPr/>
          <p:nvPr/>
        </p:nvSpPr>
        <p:spPr>
          <a:xfrm>
            <a:off x="3588846" y="2460260"/>
            <a:ext cx="481912" cy="44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u="sng" dirty="0" smtClean="0"/>
          </a:p>
        </p:txBody>
      </p:sp>
      <p:sp>
        <p:nvSpPr>
          <p:cNvPr id="34" name="Textfeld 33"/>
          <p:cNvSpPr txBox="1"/>
          <p:nvPr/>
        </p:nvSpPr>
        <p:spPr>
          <a:xfrm>
            <a:off x="5517293" y="2186846"/>
            <a:ext cx="211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>
                <a:solidFill>
                  <a:srgbClr val="FF0000"/>
                </a:solidFill>
              </a:rPr>
              <a:t>random</a:t>
            </a:r>
            <a:r>
              <a:rPr lang="de-AT" dirty="0" smtClean="0">
                <a:solidFill>
                  <a:srgbClr val="FF0000"/>
                </a:solidFill>
              </a:rPr>
              <a:t> </a:t>
            </a:r>
            <a:r>
              <a:rPr lang="de-AT" dirty="0" err="1" smtClean="0">
                <a:solidFill>
                  <a:srgbClr val="FF0000"/>
                </a:solidFill>
              </a:rPr>
              <a:t>number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5" name="Geschweifte Klammer rechts 34"/>
          <p:cNvSpPr/>
          <p:nvPr/>
        </p:nvSpPr>
        <p:spPr>
          <a:xfrm rot="5400000">
            <a:off x="3978313" y="1932643"/>
            <a:ext cx="207187" cy="19193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Textfeld 35"/>
          <p:cNvSpPr txBox="1"/>
          <p:nvPr/>
        </p:nvSpPr>
        <p:spPr>
          <a:xfrm>
            <a:off x="3313909" y="2954994"/>
            <a:ext cx="29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also </a:t>
            </a:r>
            <a:r>
              <a:rPr lang="de-AT" dirty="0" err="1" smtClean="0">
                <a:solidFill>
                  <a:srgbClr val="FF0000"/>
                </a:solidFill>
              </a:rPr>
              <a:t>random</a:t>
            </a:r>
            <a:r>
              <a:rPr lang="de-AT" dirty="0" smtClean="0">
                <a:solidFill>
                  <a:srgbClr val="FF0000"/>
                </a:solidFill>
              </a:rPr>
              <a:t> </a:t>
            </a:r>
            <a:r>
              <a:rPr lang="de-AT" dirty="0" err="1" smtClean="0">
                <a:solidFill>
                  <a:srgbClr val="FF0000"/>
                </a:solidFill>
              </a:rPr>
              <a:t>number</a:t>
            </a:r>
            <a:endParaRPr lang="de-AT" dirty="0">
              <a:solidFill>
                <a:srgbClr val="FF0000"/>
              </a:solidFill>
            </a:endParaRPr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4070758" y="2367689"/>
            <a:ext cx="1446535" cy="146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2737323" y="3586954"/>
            <a:ext cx="615954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100101101  message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XOR  101111010  key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3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    =====================================================</a:t>
            </a:r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001010111  encrypted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3906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attacking strategies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489092" cy="1016550"/>
          </a:xfrm>
        </p:spPr>
        <p:txBody>
          <a:bodyPr/>
          <a:lstStyle/>
          <a:p>
            <a:r>
              <a:rPr lang="en-US" noProof="0" dirty="0" smtClean="0">
                <a:sym typeface="Wingdings" panose="05000000000000000000" pitchFamily="2" charset="2"/>
              </a:rPr>
              <a:t>Intercept-resend</a:t>
            </a:r>
            <a:r>
              <a:rPr lang="en-US" sz="2000" noProof="0" dirty="0" smtClean="0">
                <a:sym typeface="Wingdings" panose="05000000000000000000" pitchFamily="2" charset="2"/>
              </a:rPr>
              <a:t> </a:t>
            </a:r>
            <a:br>
              <a:rPr lang="en-US" sz="2000" noProof="0" dirty="0" smtClean="0">
                <a:sym typeface="Wingdings" panose="05000000000000000000" pitchFamily="2" charset="2"/>
              </a:rPr>
            </a:br>
            <a:r>
              <a:rPr lang="en-US" sz="2000" noProof="0" dirty="0" smtClean="0">
                <a:sym typeface="Wingdings" panose="05000000000000000000" pitchFamily="2" charset="2"/>
              </a:rPr>
              <a:t>(Eve measures photons and sends similar photon to Bob) 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3010"/>
            <a:ext cx="8426883" cy="3168813"/>
          </a:xfrm>
          <a:prstGeom prst="rect">
            <a:avLst/>
          </a:prstGeom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57200" y="5344056"/>
            <a:ext cx="8489092" cy="10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1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Symbol" panose="05050102010706020507" pitchFamily="18" charset="2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de-AT" sz="2000" dirty="0" err="1" smtClean="0">
                <a:sym typeface="Wingdings" panose="05000000000000000000" pitchFamily="2" charset="2"/>
              </a:rPr>
              <a:t>Introduces</a:t>
            </a:r>
            <a:r>
              <a:rPr lang="de-AT" sz="2000" dirty="0" smtClean="0">
                <a:sym typeface="Wingdings" panose="05000000000000000000" pitchFamily="2" charset="2"/>
              </a:rPr>
              <a:t> </a:t>
            </a:r>
            <a:r>
              <a:rPr lang="de-AT" sz="2000" dirty="0" err="1" smtClean="0">
                <a:sym typeface="Wingdings" panose="05000000000000000000" pitchFamily="2" charset="2"/>
              </a:rPr>
              <a:t>error</a:t>
            </a:r>
            <a:r>
              <a:rPr lang="de-AT" sz="2000" dirty="0" smtClean="0">
                <a:sym typeface="Wingdings" panose="05000000000000000000" pitchFamily="2" charset="2"/>
              </a:rPr>
              <a:t> </a:t>
            </a:r>
            <a:r>
              <a:rPr lang="de-AT" sz="2000" dirty="0" err="1" smtClean="0">
                <a:sym typeface="Wingdings" panose="05000000000000000000" pitchFamily="2" charset="2"/>
              </a:rPr>
              <a:t>when</a:t>
            </a:r>
            <a:r>
              <a:rPr lang="de-AT" sz="2000" dirty="0" smtClean="0">
                <a:sym typeface="Wingdings" panose="05000000000000000000" pitchFamily="2" charset="2"/>
              </a:rPr>
              <a:t> Eve </a:t>
            </a:r>
            <a:r>
              <a:rPr lang="de-AT" sz="2000" dirty="0" err="1" smtClean="0">
                <a:sym typeface="Wingdings" panose="05000000000000000000" pitchFamily="2" charset="2"/>
              </a:rPr>
              <a:t>measures</a:t>
            </a:r>
            <a:r>
              <a:rPr lang="de-AT" sz="2000" dirty="0" smtClean="0">
                <a:sym typeface="Wingdings" panose="05000000000000000000" pitchFamily="2" charset="2"/>
              </a:rPr>
              <a:t> in different </a:t>
            </a:r>
            <a:r>
              <a:rPr lang="de-AT" sz="2000" dirty="0" err="1" smtClean="0">
                <a:sym typeface="Wingdings" panose="05000000000000000000" pitchFamily="2" charset="2"/>
              </a:rPr>
              <a:t>basis</a:t>
            </a:r>
            <a:r>
              <a:rPr lang="de-AT" sz="2000" dirty="0" smtClean="0">
                <a:sym typeface="Wingdings" panose="05000000000000000000" pitchFamily="2" charset="2"/>
              </a:rPr>
              <a:t> </a:t>
            </a:r>
            <a:r>
              <a:rPr lang="de-AT" sz="2000" dirty="0" err="1" smtClean="0">
                <a:sym typeface="Wingdings" panose="05000000000000000000" pitchFamily="2" charset="2"/>
              </a:rPr>
              <a:t>than</a:t>
            </a:r>
            <a:r>
              <a:rPr lang="de-AT" sz="2000" dirty="0" smtClean="0">
                <a:sym typeface="Wingdings" panose="05000000000000000000" pitchFamily="2" charset="2"/>
              </a:rPr>
              <a:t> Bob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AT" sz="2000" dirty="0" smtClean="0">
                <a:sym typeface="Wingdings" panose="05000000000000000000" pitchFamily="2" charset="2"/>
              </a:rPr>
              <a:t>Eve </a:t>
            </a:r>
            <a:r>
              <a:rPr lang="de-AT" sz="2000" dirty="0" err="1" smtClean="0">
                <a:sym typeface="Wingdings" panose="05000000000000000000" pitchFamily="2" charset="2"/>
              </a:rPr>
              <a:t>can</a:t>
            </a:r>
            <a:r>
              <a:rPr lang="de-AT" sz="2000" dirty="0" smtClean="0">
                <a:sym typeface="Wingdings" panose="05000000000000000000" pitchFamily="2" charset="2"/>
              </a:rPr>
              <a:t> </a:t>
            </a:r>
            <a:r>
              <a:rPr lang="de-AT" sz="2000" dirty="0" err="1" smtClean="0">
                <a:sym typeface="Wingdings" panose="05000000000000000000" pitchFamily="2" charset="2"/>
              </a:rPr>
              <a:t>be</a:t>
            </a:r>
            <a:r>
              <a:rPr lang="de-AT" sz="2000" dirty="0" smtClean="0">
                <a:sym typeface="Wingdings" panose="05000000000000000000" pitchFamily="2" charset="2"/>
              </a:rPr>
              <a:t> </a:t>
            </a:r>
            <a:r>
              <a:rPr lang="de-AT" sz="2000" dirty="0" err="1" smtClean="0">
                <a:sym typeface="Wingdings" panose="05000000000000000000" pitchFamily="2" charset="2"/>
              </a:rPr>
              <a:t>detected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4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correction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489092" cy="4905352"/>
          </a:xfrm>
        </p:spPr>
        <p:txBody>
          <a:bodyPr/>
          <a:lstStyle/>
          <a:p>
            <a:r>
              <a:rPr lang="en-US" noProof="0" dirty="0" smtClean="0">
                <a:sym typeface="Wingdings" panose="05000000000000000000" pitchFamily="2" charset="2"/>
              </a:rPr>
              <a:t>In real live, there are always errors in the communication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(even without Eve)</a:t>
            </a:r>
            <a:endParaRPr lang="en-US" noProof="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400050"/>
            <a:r>
              <a:rPr lang="en-US" dirty="0" smtClean="0">
                <a:sym typeface="Wingdings" panose="05000000000000000000" pitchFamily="2" charset="2"/>
              </a:rPr>
              <a:t>Error correction: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Exchange of parity bits between Alice and Bob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Alice+ Bob have same key,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Eve gains some information about the key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2485588" y="2472475"/>
            <a:ext cx="4650632" cy="1567335"/>
            <a:chOff x="1954247" y="3845538"/>
            <a:chExt cx="4650632" cy="1567335"/>
          </a:xfrm>
        </p:grpSpPr>
        <p:sp>
          <p:nvSpPr>
            <p:cNvPr id="36" name="Abgerundetes Rechteck 35"/>
            <p:cNvSpPr/>
            <p:nvPr/>
          </p:nvSpPr>
          <p:spPr>
            <a:xfrm>
              <a:off x="5079221" y="4237533"/>
              <a:ext cx="172238" cy="708727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35000">
                  <a:schemeClr val="accent5">
                    <a:lumMod val="90000"/>
                  </a:schemeClr>
                </a:gs>
                <a:gs pos="100000">
                  <a:schemeClr val="accent5"/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954247" y="4289050"/>
              <a:ext cx="46506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Alice’s key: 	10010  11010  11001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Bob’s   key:	10010  11110  11001</a:t>
              </a:r>
              <a:endParaRPr lang="de-AT" dirty="0"/>
            </a:p>
          </p:txBody>
        </p:sp>
        <p:sp>
          <p:nvSpPr>
            <p:cNvPr id="38" name="Geschweifte Klammer links 37"/>
            <p:cNvSpPr/>
            <p:nvPr/>
          </p:nvSpPr>
          <p:spPr>
            <a:xfrm rot="5400000">
              <a:off x="4136375" y="3879663"/>
              <a:ext cx="161892" cy="7340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Geschweifte Klammer links 38"/>
            <p:cNvSpPr/>
            <p:nvPr/>
          </p:nvSpPr>
          <p:spPr>
            <a:xfrm rot="5400000">
              <a:off x="5075209" y="3863141"/>
              <a:ext cx="161892" cy="7340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0" name="Geschweifte Klammer links 39"/>
            <p:cNvSpPr/>
            <p:nvPr/>
          </p:nvSpPr>
          <p:spPr>
            <a:xfrm rot="5400000">
              <a:off x="6032413" y="3863142"/>
              <a:ext cx="161892" cy="7340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939264" y="3845538"/>
              <a:ext cx="1216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>
                  <a:solidFill>
                    <a:srgbClr val="FF0000"/>
                  </a:solidFill>
                </a:rPr>
                <a:t>P=0</a:t>
              </a:r>
              <a:endParaRPr lang="de-AT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0445" y="3847563"/>
              <a:ext cx="608446" cy="36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>
                  <a:solidFill>
                    <a:srgbClr val="FF0000"/>
                  </a:solidFill>
                </a:rPr>
                <a:t>P=1</a:t>
              </a:r>
              <a:endParaRPr lang="de-AT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809136" y="3845813"/>
              <a:ext cx="608446" cy="36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>
                  <a:solidFill>
                    <a:srgbClr val="FF0000"/>
                  </a:solidFill>
                </a:rPr>
                <a:t>P=1</a:t>
              </a:r>
              <a:endParaRPr lang="de-AT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931031" y="5045334"/>
              <a:ext cx="608446" cy="36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>
                  <a:solidFill>
                    <a:srgbClr val="FF0000"/>
                  </a:solidFill>
                </a:rPr>
                <a:t>P=0</a:t>
              </a:r>
              <a:endParaRPr lang="de-AT" dirty="0">
                <a:solidFill>
                  <a:srgbClr val="FF0000"/>
                </a:solidFill>
              </a:endParaRPr>
            </a:p>
          </p:txBody>
        </p:sp>
        <p:sp>
          <p:nvSpPr>
            <p:cNvPr id="45" name="Geschweifte Klammer links 44"/>
            <p:cNvSpPr/>
            <p:nvPr/>
          </p:nvSpPr>
          <p:spPr>
            <a:xfrm rot="16200000" flipV="1">
              <a:off x="4124440" y="4579225"/>
              <a:ext cx="161892" cy="7340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6" name="Geschweifte Klammer links 45"/>
            <p:cNvSpPr/>
            <p:nvPr/>
          </p:nvSpPr>
          <p:spPr>
            <a:xfrm rot="16200000" flipV="1">
              <a:off x="5075209" y="4581665"/>
              <a:ext cx="161892" cy="7340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Geschweifte Klammer links 46"/>
            <p:cNvSpPr/>
            <p:nvPr/>
          </p:nvSpPr>
          <p:spPr>
            <a:xfrm rot="16200000" flipV="1">
              <a:off x="5987878" y="4582291"/>
              <a:ext cx="161892" cy="73407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73958" y="5027207"/>
              <a:ext cx="608446" cy="36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>
                  <a:solidFill>
                    <a:srgbClr val="FF0000"/>
                  </a:solidFill>
                </a:rPr>
                <a:t>P=0</a:t>
              </a:r>
              <a:endParaRPr lang="de-AT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5809136" y="5034001"/>
              <a:ext cx="608446" cy="36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>
                  <a:solidFill>
                    <a:srgbClr val="FF0000"/>
                  </a:solidFill>
                </a:rPr>
                <a:t>P=0</a:t>
              </a:r>
              <a:endParaRPr lang="de-AT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2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Privacy Amplification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5"/>
                <a:ext cx="8489092" cy="4905352"/>
              </a:xfrm>
            </p:spPr>
            <p:txBody>
              <a:bodyPr/>
              <a:lstStyle/>
              <a:p>
                <a:pPr marL="457200"/>
                <a:r>
                  <a:rPr lang="en-US" dirty="0" smtClean="0">
                    <a:sym typeface="Wingdings" panose="05000000000000000000" pitchFamily="2" charset="2"/>
                  </a:rPr>
                  <a:t>From the measured error rate 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 determine maximal knowledge of Eve </a:t>
                </a:r>
              </a:p>
              <a:p>
                <a:pPr marL="457200"/>
                <a:endParaRPr lang="en-US" dirty="0">
                  <a:sym typeface="Wingdings" panose="05000000000000000000" pitchFamily="2" charset="2"/>
                </a:endParaRPr>
              </a:p>
              <a:p>
                <a:pPr marL="457200"/>
                <a:r>
                  <a:rPr lang="en-US" dirty="0" smtClean="0">
                    <a:sym typeface="Wingdings" panose="05000000000000000000" pitchFamily="2" charset="2"/>
                  </a:rPr>
                  <a:t>To remove Eve‘s knowledge:  </a:t>
                </a:r>
              </a:p>
              <a:p>
                <a:pPr marL="5715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Apply a random universal hash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on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the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key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…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key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length</a:t>
                </a:r>
                <a:r>
                  <a:rPr lang="en-US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457200" lvl="1" indent="0">
                  <a:buNone/>
                </a:pPr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	Key length is reduced, but knowledge of Eve on the  remaining 	key is reduced.</a:t>
                </a:r>
              </a:p>
              <a:p>
                <a:pPr marL="457200" lvl="1" indent="0">
                  <a:buNone/>
                </a:pPr>
                <a:endParaRPr lang="en-US" sz="800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higher error-rate 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higher potential knowledge of Eve 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 larger reduction in the length of the remaining key 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5"/>
                <a:ext cx="8489092" cy="4905352"/>
              </a:xfrm>
              <a:blipFill>
                <a:blip r:embed="rId2"/>
                <a:stretch>
                  <a:fillRect l="-1149" t="-1119" b="-223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Distance Limits</a:t>
            </a:r>
            <a:endParaRPr lang="en-US" noProof="0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124746"/>
            <a:ext cx="9224682" cy="2359860"/>
          </a:xfrm>
        </p:spPr>
        <p:txBody>
          <a:bodyPr/>
          <a:lstStyle/>
          <a:p>
            <a:r>
              <a:rPr lang="en-US" dirty="0" smtClean="0"/>
              <a:t>Error correction and privacy amplification </a:t>
            </a:r>
          </a:p>
          <a:p>
            <a:pPr marL="40005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Alice and Bob obtain identical key, Eve has only negligible knowledge </a:t>
            </a:r>
          </a:p>
          <a:p>
            <a:pPr marL="400050" lvl="1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noProof="0" dirty="0" smtClean="0"/>
              <a:t>But, key generation rate is reduced </a:t>
            </a:r>
          </a:p>
          <a:p>
            <a:pPr marL="400050" lvl="1" indent="0">
              <a:buNone/>
            </a:pPr>
            <a:endParaRPr lang="en-US" sz="800" b="1" noProof="0" dirty="0" smtClean="0"/>
          </a:p>
          <a:p>
            <a:r>
              <a:rPr lang="en-US" noProof="0" dirty="0" smtClean="0">
                <a:sym typeface="Wingdings" panose="05000000000000000000" pitchFamily="2" charset="2"/>
              </a:rPr>
              <a:t>As losses + errors increase with communication distance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noProof="0" dirty="0" smtClean="0">
                <a:sym typeface="Wingdings" panose="05000000000000000000" pitchFamily="2" charset="2"/>
              </a:rPr>
              <a:t> Limit to the maximum distance of QKD</a:t>
            </a:r>
            <a:endParaRPr lang="en-US" noProof="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772661" y="3703579"/>
            <a:ext cx="26443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Generation rate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secure</a:t>
            </a:r>
            <a:r>
              <a:rPr lang="de-AT" dirty="0" smtClean="0"/>
              <a:t> </a:t>
            </a:r>
            <a:r>
              <a:rPr lang="de-AT" dirty="0" err="1" smtClean="0"/>
              <a:t>key</a:t>
            </a:r>
            <a:r>
              <a:rPr lang="de-AT" dirty="0" smtClean="0"/>
              <a:t> vs. </a:t>
            </a:r>
            <a:r>
              <a:rPr lang="de-AT" dirty="0" err="1" smtClean="0"/>
              <a:t>length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optical</a:t>
            </a:r>
            <a:r>
              <a:rPr lang="de-AT" dirty="0" smtClean="0"/>
              <a:t> </a:t>
            </a:r>
            <a:r>
              <a:rPr lang="de-AT" dirty="0" err="1" smtClean="0"/>
              <a:t>fiber</a:t>
            </a:r>
            <a:r>
              <a:rPr lang="de-AT" dirty="0"/>
              <a:t>:</a:t>
            </a:r>
            <a:endParaRPr lang="de-AT" dirty="0" smtClean="0"/>
          </a:p>
          <a:p>
            <a:endParaRPr lang="en-US" dirty="0" smtClean="0"/>
          </a:p>
          <a:p>
            <a:r>
              <a:rPr lang="en-US" sz="1400" dirty="0" smtClean="0"/>
              <a:t>Rev. Mod. Phys. </a:t>
            </a:r>
            <a:r>
              <a:rPr lang="en-US" sz="1400" b="1" dirty="0" smtClean="0"/>
              <a:t>74</a:t>
            </a:r>
            <a:r>
              <a:rPr lang="en-US" sz="1400" dirty="0" smtClean="0"/>
              <a:t>, 145 (2002)</a:t>
            </a:r>
            <a:endParaRPr lang="de-AT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40" y="3338286"/>
            <a:ext cx="5131504" cy="30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Photon-number-splitting attack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489092" cy="5467522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Real-life implementations of BB84 protocol use attenuated laser pulses (not single photons) </a:t>
            </a:r>
            <a:r>
              <a:rPr lang="en-US" sz="2000" noProof="0" dirty="0" smtClean="0">
                <a:sym typeface="Wingdings" panose="05000000000000000000" pitchFamily="2" charset="2"/>
              </a:rPr>
              <a:t> 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Typical values: p</a:t>
            </a:r>
            <a:r>
              <a:rPr lang="en-US" noProof="0" dirty="0" err="1" smtClean="0">
                <a:sym typeface="Wingdings" panose="05000000000000000000" pitchFamily="2" charset="2"/>
              </a:rPr>
              <a:t>ulse</a:t>
            </a:r>
            <a:r>
              <a:rPr lang="en-US" noProof="0" dirty="0" smtClean="0">
                <a:sym typeface="Wingdings" panose="05000000000000000000" pitchFamily="2" charset="2"/>
              </a:rPr>
              <a:t> contain about 0.1 photon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Poisson statistics requires:</a:t>
            </a:r>
            <a:endParaRPr lang="en-US" noProof="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 every 10th pulse contains 1 photons and every 100th pulse 		contains 2 photons</a:t>
            </a:r>
          </a:p>
          <a:p>
            <a:endParaRPr lang="en-US" noProof="0" dirty="0" smtClean="0">
              <a:sym typeface="Wingdings" panose="05000000000000000000" pitchFamily="2" charset="2"/>
            </a:endParaRPr>
          </a:p>
          <a:p>
            <a:r>
              <a:rPr lang="en-US" noProof="0" dirty="0" smtClean="0">
                <a:sym typeface="Wingdings" panose="05000000000000000000" pitchFamily="2" charset="2"/>
              </a:rPr>
              <a:t>Attack strategy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Eve performs non-destructive photon number measurement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pulse contains 2 photons, Eve removes one and measures it</a:t>
            </a:r>
          </a:p>
          <a:p>
            <a:pPr marL="5715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Eve knows 10% of the photons without introducing errors </a:t>
            </a:r>
            <a:endParaRPr lang="en-US" noProof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noProof="0" dirty="0" smtClean="0">
                <a:sym typeface="Wingdings" panose="05000000000000000000" pitchFamily="2" charset="2"/>
              </a:rPr>
              <a:t/>
            </a:r>
            <a:br>
              <a:rPr lang="en-US" sz="2000" noProof="0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75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Man-in-the-middle attack</a:t>
            </a:r>
            <a:endParaRPr lang="en-US" noProof="0" dirty="0"/>
          </a:p>
        </p:txBody>
      </p:sp>
      <p:sp>
        <p:nvSpPr>
          <p:cNvPr id="53" name="Content Placeholder 1"/>
          <p:cNvSpPr>
            <a:spLocks noGrp="1"/>
          </p:cNvSpPr>
          <p:nvPr>
            <p:ph idx="1"/>
          </p:nvPr>
        </p:nvSpPr>
        <p:spPr>
          <a:xfrm>
            <a:off x="457200" y="1124745"/>
            <a:ext cx="8600303" cy="5467522"/>
          </a:xfrm>
        </p:spPr>
        <p:txBody>
          <a:bodyPr/>
          <a:lstStyle/>
          <a:p>
            <a:r>
              <a:rPr lang="en-US" noProof="0" dirty="0" smtClean="0"/>
              <a:t>QKD requires communication between Alice and </a:t>
            </a:r>
            <a:r>
              <a:rPr lang="en-US" dirty="0" smtClean="0"/>
              <a:t>Bob via public channel (key generation, error correction, …) </a:t>
            </a:r>
            <a:endParaRPr lang="en-US" noProof="0" dirty="0" smtClean="0"/>
          </a:p>
          <a:p>
            <a:endParaRPr lang="en-US" dirty="0" smtClean="0"/>
          </a:p>
          <a:p>
            <a:r>
              <a:rPr lang="en-US" noProof="0" dirty="0" smtClean="0"/>
              <a:t>If attacker has full control of public channel, he can simulate Bob to Alice and vice versa (“man in the middle”)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 Can gain full information about the message</a:t>
            </a:r>
            <a:endParaRPr lang="en-US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Solution: </a:t>
            </a:r>
            <a:r>
              <a:rPr lang="en-US" dirty="0" smtClean="0"/>
              <a:t>Prior to communication, Alice and Bob need already an initial shared secret key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 use classical (secure) </a:t>
            </a:r>
            <a:r>
              <a:rPr lang="en-US" dirty="0" smtClean="0"/>
              <a:t>authentication scheme to 	verify identity of the communication partner  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872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17" y="1152577"/>
            <a:ext cx="7768536" cy="35160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Experimental demonstrations</a:t>
            </a:r>
            <a:endParaRPr lang="en-US" noProof="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Fiber based QKD (300 km)</a:t>
            </a:r>
          </a:p>
          <a:p>
            <a:pPr marL="457200" lvl="1" indent="0">
              <a:buNone/>
            </a:pPr>
            <a:r>
              <a:rPr lang="en-US" sz="1800" dirty="0" smtClean="0"/>
              <a:t>(ID-</a:t>
            </a:r>
            <a:r>
              <a:rPr lang="en-US" sz="1800" dirty="0" err="1" smtClean="0"/>
              <a:t>Quantique</a:t>
            </a:r>
            <a:r>
              <a:rPr lang="en-US" sz="1800" dirty="0" smtClean="0"/>
              <a:t>,</a:t>
            </a:r>
          </a:p>
          <a:p>
            <a:pPr marL="457200" lvl="1" indent="0">
              <a:buNone/>
            </a:pPr>
            <a:r>
              <a:rPr lang="en-US" sz="1800" dirty="0" smtClean="0"/>
              <a:t>Geneva)</a:t>
            </a:r>
            <a:endParaRPr lang="en-US" sz="1800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7884368" y="5753680"/>
            <a:ext cx="1204408" cy="800632"/>
            <a:chOff x="385946" y="3804470"/>
            <a:chExt cx="1821546" cy="1210875"/>
          </a:xfrm>
        </p:grpSpPr>
        <p:sp>
          <p:nvSpPr>
            <p:cNvPr id="17" name="Rechteck 16"/>
            <p:cNvSpPr/>
            <p:nvPr/>
          </p:nvSpPr>
          <p:spPr>
            <a:xfrm>
              <a:off x="385946" y="3804470"/>
              <a:ext cx="1821546" cy="1210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pic>
          <p:nvPicPr>
            <p:cNvPr id="18" name="Picture 2" descr="Ho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18361"/>
              <a:ext cx="1562100" cy="90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31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21129 -0.1391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halt_blauer_Rahmen">
  <a:themeElements>
    <a:clrScheme name="TU Wi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699"/>
      </a:accent1>
      <a:accent2>
        <a:srgbClr val="C0504D"/>
      </a:accent2>
      <a:accent3>
        <a:srgbClr val="71989B"/>
      </a:accent3>
      <a:accent4>
        <a:srgbClr val="8EBEE5"/>
      </a:accent4>
      <a:accent5>
        <a:srgbClr val="DEE7EC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5">
                <a:lumMod val="75000"/>
              </a:schemeClr>
            </a:gs>
            <a:gs pos="35000">
              <a:schemeClr val="accent5">
                <a:lumMod val="90000"/>
              </a:schemeClr>
            </a:gs>
            <a:gs pos="100000">
              <a:schemeClr val="accent5"/>
            </a:gs>
          </a:gsLst>
        </a:gradFill>
        <a:ln>
          <a:solidFill>
            <a:schemeClr val="tx2"/>
          </a:solidFill>
        </a:ln>
      </a:spPr>
      <a:bodyPr rtlCol="0" anchor="ctr"/>
      <a:lstStyle>
        <a:defPPr>
          <a:defRPr u="sng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QIPC2015_Clausen</Template>
  <TotalTime>0</TotalTime>
  <Words>435</Words>
  <Application>Microsoft Office PowerPoint</Application>
  <PresentationFormat>Bildschirmpräsentation (4:3)</PresentationFormat>
  <Paragraphs>164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Symbol</vt:lpstr>
      <vt:lpstr>Wingdings</vt:lpstr>
      <vt:lpstr>1_TU_Powerpoint_Vorlage</vt:lpstr>
      <vt:lpstr>TU_Powerpoint_Vorlage</vt:lpstr>
      <vt:lpstr>Titel mit weißem Rahmen und dunklem Logo</vt:lpstr>
      <vt:lpstr>Inhalt_blauer_Rahmen</vt:lpstr>
      <vt:lpstr>Inhalt_weißer_Rahmen</vt:lpstr>
      <vt:lpstr>16 Quantum Key distribution</vt:lpstr>
      <vt:lpstr>One time pad</vt:lpstr>
      <vt:lpstr>Possible attacking strategies</vt:lpstr>
      <vt:lpstr>Error correction</vt:lpstr>
      <vt:lpstr>Privacy Amplification</vt:lpstr>
      <vt:lpstr>Distance Limits</vt:lpstr>
      <vt:lpstr>Photon-number-splitting attack</vt:lpstr>
      <vt:lpstr>Man-in-the-middle attack</vt:lpstr>
      <vt:lpstr>Experimental demonstrations</vt:lpstr>
      <vt:lpstr>Experimental demonstrations</vt:lpstr>
      <vt:lpstr>Experimental demonstrations</vt:lpstr>
      <vt:lpstr>Outlook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Clausen</dc:creator>
  <cp:lastModifiedBy>Juergen Volz</cp:lastModifiedBy>
  <cp:revision>91</cp:revision>
  <dcterms:created xsi:type="dcterms:W3CDTF">2016-03-09T14:25:19Z</dcterms:created>
  <dcterms:modified xsi:type="dcterms:W3CDTF">2016-06-23T11:49:05Z</dcterms:modified>
</cp:coreProperties>
</file>