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57" r:id="rId4"/>
    <p:sldId id="258" r:id="rId5"/>
    <p:sldId id="259" r:id="rId6"/>
    <p:sldId id="260" r:id="rId7"/>
    <p:sldId id="262" r:id="rId8"/>
    <p:sldId id="261" r:id="rId9"/>
    <p:sldId id="263" r:id="rId10"/>
    <p:sldId id="265" r:id="rId11"/>
  </p:sldIdLst>
  <p:sldSz cx="9144000" cy="6858000" type="screen4x3"/>
  <p:notesSz cx="6858000" cy="9144000"/>
  <p:defaultTextStyle>
    <a:defPPr>
      <a:defRPr lang="es-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D36DA-512E-4CC3-9689-8A342FC794DD}" type="datetimeFigureOut">
              <a:rPr lang="es-PR" smtClean="0"/>
              <a:t>09/27/2023</a:t>
            </a:fld>
            <a:endParaRPr lang="es-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10FA3-031D-46E6-84E4-FECF7C967220}" type="slidenum">
              <a:rPr lang="es-PR" smtClean="0"/>
              <a:t>‹#›</a:t>
            </a:fld>
            <a:endParaRPr lang="es-PR"/>
          </a:p>
        </p:txBody>
      </p:sp>
    </p:spTree>
    <p:extLst>
      <p:ext uri="{BB962C8B-B14F-4D97-AF65-F5344CB8AC3E}">
        <p14:creationId xmlns:p14="http://schemas.microsoft.com/office/powerpoint/2010/main" val="316548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P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PR"/>
          </a:p>
        </p:txBody>
      </p:sp>
      <p:sp>
        <p:nvSpPr>
          <p:cNvPr id="4" name="Date Placeholder 3"/>
          <p:cNvSpPr>
            <a:spLocks noGrp="1"/>
          </p:cNvSpPr>
          <p:nvPr>
            <p:ph type="dt" sz="half" idx="10"/>
          </p:nvPr>
        </p:nvSpPr>
        <p:spPr/>
        <p:txBody>
          <a:bodyPr/>
          <a:lstStyle/>
          <a:p>
            <a:fld id="{54FAF45A-7F18-4F7D-BF9B-6FA4690301D2}" type="datetime1">
              <a:rPr lang="es-PR" smtClean="0"/>
              <a:t>09/27/2023</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417362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Date Placeholder 3"/>
          <p:cNvSpPr>
            <a:spLocks noGrp="1"/>
          </p:cNvSpPr>
          <p:nvPr>
            <p:ph type="dt" sz="half" idx="10"/>
          </p:nvPr>
        </p:nvSpPr>
        <p:spPr/>
        <p:txBody>
          <a:bodyPr/>
          <a:lstStyle/>
          <a:p>
            <a:fld id="{0594225A-0A23-429E-BCB3-9BB6BA49EDDD}" type="datetime1">
              <a:rPr lang="es-PR" smtClean="0"/>
              <a:t>09/27/2023</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426059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P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Date Placeholder 3"/>
          <p:cNvSpPr>
            <a:spLocks noGrp="1"/>
          </p:cNvSpPr>
          <p:nvPr>
            <p:ph type="dt" sz="half" idx="10"/>
          </p:nvPr>
        </p:nvSpPr>
        <p:spPr/>
        <p:txBody>
          <a:bodyPr/>
          <a:lstStyle/>
          <a:p>
            <a:fld id="{EE99D401-D810-4104-B18D-8D5BDAD5602D}" type="datetime1">
              <a:rPr lang="es-PR" smtClean="0"/>
              <a:t>09/27/2023</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370704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Date Placeholder 3"/>
          <p:cNvSpPr>
            <a:spLocks noGrp="1"/>
          </p:cNvSpPr>
          <p:nvPr>
            <p:ph type="dt" sz="half" idx="10"/>
          </p:nvPr>
        </p:nvSpPr>
        <p:spPr/>
        <p:txBody>
          <a:bodyPr/>
          <a:lstStyle/>
          <a:p>
            <a:fld id="{C3C7FA46-6A26-47E5-9785-BECB3A23D1AD}" type="datetime1">
              <a:rPr lang="es-PR" smtClean="0"/>
              <a:t>09/27/2023</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421018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P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4EF700-44B8-4A87-9D24-FDE87E02490A}" type="datetime1">
              <a:rPr lang="es-PR" smtClean="0"/>
              <a:t>09/27/2023</a:t>
            </a:fld>
            <a:endParaRPr lang="es-PR"/>
          </a:p>
        </p:txBody>
      </p:sp>
      <p:sp>
        <p:nvSpPr>
          <p:cNvPr id="5" name="Footer Placeholder 4"/>
          <p:cNvSpPr>
            <a:spLocks noGrp="1"/>
          </p:cNvSpPr>
          <p:nvPr>
            <p:ph type="ftr" sz="quarter" idx="11"/>
          </p:nvPr>
        </p:nvSpPr>
        <p:spPr/>
        <p:txBody>
          <a:bodyPr/>
          <a:lstStyle/>
          <a:p>
            <a:endParaRPr lang="es-PR"/>
          </a:p>
        </p:txBody>
      </p:sp>
      <p:sp>
        <p:nvSpPr>
          <p:cNvPr id="6" name="Slide Number Placeholder 5"/>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138663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P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5" name="Date Placeholder 4"/>
          <p:cNvSpPr>
            <a:spLocks noGrp="1"/>
          </p:cNvSpPr>
          <p:nvPr>
            <p:ph type="dt" sz="half" idx="10"/>
          </p:nvPr>
        </p:nvSpPr>
        <p:spPr/>
        <p:txBody>
          <a:bodyPr/>
          <a:lstStyle/>
          <a:p>
            <a:fld id="{E7A647CC-68D3-4435-98FF-76887CD4D905}" type="datetime1">
              <a:rPr lang="es-PR" smtClean="0"/>
              <a:t>09/27/2023</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144371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7" name="Date Placeholder 6"/>
          <p:cNvSpPr>
            <a:spLocks noGrp="1"/>
          </p:cNvSpPr>
          <p:nvPr>
            <p:ph type="dt" sz="half" idx="10"/>
          </p:nvPr>
        </p:nvSpPr>
        <p:spPr/>
        <p:txBody>
          <a:bodyPr/>
          <a:lstStyle/>
          <a:p>
            <a:fld id="{5CED98B0-30C1-47A9-8C44-A22B7E27E7F7}" type="datetime1">
              <a:rPr lang="es-PR" smtClean="0"/>
              <a:t>09/27/2023</a:t>
            </a:fld>
            <a:endParaRPr lang="es-PR"/>
          </a:p>
        </p:txBody>
      </p:sp>
      <p:sp>
        <p:nvSpPr>
          <p:cNvPr id="8" name="Footer Placeholder 7"/>
          <p:cNvSpPr>
            <a:spLocks noGrp="1"/>
          </p:cNvSpPr>
          <p:nvPr>
            <p:ph type="ftr" sz="quarter" idx="11"/>
          </p:nvPr>
        </p:nvSpPr>
        <p:spPr/>
        <p:txBody>
          <a:bodyPr/>
          <a:lstStyle/>
          <a:p>
            <a:endParaRPr lang="es-PR"/>
          </a:p>
        </p:txBody>
      </p:sp>
      <p:sp>
        <p:nvSpPr>
          <p:cNvPr id="9" name="Slide Number Placeholder 8"/>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259147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PR"/>
          </a:p>
        </p:txBody>
      </p:sp>
      <p:sp>
        <p:nvSpPr>
          <p:cNvPr id="3" name="Date Placeholder 2"/>
          <p:cNvSpPr>
            <a:spLocks noGrp="1"/>
          </p:cNvSpPr>
          <p:nvPr>
            <p:ph type="dt" sz="half" idx="10"/>
          </p:nvPr>
        </p:nvSpPr>
        <p:spPr/>
        <p:txBody>
          <a:bodyPr/>
          <a:lstStyle/>
          <a:p>
            <a:fld id="{7BD18554-1E0D-497A-AF9F-E891F0D32FD3}" type="datetime1">
              <a:rPr lang="es-PR" smtClean="0"/>
              <a:t>09/27/2023</a:t>
            </a:fld>
            <a:endParaRPr lang="es-PR"/>
          </a:p>
        </p:txBody>
      </p:sp>
      <p:sp>
        <p:nvSpPr>
          <p:cNvPr id="4" name="Footer Placeholder 3"/>
          <p:cNvSpPr>
            <a:spLocks noGrp="1"/>
          </p:cNvSpPr>
          <p:nvPr>
            <p:ph type="ftr" sz="quarter" idx="11"/>
          </p:nvPr>
        </p:nvSpPr>
        <p:spPr/>
        <p:txBody>
          <a:bodyPr/>
          <a:lstStyle/>
          <a:p>
            <a:endParaRPr lang="es-PR"/>
          </a:p>
        </p:txBody>
      </p:sp>
      <p:sp>
        <p:nvSpPr>
          <p:cNvPr id="5" name="Slide Number Placeholder 4"/>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263582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1681C-D8F6-4355-9E33-988AE81172C0}" type="datetime1">
              <a:rPr lang="es-PR" smtClean="0"/>
              <a:t>09/27/2023</a:t>
            </a:fld>
            <a:endParaRPr lang="es-PR"/>
          </a:p>
        </p:txBody>
      </p:sp>
      <p:sp>
        <p:nvSpPr>
          <p:cNvPr id="3" name="Footer Placeholder 2"/>
          <p:cNvSpPr>
            <a:spLocks noGrp="1"/>
          </p:cNvSpPr>
          <p:nvPr>
            <p:ph type="ftr" sz="quarter" idx="11"/>
          </p:nvPr>
        </p:nvSpPr>
        <p:spPr/>
        <p:txBody>
          <a:bodyPr/>
          <a:lstStyle/>
          <a:p>
            <a:endParaRPr lang="es-PR"/>
          </a:p>
        </p:txBody>
      </p:sp>
      <p:sp>
        <p:nvSpPr>
          <p:cNvPr id="4" name="Slide Number Placeholder 3"/>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383880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P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15B44E-E3AE-459D-BB4A-E10388F615F4}" type="datetime1">
              <a:rPr lang="es-PR" smtClean="0"/>
              <a:t>09/27/2023</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316912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F117A-F063-4D68-BBCB-FEF76DF59D22}" type="datetime1">
              <a:rPr lang="es-PR" smtClean="0"/>
              <a:t>09/27/2023</a:t>
            </a:fld>
            <a:endParaRPr lang="es-PR"/>
          </a:p>
        </p:txBody>
      </p:sp>
      <p:sp>
        <p:nvSpPr>
          <p:cNvPr id="6" name="Footer Placeholder 5"/>
          <p:cNvSpPr>
            <a:spLocks noGrp="1"/>
          </p:cNvSpPr>
          <p:nvPr>
            <p:ph type="ftr" sz="quarter" idx="11"/>
          </p:nvPr>
        </p:nvSpPr>
        <p:spPr/>
        <p:txBody>
          <a:bodyPr/>
          <a:lstStyle/>
          <a:p>
            <a:endParaRPr lang="es-PR"/>
          </a:p>
        </p:txBody>
      </p:sp>
      <p:sp>
        <p:nvSpPr>
          <p:cNvPr id="7" name="Slide Number Placeholder 6"/>
          <p:cNvSpPr>
            <a:spLocks noGrp="1"/>
          </p:cNvSpPr>
          <p:nvPr>
            <p:ph type="sldNum" sz="quarter" idx="12"/>
          </p:nvPr>
        </p:nvSpPr>
        <p:spPr/>
        <p:txBody>
          <a:bodyPr/>
          <a:lstStyle/>
          <a:p>
            <a:fld id="{9618E4B0-B099-472F-B7A8-D52FE62C53AE}" type="slidenum">
              <a:rPr lang="es-PR" smtClean="0"/>
              <a:t>‹#›</a:t>
            </a:fld>
            <a:endParaRPr lang="es-PR"/>
          </a:p>
        </p:txBody>
      </p:sp>
    </p:spTree>
    <p:extLst>
      <p:ext uri="{BB962C8B-B14F-4D97-AF65-F5344CB8AC3E}">
        <p14:creationId xmlns:p14="http://schemas.microsoft.com/office/powerpoint/2010/main" val="343269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P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48B64-2E30-402C-8FCC-391779036D61}" type="datetime1">
              <a:rPr lang="es-PR" smtClean="0"/>
              <a:t>09/27/2023</a:t>
            </a:fld>
            <a:endParaRPr lang="es-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8E4B0-B099-472F-B7A8-D52FE62C53AE}" type="slidenum">
              <a:rPr lang="es-PR" smtClean="0"/>
              <a:t>‹#›</a:t>
            </a:fld>
            <a:endParaRPr lang="es-PR"/>
          </a:p>
        </p:txBody>
      </p:sp>
    </p:spTree>
    <p:extLst>
      <p:ext uri="{BB962C8B-B14F-4D97-AF65-F5344CB8AC3E}">
        <p14:creationId xmlns:p14="http://schemas.microsoft.com/office/powerpoint/2010/main" val="1256095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Effect of Diversification</a:t>
            </a:r>
            <a:endParaRPr lang="es-PR" dirty="0"/>
          </a:p>
        </p:txBody>
      </p:sp>
      <p:sp>
        <p:nvSpPr>
          <p:cNvPr id="3" name="Subtitle 2"/>
          <p:cNvSpPr>
            <a:spLocks noGrp="1"/>
          </p:cNvSpPr>
          <p:nvPr>
            <p:ph type="subTitle" idx="1"/>
          </p:nvPr>
        </p:nvSpPr>
        <p:spPr/>
        <p:txBody>
          <a:bodyPr>
            <a:normAutofit fontScale="92500" lnSpcReduction="20000"/>
          </a:bodyPr>
          <a:lstStyle/>
          <a:p>
            <a:r>
              <a:rPr lang="en-US" dirty="0" smtClean="0"/>
              <a:t>How many stocks are needed to diversify a portfolio?</a:t>
            </a:r>
          </a:p>
          <a:p>
            <a:r>
              <a:rPr lang="en-US" dirty="0" smtClean="0"/>
              <a:t>How much data is needed to calculate the covariance matrix?</a:t>
            </a:r>
            <a:endParaRPr lang="es-PR" dirty="0"/>
          </a:p>
        </p:txBody>
      </p:sp>
      <p:sp>
        <p:nvSpPr>
          <p:cNvPr id="4" name="Slide Number Placeholder 3"/>
          <p:cNvSpPr>
            <a:spLocks noGrp="1"/>
          </p:cNvSpPr>
          <p:nvPr>
            <p:ph type="sldNum" sz="quarter" idx="12"/>
          </p:nvPr>
        </p:nvSpPr>
        <p:spPr/>
        <p:txBody>
          <a:bodyPr/>
          <a:lstStyle/>
          <a:p>
            <a:fld id="{9618E4B0-B099-472F-B7A8-D52FE62C53AE}" type="slidenum">
              <a:rPr lang="es-PR" smtClean="0"/>
              <a:t>1</a:t>
            </a:fld>
            <a:endParaRPr lang="es-PR"/>
          </a:p>
        </p:txBody>
      </p:sp>
    </p:spTree>
    <p:extLst>
      <p:ext uri="{BB962C8B-B14F-4D97-AF65-F5344CB8AC3E}">
        <p14:creationId xmlns:p14="http://schemas.microsoft.com/office/powerpoint/2010/main" val="43321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much data is needed?</a:t>
            </a:r>
            <a:endParaRPr lang="es-PR" dirty="0"/>
          </a:p>
        </p:txBody>
      </p:sp>
      <p:sp>
        <p:nvSpPr>
          <p:cNvPr id="3" name="Content Placeholder 2"/>
          <p:cNvSpPr>
            <a:spLocks noGrp="1"/>
          </p:cNvSpPr>
          <p:nvPr>
            <p:ph idx="1"/>
          </p:nvPr>
        </p:nvSpPr>
        <p:spPr/>
        <p:txBody>
          <a:bodyPr>
            <a:normAutofit fontScale="77500" lnSpcReduction="20000"/>
          </a:bodyPr>
          <a:lstStyle/>
          <a:p>
            <a:r>
              <a:rPr lang="en-US" dirty="0" smtClean="0"/>
              <a:t>A covariance or correlation matrix can become singular if:</a:t>
            </a:r>
          </a:p>
          <a:p>
            <a:pPr lvl="1"/>
            <a:r>
              <a:rPr lang="en-CA" dirty="0" smtClean="0"/>
              <a:t>(1</a:t>
            </a:r>
            <a:r>
              <a:rPr lang="en-CA" dirty="0"/>
              <a:t>) Number of variables is equal or greater than the </a:t>
            </a:r>
            <a:r>
              <a:rPr lang="en-CA" dirty="0" smtClean="0"/>
              <a:t>number of samples</a:t>
            </a:r>
          </a:p>
          <a:p>
            <a:pPr lvl="1"/>
            <a:r>
              <a:rPr lang="en-CA" dirty="0" smtClean="0"/>
              <a:t>(2</a:t>
            </a:r>
            <a:r>
              <a:rPr lang="en-CA" dirty="0"/>
              <a:t>) Two or more variables sum up to a constant; </a:t>
            </a:r>
            <a:endParaRPr lang="en-CA" dirty="0" smtClean="0"/>
          </a:p>
          <a:p>
            <a:pPr lvl="1"/>
            <a:r>
              <a:rPr lang="en-CA" dirty="0" smtClean="0"/>
              <a:t>(</a:t>
            </a:r>
            <a:r>
              <a:rPr lang="en-CA" dirty="0"/>
              <a:t>3) Two variables are identical or differ merely in mean (level) or variance (scale</a:t>
            </a:r>
            <a:r>
              <a:rPr lang="en-CA" dirty="0" smtClean="0"/>
              <a:t>).</a:t>
            </a:r>
            <a:endParaRPr lang="en-CA" dirty="0"/>
          </a:p>
          <a:p>
            <a:pPr lvl="1"/>
            <a:r>
              <a:rPr lang="en-CA" dirty="0"/>
              <a:t>D</a:t>
            </a:r>
            <a:r>
              <a:rPr lang="en-CA" dirty="0" smtClean="0"/>
              <a:t>uplicating </a:t>
            </a:r>
            <a:r>
              <a:rPr lang="en-CA" dirty="0"/>
              <a:t>observations in a dataset will lead the matrix towards singularity. The more times you clone a case the closer is singularity. So, when doing some sort of imputation of missing values it is always beneficial (from both statistical and mathematical view) to add some noise to the imputed data</a:t>
            </a:r>
            <a:r>
              <a:rPr lang="en-CA" dirty="0" smtClean="0"/>
              <a:t>.</a:t>
            </a:r>
          </a:p>
          <a:p>
            <a:r>
              <a:rPr lang="en-US" dirty="0" smtClean="0"/>
              <a:t>Rule of thumb is the number of observations should be: </a:t>
            </a:r>
            <a:r>
              <a:rPr lang="en-US" dirty="0"/>
              <a:t>1/2*N*(N+1</a:t>
            </a:r>
            <a:r>
              <a:rPr lang="en-US" dirty="0" smtClean="0"/>
              <a:t>) –where N is the number </a:t>
            </a:r>
            <a:r>
              <a:rPr lang="en-US" smtClean="0"/>
              <a:t>of assets</a:t>
            </a:r>
            <a:endParaRPr lang="en-US" dirty="0" smtClean="0"/>
          </a:p>
        </p:txBody>
      </p:sp>
      <p:sp>
        <p:nvSpPr>
          <p:cNvPr id="4" name="Slide Number Placeholder 3"/>
          <p:cNvSpPr>
            <a:spLocks noGrp="1"/>
          </p:cNvSpPr>
          <p:nvPr>
            <p:ph type="sldNum" sz="quarter" idx="12"/>
          </p:nvPr>
        </p:nvSpPr>
        <p:spPr/>
        <p:txBody>
          <a:bodyPr/>
          <a:lstStyle/>
          <a:p>
            <a:fld id="{9618E4B0-B099-472F-B7A8-D52FE62C53AE}" type="slidenum">
              <a:rPr lang="es-PR" smtClean="0"/>
              <a:t>10</a:t>
            </a:fld>
            <a:endParaRPr lang="es-PR"/>
          </a:p>
        </p:txBody>
      </p:sp>
    </p:spTree>
    <p:extLst>
      <p:ext uri="{BB962C8B-B14F-4D97-AF65-F5344CB8AC3E}">
        <p14:creationId xmlns:p14="http://schemas.microsoft.com/office/powerpoint/2010/main" val="400816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variance</a:t>
            </a:r>
            <a:endParaRPr lang="es-PR"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179851" cy="168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105400"/>
            <a:ext cx="5791082"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219200" y="3581400"/>
            <a:ext cx="7261668" cy="1200329"/>
          </a:xfrm>
          <a:prstGeom prst="rect">
            <a:avLst/>
          </a:prstGeom>
          <a:noFill/>
        </p:spPr>
        <p:txBody>
          <a:bodyPr wrap="none" rtlCol="0">
            <a:spAutoFit/>
          </a:bodyPr>
          <a:lstStyle/>
          <a:p>
            <a:r>
              <a:rPr lang="en-US" dirty="0" smtClean="0"/>
              <a:t>Where the </a:t>
            </a:r>
            <a:r>
              <a:rPr lang="en-US" dirty="0" err="1" smtClean="0"/>
              <a:t>c</a:t>
            </a:r>
            <a:r>
              <a:rPr lang="en-US" baseline="-25000" dirty="0" err="1" smtClean="0"/>
              <a:t>i,j</a:t>
            </a:r>
            <a:r>
              <a:rPr lang="en-US" baseline="-25000" dirty="0" smtClean="0"/>
              <a:t> </a:t>
            </a:r>
            <a:r>
              <a:rPr lang="en-US" dirty="0" smtClean="0"/>
              <a:t>denote entries in the covariance matrix C.</a:t>
            </a:r>
          </a:p>
          <a:p>
            <a:r>
              <a:rPr lang="en-US" dirty="0" smtClean="0"/>
              <a:t>Remember that the entries of C along the diagonal (</a:t>
            </a:r>
            <a:r>
              <a:rPr lang="en-US" dirty="0" err="1" smtClean="0"/>
              <a:t>i</a:t>
            </a:r>
            <a:r>
              <a:rPr lang="en-US" dirty="0" smtClean="0"/>
              <a:t>=j)  are variances (=</a:t>
            </a:r>
            <a:r>
              <a:rPr lang="en-US" dirty="0" err="1"/>
              <a:t>σ</a:t>
            </a:r>
            <a:r>
              <a:rPr lang="en-US" baseline="-25000" dirty="0" err="1" smtClean="0"/>
              <a:t>i,i</a:t>
            </a:r>
            <a:r>
              <a:rPr lang="en-US" dirty="0" smtClean="0"/>
              <a:t>)</a:t>
            </a:r>
          </a:p>
          <a:p>
            <a:r>
              <a:rPr lang="en-US" dirty="0" smtClean="0"/>
              <a:t>And off the diagonal (</a:t>
            </a:r>
            <a:r>
              <a:rPr lang="en-US" dirty="0" err="1" smtClean="0"/>
              <a:t>i</a:t>
            </a:r>
            <a:r>
              <a:rPr lang="en-US" dirty="0"/>
              <a:t> ≠</a:t>
            </a:r>
            <a:r>
              <a:rPr lang="en-US" dirty="0" smtClean="0"/>
              <a:t>j) they are </a:t>
            </a:r>
            <a:r>
              <a:rPr lang="en-US" dirty="0" err="1" smtClean="0"/>
              <a:t>covariances</a:t>
            </a:r>
            <a:r>
              <a:rPr lang="en-US" dirty="0" smtClean="0"/>
              <a:t> (</a:t>
            </a:r>
            <a:r>
              <a:rPr lang="en-US" dirty="0" err="1"/>
              <a:t>σ</a:t>
            </a:r>
            <a:r>
              <a:rPr lang="en-US" baseline="-25000" dirty="0" err="1" smtClean="0"/>
              <a:t>i,j</a:t>
            </a:r>
            <a:r>
              <a:rPr lang="en-US" dirty="0" smtClean="0"/>
              <a:t>)</a:t>
            </a:r>
          </a:p>
          <a:p>
            <a:r>
              <a:rPr lang="en-US" dirty="0" smtClean="0"/>
              <a:t>So let us rewrite this formula as follows:</a:t>
            </a:r>
            <a:endParaRPr lang="es-PR" dirty="0"/>
          </a:p>
        </p:txBody>
      </p:sp>
      <p:sp>
        <p:nvSpPr>
          <p:cNvPr id="9" name="TextBox 8"/>
          <p:cNvSpPr txBox="1"/>
          <p:nvPr/>
        </p:nvSpPr>
        <p:spPr>
          <a:xfrm>
            <a:off x="685800" y="2438400"/>
            <a:ext cx="442750" cy="369332"/>
          </a:xfrm>
          <a:prstGeom prst="rect">
            <a:avLst/>
          </a:prstGeom>
          <a:noFill/>
        </p:spPr>
        <p:txBody>
          <a:bodyPr wrap="none" rtlCol="0">
            <a:spAutoFit/>
          </a:bodyPr>
          <a:lstStyle/>
          <a:p>
            <a:r>
              <a:rPr lang="en-US" dirty="0" smtClean="0"/>
              <a:t>(1)</a:t>
            </a:r>
            <a:endParaRPr lang="es-PR" dirty="0"/>
          </a:p>
        </p:txBody>
      </p:sp>
      <p:sp>
        <p:nvSpPr>
          <p:cNvPr id="10" name="TextBox 9"/>
          <p:cNvSpPr txBox="1"/>
          <p:nvPr/>
        </p:nvSpPr>
        <p:spPr>
          <a:xfrm>
            <a:off x="685800" y="5410200"/>
            <a:ext cx="442750" cy="369332"/>
          </a:xfrm>
          <a:prstGeom prst="rect">
            <a:avLst/>
          </a:prstGeom>
          <a:noFill/>
        </p:spPr>
        <p:txBody>
          <a:bodyPr wrap="none" rtlCol="0">
            <a:spAutoFit/>
          </a:bodyPr>
          <a:lstStyle/>
          <a:p>
            <a:r>
              <a:rPr lang="en-US" dirty="0" smtClean="0"/>
              <a:t>(2)</a:t>
            </a:r>
            <a:endParaRPr lang="es-PR" dirty="0"/>
          </a:p>
        </p:txBody>
      </p:sp>
      <p:sp>
        <p:nvSpPr>
          <p:cNvPr id="11" name="Slide Number Placeholder 10"/>
          <p:cNvSpPr>
            <a:spLocks noGrp="1"/>
          </p:cNvSpPr>
          <p:nvPr>
            <p:ph type="sldNum" sz="quarter" idx="12"/>
          </p:nvPr>
        </p:nvSpPr>
        <p:spPr/>
        <p:txBody>
          <a:bodyPr/>
          <a:lstStyle/>
          <a:p>
            <a:fld id="{9618E4B0-B099-472F-B7A8-D52FE62C53AE}" type="slidenum">
              <a:rPr lang="es-PR" smtClean="0"/>
              <a:t>2</a:t>
            </a:fld>
            <a:endParaRPr lang="es-PR"/>
          </a:p>
        </p:txBody>
      </p:sp>
    </p:spTree>
    <p:extLst>
      <p:ext uri="{BB962C8B-B14F-4D97-AF65-F5344CB8AC3E}">
        <p14:creationId xmlns:p14="http://schemas.microsoft.com/office/powerpoint/2010/main" val="314450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Variance</a:t>
            </a:r>
            <a:endParaRPr lang="es-P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981200"/>
            <a:ext cx="38766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0341" y="4343400"/>
            <a:ext cx="6645665" cy="1477328"/>
          </a:xfrm>
          <a:prstGeom prst="rect">
            <a:avLst/>
          </a:prstGeom>
          <a:noFill/>
        </p:spPr>
        <p:txBody>
          <a:bodyPr wrap="none" rtlCol="0">
            <a:spAutoFit/>
          </a:bodyPr>
          <a:lstStyle/>
          <a:p>
            <a:r>
              <a:rPr lang="es-PR" dirty="0" err="1"/>
              <a:t>T</a:t>
            </a:r>
            <a:r>
              <a:rPr lang="es-PR" dirty="0" err="1" smtClean="0"/>
              <a:t>here</a:t>
            </a:r>
            <a:r>
              <a:rPr lang="es-PR" dirty="0" smtClean="0"/>
              <a:t> are </a:t>
            </a:r>
            <a:r>
              <a:rPr lang="en-CA" dirty="0" smtClean="0"/>
              <a:t>two </a:t>
            </a:r>
            <a:r>
              <a:rPr lang="en-CA" dirty="0"/>
              <a:t>terms in the calculation: </a:t>
            </a:r>
            <a:endParaRPr lang="en-CA" dirty="0" smtClean="0"/>
          </a:p>
          <a:p>
            <a:r>
              <a:rPr lang="en-CA" dirty="0" smtClean="0"/>
              <a:t>one group comes </a:t>
            </a:r>
            <a:r>
              <a:rPr lang="en-CA" dirty="0"/>
              <a:t>from the variance of the eligible </a:t>
            </a:r>
            <a:r>
              <a:rPr lang="en-CA" dirty="0" smtClean="0"/>
              <a:t>investment assets</a:t>
            </a:r>
            <a:r>
              <a:rPr lang="en-CA" dirty="0"/>
              <a:t>, </a:t>
            </a:r>
            <a:endParaRPr lang="en-CA" dirty="0" smtClean="0"/>
          </a:p>
          <a:p>
            <a:r>
              <a:rPr lang="en-CA" dirty="0" smtClean="0"/>
              <a:t>i.e</a:t>
            </a:r>
            <a:r>
              <a:rPr lang="en-CA" dirty="0"/>
              <a:t>. from the diagonal of </a:t>
            </a:r>
            <a:r>
              <a:rPr lang="en-CA" i="1" dirty="0"/>
              <a:t>C</a:t>
            </a:r>
            <a:r>
              <a:rPr lang="en-CA" dirty="0"/>
              <a:t>, when </a:t>
            </a:r>
            <a:r>
              <a:rPr lang="en-CA" i="1" dirty="0"/>
              <a:t>n</a:t>
            </a:r>
            <a:r>
              <a:rPr lang="en-CA" dirty="0"/>
              <a:t>=</a:t>
            </a:r>
            <a:r>
              <a:rPr lang="en-CA" i="1" dirty="0"/>
              <a:t>m</a:t>
            </a:r>
            <a:r>
              <a:rPr lang="en-CA" dirty="0"/>
              <a:t>; </a:t>
            </a:r>
            <a:endParaRPr lang="en-CA" dirty="0" smtClean="0"/>
          </a:p>
          <a:p>
            <a:r>
              <a:rPr lang="en-CA" dirty="0" smtClean="0"/>
              <a:t>the </a:t>
            </a:r>
            <a:r>
              <a:rPr lang="en-CA" dirty="0"/>
              <a:t>other </a:t>
            </a:r>
            <a:r>
              <a:rPr lang="en-CA" dirty="0" smtClean="0"/>
              <a:t>group comes </a:t>
            </a:r>
            <a:r>
              <a:rPr lang="en-CA" dirty="0"/>
              <a:t>from the </a:t>
            </a:r>
            <a:r>
              <a:rPr lang="en-CA" dirty="0" smtClean="0"/>
              <a:t>covariance effects</a:t>
            </a:r>
            <a:r>
              <a:rPr lang="en-CA" dirty="0"/>
              <a:t>, </a:t>
            </a:r>
            <a:endParaRPr lang="en-CA" dirty="0" smtClean="0"/>
          </a:p>
          <a:p>
            <a:r>
              <a:rPr lang="en-CA" dirty="0" smtClean="0"/>
              <a:t>i.e</a:t>
            </a:r>
            <a:r>
              <a:rPr lang="en-CA" dirty="0"/>
              <a:t>. from the off-diagonal elements of </a:t>
            </a:r>
            <a:r>
              <a:rPr lang="en-CA" i="1" dirty="0"/>
              <a:t>C</a:t>
            </a:r>
            <a:r>
              <a:rPr lang="en-CA" dirty="0"/>
              <a:t>, when </a:t>
            </a:r>
            <a:r>
              <a:rPr lang="en-CA" i="1"/>
              <a:t>n </a:t>
            </a:r>
            <a:r>
              <a:rPr lang="en-CA" smtClean="0"/>
              <a:t>=/=</a:t>
            </a:r>
            <a:r>
              <a:rPr lang="en-CA" i="1" smtClean="0"/>
              <a:t>m</a:t>
            </a:r>
            <a:r>
              <a:rPr lang="en-CA" dirty="0"/>
              <a:t>.</a:t>
            </a:r>
            <a:endParaRPr lang="es-PR" dirty="0"/>
          </a:p>
        </p:txBody>
      </p:sp>
      <p:sp>
        <p:nvSpPr>
          <p:cNvPr id="5" name="TextBox 4"/>
          <p:cNvSpPr txBox="1"/>
          <p:nvPr/>
        </p:nvSpPr>
        <p:spPr>
          <a:xfrm>
            <a:off x="990600" y="2754868"/>
            <a:ext cx="5697650" cy="369332"/>
          </a:xfrm>
          <a:prstGeom prst="rect">
            <a:avLst/>
          </a:prstGeom>
          <a:noFill/>
        </p:spPr>
        <p:txBody>
          <a:bodyPr wrap="none" rtlCol="0">
            <a:spAutoFit/>
          </a:bodyPr>
          <a:lstStyle/>
          <a:p>
            <a:r>
              <a:rPr lang="en-US" dirty="0"/>
              <a:t>c</a:t>
            </a:r>
            <a:r>
              <a:rPr lang="en-US" dirty="0" smtClean="0"/>
              <a:t>an be re-written reorganizing the terms into two groups :</a:t>
            </a:r>
            <a:endParaRPr lang="es-PR"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246064"/>
            <a:ext cx="34766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90600" y="1676400"/>
            <a:ext cx="3031984" cy="369332"/>
          </a:xfrm>
          <a:prstGeom prst="rect">
            <a:avLst/>
          </a:prstGeom>
          <a:noFill/>
        </p:spPr>
        <p:txBody>
          <a:bodyPr wrap="none" rtlCol="0">
            <a:spAutoFit/>
          </a:bodyPr>
          <a:lstStyle/>
          <a:p>
            <a:r>
              <a:rPr lang="en-US" dirty="0" smtClean="0"/>
              <a:t>In harmony with this notation,</a:t>
            </a:r>
            <a:endParaRPr lang="es-PR" dirty="0"/>
          </a:p>
        </p:txBody>
      </p:sp>
      <p:sp>
        <p:nvSpPr>
          <p:cNvPr id="6" name="TextBox 5"/>
          <p:cNvSpPr txBox="1"/>
          <p:nvPr/>
        </p:nvSpPr>
        <p:spPr>
          <a:xfrm>
            <a:off x="1905000" y="2133600"/>
            <a:ext cx="442750" cy="369332"/>
          </a:xfrm>
          <a:prstGeom prst="rect">
            <a:avLst/>
          </a:prstGeom>
          <a:noFill/>
        </p:spPr>
        <p:txBody>
          <a:bodyPr wrap="none" rtlCol="0">
            <a:spAutoFit/>
          </a:bodyPr>
          <a:lstStyle/>
          <a:p>
            <a:r>
              <a:rPr lang="en-US" dirty="0" smtClean="0"/>
              <a:t>(1)</a:t>
            </a:r>
            <a:endParaRPr lang="es-PR" dirty="0"/>
          </a:p>
        </p:txBody>
      </p:sp>
      <p:sp>
        <p:nvSpPr>
          <p:cNvPr id="8" name="TextBox 7"/>
          <p:cNvSpPr txBox="1"/>
          <p:nvPr/>
        </p:nvSpPr>
        <p:spPr>
          <a:xfrm>
            <a:off x="1828800" y="3581400"/>
            <a:ext cx="442750" cy="369332"/>
          </a:xfrm>
          <a:prstGeom prst="rect">
            <a:avLst/>
          </a:prstGeom>
          <a:noFill/>
        </p:spPr>
        <p:txBody>
          <a:bodyPr wrap="none" rtlCol="0">
            <a:spAutoFit/>
          </a:bodyPr>
          <a:lstStyle/>
          <a:p>
            <a:r>
              <a:rPr lang="en-US" dirty="0" smtClean="0"/>
              <a:t>(2)</a:t>
            </a:r>
            <a:endParaRPr lang="es-PR" dirty="0"/>
          </a:p>
        </p:txBody>
      </p:sp>
      <p:sp>
        <p:nvSpPr>
          <p:cNvPr id="9" name="Slide Number Placeholder 8"/>
          <p:cNvSpPr>
            <a:spLocks noGrp="1"/>
          </p:cNvSpPr>
          <p:nvPr>
            <p:ph type="sldNum" sz="quarter" idx="12"/>
          </p:nvPr>
        </p:nvSpPr>
        <p:spPr/>
        <p:txBody>
          <a:bodyPr/>
          <a:lstStyle/>
          <a:p>
            <a:fld id="{9618E4B0-B099-472F-B7A8-D52FE62C53AE}" type="slidenum">
              <a:rPr lang="es-PR" smtClean="0"/>
              <a:t>3</a:t>
            </a:fld>
            <a:endParaRPr lang="es-PR"/>
          </a:p>
        </p:txBody>
      </p:sp>
    </p:spTree>
    <p:extLst>
      <p:ext uri="{BB962C8B-B14F-4D97-AF65-F5344CB8AC3E}">
        <p14:creationId xmlns:p14="http://schemas.microsoft.com/office/powerpoint/2010/main" val="1968983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Portfolio Variance</a:t>
            </a:r>
            <a:endParaRPr lang="es-PR" dirty="0"/>
          </a:p>
        </p:txBody>
      </p:sp>
      <p:sp>
        <p:nvSpPr>
          <p:cNvPr id="3" name="Content Placeholder 2"/>
          <p:cNvSpPr>
            <a:spLocks noGrp="1"/>
          </p:cNvSpPr>
          <p:nvPr>
            <p:ph idx="1"/>
          </p:nvPr>
        </p:nvSpPr>
        <p:spPr/>
        <p:txBody>
          <a:bodyPr/>
          <a:lstStyle/>
          <a:p>
            <a:pPr marL="0" indent="0">
              <a:buNone/>
            </a:pPr>
            <a:r>
              <a:rPr lang="en-CA" sz="2400" dirty="0" smtClean="0"/>
              <a:t>To illustrate the effect of diversifying one’s capital among many assets, assume that 1</a:t>
            </a:r>
            <a:r>
              <a:rPr lang="en-CA" sz="2400" i="1" dirty="0" smtClean="0"/>
              <a:t>/N</a:t>
            </a:r>
            <a:r>
              <a:rPr lang="en-CA" sz="2400" dirty="0" smtClean="0"/>
              <a:t>th of the capital is invested in each of the </a:t>
            </a:r>
            <a:r>
              <a:rPr lang="en-CA" sz="2400" i="1" dirty="0" smtClean="0"/>
              <a:t>N </a:t>
            </a:r>
            <a:r>
              <a:rPr lang="en-CA" sz="2400" dirty="0" smtClean="0"/>
              <a:t>assets in the eligible investment universe. Using this assumption we can re-write the portfolio variance as:</a:t>
            </a:r>
          </a:p>
          <a:p>
            <a:endParaRPr lang="es-PR" dirty="0" smtClean="0"/>
          </a:p>
          <a:p>
            <a:endParaRPr lang="es-P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323021"/>
            <a:ext cx="3971925"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947224" y="5899666"/>
            <a:ext cx="2185085" cy="369332"/>
          </a:xfrm>
          <a:prstGeom prst="rect">
            <a:avLst/>
          </a:prstGeom>
          <a:noFill/>
        </p:spPr>
        <p:txBody>
          <a:bodyPr wrap="none" rtlCol="0">
            <a:spAutoFit/>
          </a:bodyPr>
          <a:lstStyle/>
          <a:p>
            <a:r>
              <a:rPr lang="en-CA" dirty="0"/>
              <a:t>t</a:t>
            </a:r>
            <a:r>
              <a:rPr lang="en-CA" dirty="0" smtClean="0"/>
              <a:t>he average </a:t>
            </a:r>
            <a:r>
              <a:rPr lang="en-CA" dirty="0"/>
              <a:t>variance.</a:t>
            </a:r>
            <a:endParaRPr lang="es-PR" dirty="0"/>
          </a:p>
        </p:txBody>
      </p:sp>
      <p:cxnSp>
        <p:nvCxnSpPr>
          <p:cNvPr id="7" name="Straight Arrow Connector 6"/>
          <p:cNvCxnSpPr>
            <a:stCxn id="5" idx="0"/>
          </p:cNvCxnSpPr>
          <p:nvPr/>
        </p:nvCxnSpPr>
        <p:spPr>
          <a:xfrm flipV="1">
            <a:off x="2039767" y="5181600"/>
            <a:ext cx="551033" cy="7180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05200" y="5899666"/>
            <a:ext cx="2344040" cy="369332"/>
          </a:xfrm>
          <a:prstGeom prst="rect">
            <a:avLst/>
          </a:prstGeom>
        </p:spPr>
        <p:txBody>
          <a:bodyPr wrap="none">
            <a:spAutoFit/>
          </a:bodyPr>
          <a:lstStyle/>
          <a:p>
            <a:r>
              <a:rPr lang="es-PR" dirty="0" err="1" smtClean="0"/>
              <a:t>the</a:t>
            </a:r>
            <a:r>
              <a:rPr lang="es-PR" dirty="0" smtClean="0"/>
              <a:t> </a:t>
            </a:r>
            <a:r>
              <a:rPr lang="es-PR" dirty="0" err="1" smtClean="0"/>
              <a:t>average</a:t>
            </a:r>
            <a:r>
              <a:rPr lang="es-PR" dirty="0" smtClean="0"/>
              <a:t> </a:t>
            </a:r>
            <a:r>
              <a:rPr lang="es-PR" dirty="0" err="1" smtClean="0"/>
              <a:t>covariance</a:t>
            </a:r>
            <a:endParaRPr lang="es-PR" dirty="0"/>
          </a:p>
        </p:txBody>
      </p:sp>
      <p:cxnSp>
        <p:nvCxnSpPr>
          <p:cNvPr id="10" name="Straight Arrow Connector 9"/>
          <p:cNvCxnSpPr>
            <a:stCxn id="8" idx="0"/>
          </p:cNvCxnSpPr>
          <p:nvPr/>
        </p:nvCxnSpPr>
        <p:spPr>
          <a:xfrm flipH="1" flipV="1">
            <a:off x="3657600" y="5257800"/>
            <a:ext cx="1019620" cy="641866"/>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29400" y="3965138"/>
            <a:ext cx="2133600" cy="2585323"/>
          </a:xfrm>
          <a:prstGeom prst="rect">
            <a:avLst/>
          </a:prstGeom>
          <a:noFill/>
        </p:spPr>
        <p:txBody>
          <a:bodyPr wrap="square" rtlCol="0">
            <a:spAutoFit/>
          </a:bodyPr>
          <a:lstStyle/>
          <a:p>
            <a:r>
              <a:rPr lang="en-CA" dirty="0"/>
              <a:t>Note that there are </a:t>
            </a:r>
            <a:r>
              <a:rPr lang="en-CA" i="1" dirty="0"/>
              <a:t>N </a:t>
            </a:r>
            <a:r>
              <a:rPr lang="en-CA" dirty="0"/>
              <a:t>∗</a:t>
            </a:r>
            <a:r>
              <a:rPr lang="en-CA" i="1" dirty="0"/>
              <a:t>(N </a:t>
            </a:r>
            <a:r>
              <a:rPr lang="en-CA" dirty="0"/>
              <a:t>−1</a:t>
            </a:r>
            <a:r>
              <a:rPr lang="en-CA" i="1" dirty="0"/>
              <a:t>) </a:t>
            </a:r>
            <a:r>
              <a:rPr lang="en-CA" dirty="0"/>
              <a:t>off-diagonal terms in the covariance matrix, so dividing the sum of the </a:t>
            </a:r>
            <a:r>
              <a:rPr lang="en-CA" dirty="0" err="1"/>
              <a:t>covariances</a:t>
            </a:r>
            <a:r>
              <a:rPr lang="en-CA" dirty="0"/>
              <a:t> by</a:t>
            </a:r>
          </a:p>
          <a:p>
            <a:r>
              <a:rPr lang="en-CA" dirty="0"/>
              <a:t>this factor gives the average covariance</a:t>
            </a:r>
            <a:endParaRPr lang="es-PR" dirty="0"/>
          </a:p>
        </p:txBody>
      </p:sp>
      <p:cxnSp>
        <p:nvCxnSpPr>
          <p:cNvPr id="13" name="Straight Arrow Connector 12"/>
          <p:cNvCxnSpPr/>
          <p:nvPr/>
        </p:nvCxnSpPr>
        <p:spPr>
          <a:xfrm flipH="1">
            <a:off x="5410200" y="4366008"/>
            <a:ext cx="1219200" cy="129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947224" y="3493532"/>
            <a:ext cx="442750" cy="369332"/>
          </a:xfrm>
          <a:prstGeom prst="rect">
            <a:avLst/>
          </a:prstGeom>
          <a:noFill/>
        </p:spPr>
        <p:txBody>
          <a:bodyPr wrap="none" rtlCol="0">
            <a:spAutoFit/>
          </a:bodyPr>
          <a:lstStyle/>
          <a:p>
            <a:r>
              <a:rPr lang="en-US" dirty="0" smtClean="0"/>
              <a:t>(1)</a:t>
            </a:r>
            <a:endParaRPr lang="es-PR" dirty="0"/>
          </a:p>
        </p:txBody>
      </p:sp>
      <p:sp>
        <p:nvSpPr>
          <p:cNvPr id="12" name="TextBox 11"/>
          <p:cNvSpPr txBox="1"/>
          <p:nvPr/>
        </p:nvSpPr>
        <p:spPr>
          <a:xfrm>
            <a:off x="972823" y="4255518"/>
            <a:ext cx="442750" cy="369332"/>
          </a:xfrm>
          <a:prstGeom prst="rect">
            <a:avLst/>
          </a:prstGeom>
          <a:noFill/>
        </p:spPr>
        <p:txBody>
          <a:bodyPr wrap="none" rtlCol="0">
            <a:spAutoFit/>
          </a:bodyPr>
          <a:lstStyle/>
          <a:p>
            <a:r>
              <a:rPr lang="en-US" dirty="0" smtClean="0"/>
              <a:t>(2)</a:t>
            </a:r>
            <a:endParaRPr lang="es-PR" dirty="0"/>
          </a:p>
        </p:txBody>
      </p:sp>
      <p:sp>
        <p:nvSpPr>
          <p:cNvPr id="14" name="TextBox 13"/>
          <p:cNvSpPr txBox="1"/>
          <p:nvPr/>
        </p:nvSpPr>
        <p:spPr>
          <a:xfrm>
            <a:off x="972823" y="4996934"/>
            <a:ext cx="442750" cy="369332"/>
          </a:xfrm>
          <a:prstGeom prst="rect">
            <a:avLst/>
          </a:prstGeom>
          <a:noFill/>
        </p:spPr>
        <p:txBody>
          <a:bodyPr wrap="none" rtlCol="0">
            <a:spAutoFit/>
          </a:bodyPr>
          <a:lstStyle/>
          <a:p>
            <a:r>
              <a:rPr lang="en-US" dirty="0" smtClean="0"/>
              <a:t>(3)</a:t>
            </a:r>
            <a:endParaRPr lang="es-PR" dirty="0"/>
          </a:p>
        </p:txBody>
      </p:sp>
      <p:sp>
        <p:nvSpPr>
          <p:cNvPr id="6" name="Slide Number Placeholder 5"/>
          <p:cNvSpPr>
            <a:spLocks noGrp="1"/>
          </p:cNvSpPr>
          <p:nvPr>
            <p:ph type="sldNum" sz="quarter" idx="12"/>
          </p:nvPr>
        </p:nvSpPr>
        <p:spPr/>
        <p:txBody>
          <a:bodyPr/>
          <a:lstStyle/>
          <a:p>
            <a:fld id="{9618E4B0-B099-472F-B7A8-D52FE62C53AE}" type="slidenum">
              <a:rPr lang="es-PR" smtClean="0"/>
              <a:t>4</a:t>
            </a:fld>
            <a:endParaRPr lang="es-PR"/>
          </a:p>
        </p:txBody>
      </p:sp>
    </p:spTree>
    <p:extLst>
      <p:ext uri="{BB962C8B-B14F-4D97-AF65-F5344CB8AC3E}">
        <p14:creationId xmlns:p14="http://schemas.microsoft.com/office/powerpoint/2010/main" val="171607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Asset Investment</a:t>
            </a:r>
            <a:endParaRPr lang="es-PR"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2590800"/>
            <a:ext cx="2562225" cy="1462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81000" y="1826789"/>
            <a:ext cx="5410200" cy="369332"/>
          </a:xfrm>
          <a:prstGeom prst="rect">
            <a:avLst/>
          </a:prstGeom>
        </p:spPr>
        <p:txBody>
          <a:bodyPr wrap="square">
            <a:spAutoFit/>
          </a:bodyPr>
          <a:lstStyle/>
          <a:p>
            <a:r>
              <a:rPr lang="en-CA" dirty="0" smtClean="0"/>
              <a:t>Letting N approach infinity gives the following limits:</a:t>
            </a:r>
            <a:endParaRPr lang="es-PR" dirty="0"/>
          </a:p>
        </p:txBody>
      </p:sp>
      <p:sp>
        <p:nvSpPr>
          <p:cNvPr id="5" name="Rectangle 4"/>
          <p:cNvSpPr/>
          <p:nvPr/>
        </p:nvSpPr>
        <p:spPr>
          <a:xfrm>
            <a:off x="228600" y="4267200"/>
            <a:ext cx="8686800" cy="1477328"/>
          </a:xfrm>
          <a:prstGeom prst="rect">
            <a:avLst/>
          </a:prstGeom>
        </p:spPr>
        <p:txBody>
          <a:bodyPr wrap="square">
            <a:spAutoFit/>
          </a:bodyPr>
          <a:lstStyle/>
          <a:p>
            <a:r>
              <a:rPr lang="en-CA" dirty="0"/>
              <a:t>W</a:t>
            </a:r>
            <a:r>
              <a:rPr lang="en-CA" dirty="0" smtClean="0"/>
              <a:t>hen the investor’s capital is well distributed among the eligible</a:t>
            </a:r>
          </a:p>
          <a:p>
            <a:r>
              <a:rPr lang="en-CA" dirty="0" smtClean="0"/>
              <a:t>investment vehicles, the risk that stems from the individual assets is diversified away</a:t>
            </a:r>
          </a:p>
          <a:p>
            <a:r>
              <a:rPr lang="en-CA" dirty="0" smtClean="0"/>
              <a:t>and what remains approaches the average covariance. It is seen that the covariance</a:t>
            </a:r>
          </a:p>
          <a:p>
            <a:r>
              <a:rPr lang="en-CA" dirty="0" smtClean="0"/>
              <a:t>terms, in this case the average covariance, cannot be diversified away. This part of</a:t>
            </a:r>
          </a:p>
          <a:p>
            <a:r>
              <a:rPr lang="en-CA" dirty="0" smtClean="0"/>
              <a:t>the risk is also referred to as the systematic risk of the portfolio.</a:t>
            </a:r>
            <a:endParaRPr lang="es-PR" dirty="0"/>
          </a:p>
        </p:txBody>
      </p:sp>
      <p:sp>
        <p:nvSpPr>
          <p:cNvPr id="7" name="Rectangle 6"/>
          <p:cNvSpPr/>
          <p:nvPr/>
        </p:nvSpPr>
        <p:spPr>
          <a:xfrm>
            <a:off x="6253424" y="3505200"/>
            <a:ext cx="2344040" cy="369332"/>
          </a:xfrm>
          <a:prstGeom prst="rect">
            <a:avLst/>
          </a:prstGeom>
        </p:spPr>
        <p:txBody>
          <a:bodyPr wrap="none">
            <a:spAutoFit/>
          </a:bodyPr>
          <a:lstStyle/>
          <a:p>
            <a:r>
              <a:rPr lang="es-PR" dirty="0" err="1" smtClean="0"/>
              <a:t>the</a:t>
            </a:r>
            <a:r>
              <a:rPr lang="es-PR" dirty="0" smtClean="0"/>
              <a:t> </a:t>
            </a:r>
            <a:r>
              <a:rPr lang="es-PR" dirty="0" err="1" smtClean="0"/>
              <a:t>average</a:t>
            </a:r>
            <a:r>
              <a:rPr lang="es-PR" dirty="0" smtClean="0"/>
              <a:t> </a:t>
            </a:r>
            <a:r>
              <a:rPr lang="es-PR" dirty="0" err="1" smtClean="0"/>
              <a:t>covariance</a:t>
            </a:r>
            <a:endParaRPr lang="es-PR" dirty="0"/>
          </a:p>
        </p:txBody>
      </p:sp>
      <p:cxnSp>
        <p:nvCxnSpPr>
          <p:cNvPr id="8" name="Straight Arrow Connector 7"/>
          <p:cNvCxnSpPr>
            <a:stCxn id="7" idx="1"/>
          </p:cNvCxnSpPr>
          <p:nvPr/>
        </p:nvCxnSpPr>
        <p:spPr>
          <a:xfrm flipH="1">
            <a:off x="5638800" y="3689866"/>
            <a:ext cx="6146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618E4B0-B099-472F-B7A8-D52FE62C53AE}" type="slidenum">
              <a:rPr lang="es-PR" smtClean="0"/>
              <a:t>5</a:t>
            </a:fld>
            <a:endParaRPr lang="es-PR"/>
          </a:p>
        </p:txBody>
      </p:sp>
      <p:sp>
        <p:nvSpPr>
          <p:cNvPr id="6" name="TextBox 5"/>
          <p:cNvSpPr txBox="1"/>
          <p:nvPr/>
        </p:nvSpPr>
        <p:spPr>
          <a:xfrm>
            <a:off x="2438400" y="2927866"/>
            <a:ext cx="442750" cy="369332"/>
          </a:xfrm>
          <a:prstGeom prst="rect">
            <a:avLst/>
          </a:prstGeom>
          <a:noFill/>
        </p:spPr>
        <p:txBody>
          <a:bodyPr wrap="none" rtlCol="0">
            <a:spAutoFit/>
          </a:bodyPr>
          <a:lstStyle/>
          <a:p>
            <a:r>
              <a:rPr lang="en-US" dirty="0" smtClean="0"/>
              <a:t>(1)</a:t>
            </a:r>
            <a:endParaRPr lang="es-PR" dirty="0"/>
          </a:p>
        </p:txBody>
      </p:sp>
      <p:sp>
        <p:nvSpPr>
          <p:cNvPr id="10" name="TextBox 9"/>
          <p:cNvSpPr txBox="1"/>
          <p:nvPr/>
        </p:nvSpPr>
        <p:spPr>
          <a:xfrm>
            <a:off x="2438400" y="3440668"/>
            <a:ext cx="442750" cy="369332"/>
          </a:xfrm>
          <a:prstGeom prst="rect">
            <a:avLst/>
          </a:prstGeom>
          <a:noFill/>
        </p:spPr>
        <p:txBody>
          <a:bodyPr wrap="none" rtlCol="0">
            <a:spAutoFit/>
          </a:bodyPr>
          <a:lstStyle/>
          <a:p>
            <a:r>
              <a:rPr lang="en-US" dirty="0" smtClean="0"/>
              <a:t>(2)</a:t>
            </a:r>
            <a:endParaRPr lang="es-PR" dirty="0"/>
          </a:p>
        </p:txBody>
      </p:sp>
    </p:spTree>
    <p:extLst>
      <p:ext uri="{BB962C8B-B14F-4D97-AF65-F5344CB8AC3E}">
        <p14:creationId xmlns:p14="http://schemas.microsoft.com/office/powerpoint/2010/main" val="412700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Diversification</a:t>
            </a:r>
            <a:endParaRPr lang="es-PR" dirty="0"/>
          </a:p>
        </p:txBody>
      </p:sp>
      <p:sp>
        <p:nvSpPr>
          <p:cNvPr id="4" name="Content Placeholder 3"/>
          <p:cNvSpPr>
            <a:spLocks noGrp="1"/>
          </p:cNvSpPr>
          <p:nvPr>
            <p:ph sz="half" idx="1"/>
          </p:nvPr>
        </p:nvSpPr>
        <p:spPr>
          <a:xfrm>
            <a:off x="457200" y="1600200"/>
            <a:ext cx="8229600" cy="4525963"/>
          </a:xfrm>
        </p:spPr>
        <p:txBody>
          <a:bodyPr>
            <a:normAutofit/>
          </a:bodyPr>
          <a:lstStyle/>
          <a:p>
            <a:pPr marL="0" indent="0">
              <a:buNone/>
            </a:pPr>
            <a:r>
              <a:rPr lang="en-CA" dirty="0"/>
              <a:t>In reality it is (naturally) not possible to distribute the capital among an </a:t>
            </a:r>
            <a:r>
              <a:rPr lang="en-CA" dirty="0" smtClean="0"/>
              <a:t>infinite number </a:t>
            </a:r>
            <a:r>
              <a:rPr lang="en-CA" dirty="0"/>
              <a:t>of assets, nor is it necessary for achieving diversification benefits. In </a:t>
            </a:r>
            <a:r>
              <a:rPr lang="en-CA" dirty="0" smtClean="0"/>
              <a:t>most cases</a:t>
            </a:r>
            <a:r>
              <a:rPr lang="en-CA" dirty="0"/>
              <a:t>, the diversification effect is considerable even when only 15 assets are </a:t>
            </a:r>
            <a:r>
              <a:rPr lang="en-CA" dirty="0" smtClean="0"/>
              <a:t>included in </a:t>
            </a:r>
            <a:r>
              <a:rPr lang="en-CA" dirty="0"/>
              <a:t>the portfolio and the marginal benefit of including more than 50 assets is for </a:t>
            </a:r>
            <a:r>
              <a:rPr lang="en-CA" dirty="0" smtClean="0"/>
              <a:t>all practical </a:t>
            </a:r>
            <a:r>
              <a:rPr lang="en-CA" dirty="0"/>
              <a:t>purposes equal to zero</a:t>
            </a:r>
            <a:endParaRPr lang="es-PR" dirty="0"/>
          </a:p>
        </p:txBody>
      </p:sp>
      <p:sp>
        <p:nvSpPr>
          <p:cNvPr id="3" name="Slide Number Placeholder 2"/>
          <p:cNvSpPr>
            <a:spLocks noGrp="1"/>
          </p:cNvSpPr>
          <p:nvPr>
            <p:ph type="sldNum" sz="quarter" idx="12"/>
          </p:nvPr>
        </p:nvSpPr>
        <p:spPr/>
        <p:txBody>
          <a:bodyPr/>
          <a:lstStyle/>
          <a:p>
            <a:fld id="{9618E4B0-B099-472F-B7A8-D52FE62C53AE}" type="slidenum">
              <a:rPr lang="es-PR" smtClean="0"/>
              <a:t>6</a:t>
            </a:fld>
            <a:endParaRPr lang="es-PR"/>
          </a:p>
        </p:txBody>
      </p:sp>
    </p:spTree>
    <p:extLst>
      <p:ext uri="{BB962C8B-B14F-4D97-AF65-F5344CB8AC3E}">
        <p14:creationId xmlns:p14="http://schemas.microsoft.com/office/powerpoint/2010/main" val="251880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EffectOfDiversification.py</a:t>
            </a:r>
            <a:endParaRPr lang="es-PR" dirty="0"/>
          </a:p>
        </p:txBody>
      </p:sp>
      <p:sp>
        <p:nvSpPr>
          <p:cNvPr id="6" name="Content Placeholder 5"/>
          <p:cNvSpPr>
            <a:spLocks noGrp="1"/>
          </p:cNvSpPr>
          <p:nvPr>
            <p:ph idx="1"/>
          </p:nvPr>
        </p:nvSpPr>
        <p:spPr/>
        <p:txBody>
          <a:bodyPr/>
          <a:lstStyle/>
          <a:p>
            <a:pPr marL="0" indent="0">
              <a:buNone/>
            </a:pPr>
            <a:r>
              <a:rPr lang="en-CA" dirty="0"/>
              <a:t>To illustrate the issue of diversification the </a:t>
            </a:r>
            <a:r>
              <a:rPr lang="en-CA" dirty="0" smtClean="0"/>
              <a:t>Python script in the next slide </a:t>
            </a:r>
            <a:r>
              <a:rPr lang="en-CA" dirty="0"/>
              <a:t>(in </a:t>
            </a:r>
            <a:r>
              <a:rPr lang="en-CA" dirty="0" smtClean="0"/>
              <a:t>EffectOfDiversification.py) simulates a covariance </a:t>
            </a:r>
            <a:r>
              <a:rPr lang="en-CA" dirty="0"/>
              <a:t>matrix and calculates the variance of portfolios with an increasing </a:t>
            </a:r>
            <a:r>
              <a:rPr lang="en-CA" dirty="0" smtClean="0"/>
              <a:t>number </a:t>
            </a:r>
            <a:r>
              <a:rPr lang="es-PR" dirty="0" smtClean="0"/>
              <a:t>of </a:t>
            </a:r>
            <a:r>
              <a:rPr lang="es-PR" dirty="0" err="1"/>
              <a:t>assets</a:t>
            </a:r>
            <a:r>
              <a:rPr lang="es-PR" dirty="0"/>
              <a:t> </a:t>
            </a:r>
            <a:r>
              <a:rPr lang="es-PR" dirty="0" err="1"/>
              <a:t>included</a:t>
            </a:r>
            <a:r>
              <a:rPr lang="es-PR" dirty="0"/>
              <a:t>.</a:t>
            </a:r>
          </a:p>
        </p:txBody>
      </p:sp>
      <p:sp>
        <p:nvSpPr>
          <p:cNvPr id="2" name="Slide Number Placeholder 1"/>
          <p:cNvSpPr>
            <a:spLocks noGrp="1"/>
          </p:cNvSpPr>
          <p:nvPr>
            <p:ph type="sldNum" sz="quarter" idx="12"/>
          </p:nvPr>
        </p:nvSpPr>
        <p:spPr/>
        <p:txBody>
          <a:bodyPr/>
          <a:lstStyle/>
          <a:p>
            <a:fld id="{9618E4B0-B099-472F-B7A8-D52FE62C53AE}" type="slidenum">
              <a:rPr lang="es-PR" smtClean="0"/>
              <a:t>7</a:t>
            </a:fld>
            <a:endParaRPr lang="es-PR"/>
          </a:p>
        </p:txBody>
      </p:sp>
    </p:spTree>
    <p:extLst>
      <p:ext uri="{BB962C8B-B14F-4D97-AF65-F5344CB8AC3E}">
        <p14:creationId xmlns:p14="http://schemas.microsoft.com/office/powerpoint/2010/main" val="527342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EffectOfDiversification.py (script)</a:t>
            </a:r>
            <a:endParaRPr lang="es-PR" dirty="0"/>
          </a:p>
        </p:txBody>
      </p:sp>
      <p:sp>
        <p:nvSpPr>
          <p:cNvPr id="5" name="Content Placeholder 4"/>
          <p:cNvSpPr>
            <a:spLocks noGrp="1"/>
          </p:cNvSpPr>
          <p:nvPr>
            <p:ph sz="half" idx="1"/>
          </p:nvPr>
        </p:nvSpPr>
        <p:spPr/>
        <p:txBody>
          <a:bodyPr>
            <a:normAutofit fontScale="47500" lnSpcReduction="20000"/>
          </a:bodyPr>
          <a:lstStyle/>
          <a:p>
            <a:pPr marL="0" indent="0">
              <a:buNone/>
            </a:pPr>
            <a:r>
              <a:rPr lang="en-CA" dirty="0" smtClean="0"/>
              <a:t>Lines [34]–[36] define the number  of entries in the covariance matrix, i.e. the number of assets that are contained by the eligible investment universe. The value for the variable ‘</a:t>
            </a:r>
            <a:r>
              <a:rPr lang="en-CA" dirty="0" err="1" smtClean="0"/>
              <a:t>bgn</a:t>
            </a:r>
            <a:r>
              <a:rPr lang="en-CA" dirty="0" smtClean="0"/>
              <a:t>’ in line [35] indicates that two assets should be included in the first calculation. The ‘xx’ in line [36] is simply a counting variable used when plotting the result. Lines [37]–[41] simulate the covariance matrix. Line [37] generates the lower triangular matrix from a matrix of uniformly distributed random variables between zero and one. A covariance matrix is symmetric and therefore the lower triangular part of the matrix is taken so that a symmetric matrix can be generated in line [38]. Line [36] generates a vector of standard deviations, one for each asset; a lower bound of unity of the standard deviation is arbitrarily chosen. In line [40] it is ensured that the diagonal of the correlation matrix is equal to unity. Line [41] generates the covariance matrix following the calculation </a:t>
            </a:r>
            <a:r>
              <a:rPr lang="en-CA" dirty="0" err="1" smtClean="0"/>
              <a:t>cov</a:t>
            </a:r>
            <a:r>
              <a:rPr lang="en-CA" dirty="0" smtClean="0"/>
              <a:t>(x1,x2)=</a:t>
            </a:r>
            <a:r>
              <a:rPr lang="en-CA" dirty="0" err="1" smtClean="0"/>
              <a:t>std</a:t>
            </a:r>
            <a:r>
              <a:rPr lang="en-CA" dirty="0" smtClean="0"/>
              <a:t>(x1)∗</a:t>
            </a:r>
            <a:r>
              <a:rPr lang="en-CA" dirty="0" err="1" smtClean="0"/>
              <a:t>std</a:t>
            </a:r>
            <a:r>
              <a:rPr lang="en-CA" dirty="0" smtClean="0"/>
              <a:t>(x2)∗</a:t>
            </a:r>
            <a:r>
              <a:rPr lang="en-CA" dirty="0" err="1" smtClean="0"/>
              <a:t>corr</a:t>
            </a:r>
            <a:r>
              <a:rPr lang="en-CA" dirty="0" smtClean="0"/>
              <a:t>(x1, x2). This is done through element-by-element multiplication of the covariance and correlation matrices. Lines [45]–[48] calculate the portfolio variance for an investment universe that increases in size by one asset from one iteration to the next. The rest of the code plots the results.</a:t>
            </a:r>
            <a:endParaRPr lang="es-PR" dirty="0"/>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955568"/>
            <a:ext cx="4038600" cy="3815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9618E4B0-B099-472F-B7A8-D52FE62C53AE}" type="slidenum">
              <a:rPr lang="es-PR" smtClean="0"/>
              <a:t>8</a:t>
            </a:fld>
            <a:endParaRPr lang="es-PR"/>
          </a:p>
        </p:txBody>
      </p:sp>
    </p:spTree>
    <p:extLst>
      <p:ext uri="{BB962C8B-B14F-4D97-AF65-F5344CB8AC3E}">
        <p14:creationId xmlns:p14="http://schemas.microsoft.com/office/powerpoint/2010/main" val="283076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EffectOfDiversification.py (graph)</a:t>
            </a:r>
            <a:endParaRPr lang="es-PR" dirty="0"/>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462" y="1701006"/>
            <a:ext cx="5553075" cy="43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9618E4B0-B099-472F-B7A8-D52FE62C53AE}" type="slidenum">
              <a:rPr lang="es-PR" smtClean="0"/>
              <a:t>9</a:t>
            </a:fld>
            <a:endParaRPr lang="es-PR"/>
          </a:p>
        </p:txBody>
      </p:sp>
    </p:spTree>
    <p:extLst>
      <p:ext uri="{BB962C8B-B14F-4D97-AF65-F5344CB8AC3E}">
        <p14:creationId xmlns:p14="http://schemas.microsoft.com/office/powerpoint/2010/main" val="19975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871</Words>
  <Application>Microsoft Office PowerPoint</Application>
  <PresentationFormat>On-screen Show (4:3)</PresentationFormat>
  <Paragraphs>63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Effect of Diversification</vt:lpstr>
      <vt:lpstr>Portfolio variance</vt:lpstr>
      <vt:lpstr>Portfolio Variance</vt:lpstr>
      <vt:lpstr>Portfolio Variance</vt:lpstr>
      <vt:lpstr>Infinite Asset Investment</vt:lpstr>
      <vt:lpstr>Effect of Diversification</vt:lpstr>
      <vt:lpstr>EffectOfDiversification.py</vt:lpstr>
      <vt:lpstr>EffectOfDiversification.py (script)</vt:lpstr>
      <vt:lpstr>EffectOfDiversification.py (graph)</vt:lpstr>
      <vt:lpstr>How much data is needed?</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Diversification</dc:title>
  <dc:creator>Rosario</dc:creator>
  <cp:lastModifiedBy>ThinkPad</cp:lastModifiedBy>
  <cp:revision>25</cp:revision>
  <dcterms:created xsi:type="dcterms:W3CDTF">2020-08-25T02:41:29Z</dcterms:created>
  <dcterms:modified xsi:type="dcterms:W3CDTF">2023-09-27T22:17:54Z</dcterms:modified>
</cp:coreProperties>
</file>