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7" r:id="rId2"/>
    <p:sldId id="258" r:id="rId3"/>
    <p:sldId id="286" r:id="rId4"/>
    <p:sldId id="287" r:id="rId5"/>
    <p:sldId id="291" r:id="rId6"/>
    <p:sldId id="288" r:id="rId7"/>
    <p:sldId id="289" r:id="rId8"/>
    <p:sldId id="290" r:id="rId9"/>
    <p:sldId id="292" r:id="rId10"/>
    <p:sldId id="300" r:id="rId11"/>
    <p:sldId id="293" r:id="rId12"/>
    <p:sldId id="294" r:id="rId13"/>
    <p:sldId id="295" r:id="rId14"/>
    <p:sldId id="296" r:id="rId15"/>
    <p:sldId id="297" r:id="rId16"/>
    <p:sldId id="298" r:id="rId17"/>
    <p:sldId id="299" r:id="rId18"/>
    <p:sldId id="301" r:id="rId19"/>
    <p:sldId id="302" r:id="rId20"/>
    <p:sldId id="303" r:id="rId21"/>
    <p:sldId id="304" r:id="rId22"/>
    <p:sldId id="305" r:id="rId23"/>
    <p:sldId id="306" r:id="rId24"/>
  </p:sldIdLst>
  <p:sldSz cx="9144000" cy="6858000" type="screen4x3"/>
  <p:notesSz cx="6858000" cy="9144000"/>
  <p:defaultTextStyle>
    <a:defPPr>
      <a:defRPr lang="es-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5659" autoAdjust="0"/>
  </p:normalViewPr>
  <p:slideViewPr>
    <p:cSldViewPr>
      <p:cViewPr varScale="1">
        <p:scale>
          <a:sx n="88" d="100"/>
          <a:sy n="88" d="100"/>
        </p:scale>
        <p:origin x="-1464" y="-102"/>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74BBFB4-CBBF-4DA7-8762-1C50361A7C21}" type="datetimeFigureOut">
              <a:rPr lang="es-PR" smtClean="0"/>
              <a:t>01/21/2021</a:t>
            </a:fld>
            <a:endParaRPr lang="es-PR"/>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P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3792E02-B785-4B2F-BFE2-4BFA75534B8A}" type="slidenum">
              <a:rPr lang="es-PR" smtClean="0"/>
              <a:t>‹#›</a:t>
            </a:fld>
            <a:endParaRPr lang="es-PR"/>
          </a:p>
        </p:txBody>
      </p:sp>
    </p:spTree>
    <p:extLst>
      <p:ext uri="{BB962C8B-B14F-4D97-AF65-F5344CB8AC3E}">
        <p14:creationId xmlns:p14="http://schemas.microsoft.com/office/powerpoint/2010/main" val="23006701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PR" dirty="0"/>
          </a:p>
        </p:txBody>
      </p:sp>
      <p:sp>
        <p:nvSpPr>
          <p:cNvPr id="4" name="Slide Number Placeholder 3"/>
          <p:cNvSpPr>
            <a:spLocks noGrp="1"/>
          </p:cNvSpPr>
          <p:nvPr>
            <p:ph type="sldNum" sz="quarter" idx="10"/>
          </p:nvPr>
        </p:nvSpPr>
        <p:spPr/>
        <p:txBody>
          <a:bodyPr/>
          <a:lstStyle/>
          <a:p>
            <a:fld id="{43792E02-B785-4B2F-BFE2-4BFA75534B8A}" type="slidenum">
              <a:rPr lang="es-PR" smtClean="0"/>
              <a:t>13</a:t>
            </a:fld>
            <a:endParaRPr lang="es-PR"/>
          </a:p>
        </p:txBody>
      </p:sp>
    </p:spTree>
    <p:extLst>
      <p:ext uri="{BB962C8B-B14F-4D97-AF65-F5344CB8AC3E}">
        <p14:creationId xmlns:p14="http://schemas.microsoft.com/office/powerpoint/2010/main" val="6266804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s-P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s-PR"/>
          </a:p>
        </p:txBody>
      </p:sp>
      <p:sp>
        <p:nvSpPr>
          <p:cNvPr id="4" name="Date Placeholder 3"/>
          <p:cNvSpPr>
            <a:spLocks noGrp="1"/>
          </p:cNvSpPr>
          <p:nvPr>
            <p:ph type="dt" sz="half" idx="10"/>
          </p:nvPr>
        </p:nvSpPr>
        <p:spPr/>
        <p:txBody>
          <a:bodyPr/>
          <a:lstStyle/>
          <a:p>
            <a:fld id="{C4A8DD26-015C-4B79-909B-C1A05E7E55C5}" type="datetime1">
              <a:rPr lang="es-PR" smtClean="0"/>
              <a:t>01/21/2021</a:t>
            </a:fld>
            <a:endParaRPr lang="es-PR"/>
          </a:p>
        </p:txBody>
      </p:sp>
      <p:sp>
        <p:nvSpPr>
          <p:cNvPr id="5" name="Footer Placeholder 4"/>
          <p:cNvSpPr>
            <a:spLocks noGrp="1"/>
          </p:cNvSpPr>
          <p:nvPr>
            <p:ph type="ftr" sz="quarter" idx="11"/>
          </p:nvPr>
        </p:nvSpPr>
        <p:spPr/>
        <p:txBody>
          <a:bodyPr/>
          <a:lstStyle/>
          <a:p>
            <a:endParaRPr lang="es-PR"/>
          </a:p>
        </p:txBody>
      </p:sp>
      <p:sp>
        <p:nvSpPr>
          <p:cNvPr id="6" name="Slide Number Placeholder 5"/>
          <p:cNvSpPr>
            <a:spLocks noGrp="1"/>
          </p:cNvSpPr>
          <p:nvPr>
            <p:ph type="sldNum" sz="quarter" idx="12"/>
          </p:nvPr>
        </p:nvSpPr>
        <p:spPr/>
        <p:txBody>
          <a:bodyPr/>
          <a:lstStyle/>
          <a:p>
            <a:fld id="{EB422F75-45FB-4045-B661-71B4A881DE5B}" type="slidenum">
              <a:rPr lang="es-PR" smtClean="0"/>
              <a:t>‹#›</a:t>
            </a:fld>
            <a:endParaRPr lang="es-PR"/>
          </a:p>
        </p:txBody>
      </p:sp>
    </p:spTree>
    <p:extLst>
      <p:ext uri="{BB962C8B-B14F-4D97-AF65-F5344CB8AC3E}">
        <p14:creationId xmlns:p14="http://schemas.microsoft.com/office/powerpoint/2010/main" val="16899172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s-P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PR"/>
          </a:p>
        </p:txBody>
      </p:sp>
      <p:sp>
        <p:nvSpPr>
          <p:cNvPr id="4" name="Date Placeholder 3"/>
          <p:cNvSpPr>
            <a:spLocks noGrp="1"/>
          </p:cNvSpPr>
          <p:nvPr>
            <p:ph type="dt" sz="half" idx="10"/>
          </p:nvPr>
        </p:nvSpPr>
        <p:spPr/>
        <p:txBody>
          <a:bodyPr/>
          <a:lstStyle/>
          <a:p>
            <a:fld id="{05F6D1F8-15AA-4669-851F-50767C0241E6}" type="datetime1">
              <a:rPr lang="es-PR" smtClean="0"/>
              <a:t>01/21/2021</a:t>
            </a:fld>
            <a:endParaRPr lang="es-PR"/>
          </a:p>
        </p:txBody>
      </p:sp>
      <p:sp>
        <p:nvSpPr>
          <p:cNvPr id="5" name="Footer Placeholder 4"/>
          <p:cNvSpPr>
            <a:spLocks noGrp="1"/>
          </p:cNvSpPr>
          <p:nvPr>
            <p:ph type="ftr" sz="quarter" idx="11"/>
          </p:nvPr>
        </p:nvSpPr>
        <p:spPr/>
        <p:txBody>
          <a:bodyPr/>
          <a:lstStyle/>
          <a:p>
            <a:endParaRPr lang="es-PR"/>
          </a:p>
        </p:txBody>
      </p:sp>
      <p:sp>
        <p:nvSpPr>
          <p:cNvPr id="6" name="Slide Number Placeholder 5"/>
          <p:cNvSpPr>
            <a:spLocks noGrp="1"/>
          </p:cNvSpPr>
          <p:nvPr>
            <p:ph type="sldNum" sz="quarter" idx="12"/>
          </p:nvPr>
        </p:nvSpPr>
        <p:spPr/>
        <p:txBody>
          <a:bodyPr/>
          <a:lstStyle/>
          <a:p>
            <a:fld id="{EB422F75-45FB-4045-B661-71B4A881DE5B}" type="slidenum">
              <a:rPr lang="es-PR" smtClean="0"/>
              <a:t>‹#›</a:t>
            </a:fld>
            <a:endParaRPr lang="es-PR"/>
          </a:p>
        </p:txBody>
      </p:sp>
    </p:spTree>
    <p:extLst>
      <p:ext uri="{BB962C8B-B14F-4D97-AF65-F5344CB8AC3E}">
        <p14:creationId xmlns:p14="http://schemas.microsoft.com/office/powerpoint/2010/main" val="29387375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s-P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PR"/>
          </a:p>
        </p:txBody>
      </p:sp>
      <p:sp>
        <p:nvSpPr>
          <p:cNvPr id="4" name="Date Placeholder 3"/>
          <p:cNvSpPr>
            <a:spLocks noGrp="1"/>
          </p:cNvSpPr>
          <p:nvPr>
            <p:ph type="dt" sz="half" idx="10"/>
          </p:nvPr>
        </p:nvSpPr>
        <p:spPr/>
        <p:txBody>
          <a:bodyPr/>
          <a:lstStyle/>
          <a:p>
            <a:fld id="{0025D9E3-2559-4D7F-89FE-8E34E226DDAC}" type="datetime1">
              <a:rPr lang="es-PR" smtClean="0"/>
              <a:t>01/21/2021</a:t>
            </a:fld>
            <a:endParaRPr lang="es-PR"/>
          </a:p>
        </p:txBody>
      </p:sp>
      <p:sp>
        <p:nvSpPr>
          <p:cNvPr id="5" name="Footer Placeholder 4"/>
          <p:cNvSpPr>
            <a:spLocks noGrp="1"/>
          </p:cNvSpPr>
          <p:nvPr>
            <p:ph type="ftr" sz="quarter" idx="11"/>
          </p:nvPr>
        </p:nvSpPr>
        <p:spPr/>
        <p:txBody>
          <a:bodyPr/>
          <a:lstStyle/>
          <a:p>
            <a:endParaRPr lang="es-PR"/>
          </a:p>
        </p:txBody>
      </p:sp>
      <p:sp>
        <p:nvSpPr>
          <p:cNvPr id="6" name="Slide Number Placeholder 5"/>
          <p:cNvSpPr>
            <a:spLocks noGrp="1"/>
          </p:cNvSpPr>
          <p:nvPr>
            <p:ph type="sldNum" sz="quarter" idx="12"/>
          </p:nvPr>
        </p:nvSpPr>
        <p:spPr/>
        <p:txBody>
          <a:bodyPr/>
          <a:lstStyle/>
          <a:p>
            <a:fld id="{EB422F75-45FB-4045-B661-71B4A881DE5B}" type="slidenum">
              <a:rPr lang="es-PR" smtClean="0"/>
              <a:t>‹#›</a:t>
            </a:fld>
            <a:endParaRPr lang="es-PR"/>
          </a:p>
        </p:txBody>
      </p:sp>
    </p:spTree>
    <p:extLst>
      <p:ext uri="{BB962C8B-B14F-4D97-AF65-F5344CB8AC3E}">
        <p14:creationId xmlns:p14="http://schemas.microsoft.com/office/powerpoint/2010/main" val="15555372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s-P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PR"/>
          </a:p>
        </p:txBody>
      </p:sp>
      <p:sp>
        <p:nvSpPr>
          <p:cNvPr id="4" name="Date Placeholder 3"/>
          <p:cNvSpPr>
            <a:spLocks noGrp="1"/>
          </p:cNvSpPr>
          <p:nvPr>
            <p:ph type="dt" sz="half" idx="10"/>
          </p:nvPr>
        </p:nvSpPr>
        <p:spPr/>
        <p:txBody>
          <a:bodyPr/>
          <a:lstStyle/>
          <a:p>
            <a:fld id="{240B4646-A9E7-4CED-9B0C-090D4519213F}" type="datetime1">
              <a:rPr lang="es-PR" smtClean="0"/>
              <a:t>01/21/2021</a:t>
            </a:fld>
            <a:endParaRPr lang="es-PR"/>
          </a:p>
        </p:txBody>
      </p:sp>
      <p:sp>
        <p:nvSpPr>
          <p:cNvPr id="5" name="Footer Placeholder 4"/>
          <p:cNvSpPr>
            <a:spLocks noGrp="1"/>
          </p:cNvSpPr>
          <p:nvPr>
            <p:ph type="ftr" sz="quarter" idx="11"/>
          </p:nvPr>
        </p:nvSpPr>
        <p:spPr/>
        <p:txBody>
          <a:bodyPr/>
          <a:lstStyle/>
          <a:p>
            <a:endParaRPr lang="es-PR"/>
          </a:p>
        </p:txBody>
      </p:sp>
      <p:sp>
        <p:nvSpPr>
          <p:cNvPr id="6" name="Slide Number Placeholder 5"/>
          <p:cNvSpPr>
            <a:spLocks noGrp="1"/>
          </p:cNvSpPr>
          <p:nvPr>
            <p:ph type="sldNum" sz="quarter" idx="12"/>
          </p:nvPr>
        </p:nvSpPr>
        <p:spPr/>
        <p:txBody>
          <a:bodyPr/>
          <a:lstStyle/>
          <a:p>
            <a:fld id="{EB422F75-45FB-4045-B661-71B4A881DE5B}" type="slidenum">
              <a:rPr lang="es-PR" smtClean="0"/>
              <a:t>‹#›</a:t>
            </a:fld>
            <a:endParaRPr lang="es-PR"/>
          </a:p>
        </p:txBody>
      </p:sp>
    </p:spTree>
    <p:extLst>
      <p:ext uri="{BB962C8B-B14F-4D97-AF65-F5344CB8AC3E}">
        <p14:creationId xmlns:p14="http://schemas.microsoft.com/office/powerpoint/2010/main" val="15756650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s-P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EA32D3A-07FC-4D95-8F88-E501ECA7F2DB}" type="datetime1">
              <a:rPr lang="es-PR" smtClean="0"/>
              <a:t>01/21/2021</a:t>
            </a:fld>
            <a:endParaRPr lang="es-PR"/>
          </a:p>
        </p:txBody>
      </p:sp>
      <p:sp>
        <p:nvSpPr>
          <p:cNvPr id="5" name="Footer Placeholder 4"/>
          <p:cNvSpPr>
            <a:spLocks noGrp="1"/>
          </p:cNvSpPr>
          <p:nvPr>
            <p:ph type="ftr" sz="quarter" idx="11"/>
          </p:nvPr>
        </p:nvSpPr>
        <p:spPr/>
        <p:txBody>
          <a:bodyPr/>
          <a:lstStyle/>
          <a:p>
            <a:endParaRPr lang="es-PR"/>
          </a:p>
        </p:txBody>
      </p:sp>
      <p:sp>
        <p:nvSpPr>
          <p:cNvPr id="6" name="Slide Number Placeholder 5"/>
          <p:cNvSpPr>
            <a:spLocks noGrp="1"/>
          </p:cNvSpPr>
          <p:nvPr>
            <p:ph type="sldNum" sz="quarter" idx="12"/>
          </p:nvPr>
        </p:nvSpPr>
        <p:spPr/>
        <p:txBody>
          <a:bodyPr/>
          <a:lstStyle/>
          <a:p>
            <a:fld id="{EB422F75-45FB-4045-B661-71B4A881DE5B}" type="slidenum">
              <a:rPr lang="es-PR" smtClean="0"/>
              <a:t>‹#›</a:t>
            </a:fld>
            <a:endParaRPr lang="es-PR"/>
          </a:p>
        </p:txBody>
      </p:sp>
    </p:spTree>
    <p:extLst>
      <p:ext uri="{BB962C8B-B14F-4D97-AF65-F5344CB8AC3E}">
        <p14:creationId xmlns:p14="http://schemas.microsoft.com/office/powerpoint/2010/main" val="2697554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s-P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P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PR"/>
          </a:p>
        </p:txBody>
      </p:sp>
      <p:sp>
        <p:nvSpPr>
          <p:cNvPr id="5" name="Date Placeholder 4"/>
          <p:cNvSpPr>
            <a:spLocks noGrp="1"/>
          </p:cNvSpPr>
          <p:nvPr>
            <p:ph type="dt" sz="half" idx="10"/>
          </p:nvPr>
        </p:nvSpPr>
        <p:spPr/>
        <p:txBody>
          <a:bodyPr/>
          <a:lstStyle/>
          <a:p>
            <a:fld id="{FEAA1EDE-A4AE-4CBF-808D-FDFC7E0CCFA8}" type="datetime1">
              <a:rPr lang="es-PR" smtClean="0"/>
              <a:t>01/21/2021</a:t>
            </a:fld>
            <a:endParaRPr lang="es-PR"/>
          </a:p>
        </p:txBody>
      </p:sp>
      <p:sp>
        <p:nvSpPr>
          <p:cNvPr id="6" name="Footer Placeholder 5"/>
          <p:cNvSpPr>
            <a:spLocks noGrp="1"/>
          </p:cNvSpPr>
          <p:nvPr>
            <p:ph type="ftr" sz="quarter" idx="11"/>
          </p:nvPr>
        </p:nvSpPr>
        <p:spPr/>
        <p:txBody>
          <a:bodyPr/>
          <a:lstStyle/>
          <a:p>
            <a:endParaRPr lang="es-PR"/>
          </a:p>
        </p:txBody>
      </p:sp>
      <p:sp>
        <p:nvSpPr>
          <p:cNvPr id="7" name="Slide Number Placeholder 6"/>
          <p:cNvSpPr>
            <a:spLocks noGrp="1"/>
          </p:cNvSpPr>
          <p:nvPr>
            <p:ph type="sldNum" sz="quarter" idx="12"/>
          </p:nvPr>
        </p:nvSpPr>
        <p:spPr/>
        <p:txBody>
          <a:bodyPr/>
          <a:lstStyle/>
          <a:p>
            <a:fld id="{EB422F75-45FB-4045-B661-71B4A881DE5B}" type="slidenum">
              <a:rPr lang="es-PR" smtClean="0"/>
              <a:t>‹#›</a:t>
            </a:fld>
            <a:endParaRPr lang="es-PR"/>
          </a:p>
        </p:txBody>
      </p:sp>
    </p:spTree>
    <p:extLst>
      <p:ext uri="{BB962C8B-B14F-4D97-AF65-F5344CB8AC3E}">
        <p14:creationId xmlns:p14="http://schemas.microsoft.com/office/powerpoint/2010/main" val="29498538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s-P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P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PR"/>
          </a:p>
        </p:txBody>
      </p:sp>
      <p:sp>
        <p:nvSpPr>
          <p:cNvPr id="7" name="Date Placeholder 6"/>
          <p:cNvSpPr>
            <a:spLocks noGrp="1"/>
          </p:cNvSpPr>
          <p:nvPr>
            <p:ph type="dt" sz="half" idx="10"/>
          </p:nvPr>
        </p:nvSpPr>
        <p:spPr/>
        <p:txBody>
          <a:bodyPr/>
          <a:lstStyle/>
          <a:p>
            <a:fld id="{48E7515C-9BA7-4720-A8E5-BD5CF10BE152}" type="datetime1">
              <a:rPr lang="es-PR" smtClean="0"/>
              <a:t>01/21/2021</a:t>
            </a:fld>
            <a:endParaRPr lang="es-PR"/>
          </a:p>
        </p:txBody>
      </p:sp>
      <p:sp>
        <p:nvSpPr>
          <p:cNvPr id="8" name="Footer Placeholder 7"/>
          <p:cNvSpPr>
            <a:spLocks noGrp="1"/>
          </p:cNvSpPr>
          <p:nvPr>
            <p:ph type="ftr" sz="quarter" idx="11"/>
          </p:nvPr>
        </p:nvSpPr>
        <p:spPr/>
        <p:txBody>
          <a:bodyPr/>
          <a:lstStyle/>
          <a:p>
            <a:endParaRPr lang="es-PR"/>
          </a:p>
        </p:txBody>
      </p:sp>
      <p:sp>
        <p:nvSpPr>
          <p:cNvPr id="9" name="Slide Number Placeholder 8"/>
          <p:cNvSpPr>
            <a:spLocks noGrp="1"/>
          </p:cNvSpPr>
          <p:nvPr>
            <p:ph type="sldNum" sz="quarter" idx="12"/>
          </p:nvPr>
        </p:nvSpPr>
        <p:spPr/>
        <p:txBody>
          <a:bodyPr/>
          <a:lstStyle/>
          <a:p>
            <a:fld id="{EB422F75-45FB-4045-B661-71B4A881DE5B}" type="slidenum">
              <a:rPr lang="es-PR" smtClean="0"/>
              <a:t>‹#›</a:t>
            </a:fld>
            <a:endParaRPr lang="es-PR"/>
          </a:p>
        </p:txBody>
      </p:sp>
    </p:spTree>
    <p:extLst>
      <p:ext uri="{BB962C8B-B14F-4D97-AF65-F5344CB8AC3E}">
        <p14:creationId xmlns:p14="http://schemas.microsoft.com/office/powerpoint/2010/main" val="28405004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s-PR"/>
          </a:p>
        </p:txBody>
      </p:sp>
      <p:sp>
        <p:nvSpPr>
          <p:cNvPr id="3" name="Date Placeholder 2"/>
          <p:cNvSpPr>
            <a:spLocks noGrp="1"/>
          </p:cNvSpPr>
          <p:nvPr>
            <p:ph type="dt" sz="half" idx="10"/>
          </p:nvPr>
        </p:nvSpPr>
        <p:spPr/>
        <p:txBody>
          <a:bodyPr/>
          <a:lstStyle/>
          <a:p>
            <a:fld id="{5219C8B1-911E-46B8-9B92-9052D8356C99}" type="datetime1">
              <a:rPr lang="es-PR" smtClean="0"/>
              <a:t>01/21/2021</a:t>
            </a:fld>
            <a:endParaRPr lang="es-PR"/>
          </a:p>
        </p:txBody>
      </p:sp>
      <p:sp>
        <p:nvSpPr>
          <p:cNvPr id="4" name="Footer Placeholder 3"/>
          <p:cNvSpPr>
            <a:spLocks noGrp="1"/>
          </p:cNvSpPr>
          <p:nvPr>
            <p:ph type="ftr" sz="quarter" idx="11"/>
          </p:nvPr>
        </p:nvSpPr>
        <p:spPr/>
        <p:txBody>
          <a:bodyPr/>
          <a:lstStyle/>
          <a:p>
            <a:endParaRPr lang="es-PR"/>
          </a:p>
        </p:txBody>
      </p:sp>
      <p:sp>
        <p:nvSpPr>
          <p:cNvPr id="5" name="Slide Number Placeholder 4"/>
          <p:cNvSpPr>
            <a:spLocks noGrp="1"/>
          </p:cNvSpPr>
          <p:nvPr>
            <p:ph type="sldNum" sz="quarter" idx="12"/>
          </p:nvPr>
        </p:nvSpPr>
        <p:spPr/>
        <p:txBody>
          <a:bodyPr/>
          <a:lstStyle/>
          <a:p>
            <a:fld id="{EB422F75-45FB-4045-B661-71B4A881DE5B}" type="slidenum">
              <a:rPr lang="es-PR" smtClean="0"/>
              <a:t>‹#›</a:t>
            </a:fld>
            <a:endParaRPr lang="es-PR"/>
          </a:p>
        </p:txBody>
      </p:sp>
    </p:spTree>
    <p:extLst>
      <p:ext uri="{BB962C8B-B14F-4D97-AF65-F5344CB8AC3E}">
        <p14:creationId xmlns:p14="http://schemas.microsoft.com/office/powerpoint/2010/main" val="14007122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4D988B2-0C3E-4311-A507-E35BD8BB8DFF}" type="datetime1">
              <a:rPr lang="es-PR" smtClean="0"/>
              <a:t>01/21/2021</a:t>
            </a:fld>
            <a:endParaRPr lang="es-PR"/>
          </a:p>
        </p:txBody>
      </p:sp>
      <p:sp>
        <p:nvSpPr>
          <p:cNvPr id="3" name="Footer Placeholder 2"/>
          <p:cNvSpPr>
            <a:spLocks noGrp="1"/>
          </p:cNvSpPr>
          <p:nvPr>
            <p:ph type="ftr" sz="quarter" idx="11"/>
          </p:nvPr>
        </p:nvSpPr>
        <p:spPr/>
        <p:txBody>
          <a:bodyPr/>
          <a:lstStyle/>
          <a:p>
            <a:endParaRPr lang="es-PR"/>
          </a:p>
        </p:txBody>
      </p:sp>
      <p:sp>
        <p:nvSpPr>
          <p:cNvPr id="4" name="Slide Number Placeholder 3"/>
          <p:cNvSpPr>
            <a:spLocks noGrp="1"/>
          </p:cNvSpPr>
          <p:nvPr>
            <p:ph type="sldNum" sz="quarter" idx="12"/>
          </p:nvPr>
        </p:nvSpPr>
        <p:spPr/>
        <p:txBody>
          <a:bodyPr/>
          <a:lstStyle/>
          <a:p>
            <a:fld id="{EB422F75-45FB-4045-B661-71B4A881DE5B}" type="slidenum">
              <a:rPr lang="es-PR" smtClean="0"/>
              <a:t>‹#›</a:t>
            </a:fld>
            <a:endParaRPr lang="es-PR"/>
          </a:p>
        </p:txBody>
      </p:sp>
    </p:spTree>
    <p:extLst>
      <p:ext uri="{BB962C8B-B14F-4D97-AF65-F5344CB8AC3E}">
        <p14:creationId xmlns:p14="http://schemas.microsoft.com/office/powerpoint/2010/main" val="12962030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s-P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P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1907134-CE41-45A3-ABE8-BF80D0223BB7}" type="datetime1">
              <a:rPr lang="es-PR" smtClean="0"/>
              <a:t>01/21/2021</a:t>
            </a:fld>
            <a:endParaRPr lang="es-PR"/>
          </a:p>
        </p:txBody>
      </p:sp>
      <p:sp>
        <p:nvSpPr>
          <p:cNvPr id="6" name="Footer Placeholder 5"/>
          <p:cNvSpPr>
            <a:spLocks noGrp="1"/>
          </p:cNvSpPr>
          <p:nvPr>
            <p:ph type="ftr" sz="quarter" idx="11"/>
          </p:nvPr>
        </p:nvSpPr>
        <p:spPr/>
        <p:txBody>
          <a:bodyPr/>
          <a:lstStyle/>
          <a:p>
            <a:endParaRPr lang="es-PR"/>
          </a:p>
        </p:txBody>
      </p:sp>
      <p:sp>
        <p:nvSpPr>
          <p:cNvPr id="7" name="Slide Number Placeholder 6"/>
          <p:cNvSpPr>
            <a:spLocks noGrp="1"/>
          </p:cNvSpPr>
          <p:nvPr>
            <p:ph type="sldNum" sz="quarter" idx="12"/>
          </p:nvPr>
        </p:nvSpPr>
        <p:spPr/>
        <p:txBody>
          <a:bodyPr/>
          <a:lstStyle/>
          <a:p>
            <a:fld id="{EB422F75-45FB-4045-B661-71B4A881DE5B}" type="slidenum">
              <a:rPr lang="es-PR" smtClean="0"/>
              <a:t>‹#›</a:t>
            </a:fld>
            <a:endParaRPr lang="es-PR"/>
          </a:p>
        </p:txBody>
      </p:sp>
    </p:spTree>
    <p:extLst>
      <p:ext uri="{BB962C8B-B14F-4D97-AF65-F5344CB8AC3E}">
        <p14:creationId xmlns:p14="http://schemas.microsoft.com/office/powerpoint/2010/main" val="2234745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s-P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P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3CB2BD5-8F65-430C-9561-F07F750E84EB}" type="datetime1">
              <a:rPr lang="es-PR" smtClean="0"/>
              <a:t>01/21/2021</a:t>
            </a:fld>
            <a:endParaRPr lang="es-PR"/>
          </a:p>
        </p:txBody>
      </p:sp>
      <p:sp>
        <p:nvSpPr>
          <p:cNvPr id="6" name="Footer Placeholder 5"/>
          <p:cNvSpPr>
            <a:spLocks noGrp="1"/>
          </p:cNvSpPr>
          <p:nvPr>
            <p:ph type="ftr" sz="quarter" idx="11"/>
          </p:nvPr>
        </p:nvSpPr>
        <p:spPr/>
        <p:txBody>
          <a:bodyPr/>
          <a:lstStyle/>
          <a:p>
            <a:endParaRPr lang="es-PR"/>
          </a:p>
        </p:txBody>
      </p:sp>
      <p:sp>
        <p:nvSpPr>
          <p:cNvPr id="7" name="Slide Number Placeholder 6"/>
          <p:cNvSpPr>
            <a:spLocks noGrp="1"/>
          </p:cNvSpPr>
          <p:nvPr>
            <p:ph type="sldNum" sz="quarter" idx="12"/>
          </p:nvPr>
        </p:nvSpPr>
        <p:spPr/>
        <p:txBody>
          <a:bodyPr/>
          <a:lstStyle/>
          <a:p>
            <a:fld id="{EB422F75-45FB-4045-B661-71B4A881DE5B}" type="slidenum">
              <a:rPr lang="es-PR" smtClean="0"/>
              <a:t>‹#›</a:t>
            </a:fld>
            <a:endParaRPr lang="es-PR"/>
          </a:p>
        </p:txBody>
      </p:sp>
    </p:spTree>
    <p:extLst>
      <p:ext uri="{BB962C8B-B14F-4D97-AF65-F5344CB8AC3E}">
        <p14:creationId xmlns:p14="http://schemas.microsoft.com/office/powerpoint/2010/main" val="16520300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s-P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P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CFE433F-3614-40AF-ADD8-506F05FB4751}" type="datetime1">
              <a:rPr lang="es-PR" smtClean="0"/>
              <a:t>01/21/2021</a:t>
            </a:fld>
            <a:endParaRPr lang="es-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B422F75-45FB-4045-B661-71B4A881DE5B}" type="slidenum">
              <a:rPr lang="es-PR" smtClean="0"/>
              <a:t>‹#›</a:t>
            </a:fld>
            <a:endParaRPr lang="es-PR"/>
          </a:p>
        </p:txBody>
      </p:sp>
    </p:spTree>
    <p:extLst>
      <p:ext uri="{BB962C8B-B14F-4D97-AF65-F5344CB8AC3E}">
        <p14:creationId xmlns:p14="http://schemas.microsoft.com/office/powerpoint/2010/main" val="8373707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s-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pypi.org/project/yfinance/"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hyperlink" Target="https://pyportfolioopt.readthedocs.io/en/latest/" TargetMode="External"/><Relationship Id="rId1" Type="http://schemas.openxmlformats.org/officeDocument/2006/relationships/slideLayout" Target="../slideLayouts/slideLayout2.xml"/><Relationship Id="rId4" Type="http://schemas.openxmlformats.org/officeDocument/2006/relationships/hyperlink" Target="https://github.com/robertmartin8/PyPortfolioOpt" TargetMode="External"/></Relationships>
</file>

<file path=ppt/slides/_rels/slide22.xml.rels><?xml version="1.0" encoding="UTF-8" standalone="yes"?>
<Relationships xmlns="http://schemas.openxmlformats.org/package/2006/relationships"><Relationship Id="rId3" Type="http://schemas.openxmlformats.org/officeDocument/2006/relationships/hyperlink" Target="https://github.com/robertmartin8/PyPortfolioOpt/tree/master/cookbook" TargetMode="External"/><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hyperlink" Target="https://pandas.pydata.org/pandas-docs/stable/reference/api/pandas.DataFrame.ewm.html" TargetMode="Externa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PR" dirty="0" smtClean="0"/>
              <a:t>FixYahoo.py</a:t>
            </a:r>
            <a:endParaRPr lang="es-PR" dirty="0"/>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48922" y="1600200"/>
            <a:ext cx="8046156" cy="45259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p:cNvSpPr/>
          <p:nvPr/>
        </p:nvSpPr>
        <p:spPr>
          <a:xfrm>
            <a:off x="5181600" y="6324600"/>
            <a:ext cx="3464025" cy="369332"/>
          </a:xfrm>
          <a:prstGeom prst="rect">
            <a:avLst/>
          </a:prstGeom>
        </p:spPr>
        <p:txBody>
          <a:bodyPr wrap="none">
            <a:spAutoFit/>
          </a:bodyPr>
          <a:lstStyle/>
          <a:p>
            <a:r>
              <a:rPr lang="es-PR" dirty="0" smtClean="0">
                <a:hlinkClick r:id="rId3"/>
              </a:rPr>
              <a:t>https://pypi.org/project/yfinance/</a:t>
            </a:r>
            <a:r>
              <a:rPr lang="es-PR" dirty="0" smtClean="0"/>
              <a:t> </a:t>
            </a:r>
            <a:endParaRPr lang="es-PR" dirty="0"/>
          </a:p>
        </p:txBody>
      </p:sp>
      <p:sp>
        <p:nvSpPr>
          <p:cNvPr id="3" name="Slide Number Placeholder 2"/>
          <p:cNvSpPr>
            <a:spLocks noGrp="1"/>
          </p:cNvSpPr>
          <p:nvPr>
            <p:ph type="sldNum" sz="quarter" idx="12"/>
          </p:nvPr>
        </p:nvSpPr>
        <p:spPr/>
        <p:txBody>
          <a:bodyPr/>
          <a:lstStyle/>
          <a:p>
            <a:fld id="{EB422F75-45FB-4045-B661-71B4A881DE5B}" type="slidenum">
              <a:rPr lang="es-PR" smtClean="0"/>
              <a:t>1</a:t>
            </a:fld>
            <a:endParaRPr lang="es-PR"/>
          </a:p>
        </p:txBody>
      </p:sp>
    </p:spTree>
    <p:extLst>
      <p:ext uri="{BB962C8B-B14F-4D97-AF65-F5344CB8AC3E}">
        <p14:creationId xmlns:p14="http://schemas.microsoft.com/office/powerpoint/2010/main" val="27140246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PR" dirty="0"/>
              <a:t>cplex_MAIN.py </a:t>
            </a:r>
            <a:r>
              <a:rPr lang="es-PR" dirty="0" smtClean="0"/>
              <a:t>6</a:t>
            </a:r>
            <a:endParaRPr lang="es-PR" dirty="0"/>
          </a:p>
        </p:txBody>
      </p:sp>
      <p:sp>
        <p:nvSpPr>
          <p:cNvPr id="4" name="Slide Number Placeholder 3"/>
          <p:cNvSpPr>
            <a:spLocks noGrp="1"/>
          </p:cNvSpPr>
          <p:nvPr>
            <p:ph type="sldNum" sz="quarter" idx="12"/>
          </p:nvPr>
        </p:nvSpPr>
        <p:spPr/>
        <p:txBody>
          <a:bodyPr/>
          <a:lstStyle/>
          <a:p>
            <a:fld id="{EB422F75-45FB-4045-B661-71B4A881DE5B}" type="slidenum">
              <a:rPr lang="es-PR" smtClean="0"/>
              <a:t>10</a:t>
            </a:fld>
            <a:endParaRPr lang="es-PR"/>
          </a:p>
        </p:txBody>
      </p:sp>
      <p:pic>
        <p:nvPicPr>
          <p:cNvPr id="717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133600" y="2209800"/>
            <a:ext cx="4776288" cy="34043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958335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Annual Return</a:t>
            </a:r>
            <a:endParaRPr lang="es-PR"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A</a:t>
                </a:r>
                <a:r>
                  <a:rPr lang="en-US" dirty="0" smtClean="0"/>
                  <a:t>nnual return </a:t>
                </a:r>
                <a:r>
                  <a:rPr lang="en-US" dirty="0"/>
                  <a:t>is </a:t>
                </a:r>
                <a:r>
                  <a:rPr lang="en-US" dirty="0" smtClean="0"/>
                  <a:t>the non-compounded </a:t>
                </a:r>
                <a:r>
                  <a:rPr lang="en-US" dirty="0"/>
                  <a:t>rate of return that would be required for an investment to grow from its beginning balance to its ending </a:t>
                </a:r>
                <a:r>
                  <a:rPr lang="en-US" dirty="0" smtClean="0"/>
                  <a:t>balance, linearly per year: </a:t>
                </a:r>
              </a:p>
              <a:p>
                <a:r>
                  <a:rPr lang="es-PR" dirty="0" err="1" smtClean="0"/>
                  <a:t>Annual</a:t>
                </a:r>
                <a:r>
                  <a:rPr lang="es-PR" dirty="0" smtClean="0"/>
                  <a:t> </a:t>
                </a:r>
                <a:r>
                  <a:rPr lang="es-PR" dirty="0" err="1" smtClean="0"/>
                  <a:t>return</a:t>
                </a:r>
                <a:r>
                  <a:rPr lang="es-PR" dirty="0" smtClean="0"/>
                  <a:t> = </a:t>
                </a:r>
                <a14:m>
                  <m:oMath xmlns:m="http://schemas.openxmlformats.org/officeDocument/2006/math">
                    <m:f>
                      <m:fPr>
                        <m:ctrlPr>
                          <a:rPr lang="es-PR" i="1">
                            <a:latin typeface="Cambria Math"/>
                          </a:rPr>
                        </m:ctrlPr>
                      </m:fPr>
                      <m:num>
                        <m:f>
                          <m:fPr>
                            <m:ctrlPr>
                              <a:rPr lang="es-PR" i="1">
                                <a:latin typeface="Cambria Math"/>
                              </a:rPr>
                            </m:ctrlPr>
                          </m:fPr>
                          <m:num>
                            <m:r>
                              <a:rPr lang="en-US" i="1">
                                <a:latin typeface="Cambria Math"/>
                              </a:rPr>
                              <m:t>𝐸𝐵</m:t>
                            </m:r>
                            <m:r>
                              <a:rPr lang="en-US" i="1">
                                <a:latin typeface="Cambria Math"/>
                              </a:rPr>
                              <m:t>−</m:t>
                            </m:r>
                            <m:r>
                              <a:rPr lang="en-US" i="1">
                                <a:latin typeface="Cambria Math"/>
                              </a:rPr>
                              <m:t>𝐵𝐵</m:t>
                            </m:r>
                          </m:num>
                          <m:den>
                            <m:r>
                              <a:rPr lang="en-US" i="1">
                                <a:latin typeface="Cambria Math"/>
                              </a:rPr>
                              <m:t>𝐵𝐵</m:t>
                            </m:r>
                          </m:den>
                        </m:f>
                      </m:num>
                      <m:den>
                        <m:r>
                          <a:rPr lang="en-US" b="0" i="1" smtClean="0">
                            <a:latin typeface="Cambria Math"/>
                          </a:rPr>
                          <m:t>𝑛</m:t>
                        </m:r>
                      </m:den>
                    </m:f>
                  </m:oMath>
                </a14:m>
                <a:endParaRPr lang="es-PR"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630" t="-1752" r="-2667"/>
                </a:stretch>
              </a:blipFill>
            </p:spPr>
            <p:txBody>
              <a:bodyPr/>
              <a:lstStyle/>
              <a:p>
                <a:r>
                  <a:rPr lang="es-PR">
                    <a:noFill/>
                  </a:rPr>
                  <a:t> </a:t>
                </a:r>
              </a:p>
            </p:txBody>
          </p:sp>
        </mc:Fallback>
      </mc:AlternateContent>
      <p:sp>
        <p:nvSpPr>
          <p:cNvPr id="4" name="Slide Number Placeholder 3"/>
          <p:cNvSpPr>
            <a:spLocks noGrp="1"/>
          </p:cNvSpPr>
          <p:nvPr>
            <p:ph type="sldNum" sz="quarter" idx="12"/>
          </p:nvPr>
        </p:nvSpPr>
        <p:spPr/>
        <p:txBody>
          <a:bodyPr/>
          <a:lstStyle/>
          <a:p>
            <a:fld id="{EB422F75-45FB-4045-B661-71B4A881DE5B}" type="slidenum">
              <a:rPr lang="es-PR" smtClean="0"/>
              <a:t>11</a:t>
            </a:fld>
            <a:endParaRPr lang="es-PR"/>
          </a:p>
        </p:txBody>
      </p:sp>
      <p:pic>
        <p:nvPicPr>
          <p:cNvPr id="5"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t="45762"/>
          <a:stretch/>
        </p:blipFill>
        <p:spPr bwMode="auto">
          <a:xfrm>
            <a:off x="838200" y="4953000"/>
            <a:ext cx="3724275" cy="1219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795555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CAGR</a:t>
            </a:r>
            <a:endParaRPr lang="en-US" dirty="0"/>
          </a:p>
        </p:txBody>
      </p:sp>
      <p:sp>
        <p:nvSpPr>
          <p:cNvPr id="3" name="Content Placeholder 2"/>
          <p:cNvSpPr>
            <a:spLocks noGrp="1"/>
          </p:cNvSpPr>
          <p:nvPr>
            <p:ph idx="1"/>
          </p:nvPr>
        </p:nvSpPr>
        <p:spPr/>
        <p:txBody>
          <a:bodyPr/>
          <a:lstStyle/>
          <a:p>
            <a:r>
              <a:rPr lang="en-US" sz="2800" dirty="0" smtClean="0"/>
              <a:t>Compound annual growth rate (CAGR) is the rate of return that would be required for an investment to grow from its beginning balance to its ending balance, assuming the profits were reinvested at the end of each year of the investment’s lifespan.</a:t>
            </a:r>
          </a:p>
          <a:p>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600" y="3886200"/>
            <a:ext cx="3724275" cy="2247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Slide Number Placeholder 3"/>
          <p:cNvSpPr>
            <a:spLocks noGrp="1"/>
          </p:cNvSpPr>
          <p:nvPr>
            <p:ph type="sldNum" sz="quarter" idx="12"/>
          </p:nvPr>
        </p:nvSpPr>
        <p:spPr/>
        <p:txBody>
          <a:bodyPr/>
          <a:lstStyle/>
          <a:p>
            <a:fld id="{EB422F75-45FB-4045-B661-71B4A881DE5B}" type="slidenum">
              <a:rPr lang="es-PR" smtClean="0"/>
              <a:t>12</a:t>
            </a:fld>
            <a:endParaRPr lang="es-PR"/>
          </a:p>
        </p:txBody>
      </p:sp>
    </p:spTree>
    <p:extLst>
      <p:ext uri="{BB962C8B-B14F-4D97-AF65-F5344CB8AC3E}">
        <p14:creationId xmlns:p14="http://schemas.microsoft.com/office/powerpoint/2010/main" val="41700885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Sharpe Ratio</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The ratio is the average return earned in excess of the risk-free rate per unit of volatility or total risk.</a:t>
            </a:r>
          </a:p>
          <a:p>
            <a:endParaRPr lang="en-US" dirty="0"/>
          </a:p>
          <a:p>
            <a:endParaRPr lang="en-US" dirty="0" smtClean="0"/>
          </a:p>
          <a:p>
            <a:endParaRPr lang="en-US" dirty="0"/>
          </a:p>
          <a:p>
            <a:endParaRPr lang="en-US" dirty="0" smtClean="0"/>
          </a:p>
          <a:p>
            <a:endParaRPr lang="en-US" dirty="0" smtClean="0"/>
          </a:p>
          <a:p>
            <a:endParaRPr lang="en-US" dirty="0"/>
          </a:p>
          <a:p>
            <a:endParaRPr lang="en-US" dirty="0" smtClean="0"/>
          </a:p>
          <a:p>
            <a:endParaRPr lang="en-US" dirty="0"/>
          </a:p>
          <a:p>
            <a:r>
              <a:rPr lang="en-US" dirty="0" smtClean="0"/>
              <a:t>Simplified: (period ** (1.0/2.0)) * </a:t>
            </a:r>
            <a:r>
              <a:rPr lang="en-US" dirty="0" err="1" smtClean="0"/>
              <a:t>np.mean</a:t>
            </a:r>
            <a:r>
              <a:rPr lang="en-US" dirty="0" smtClean="0"/>
              <a:t>(</a:t>
            </a:r>
            <a:r>
              <a:rPr lang="en-US" dirty="0" err="1" smtClean="0"/>
              <a:t>dailyRet</a:t>
            </a:r>
            <a:r>
              <a:rPr lang="en-US" dirty="0" smtClean="0"/>
              <a:t>) / </a:t>
            </a:r>
            <a:r>
              <a:rPr lang="en-US" dirty="0" err="1" smtClean="0"/>
              <a:t>np.std</a:t>
            </a:r>
            <a:r>
              <a:rPr lang="en-US" dirty="0" smtClean="0"/>
              <a:t>(</a:t>
            </a:r>
            <a:r>
              <a:rPr lang="en-US" dirty="0" err="1" smtClean="0"/>
              <a:t>dailyRet</a:t>
            </a:r>
            <a:r>
              <a:rPr lang="en-US" dirty="0" smtClean="0"/>
              <a:t>)</a:t>
            </a:r>
          </a:p>
          <a:p>
            <a:r>
              <a:rPr lang="en-US" dirty="0" smtClean="0"/>
              <a:t>period=365 days in a year </a:t>
            </a:r>
          </a:p>
          <a:p>
            <a:r>
              <a:rPr lang="en-US" dirty="0" smtClean="0"/>
              <a:t>period=252 trading days in a year (stricter)</a:t>
            </a:r>
          </a:p>
          <a:p>
            <a:r>
              <a:rPr lang="en-US" dirty="0" err="1"/>
              <a:t>a</a:t>
            </a:r>
            <a:r>
              <a:rPr lang="en-US" dirty="0" err="1" smtClean="0"/>
              <a:t>nnualization_factor</a:t>
            </a:r>
            <a:r>
              <a:rPr lang="en-US" dirty="0" smtClean="0"/>
              <a:t> =</a:t>
            </a:r>
            <a:r>
              <a:rPr lang="en-US" dirty="0"/>
              <a:t> </a:t>
            </a:r>
            <a:r>
              <a:rPr lang="en-US" dirty="0" smtClean="0"/>
              <a:t>period </a:t>
            </a:r>
            <a:r>
              <a:rPr lang="en-US" dirty="0"/>
              <a:t>** (1.0/2.0</a:t>
            </a:r>
            <a:r>
              <a:rPr lang="en-US" dirty="0" smtClean="0"/>
              <a:t>)</a:t>
            </a:r>
          </a:p>
          <a:p>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7400" y="2209800"/>
            <a:ext cx="4752975" cy="21720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Slide Number Placeholder 3"/>
          <p:cNvSpPr>
            <a:spLocks noGrp="1"/>
          </p:cNvSpPr>
          <p:nvPr>
            <p:ph type="sldNum" sz="quarter" idx="12"/>
          </p:nvPr>
        </p:nvSpPr>
        <p:spPr/>
        <p:txBody>
          <a:bodyPr/>
          <a:lstStyle/>
          <a:p>
            <a:fld id="{EB422F75-45FB-4045-B661-71B4A881DE5B}" type="slidenum">
              <a:rPr lang="es-PR" smtClean="0"/>
              <a:t>13</a:t>
            </a:fld>
            <a:endParaRPr lang="es-PR"/>
          </a:p>
        </p:txBody>
      </p:sp>
    </p:spTree>
    <p:extLst>
      <p:ext uri="{BB962C8B-B14F-4D97-AF65-F5344CB8AC3E}">
        <p14:creationId xmlns:p14="http://schemas.microsoft.com/office/powerpoint/2010/main" val="20571442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MDD</a:t>
            </a:r>
            <a:endParaRPr lang="en-US" dirty="0"/>
          </a:p>
        </p:txBody>
      </p:sp>
      <p:sp>
        <p:nvSpPr>
          <p:cNvPr id="3" name="Content Placeholder 2"/>
          <p:cNvSpPr>
            <a:spLocks noGrp="1"/>
          </p:cNvSpPr>
          <p:nvPr>
            <p:ph idx="1"/>
          </p:nvPr>
        </p:nvSpPr>
        <p:spPr/>
        <p:txBody>
          <a:bodyPr/>
          <a:lstStyle/>
          <a:p>
            <a:r>
              <a:rPr lang="en-US" sz="2800" dirty="0" smtClean="0"/>
              <a:t>A maximum drawdown (MDD) is the maximum observed loss from a peak to a trough of a portfolio, before a new peak is attained. Maximum drawdown is an indicator of downside risk over a specified time period.</a:t>
            </a:r>
          </a:p>
          <a:p>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600" y="3581400"/>
            <a:ext cx="5267325" cy="2733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Slide Number Placeholder 3"/>
          <p:cNvSpPr>
            <a:spLocks noGrp="1"/>
          </p:cNvSpPr>
          <p:nvPr>
            <p:ph type="sldNum" sz="quarter" idx="12"/>
          </p:nvPr>
        </p:nvSpPr>
        <p:spPr/>
        <p:txBody>
          <a:bodyPr/>
          <a:lstStyle/>
          <a:p>
            <a:fld id="{EB422F75-45FB-4045-B661-71B4A881DE5B}" type="slidenum">
              <a:rPr lang="es-PR" smtClean="0"/>
              <a:t>14</a:t>
            </a:fld>
            <a:endParaRPr lang="es-PR"/>
          </a:p>
        </p:txBody>
      </p:sp>
    </p:spTree>
    <p:extLst>
      <p:ext uri="{BB962C8B-B14F-4D97-AF65-F5344CB8AC3E}">
        <p14:creationId xmlns:p14="http://schemas.microsoft.com/office/powerpoint/2010/main" val="32581144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MDD program</a:t>
            </a:r>
            <a:endParaRPr lang="en-US" dirty="0"/>
          </a:p>
        </p:txBody>
      </p:sp>
      <p:sp>
        <p:nvSpPr>
          <p:cNvPr id="3" name="Content Placeholder 2"/>
          <p:cNvSpPr>
            <a:spLocks noGrp="1"/>
          </p:cNvSpPr>
          <p:nvPr>
            <p:ph idx="1"/>
          </p:nvPr>
        </p:nvSpPr>
        <p:spPr/>
        <p:txBody>
          <a:bodyPr>
            <a:normAutofit fontScale="70000" lnSpcReduction="20000"/>
          </a:bodyPr>
          <a:lstStyle/>
          <a:p>
            <a:pPr marL="0" indent="0">
              <a:buNone/>
            </a:pPr>
            <a:r>
              <a:rPr lang="en-US" dirty="0" err="1" smtClean="0"/>
              <a:t>def</a:t>
            </a:r>
            <a:r>
              <a:rPr lang="en-US" dirty="0" smtClean="0"/>
              <a:t> </a:t>
            </a:r>
            <a:r>
              <a:rPr lang="en-US" dirty="0" err="1" smtClean="0"/>
              <a:t>calculateMaxDD</a:t>
            </a:r>
            <a:r>
              <a:rPr lang="en-US" dirty="0" smtClean="0"/>
              <a:t>(</a:t>
            </a:r>
            <a:r>
              <a:rPr lang="en-US" dirty="0" err="1" smtClean="0"/>
              <a:t>cumret</a:t>
            </a:r>
            <a:r>
              <a:rPr lang="en-US" dirty="0" smtClean="0"/>
              <a:t>):</a:t>
            </a:r>
          </a:p>
          <a:p>
            <a:pPr marL="0" indent="0">
              <a:buNone/>
            </a:pPr>
            <a:r>
              <a:rPr lang="en-US" dirty="0" smtClean="0"/>
              <a:t>    </a:t>
            </a:r>
            <a:r>
              <a:rPr lang="en-US" dirty="0" err="1" smtClean="0"/>
              <a:t>highwatermark</a:t>
            </a:r>
            <a:r>
              <a:rPr lang="en-US" dirty="0" smtClean="0"/>
              <a:t> = </a:t>
            </a:r>
            <a:r>
              <a:rPr lang="en-US" dirty="0" err="1" smtClean="0"/>
              <a:t>np.zeros</a:t>
            </a:r>
            <a:r>
              <a:rPr lang="en-US" dirty="0" smtClean="0"/>
              <a:t>(</a:t>
            </a:r>
            <a:r>
              <a:rPr lang="en-US" dirty="0" err="1" smtClean="0"/>
              <a:t>len</a:t>
            </a:r>
            <a:r>
              <a:rPr lang="en-US" dirty="0" smtClean="0"/>
              <a:t>(</a:t>
            </a:r>
            <a:r>
              <a:rPr lang="en-US" dirty="0" err="1" smtClean="0"/>
              <a:t>cumret</a:t>
            </a:r>
            <a:r>
              <a:rPr lang="en-US" dirty="0" smtClean="0"/>
              <a:t>))</a:t>
            </a:r>
          </a:p>
          <a:p>
            <a:pPr marL="0" indent="0">
              <a:buNone/>
            </a:pPr>
            <a:r>
              <a:rPr lang="en-US" dirty="0" smtClean="0"/>
              <a:t>    drawdown      = </a:t>
            </a:r>
            <a:r>
              <a:rPr lang="en-US" dirty="0" err="1" smtClean="0"/>
              <a:t>np.zeros</a:t>
            </a:r>
            <a:r>
              <a:rPr lang="en-US" dirty="0" smtClean="0"/>
              <a:t>(</a:t>
            </a:r>
            <a:r>
              <a:rPr lang="en-US" dirty="0" err="1" smtClean="0"/>
              <a:t>len</a:t>
            </a:r>
            <a:r>
              <a:rPr lang="en-US" dirty="0" smtClean="0"/>
              <a:t>(</a:t>
            </a:r>
            <a:r>
              <a:rPr lang="en-US" dirty="0" err="1" smtClean="0"/>
              <a:t>cumret</a:t>
            </a:r>
            <a:r>
              <a:rPr lang="en-US" dirty="0" smtClean="0"/>
              <a:t>))</a:t>
            </a:r>
          </a:p>
          <a:p>
            <a:pPr marL="0" indent="0">
              <a:buNone/>
            </a:pPr>
            <a:r>
              <a:rPr lang="en-US" dirty="0" smtClean="0"/>
              <a:t>    </a:t>
            </a:r>
            <a:r>
              <a:rPr lang="en-US" dirty="0" err="1" smtClean="0"/>
              <a:t>drawdownduration</a:t>
            </a:r>
            <a:r>
              <a:rPr lang="en-US" dirty="0" smtClean="0"/>
              <a:t> = </a:t>
            </a:r>
            <a:r>
              <a:rPr lang="en-US" dirty="0" err="1" smtClean="0"/>
              <a:t>np.zeros</a:t>
            </a:r>
            <a:r>
              <a:rPr lang="en-US" dirty="0" smtClean="0"/>
              <a:t>(</a:t>
            </a:r>
            <a:r>
              <a:rPr lang="en-US" dirty="0" err="1" smtClean="0"/>
              <a:t>len</a:t>
            </a:r>
            <a:r>
              <a:rPr lang="en-US" dirty="0" smtClean="0"/>
              <a:t>(</a:t>
            </a:r>
            <a:r>
              <a:rPr lang="en-US" dirty="0" err="1" smtClean="0"/>
              <a:t>cumret</a:t>
            </a:r>
            <a:r>
              <a:rPr lang="en-US" dirty="0" smtClean="0"/>
              <a:t>))</a:t>
            </a:r>
          </a:p>
          <a:p>
            <a:pPr marL="0" indent="0">
              <a:buNone/>
            </a:pPr>
            <a:r>
              <a:rPr lang="en-US" dirty="0" smtClean="0"/>
              <a:t>    for t in range(1, </a:t>
            </a:r>
            <a:r>
              <a:rPr lang="en-US" dirty="0" err="1" smtClean="0"/>
              <a:t>len</a:t>
            </a:r>
            <a:r>
              <a:rPr lang="en-US" dirty="0" smtClean="0"/>
              <a:t>(</a:t>
            </a:r>
            <a:r>
              <a:rPr lang="en-US" dirty="0" err="1" smtClean="0"/>
              <a:t>cumret</a:t>
            </a:r>
            <a:r>
              <a:rPr lang="en-US" dirty="0" smtClean="0"/>
              <a:t>)):</a:t>
            </a:r>
          </a:p>
          <a:p>
            <a:pPr marL="0" indent="0">
              <a:buNone/>
            </a:pPr>
            <a:r>
              <a:rPr lang="en-US" dirty="0" smtClean="0"/>
              <a:t>        </a:t>
            </a:r>
            <a:r>
              <a:rPr lang="en-US" dirty="0" err="1" smtClean="0"/>
              <a:t>highwatermark</a:t>
            </a:r>
            <a:r>
              <a:rPr lang="en-US" dirty="0" smtClean="0"/>
              <a:t>[t] = </a:t>
            </a:r>
            <a:r>
              <a:rPr lang="en-US" dirty="0" err="1" smtClean="0"/>
              <a:t>np.max</a:t>
            </a:r>
            <a:r>
              <a:rPr lang="en-US" dirty="0" smtClean="0"/>
              <a:t>([</a:t>
            </a:r>
            <a:r>
              <a:rPr lang="en-US" dirty="0" err="1" smtClean="0"/>
              <a:t>highwatermark</a:t>
            </a:r>
            <a:r>
              <a:rPr lang="en-US" dirty="0" smtClean="0"/>
              <a:t>[t-1], </a:t>
            </a:r>
            <a:r>
              <a:rPr lang="en-US" dirty="0" err="1" smtClean="0"/>
              <a:t>cumret</a:t>
            </a:r>
            <a:r>
              <a:rPr lang="en-US" dirty="0" smtClean="0"/>
              <a:t>[t]])</a:t>
            </a:r>
          </a:p>
          <a:p>
            <a:pPr marL="0" indent="0">
              <a:buNone/>
            </a:pPr>
            <a:r>
              <a:rPr lang="en-US" dirty="0" smtClean="0"/>
              <a:t>        drawdown[t] = (1+cumret[t]) / (1 + </a:t>
            </a:r>
            <a:r>
              <a:rPr lang="en-US" dirty="0" err="1" smtClean="0"/>
              <a:t>highwatermark</a:t>
            </a:r>
            <a:r>
              <a:rPr lang="en-US" dirty="0" smtClean="0"/>
              <a:t>[t]) - 1</a:t>
            </a:r>
          </a:p>
          <a:p>
            <a:pPr marL="0" indent="0">
              <a:buNone/>
            </a:pPr>
            <a:r>
              <a:rPr lang="en-US" dirty="0" smtClean="0"/>
              <a:t>        if (drawdown[t]==0):</a:t>
            </a:r>
          </a:p>
          <a:p>
            <a:pPr marL="0" indent="0">
              <a:buNone/>
            </a:pPr>
            <a:r>
              <a:rPr lang="en-US" dirty="0" smtClean="0"/>
              <a:t>            </a:t>
            </a:r>
            <a:r>
              <a:rPr lang="en-US" dirty="0" err="1" smtClean="0"/>
              <a:t>drawdownduration</a:t>
            </a:r>
            <a:r>
              <a:rPr lang="en-US" dirty="0" smtClean="0"/>
              <a:t>[t] = 0</a:t>
            </a:r>
          </a:p>
          <a:p>
            <a:pPr marL="0" indent="0">
              <a:buNone/>
            </a:pPr>
            <a:r>
              <a:rPr lang="en-US" dirty="0" smtClean="0"/>
              <a:t>        else:</a:t>
            </a:r>
          </a:p>
          <a:p>
            <a:pPr marL="0" indent="0">
              <a:buNone/>
            </a:pPr>
            <a:r>
              <a:rPr lang="en-US" dirty="0" smtClean="0"/>
              <a:t>            </a:t>
            </a:r>
            <a:r>
              <a:rPr lang="en-US" dirty="0" err="1" smtClean="0"/>
              <a:t>drawdownduration</a:t>
            </a:r>
            <a:r>
              <a:rPr lang="en-US" dirty="0" smtClean="0"/>
              <a:t>[t] = </a:t>
            </a:r>
            <a:r>
              <a:rPr lang="en-US" dirty="0" err="1" smtClean="0"/>
              <a:t>drawdownduration</a:t>
            </a:r>
            <a:r>
              <a:rPr lang="en-US" dirty="0" smtClean="0"/>
              <a:t>[t-1] + 1</a:t>
            </a:r>
          </a:p>
          <a:p>
            <a:pPr marL="0" indent="0">
              <a:buNone/>
            </a:pPr>
            <a:r>
              <a:rPr lang="en-US" dirty="0" smtClean="0"/>
              <a:t>    return </a:t>
            </a:r>
            <a:r>
              <a:rPr lang="en-US" dirty="0" err="1" smtClean="0"/>
              <a:t>np.min</a:t>
            </a:r>
            <a:r>
              <a:rPr lang="en-US" dirty="0" smtClean="0"/>
              <a:t>(drawdown), </a:t>
            </a:r>
            <a:r>
              <a:rPr lang="en-US" dirty="0" err="1" smtClean="0"/>
              <a:t>np.max</a:t>
            </a:r>
            <a:r>
              <a:rPr lang="en-US" dirty="0" smtClean="0"/>
              <a:t>(</a:t>
            </a:r>
            <a:r>
              <a:rPr lang="en-US" dirty="0" err="1" smtClean="0"/>
              <a:t>drawdownduration</a:t>
            </a:r>
            <a:r>
              <a:rPr lang="en-US" dirty="0" smtClean="0"/>
              <a:t>)</a:t>
            </a:r>
            <a:endParaRPr lang="en-US" dirty="0"/>
          </a:p>
        </p:txBody>
      </p:sp>
      <p:sp>
        <p:nvSpPr>
          <p:cNvPr id="4" name="Slide Number Placeholder 3"/>
          <p:cNvSpPr>
            <a:spLocks noGrp="1"/>
          </p:cNvSpPr>
          <p:nvPr>
            <p:ph type="sldNum" sz="quarter" idx="12"/>
          </p:nvPr>
        </p:nvSpPr>
        <p:spPr/>
        <p:txBody>
          <a:bodyPr/>
          <a:lstStyle/>
          <a:p>
            <a:fld id="{EB422F75-45FB-4045-B661-71B4A881DE5B}" type="slidenum">
              <a:rPr lang="es-PR" smtClean="0"/>
              <a:t>15</a:t>
            </a:fld>
            <a:endParaRPr lang="es-PR"/>
          </a:p>
        </p:txBody>
      </p:sp>
    </p:spTree>
    <p:extLst>
      <p:ext uri="{BB962C8B-B14F-4D97-AF65-F5344CB8AC3E}">
        <p14:creationId xmlns:p14="http://schemas.microsoft.com/office/powerpoint/2010/main" val="27719133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Calmar Ratio</a:t>
            </a:r>
            <a:endParaRPr lang="en-US" dirty="0"/>
          </a:p>
        </p:txBody>
      </p:sp>
      <p:sp>
        <p:nvSpPr>
          <p:cNvPr id="3" name="Content Placeholder 2"/>
          <p:cNvSpPr>
            <a:spLocks noGrp="1"/>
          </p:cNvSpPr>
          <p:nvPr>
            <p:ph idx="1"/>
          </p:nvPr>
        </p:nvSpPr>
        <p:spPr/>
        <p:txBody>
          <a:bodyPr>
            <a:normAutofit lnSpcReduction="10000"/>
          </a:bodyPr>
          <a:lstStyle/>
          <a:p>
            <a:r>
              <a:rPr lang="en-US" dirty="0" smtClean="0"/>
              <a:t>The Calmar ratio is a comparison of the average annual compounded rate of return and the maximum drawdown risk of commodity trading advisors and hedge funds. The lower the Calmar ratio, the worse the investment performed on a risk-adjusted basis over the specified time period; the higher the Calmar ratio, the better it performed. </a:t>
            </a:r>
          </a:p>
          <a:p>
            <a:r>
              <a:rPr lang="en-US" dirty="0" smtClean="0"/>
              <a:t>Simplified: -</a:t>
            </a:r>
            <a:r>
              <a:rPr lang="en-US" dirty="0" err="1" smtClean="0"/>
              <a:t>cagr</a:t>
            </a:r>
            <a:r>
              <a:rPr lang="en-US" dirty="0" smtClean="0"/>
              <a:t>/</a:t>
            </a:r>
            <a:r>
              <a:rPr lang="en-US" dirty="0" err="1" smtClean="0"/>
              <a:t>maxDD</a:t>
            </a:r>
            <a:endParaRPr lang="en-US" dirty="0"/>
          </a:p>
        </p:txBody>
      </p:sp>
      <p:sp>
        <p:nvSpPr>
          <p:cNvPr id="4" name="Slide Number Placeholder 3"/>
          <p:cNvSpPr>
            <a:spLocks noGrp="1"/>
          </p:cNvSpPr>
          <p:nvPr>
            <p:ph type="sldNum" sz="quarter" idx="12"/>
          </p:nvPr>
        </p:nvSpPr>
        <p:spPr/>
        <p:txBody>
          <a:bodyPr/>
          <a:lstStyle/>
          <a:p>
            <a:fld id="{EB422F75-45FB-4045-B661-71B4A881DE5B}" type="slidenum">
              <a:rPr lang="es-PR" smtClean="0"/>
              <a:t>16</a:t>
            </a:fld>
            <a:endParaRPr lang="es-PR"/>
          </a:p>
        </p:txBody>
      </p:sp>
    </p:spTree>
    <p:extLst>
      <p:ext uri="{BB962C8B-B14F-4D97-AF65-F5344CB8AC3E}">
        <p14:creationId xmlns:p14="http://schemas.microsoft.com/office/powerpoint/2010/main" val="33937387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PR" dirty="0"/>
              <a:t>cplex_MAIN.py </a:t>
            </a:r>
            <a:r>
              <a:rPr lang="es-PR" dirty="0" smtClean="0"/>
              <a:t>6</a:t>
            </a:r>
            <a:endParaRPr lang="es-PR" dirty="0"/>
          </a:p>
        </p:txBody>
      </p:sp>
      <p:sp>
        <p:nvSpPr>
          <p:cNvPr id="4" name="Slide Number Placeholder 3"/>
          <p:cNvSpPr>
            <a:spLocks noGrp="1"/>
          </p:cNvSpPr>
          <p:nvPr>
            <p:ph type="sldNum" sz="quarter" idx="12"/>
          </p:nvPr>
        </p:nvSpPr>
        <p:spPr/>
        <p:txBody>
          <a:bodyPr/>
          <a:lstStyle/>
          <a:p>
            <a:fld id="{EB422F75-45FB-4045-B661-71B4A881DE5B}" type="slidenum">
              <a:rPr lang="es-PR" smtClean="0"/>
              <a:t>17</a:t>
            </a:fld>
            <a:endParaRPr lang="es-PR"/>
          </a:p>
        </p:txBody>
      </p:sp>
      <p:pic>
        <p:nvPicPr>
          <p:cNvPr id="819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057400" y="2438400"/>
            <a:ext cx="4850726" cy="9818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530185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PR" dirty="0" smtClean="0"/>
              <a:t>cplex_MODULE.py</a:t>
            </a:r>
            <a:endParaRPr lang="es-PR" dirty="0"/>
          </a:p>
        </p:txBody>
      </p:sp>
      <p:sp>
        <p:nvSpPr>
          <p:cNvPr id="4" name="Slide Number Placeholder 3"/>
          <p:cNvSpPr>
            <a:spLocks noGrp="1"/>
          </p:cNvSpPr>
          <p:nvPr>
            <p:ph type="sldNum" sz="quarter" idx="12"/>
          </p:nvPr>
        </p:nvSpPr>
        <p:spPr/>
        <p:txBody>
          <a:bodyPr/>
          <a:lstStyle/>
          <a:p>
            <a:fld id="{EB422F75-45FB-4045-B661-71B4A881DE5B}" type="slidenum">
              <a:rPr lang="es-PR" smtClean="0"/>
              <a:t>18</a:t>
            </a:fld>
            <a:endParaRPr lang="es-PR"/>
          </a:p>
        </p:txBody>
      </p:sp>
      <p:pic>
        <p:nvPicPr>
          <p:cNvPr id="921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33400" y="1600200"/>
            <a:ext cx="8164162" cy="42060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811270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s-PR" dirty="0" smtClean="0"/>
              <a:t>pyopt_MAIN.py </a:t>
            </a:r>
            <a:r>
              <a:rPr lang="es-PR" dirty="0"/>
              <a:t>(in </a:t>
            </a:r>
            <a:r>
              <a:rPr lang="es-PR" dirty="0" err="1" smtClean="0"/>
              <a:t>PyPortfolioOpt.rar</a:t>
            </a:r>
            <a:r>
              <a:rPr lang="es-PR" dirty="0" smtClean="0"/>
              <a:t>)</a:t>
            </a:r>
            <a:endParaRPr lang="es-PR" dirty="0"/>
          </a:p>
        </p:txBody>
      </p:sp>
      <p:sp>
        <p:nvSpPr>
          <p:cNvPr id="4" name="Slide Number Placeholder 3"/>
          <p:cNvSpPr>
            <a:spLocks noGrp="1"/>
          </p:cNvSpPr>
          <p:nvPr>
            <p:ph type="sldNum" sz="quarter" idx="12"/>
          </p:nvPr>
        </p:nvSpPr>
        <p:spPr/>
        <p:txBody>
          <a:bodyPr/>
          <a:lstStyle/>
          <a:p>
            <a:fld id="{EB422F75-45FB-4045-B661-71B4A881DE5B}" type="slidenum">
              <a:rPr lang="es-PR" smtClean="0"/>
              <a:t>19</a:t>
            </a:fld>
            <a:endParaRPr lang="es-PR"/>
          </a:p>
        </p:txBody>
      </p:sp>
      <p:pic>
        <p:nvPicPr>
          <p:cNvPr id="7"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90600" y="2438400"/>
            <a:ext cx="6982999" cy="12580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4999813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PR" dirty="0" smtClean="0"/>
              <a:t>FixYahoo.py</a:t>
            </a:r>
            <a:endParaRPr lang="es-PR" dirty="0"/>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8601" y="2057400"/>
            <a:ext cx="3562350" cy="514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1" y="3652530"/>
            <a:ext cx="8580120" cy="416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1" y="3021330"/>
            <a:ext cx="2533650" cy="419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3"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8601" y="4362249"/>
            <a:ext cx="8763000" cy="44463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Slide Number Placeholder 2"/>
          <p:cNvSpPr>
            <a:spLocks noGrp="1"/>
          </p:cNvSpPr>
          <p:nvPr>
            <p:ph type="sldNum" sz="quarter" idx="12"/>
          </p:nvPr>
        </p:nvSpPr>
        <p:spPr/>
        <p:txBody>
          <a:bodyPr/>
          <a:lstStyle/>
          <a:p>
            <a:fld id="{EB422F75-45FB-4045-B661-71B4A881DE5B}" type="slidenum">
              <a:rPr lang="es-PR" smtClean="0"/>
              <a:t>2</a:t>
            </a:fld>
            <a:endParaRPr lang="es-PR"/>
          </a:p>
        </p:txBody>
      </p:sp>
    </p:spTree>
    <p:extLst>
      <p:ext uri="{BB962C8B-B14F-4D97-AF65-F5344CB8AC3E}">
        <p14:creationId xmlns:p14="http://schemas.microsoft.com/office/powerpoint/2010/main" val="38615755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PR" dirty="0" smtClean="0"/>
              <a:t>pyopt_MODULE.py</a:t>
            </a:r>
            <a:endParaRPr lang="es-PR" dirty="0"/>
          </a:p>
        </p:txBody>
      </p:sp>
      <p:sp>
        <p:nvSpPr>
          <p:cNvPr id="4" name="Slide Number Placeholder 3"/>
          <p:cNvSpPr>
            <a:spLocks noGrp="1"/>
          </p:cNvSpPr>
          <p:nvPr>
            <p:ph type="sldNum" sz="quarter" idx="12"/>
          </p:nvPr>
        </p:nvSpPr>
        <p:spPr/>
        <p:txBody>
          <a:bodyPr/>
          <a:lstStyle/>
          <a:p>
            <a:fld id="{EB422F75-45FB-4045-B661-71B4A881DE5B}" type="slidenum">
              <a:rPr lang="es-PR" smtClean="0"/>
              <a:t>20</a:t>
            </a:fld>
            <a:endParaRPr lang="es-PR"/>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92274" y="1600200"/>
            <a:ext cx="7959452" cy="45259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1042465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PyPortfolioOpt</a:t>
            </a:r>
            <a:r>
              <a:rPr lang="en-US" dirty="0" smtClean="0"/>
              <a:t> Documentation</a:t>
            </a:r>
            <a:endParaRPr lang="es-PR" dirty="0"/>
          </a:p>
        </p:txBody>
      </p:sp>
      <p:sp>
        <p:nvSpPr>
          <p:cNvPr id="4" name="Slide Number Placeholder 3"/>
          <p:cNvSpPr>
            <a:spLocks noGrp="1"/>
          </p:cNvSpPr>
          <p:nvPr>
            <p:ph type="sldNum" sz="quarter" idx="12"/>
          </p:nvPr>
        </p:nvSpPr>
        <p:spPr/>
        <p:txBody>
          <a:bodyPr/>
          <a:lstStyle/>
          <a:p>
            <a:fld id="{EB422F75-45FB-4045-B661-71B4A881DE5B}" type="slidenum">
              <a:rPr lang="es-PR" smtClean="0"/>
              <a:t>21</a:t>
            </a:fld>
            <a:endParaRPr lang="es-PR"/>
          </a:p>
        </p:txBody>
      </p:sp>
      <p:sp>
        <p:nvSpPr>
          <p:cNvPr id="5" name="Rectangle 4"/>
          <p:cNvSpPr/>
          <p:nvPr/>
        </p:nvSpPr>
        <p:spPr>
          <a:xfrm>
            <a:off x="228600" y="6290354"/>
            <a:ext cx="5334000" cy="276999"/>
          </a:xfrm>
          <a:prstGeom prst="rect">
            <a:avLst/>
          </a:prstGeom>
        </p:spPr>
        <p:txBody>
          <a:bodyPr wrap="square">
            <a:spAutoFit/>
          </a:bodyPr>
          <a:lstStyle/>
          <a:p>
            <a:r>
              <a:rPr lang="es-PR" sz="1200" dirty="0">
                <a:hlinkClick r:id="rId2"/>
              </a:rPr>
              <a:t>https://pyportfolioopt.readthedocs.io/en/latest</a:t>
            </a:r>
            <a:r>
              <a:rPr lang="es-PR" sz="1200" dirty="0" smtClean="0">
                <a:hlinkClick r:id="rId2"/>
              </a:rPr>
              <a:t>/</a:t>
            </a:r>
            <a:r>
              <a:rPr lang="es-PR" sz="1200" dirty="0" smtClean="0"/>
              <a:t>   </a:t>
            </a:r>
            <a:endParaRPr lang="es-PR" sz="1200" dirty="0"/>
          </a:p>
        </p:txBody>
      </p:sp>
      <p:pic>
        <p:nvPicPr>
          <p:cNvPr id="1026"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548922" y="1600200"/>
            <a:ext cx="8046156" cy="45259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Rectangle 2"/>
          <p:cNvSpPr/>
          <p:nvPr/>
        </p:nvSpPr>
        <p:spPr>
          <a:xfrm>
            <a:off x="3505200" y="6276201"/>
            <a:ext cx="5105400" cy="276999"/>
          </a:xfrm>
          <a:prstGeom prst="rect">
            <a:avLst/>
          </a:prstGeom>
        </p:spPr>
        <p:txBody>
          <a:bodyPr wrap="square">
            <a:spAutoFit/>
          </a:bodyPr>
          <a:lstStyle/>
          <a:p>
            <a:r>
              <a:rPr lang="es-PR" sz="1200" dirty="0">
                <a:hlinkClick r:id="rId4"/>
              </a:rPr>
              <a:t>https://</a:t>
            </a:r>
            <a:r>
              <a:rPr lang="es-PR" sz="1200" dirty="0" smtClean="0">
                <a:hlinkClick r:id="rId4"/>
              </a:rPr>
              <a:t>github.com/robertmartin8/PyPortfolioOpt</a:t>
            </a:r>
            <a:r>
              <a:rPr lang="es-PR" sz="1200" dirty="0" smtClean="0"/>
              <a:t> </a:t>
            </a:r>
            <a:endParaRPr lang="es-PR" sz="1200" dirty="0"/>
          </a:p>
        </p:txBody>
      </p:sp>
    </p:spTree>
    <p:extLst>
      <p:ext uri="{BB962C8B-B14F-4D97-AF65-F5344CB8AC3E}">
        <p14:creationId xmlns:p14="http://schemas.microsoft.com/office/powerpoint/2010/main" val="15499374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PyPortfolioOpt</a:t>
            </a:r>
            <a:r>
              <a:rPr lang="en-US" dirty="0" smtClean="0"/>
              <a:t> Cookbook</a:t>
            </a:r>
            <a:endParaRPr lang="es-PR" dirty="0"/>
          </a:p>
        </p:txBody>
      </p:sp>
      <p:sp>
        <p:nvSpPr>
          <p:cNvPr id="4" name="Slide Number Placeholder 3"/>
          <p:cNvSpPr>
            <a:spLocks noGrp="1"/>
          </p:cNvSpPr>
          <p:nvPr>
            <p:ph type="sldNum" sz="quarter" idx="12"/>
          </p:nvPr>
        </p:nvSpPr>
        <p:spPr/>
        <p:txBody>
          <a:bodyPr/>
          <a:lstStyle/>
          <a:p>
            <a:fld id="{EB422F75-45FB-4045-B661-71B4A881DE5B}" type="slidenum">
              <a:rPr lang="es-PR" smtClean="0"/>
              <a:t>22</a:t>
            </a:fld>
            <a:endParaRPr lang="es-PR"/>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48922" y="1600200"/>
            <a:ext cx="8046156" cy="45259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4"/>
          <p:cNvSpPr/>
          <p:nvPr/>
        </p:nvSpPr>
        <p:spPr>
          <a:xfrm>
            <a:off x="1066800" y="6324600"/>
            <a:ext cx="7086600" cy="369332"/>
          </a:xfrm>
          <a:prstGeom prst="rect">
            <a:avLst/>
          </a:prstGeom>
        </p:spPr>
        <p:txBody>
          <a:bodyPr wrap="square">
            <a:spAutoFit/>
          </a:bodyPr>
          <a:lstStyle/>
          <a:p>
            <a:r>
              <a:rPr lang="es-PR" dirty="0">
                <a:hlinkClick r:id="rId3"/>
              </a:rPr>
              <a:t>https://</a:t>
            </a:r>
            <a:r>
              <a:rPr lang="es-PR" dirty="0" smtClean="0">
                <a:hlinkClick r:id="rId3"/>
              </a:rPr>
              <a:t>github.com/robertmartin8/PyPortfolioOpt/tree/master/cookbook</a:t>
            </a:r>
            <a:r>
              <a:rPr lang="es-PR" dirty="0" smtClean="0"/>
              <a:t> </a:t>
            </a:r>
            <a:endParaRPr lang="es-PR" dirty="0"/>
          </a:p>
        </p:txBody>
      </p:sp>
    </p:spTree>
    <p:extLst>
      <p:ext uri="{BB962C8B-B14F-4D97-AF65-F5344CB8AC3E}">
        <p14:creationId xmlns:p14="http://schemas.microsoft.com/office/powerpoint/2010/main" val="5495572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Returns.xlsx</a:t>
            </a:r>
            <a:endParaRPr lang="en-US"/>
          </a:p>
        </p:txBody>
      </p:sp>
      <p:sp>
        <p:nvSpPr>
          <p:cNvPr id="4" name="Slide Number Placeholder 3"/>
          <p:cNvSpPr>
            <a:spLocks noGrp="1"/>
          </p:cNvSpPr>
          <p:nvPr>
            <p:ph type="sldNum" sz="quarter" idx="12"/>
          </p:nvPr>
        </p:nvSpPr>
        <p:spPr/>
        <p:txBody>
          <a:bodyPr/>
          <a:lstStyle/>
          <a:p>
            <a:fld id="{EB422F75-45FB-4045-B661-71B4A881DE5B}" type="slidenum">
              <a:rPr lang="es-PR" smtClean="0"/>
              <a:t>23</a:t>
            </a:fld>
            <a:endParaRPr lang="es-PR"/>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48922" y="1600200"/>
            <a:ext cx="8046156" cy="45259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564046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s-PR" dirty="0" smtClean="0"/>
              <a:t>cplex_MAIN.py (in </a:t>
            </a:r>
            <a:r>
              <a:rPr lang="es-PR" dirty="0" err="1" smtClean="0"/>
              <a:t>cplex.rar</a:t>
            </a:r>
            <a:r>
              <a:rPr lang="es-PR" dirty="0" smtClean="0"/>
              <a:t>) 1</a:t>
            </a:r>
            <a:endParaRPr lang="es-PR" dirty="0"/>
          </a:p>
        </p:txBody>
      </p:sp>
      <p:sp>
        <p:nvSpPr>
          <p:cNvPr id="4" name="Slide Number Placeholder 3"/>
          <p:cNvSpPr>
            <a:spLocks noGrp="1"/>
          </p:cNvSpPr>
          <p:nvPr>
            <p:ph type="sldNum" sz="quarter" idx="12"/>
          </p:nvPr>
        </p:nvSpPr>
        <p:spPr/>
        <p:txBody>
          <a:bodyPr/>
          <a:lstStyle/>
          <a:p>
            <a:fld id="{EB422F75-45FB-4045-B661-71B4A881DE5B}" type="slidenum">
              <a:rPr lang="es-PR" smtClean="0"/>
              <a:t>3</a:t>
            </a:fld>
            <a:endParaRPr lang="es-PR"/>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2784189"/>
            <a:ext cx="8229600" cy="21579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430399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PR" dirty="0" smtClean="0"/>
              <a:t>cplex_MAIN.py 2</a:t>
            </a:r>
            <a:endParaRPr lang="es-PR" dirty="0"/>
          </a:p>
        </p:txBody>
      </p:sp>
      <p:sp>
        <p:nvSpPr>
          <p:cNvPr id="4" name="Slide Number Placeholder 3"/>
          <p:cNvSpPr>
            <a:spLocks noGrp="1"/>
          </p:cNvSpPr>
          <p:nvPr>
            <p:ph type="sldNum" sz="quarter" idx="12"/>
          </p:nvPr>
        </p:nvSpPr>
        <p:spPr/>
        <p:txBody>
          <a:bodyPr/>
          <a:lstStyle/>
          <a:p>
            <a:fld id="{EB422F75-45FB-4045-B661-71B4A881DE5B}" type="slidenum">
              <a:rPr lang="es-PR" smtClean="0"/>
              <a:t>4</a:t>
            </a:fld>
            <a:endParaRPr lang="es-PR"/>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66800" y="2286000"/>
            <a:ext cx="7191311" cy="15676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4343400"/>
            <a:ext cx="4800600" cy="3918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891539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s-PR" dirty="0" smtClean="0"/>
              <a:t>SPY_volatility_lookback_monthly_overlapped.xlsx</a:t>
            </a:r>
            <a:endParaRPr lang="es-PR" dirty="0"/>
          </a:p>
        </p:txBody>
      </p:sp>
      <p:sp>
        <p:nvSpPr>
          <p:cNvPr id="3" name="Slide Number Placeholder 2"/>
          <p:cNvSpPr>
            <a:spLocks noGrp="1"/>
          </p:cNvSpPr>
          <p:nvPr>
            <p:ph type="sldNum" sz="quarter" idx="12"/>
          </p:nvPr>
        </p:nvSpPr>
        <p:spPr/>
        <p:txBody>
          <a:bodyPr/>
          <a:lstStyle/>
          <a:p>
            <a:fld id="{EB422F75-45FB-4045-B661-71B4A881DE5B}" type="slidenum">
              <a:rPr lang="es-PR" smtClean="0"/>
              <a:t>5</a:t>
            </a:fld>
            <a:endParaRPr lang="es-PR"/>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48922" y="1600200"/>
            <a:ext cx="8046156" cy="45259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519209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PR" dirty="0" smtClean="0"/>
              <a:t>cplex_MAIN.py 3</a:t>
            </a:r>
            <a:endParaRPr lang="es-PR" dirty="0"/>
          </a:p>
        </p:txBody>
      </p:sp>
      <p:sp>
        <p:nvSpPr>
          <p:cNvPr id="4" name="Slide Number Placeholder 3"/>
          <p:cNvSpPr>
            <a:spLocks noGrp="1"/>
          </p:cNvSpPr>
          <p:nvPr>
            <p:ph type="sldNum" sz="quarter" idx="12"/>
          </p:nvPr>
        </p:nvSpPr>
        <p:spPr/>
        <p:txBody>
          <a:bodyPr/>
          <a:lstStyle/>
          <a:p>
            <a:fld id="{EB422F75-45FB-4045-B661-71B4A881DE5B}" type="slidenum">
              <a:rPr lang="es-PR" smtClean="0"/>
              <a:t>6</a:t>
            </a:fld>
            <a:endParaRPr lang="es-PR"/>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8600" y="2438400"/>
            <a:ext cx="8547939" cy="74850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205503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s-PR" dirty="0" err="1" smtClean="0"/>
              <a:t>ExponentiallyWeightedMovingAverage.ipynb</a:t>
            </a:r>
            <a:endParaRPr lang="es-PR" dirty="0"/>
          </a:p>
        </p:txBody>
      </p:sp>
      <p:sp>
        <p:nvSpPr>
          <p:cNvPr id="4" name="Slide Number Placeholder 3"/>
          <p:cNvSpPr>
            <a:spLocks noGrp="1"/>
          </p:cNvSpPr>
          <p:nvPr>
            <p:ph type="sldNum" sz="quarter" idx="12"/>
          </p:nvPr>
        </p:nvSpPr>
        <p:spPr/>
        <p:txBody>
          <a:bodyPr/>
          <a:lstStyle/>
          <a:p>
            <a:fld id="{EB422F75-45FB-4045-B661-71B4A881DE5B}" type="slidenum">
              <a:rPr lang="es-PR" smtClean="0"/>
              <a:t>7</a:t>
            </a:fld>
            <a:endParaRPr lang="es-PR"/>
          </a:p>
        </p:txBody>
      </p:sp>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1752600"/>
            <a:ext cx="8229600" cy="23531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4340578"/>
            <a:ext cx="4067175" cy="241440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67200" y="4419600"/>
            <a:ext cx="4117269" cy="7200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4"/>
          <p:cNvSpPr/>
          <p:nvPr/>
        </p:nvSpPr>
        <p:spPr>
          <a:xfrm>
            <a:off x="4191000" y="5334000"/>
            <a:ext cx="4572000" cy="923330"/>
          </a:xfrm>
          <a:prstGeom prst="rect">
            <a:avLst/>
          </a:prstGeom>
        </p:spPr>
        <p:txBody>
          <a:bodyPr>
            <a:spAutoFit/>
          </a:bodyPr>
          <a:lstStyle/>
          <a:p>
            <a:r>
              <a:rPr lang="es-PR" dirty="0">
                <a:hlinkClick r:id="rId5"/>
              </a:rPr>
              <a:t>https://</a:t>
            </a:r>
            <a:r>
              <a:rPr lang="es-PR" dirty="0" smtClean="0">
                <a:hlinkClick r:id="rId5"/>
              </a:rPr>
              <a:t>pandas.pydata.org/pandas-docs/stable/reference/api/pandas.DataFrame.ewm.html</a:t>
            </a:r>
            <a:r>
              <a:rPr lang="es-PR" dirty="0" smtClean="0"/>
              <a:t> </a:t>
            </a:r>
            <a:endParaRPr lang="es-PR" dirty="0"/>
          </a:p>
        </p:txBody>
      </p:sp>
    </p:spTree>
    <p:extLst>
      <p:ext uri="{BB962C8B-B14F-4D97-AF65-F5344CB8AC3E}">
        <p14:creationId xmlns:p14="http://schemas.microsoft.com/office/powerpoint/2010/main" val="17866781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PR" dirty="0" smtClean="0"/>
              <a:t>cplex_MAIN.py </a:t>
            </a:r>
            <a:r>
              <a:rPr lang="es-PR" dirty="0"/>
              <a:t>4</a:t>
            </a:r>
          </a:p>
        </p:txBody>
      </p:sp>
      <p:sp>
        <p:nvSpPr>
          <p:cNvPr id="4" name="Slide Number Placeholder 3"/>
          <p:cNvSpPr>
            <a:spLocks noGrp="1"/>
          </p:cNvSpPr>
          <p:nvPr>
            <p:ph type="sldNum" sz="quarter" idx="12"/>
          </p:nvPr>
        </p:nvSpPr>
        <p:spPr/>
        <p:txBody>
          <a:bodyPr/>
          <a:lstStyle/>
          <a:p>
            <a:fld id="{EB422F75-45FB-4045-B661-71B4A881DE5B}" type="slidenum">
              <a:rPr lang="es-PR" smtClean="0"/>
              <a:t>8</a:t>
            </a:fld>
            <a:endParaRPr lang="es-PR"/>
          </a:p>
        </p:txBody>
      </p:sp>
      <p:pic>
        <p:nvPicPr>
          <p:cNvPr id="5124" name="Picture 4"/>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66800" y="1524000"/>
            <a:ext cx="6534150" cy="2362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5"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4114800"/>
            <a:ext cx="5724525" cy="1038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496912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PR" dirty="0" smtClean="0"/>
              <a:t>cplex_MAIN.py 5</a:t>
            </a:r>
            <a:endParaRPr lang="es-PR" dirty="0"/>
          </a:p>
        </p:txBody>
      </p:sp>
      <p:sp>
        <p:nvSpPr>
          <p:cNvPr id="4" name="Slide Number Placeholder 3"/>
          <p:cNvSpPr>
            <a:spLocks noGrp="1"/>
          </p:cNvSpPr>
          <p:nvPr>
            <p:ph type="sldNum" sz="quarter" idx="12"/>
          </p:nvPr>
        </p:nvSpPr>
        <p:spPr/>
        <p:txBody>
          <a:bodyPr/>
          <a:lstStyle/>
          <a:p>
            <a:fld id="{EB422F75-45FB-4045-B661-71B4A881DE5B}" type="slidenum">
              <a:rPr lang="es-PR" smtClean="0"/>
              <a:t>9</a:t>
            </a:fld>
            <a:endParaRPr lang="es-PR"/>
          </a:p>
        </p:txBody>
      </p:sp>
      <p:pic>
        <p:nvPicPr>
          <p:cNvPr id="614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47800" y="2057400"/>
            <a:ext cx="6010275" cy="790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4"/>
          <p:cNvSpPr/>
          <p:nvPr/>
        </p:nvSpPr>
        <p:spPr>
          <a:xfrm>
            <a:off x="1447800" y="3276600"/>
            <a:ext cx="4572000" cy="1477328"/>
          </a:xfrm>
          <a:prstGeom prst="rect">
            <a:avLst/>
          </a:prstGeom>
        </p:spPr>
        <p:txBody>
          <a:bodyPr>
            <a:spAutoFit/>
          </a:bodyPr>
          <a:lstStyle/>
          <a:p>
            <a:r>
              <a:rPr lang="es-PR" dirty="0" err="1"/>
              <a:t>If</a:t>
            </a:r>
            <a:r>
              <a:rPr lang="es-PR" dirty="0"/>
              <a:t> </a:t>
            </a:r>
            <a:r>
              <a:rPr lang="es-PR" dirty="0" err="1"/>
              <a:t>using</a:t>
            </a:r>
            <a:r>
              <a:rPr lang="es-PR" dirty="0"/>
              <a:t> log </a:t>
            </a:r>
            <a:r>
              <a:rPr lang="es-PR" dirty="0" err="1"/>
              <a:t>returns</a:t>
            </a:r>
            <a:r>
              <a:rPr lang="es-PR" dirty="0"/>
              <a:t>: </a:t>
            </a:r>
          </a:p>
          <a:p>
            <a:r>
              <a:rPr lang="es-PR" dirty="0" err="1"/>
              <a:t>dfP</a:t>
            </a:r>
            <a:r>
              <a:rPr lang="es-PR" dirty="0"/>
              <a:t>['</a:t>
            </a:r>
            <a:r>
              <a:rPr lang="es-PR" dirty="0" err="1"/>
              <a:t>cum_rets</a:t>
            </a:r>
            <a:r>
              <a:rPr lang="es-PR" dirty="0"/>
              <a:t>'] = </a:t>
            </a:r>
            <a:r>
              <a:rPr lang="es-PR" dirty="0" err="1"/>
              <a:t>np.cumsum</a:t>
            </a:r>
            <a:r>
              <a:rPr lang="es-PR" dirty="0"/>
              <a:t>(</a:t>
            </a:r>
            <a:r>
              <a:rPr lang="es-PR" dirty="0" err="1"/>
              <a:t>dfP</a:t>
            </a:r>
            <a:r>
              <a:rPr lang="es-PR" dirty="0"/>
              <a:t>['</a:t>
            </a:r>
            <a:r>
              <a:rPr lang="es-PR" dirty="0" err="1"/>
              <a:t>log_rets</a:t>
            </a:r>
            <a:r>
              <a:rPr lang="es-PR" dirty="0"/>
              <a:t>'])</a:t>
            </a:r>
          </a:p>
          <a:p>
            <a:r>
              <a:rPr lang="es-PR" dirty="0" err="1"/>
              <a:t>If</a:t>
            </a:r>
            <a:r>
              <a:rPr lang="es-PR" dirty="0"/>
              <a:t> </a:t>
            </a:r>
            <a:r>
              <a:rPr lang="es-PR" dirty="0" err="1"/>
              <a:t>using</a:t>
            </a:r>
            <a:r>
              <a:rPr lang="es-PR" dirty="0"/>
              <a:t> </a:t>
            </a:r>
            <a:r>
              <a:rPr lang="es-PR" dirty="0" err="1"/>
              <a:t>percent</a:t>
            </a:r>
            <a:r>
              <a:rPr lang="es-PR" dirty="0"/>
              <a:t> </a:t>
            </a:r>
            <a:r>
              <a:rPr lang="es-PR" dirty="0" err="1"/>
              <a:t>returns</a:t>
            </a:r>
            <a:r>
              <a:rPr lang="es-PR" dirty="0"/>
              <a:t>: </a:t>
            </a:r>
          </a:p>
          <a:p>
            <a:r>
              <a:rPr lang="es-PR" dirty="0" err="1"/>
              <a:t>dfP</a:t>
            </a:r>
            <a:r>
              <a:rPr lang="es-PR" dirty="0"/>
              <a:t>[‘</a:t>
            </a:r>
            <a:r>
              <a:rPr lang="es-PR" dirty="0" err="1"/>
              <a:t>cum_rets</a:t>
            </a:r>
            <a:r>
              <a:rPr lang="es-PR" dirty="0"/>
              <a:t>']  =</a:t>
            </a:r>
            <a:r>
              <a:rPr lang="es-PR" dirty="0" err="1"/>
              <a:t>np.cumprod</a:t>
            </a:r>
            <a:r>
              <a:rPr lang="es-PR" dirty="0"/>
              <a:t>(1+dfP['</a:t>
            </a:r>
            <a:r>
              <a:rPr lang="es-PR" dirty="0" err="1"/>
              <a:t>percent_rets</a:t>
            </a:r>
            <a:r>
              <a:rPr lang="es-PR" dirty="0"/>
              <a:t>']) </a:t>
            </a:r>
          </a:p>
        </p:txBody>
      </p:sp>
    </p:spTree>
    <p:extLst>
      <p:ext uri="{BB962C8B-B14F-4D97-AF65-F5344CB8AC3E}">
        <p14:creationId xmlns:p14="http://schemas.microsoft.com/office/powerpoint/2010/main" val="18637738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1189</TotalTime>
  <Words>442</Words>
  <Application>Microsoft Office PowerPoint</Application>
  <PresentationFormat>On-screen Show (4:3)</PresentationFormat>
  <Paragraphs>87</Paragraphs>
  <Slides>23</Slides>
  <Notes>1</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Office Theme</vt:lpstr>
      <vt:lpstr>FixYahoo.py</vt:lpstr>
      <vt:lpstr>FixYahoo.py</vt:lpstr>
      <vt:lpstr>cplex_MAIN.py (in cplex.rar) 1</vt:lpstr>
      <vt:lpstr>cplex_MAIN.py 2</vt:lpstr>
      <vt:lpstr>SPY_volatility_lookback_monthly_overlapped.xlsx</vt:lpstr>
      <vt:lpstr>cplex_MAIN.py 3</vt:lpstr>
      <vt:lpstr>ExponentiallyWeightedMovingAverage.ipynb</vt:lpstr>
      <vt:lpstr>cplex_MAIN.py 4</vt:lpstr>
      <vt:lpstr>cplex_MAIN.py 5</vt:lpstr>
      <vt:lpstr>cplex_MAIN.py 6</vt:lpstr>
      <vt:lpstr>Annual Return</vt:lpstr>
      <vt:lpstr>CAGR</vt:lpstr>
      <vt:lpstr>Sharpe Ratio</vt:lpstr>
      <vt:lpstr>MDD</vt:lpstr>
      <vt:lpstr>MDD program</vt:lpstr>
      <vt:lpstr>Calmar Ratio</vt:lpstr>
      <vt:lpstr>cplex_MAIN.py 6</vt:lpstr>
      <vt:lpstr>cplex_MODULE.py</vt:lpstr>
      <vt:lpstr>pyopt_MAIN.py (in PyPortfolioOpt.rar)</vt:lpstr>
      <vt:lpstr>pyopt_MODULE.py</vt:lpstr>
      <vt:lpstr>PyPortfolioOpt Documentation</vt:lpstr>
      <vt:lpstr>PyPortfolioOpt Cookbook</vt:lpstr>
      <vt:lpstr>Returns.xlsx</vt:lpstr>
    </vt:vector>
  </TitlesOfParts>
  <Company>Hewlett-Packard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Rosario</dc:creator>
  <cp:lastModifiedBy>rosario trigo</cp:lastModifiedBy>
  <cp:revision>80</cp:revision>
  <dcterms:created xsi:type="dcterms:W3CDTF">2020-05-14T16:38:40Z</dcterms:created>
  <dcterms:modified xsi:type="dcterms:W3CDTF">2021-01-21T15:17:11Z</dcterms:modified>
</cp:coreProperties>
</file>