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568" r:id="rId3"/>
    <p:sldId id="517" r:id="rId4"/>
    <p:sldId id="583" r:id="rId5"/>
    <p:sldId id="589" r:id="rId6"/>
    <p:sldId id="563" r:id="rId7"/>
    <p:sldId id="564" r:id="rId8"/>
    <p:sldId id="565" r:id="rId9"/>
    <p:sldId id="566" r:id="rId10"/>
    <p:sldId id="574" r:id="rId11"/>
    <p:sldId id="544" r:id="rId12"/>
    <p:sldId id="590" r:id="rId13"/>
    <p:sldId id="584" r:id="rId14"/>
    <p:sldId id="593" r:id="rId15"/>
    <p:sldId id="567" r:id="rId16"/>
    <p:sldId id="542" r:id="rId17"/>
    <p:sldId id="543" r:id="rId18"/>
    <p:sldId id="577" r:id="rId19"/>
    <p:sldId id="578" r:id="rId20"/>
    <p:sldId id="579" r:id="rId21"/>
    <p:sldId id="580" r:id="rId22"/>
    <p:sldId id="581" r:id="rId23"/>
    <p:sldId id="582" r:id="rId24"/>
    <p:sldId id="591" r:id="rId25"/>
    <p:sldId id="588" r:id="rId26"/>
    <p:sldId id="556" r:id="rId27"/>
    <p:sldId id="594" r:id="rId28"/>
    <p:sldId id="595" r:id="rId29"/>
    <p:sldId id="587" r:id="rId30"/>
    <p:sldId id="546" r:id="rId31"/>
    <p:sldId id="547" r:id="rId32"/>
    <p:sldId id="555" r:id="rId33"/>
    <p:sldId id="557" r:id="rId34"/>
    <p:sldId id="573" r:id="rId35"/>
    <p:sldId id="551" r:id="rId36"/>
    <p:sldId id="552" r:id="rId37"/>
    <p:sldId id="553" r:id="rId38"/>
    <p:sldId id="548" r:id="rId39"/>
    <p:sldId id="550" r:id="rId40"/>
    <p:sldId id="508" r:id="rId41"/>
    <p:sldId id="549" r:id="rId42"/>
    <p:sldId id="523" r:id="rId43"/>
    <p:sldId id="509" r:id="rId44"/>
    <p:sldId id="510" r:id="rId45"/>
    <p:sldId id="521" r:id="rId46"/>
    <p:sldId id="522" r:id="rId47"/>
    <p:sldId id="511" r:id="rId48"/>
    <p:sldId id="499" r:id="rId49"/>
    <p:sldId id="500" r:id="rId50"/>
    <p:sldId id="501" r:id="rId51"/>
    <p:sldId id="502" r:id="rId52"/>
    <p:sldId id="527" r:id="rId53"/>
    <p:sldId id="528" r:id="rId54"/>
    <p:sldId id="529" r:id="rId55"/>
    <p:sldId id="561" r:id="rId56"/>
    <p:sldId id="530" r:id="rId57"/>
    <p:sldId id="531" r:id="rId58"/>
    <p:sldId id="596" r:id="rId59"/>
    <p:sldId id="598" r:id="rId60"/>
    <p:sldId id="599" r:id="rId61"/>
    <p:sldId id="504" r:id="rId62"/>
    <p:sldId id="597" r:id="rId63"/>
    <p:sldId id="506" r:id="rId64"/>
    <p:sldId id="507" r:id="rId65"/>
    <p:sldId id="505" r:id="rId66"/>
    <p:sldId id="512" r:id="rId67"/>
    <p:sldId id="576" r:id="rId68"/>
    <p:sldId id="513" r:id="rId69"/>
    <p:sldId id="514" r:id="rId70"/>
    <p:sldId id="515" r:id="rId71"/>
    <p:sldId id="516" r:id="rId72"/>
    <p:sldId id="575" r:id="rId7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B33"/>
    <a:srgbClr val="D8AA36"/>
    <a:srgbClr val="F6F6F8"/>
    <a:srgbClr val="EFFFFF"/>
    <a:srgbClr val="D9FFFF"/>
    <a:srgbClr val="E1E0D5"/>
    <a:srgbClr val="666633"/>
    <a:srgbClr val="270076"/>
    <a:srgbClr val="FF0000"/>
    <a:srgbClr val="32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5" autoAdjust="0"/>
    <p:restoredTop sz="91157" autoAdjust="0"/>
  </p:normalViewPr>
  <p:slideViewPr>
    <p:cSldViewPr>
      <p:cViewPr varScale="1">
        <p:scale>
          <a:sx n="120" d="100"/>
          <a:sy n="120" d="100"/>
        </p:scale>
        <p:origin x="15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221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 B." userId="f3c7253f-363e-4165-8397-0804119ce15e" providerId="ADAL" clId="{C94AA4E0-4C69-4945-BD56-B4FECE30CB4C}"/>
    <pc:docChg chg="modSld">
      <pc:chgData name="Mora B." userId="f3c7253f-363e-4165-8397-0804119ce15e" providerId="ADAL" clId="{C94AA4E0-4C69-4945-BD56-B4FECE30CB4C}" dt="2018-10-10T08:18:30.174" v="0" actId="20577"/>
      <pc:docMkLst>
        <pc:docMk/>
      </pc:docMkLst>
      <pc:sldChg chg="modSp">
        <pc:chgData name="Mora B." userId="f3c7253f-363e-4165-8397-0804119ce15e" providerId="ADAL" clId="{C94AA4E0-4C69-4945-BD56-B4FECE30CB4C}" dt="2018-10-10T08:18:30.174" v="0" actId="20577"/>
        <pc:sldMkLst>
          <pc:docMk/>
          <pc:sldMk cId="0" sldId="542"/>
        </pc:sldMkLst>
        <pc:spChg chg="mod">
          <ac:chgData name="Mora B." userId="f3c7253f-363e-4165-8397-0804119ce15e" providerId="ADAL" clId="{C94AA4E0-4C69-4945-BD56-B4FECE30CB4C}" dt="2018-10-10T08:18:30.174" v="0" actId="20577"/>
          <ac:spMkLst>
            <pc:docMk/>
            <pc:sldMk cId="0" sldId="542"/>
            <ac:spMk id="648199" creationId="{00000000-0000-0000-0000-000000000000}"/>
          </ac:spMkLst>
        </pc:spChg>
      </pc:sldChg>
    </pc:docChg>
  </pc:docChgLst>
  <pc:docChgLst>
    <pc:chgData name="Mora B." userId="f3c7253f-363e-4165-8397-0804119ce15e" providerId="ADAL" clId="{39784E39-D4B4-4E9A-B8FE-69E0C0FC6C25}"/>
    <pc:docChg chg="custSel modSld">
      <pc:chgData name="Mora B." userId="f3c7253f-363e-4165-8397-0804119ce15e" providerId="ADAL" clId="{39784E39-D4B4-4E9A-B8FE-69E0C0FC6C25}" dt="2019-10-03T13:23:52.070" v="36" actId="20577"/>
      <pc:docMkLst>
        <pc:docMk/>
      </pc:docMkLst>
      <pc:sldChg chg="modSp">
        <pc:chgData name="Mora B." userId="f3c7253f-363e-4165-8397-0804119ce15e" providerId="ADAL" clId="{39784E39-D4B4-4E9A-B8FE-69E0C0FC6C25}" dt="2019-10-03T13:20:46.563" v="33" actId="1038"/>
        <pc:sldMkLst>
          <pc:docMk/>
          <pc:sldMk cId="0" sldId="574"/>
        </pc:sldMkLst>
        <pc:spChg chg="mod">
          <ac:chgData name="Mora B." userId="f3c7253f-363e-4165-8397-0804119ce15e" providerId="ADAL" clId="{39784E39-D4B4-4E9A-B8FE-69E0C0FC6C25}" dt="2019-10-03T13:20:46.563" v="33" actId="1038"/>
          <ac:spMkLst>
            <pc:docMk/>
            <pc:sldMk cId="0" sldId="574"/>
            <ac:spMk id="2" creationId="{00000000-0000-0000-0000-000000000000}"/>
          </ac:spMkLst>
        </pc:spChg>
        <pc:spChg chg="mod">
          <ac:chgData name="Mora B." userId="f3c7253f-363e-4165-8397-0804119ce15e" providerId="ADAL" clId="{39784E39-D4B4-4E9A-B8FE-69E0C0FC6C25}" dt="2019-10-03T13:20:46.563" v="33" actId="1038"/>
          <ac:spMkLst>
            <pc:docMk/>
            <pc:sldMk cId="0" sldId="574"/>
            <ac:spMk id="8" creationId="{00000000-0000-0000-0000-000000000000}"/>
          </ac:spMkLst>
        </pc:spChg>
        <pc:spChg chg="mod">
          <ac:chgData name="Mora B." userId="f3c7253f-363e-4165-8397-0804119ce15e" providerId="ADAL" clId="{39784E39-D4B4-4E9A-B8FE-69E0C0FC6C25}" dt="2019-10-03T13:20:46.563" v="33" actId="1038"/>
          <ac:spMkLst>
            <pc:docMk/>
            <pc:sldMk cId="0" sldId="574"/>
            <ac:spMk id="9" creationId="{00000000-0000-0000-0000-000000000000}"/>
          </ac:spMkLst>
        </pc:spChg>
        <pc:spChg chg="mod">
          <ac:chgData name="Mora B." userId="f3c7253f-363e-4165-8397-0804119ce15e" providerId="ADAL" clId="{39784E39-D4B4-4E9A-B8FE-69E0C0FC6C25}" dt="2019-10-03T13:20:29.363" v="15" actId="20577"/>
          <ac:spMkLst>
            <pc:docMk/>
            <pc:sldMk cId="0" sldId="574"/>
            <ac:spMk id="673799" creationId="{00000000-0000-0000-0000-000000000000}"/>
          </ac:spMkLst>
        </pc:spChg>
      </pc:sldChg>
      <pc:sldChg chg="modSp">
        <pc:chgData name="Mora B." userId="f3c7253f-363e-4165-8397-0804119ce15e" providerId="ADAL" clId="{39784E39-D4B4-4E9A-B8FE-69E0C0FC6C25}" dt="2019-10-03T13:23:52.070" v="36" actId="20577"/>
        <pc:sldMkLst>
          <pc:docMk/>
          <pc:sldMk cId="2902199840" sldId="588"/>
        </pc:sldMkLst>
        <pc:spChg chg="mod">
          <ac:chgData name="Mora B." userId="f3c7253f-363e-4165-8397-0804119ce15e" providerId="ADAL" clId="{39784E39-D4B4-4E9A-B8FE-69E0C0FC6C25}" dt="2019-10-03T13:23:52.070" v="36" actId="20577"/>
          <ac:spMkLst>
            <pc:docMk/>
            <pc:sldMk cId="2902199840" sldId="588"/>
            <ac:spMk id="6512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>
            <a:lvl1pPr defTabSz="947661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>
            <a:lvl1pPr algn="r" defTabSz="947661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b" anchorCtr="0" compatLnSpc="1">
            <a:prstTxWarp prst="textNoShape">
              <a:avLst/>
            </a:prstTxWarp>
          </a:bodyPr>
          <a:lstStyle>
            <a:lvl1pPr defTabSz="947661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b" anchorCtr="0" compatLnSpc="1">
            <a:prstTxWarp prst="textNoShape">
              <a:avLst/>
            </a:prstTxWarp>
          </a:bodyPr>
          <a:lstStyle>
            <a:lvl1pPr algn="r" defTabSz="947661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DCF8569-6926-458D-AB78-73FE1821539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948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>
            <a:lvl1pPr defTabSz="947661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>
            <a:lvl1pPr algn="r" defTabSz="947661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4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b" anchorCtr="0" compatLnSpc="1">
            <a:prstTxWarp prst="textNoShape">
              <a:avLst/>
            </a:prstTxWarp>
          </a:bodyPr>
          <a:lstStyle>
            <a:lvl1pPr defTabSz="947661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1" tIns="47376" rIns="94751" bIns="47376" numCol="1" anchor="b" anchorCtr="0" compatLnSpc="1">
            <a:prstTxWarp prst="textNoShape">
              <a:avLst/>
            </a:prstTxWarp>
          </a:bodyPr>
          <a:lstStyle>
            <a:lvl1pPr algn="r" defTabSz="947661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CDEA476-F3D5-4AAA-8CB3-A733E55BD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74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B0BF74F-1E8C-41EC-AF2A-E81D9A303E7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4"/>
            <a:ext cx="5203825" cy="4605337"/>
          </a:xfrm>
          <a:noFill/>
        </p:spPr>
        <p:txBody>
          <a:bodyPr/>
          <a:lstStyle/>
          <a:p>
            <a:pPr eaLnBrk="1" hangingPunct="1"/>
            <a:endParaRPr lang="fr-F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9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4A69C37-F570-4A2F-A1B6-EE2A92B4068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4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E886077-811D-4A4D-A972-9949F8AB35C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73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E886077-811D-4A4D-A972-9949F8AB35C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12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a User point of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EA476-F3D5-4AAA-8CB3-A733E55BD24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62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an Operating</a:t>
            </a:r>
            <a:r>
              <a:rPr lang="en-GB" baseline="0" dirty="0"/>
              <a:t> System point of 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EA476-F3D5-4AAA-8CB3-A733E55BD24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93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C6CA4D0-EED4-425D-BED5-F8C18D6695D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1:1 more or less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More expensive context Switch =&gt; picture</a:t>
            </a:r>
          </a:p>
        </p:txBody>
      </p:sp>
    </p:spTree>
    <p:extLst>
      <p:ext uri="{BB962C8B-B14F-4D97-AF65-F5344CB8AC3E}">
        <p14:creationId xmlns:p14="http://schemas.microsoft.com/office/powerpoint/2010/main" val="339007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016216B-CAD4-4277-A65C-93D5724BF4F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Quick reminder 1 running code, 1 processor.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Role of the Stack </a:t>
            </a:r>
          </a:p>
        </p:txBody>
      </p:sp>
    </p:spTree>
    <p:extLst>
      <p:ext uri="{BB962C8B-B14F-4D97-AF65-F5344CB8AC3E}">
        <p14:creationId xmlns:p14="http://schemas.microsoft.com/office/powerpoint/2010/main" val="873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F355BDF-0294-4735-AFAC-D39E6A53D4E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Mention blocking system calls is a problem…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Running in non-privileged code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User space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M:1 P167 stallings\</a:t>
            </a:r>
          </a:p>
        </p:txBody>
      </p:sp>
    </p:spTree>
    <p:extLst>
      <p:ext uri="{BB962C8B-B14F-4D97-AF65-F5344CB8AC3E}">
        <p14:creationId xmlns:p14="http://schemas.microsoft.com/office/powerpoint/2010/main" val="661072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6D3C878-EF01-41E6-9A17-31497D04E7E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User space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M:1 P167 stallings\</a:t>
            </a:r>
          </a:p>
        </p:txBody>
      </p:sp>
    </p:spTree>
    <p:extLst>
      <p:ext uri="{BB962C8B-B14F-4D97-AF65-F5344CB8AC3E}">
        <p14:creationId xmlns:p14="http://schemas.microsoft.com/office/powerpoint/2010/main" val="281095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4377355-3A0F-44F7-A89F-2CB2462537E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User space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M:1 P167 stallings\</a:t>
            </a:r>
          </a:p>
        </p:txBody>
      </p:sp>
    </p:spTree>
    <p:extLst>
      <p:ext uri="{BB962C8B-B14F-4D97-AF65-F5344CB8AC3E}">
        <p14:creationId xmlns:p14="http://schemas.microsoft.com/office/powerpoint/2010/main" val="346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C54D200-9951-4F25-A718-5852B33A7E2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Possibly quickly discuss event programming and multi-processor as well</a:t>
            </a:r>
          </a:p>
        </p:txBody>
      </p:sp>
    </p:spTree>
    <p:extLst>
      <p:ext uri="{BB962C8B-B14F-4D97-AF65-F5344CB8AC3E}">
        <p14:creationId xmlns:p14="http://schemas.microsoft.com/office/powerpoint/2010/main" val="1686863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CA4E46-8B0C-4662-A2E0-E9DA798B1E0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1:1 more or less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More expensive context Switch =&gt; picture</a:t>
            </a:r>
          </a:p>
        </p:txBody>
      </p:sp>
    </p:spTree>
    <p:extLst>
      <p:ext uri="{BB962C8B-B14F-4D97-AF65-F5344CB8AC3E}">
        <p14:creationId xmlns:p14="http://schemas.microsoft.com/office/powerpoint/2010/main" val="3784468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096F77C-E7BA-4C5C-BC13-D6917FCD2E9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39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E998E22-5B55-4CA6-A00E-276606435B8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Add Magic Numbers</a:t>
            </a:r>
          </a:p>
        </p:txBody>
      </p:sp>
    </p:spTree>
    <p:extLst>
      <p:ext uri="{BB962C8B-B14F-4D97-AF65-F5344CB8AC3E}">
        <p14:creationId xmlns:p14="http://schemas.microsoft.com/office/powerpoint/2010/main" val="2213222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F817ABB-C297-4211-B911-FA4CF293A60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10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C016A34-50FA-4236-B360-86EE0E714B23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>
                <a:latin typeface="Arial" pitchFamily="34" charset="0"/>
              </a:rPr>
              <a:t>Fork</a:t>
            </a:r>
            <a:r>
              <a:rPr lang="en-GB" altLang="en-US" baseline="0" dirty="0">
                <a:latin typeface="Arial" pitchFamily="34" charset="0"/>
              </a:rPr>
              <a:t> not so common anymore. Clone() command. </a:t>
            </a:r>
            <a:r>
              <a:rPr lang="en-GB" altLang="en-US" baseline="0" dirty="0" err="1">
                <a:latin typeface="Arial" pitchFamily="34" charset="0"/>
              </a:rPr>
              <a:t>Stdout</a:t>
            </a:r>
            <a:r>
              <a:rPr lang="en-GB" altLang="en-US" baseline="0" dirty="0">
                <a:latin typeface="Arial" pitchFamily="34" charset="0"/>
              </a:rPr>
              <a:t> described later</a:t>
            </a:r>
            <a:endParaRPr lang="en-GB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56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E54432-9D08-4180-A889-24181D275AA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05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F9B6A0A-AF43-48BA-A04C-307FF62FAC79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54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636552F-33A0-4E86-BB8C-F93178EBAD5C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85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A026C58-C962-45AC-B468-E5041E182073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80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8FA630F-2A7E-420D-8FFE-D0AEAC5872ED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0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75EE7FC-C634-4764-89E7-3DA73074BB5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>
                <a:latin typeface="Arial" pitchFamily="34" charset="0"/>
              </a:rPr>
              <a:t>Only Ring 0 applications can access crucial elements of the hardware directly.</a:t>
            </a:r>
          </a:p>
        </p:txBody>
      </p:sp>
    </p:spTree>
    <p:extLst>
      <p:ext uri="{BB962C8B-B14F-4D97-AF65-F5344CB8AC3E}">
        <p14:creationId xmlns:p14="http://schemas.microsoft.com/office/powerpoint/2010/main" val="4125542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8117437-DC8E-4ABB-BF3F-F4E1E64342ED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08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18B4A63-ACDE-42DB-B9C1-FF051DFBB7CB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23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2E5B684-E152-4528-A498-3C25DF1ACF7B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Add barriers</a:t>
            </a:r>
          </a:p>
        </p:txBody>
      </p:sp>
    </p:spTree>
    <p:extLst>
      <p:ext uri="{BB962C8B-B14F-4D97-AF65-F5344CB8AC3E}">
        <p14:creationId xmlns:p14="http://schemas.microsoft.com/office/powerpoint/2010/main" val="2124716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D0E380E-E71E-4D21-81C6-A24F99F41887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Extend notion of rings and user modes!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FC2CA0D-39EF-4D4D-9EC9-5580004393A1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58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Extend notion of rings and user modes!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1A76091-7B50-4AF3-8ADD-E3CC882922F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6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</a:rPr>
              <a:t>Yellow: Program</a:t>
            </a:r>
          </a:p>
          <a:p>
            <a:pPr eaLnBrk="1" hangingPunct="1"/>
            <a:r>
              <a:rPr lang="en-GB" altLang="en-US">
                <a:latin typeface="Arial" pitchFamily="34" charset="0"/>
              </a:rPr>
              <a:t>Pink:Data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9F3FA07-5A43-42E0-86BB-1FB2C4F62D1F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65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A3ED8A2-78EC-41C8-8842-3154F4C8EFE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>
                <a:latin typeface="Arial" pitchFamily="34" charset="0"/>
              </a:rPr>
              <a:t>Possibly quickly discuss event programming and multi-threading as well</a:t>
            </a:r>
          </a:p>
        </p:txBody>
      </p:sp>
    </p:spTree>
    <p:extLst>
      <p:ext uri="{BB962C8B-B14F-4D97-AF65-F5344CB8AC3E}">
        <p14:creationId xmlns:p14="http://schemas.microsoft.com/office/powerpoint/2010/main" val="124433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EC165DE-C92E-462A-9375-62FAB9EF3DC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2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66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9" indent="-285727" defTabSz="94766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907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70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33" indent="-228581" defTabSz="94766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96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59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721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84" indent="-228581" defTabSz="9476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5F0EDB1-DF59-4D12-A103-2FED26BB55B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0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bg2">
                <a:shade val="58000"/>
                <a:satMod val="125000"/>
              </a:schemeClr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0D6D7-55FF-4720-A94B-175F3B71B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2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B357F-3CC4-42FE-877B-7683E9EC47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8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41B39-96ED-4438-89D8-6AFDA3010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2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F19ABA-5B90-4AFC-B527-1EFE31D8E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9314-7F39-49F5-858E-F4A5EA54D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4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31732-2BB5-442F-B38A-5F18B17758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5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C32FC-4F7C-4E56-9006-3E9F2070C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225DF5F-B880-4B78-BA90-D54BC8CD1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4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CE88-2FE6-4768-A760-5C46218BD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51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83B9580-7276-423D-BC2A-3237E62A86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75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DDF0DF-4932-4B96-A524-2C007164C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4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58000"/>
                <a:satMod val="125000"/>
              </a:schemeClr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6617669E-2356-4FBC-80B9-6D914D60F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8" r:id="rId4"/>
    <p:sldLayoutId id="2147483679" r:id="rId5"/>
    <p:sldLayoutId id="2147483686" r:id="rId6"/>
    <p:sldLayoutId id="2147483680" r:id="rId7"/>
    <p:sldLayoutId id="2147483687" r:id="rId8"/>
    <p:sldLayoutId id="2147483688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818E86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C8CECA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D3C6B8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685800"/>
            <a:ext cx="7239000" cy="25146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Operating Systems and Architectures</a:t>
            </a:r>
            <a:br>
              <a:rPr lang="en-US" altLang="en-US" dirty="0">
                <a:solidFill>
                  <a:srgbClr val="DB8B33"/>
                </a:solidFill>
              </a:rPr>
            </a:br>
            <a:br>
              <a:rPr lang="en-US" altLang="en-US" dirty="0">
                <a:solidFill>
                  <a:srgbClr val="DB8B33"/>
                </a:solidFill>
              </a:rPr>
            </a:br>
            <a:r>
              <a:rPr lang="en-US" altLang="en-US" dirty="0">
                <a:solidFill>
                  <a:srgbClr val="DB8B33"/>
                </a:solidFill>
              </a:rPr>
              <a:t> CSCM98, Lecture 2:</a:t>
            </a:r>
            <a:br>
              <a:rPr lang="en-US" altLang="en-US" dirty="0">
                <a:solidFill>
                  <a:srgbClr val="DB8B33"/>
                </a:solidFill>
              </a:rPr>
            </a:br>
            <a:br>
              <a:rPr lang="en-US" altLang="en-US" dirty="0">
                <a:solidFill>
                  <a:srgbClr val="DB8B33"/>
                </a:solidFill>
              </a:rPr>
            </a:br>
            <a:r>
              <a:rPr lang="en-US" altLang="en-US" dirty="0">
                <a:solidFill>
                  <a:srgbClr val="DB8B33"/>
                </a:solidFill>
              </a:rPr>
              <a:t>Programs, Processes and Threads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  <a:noFill/>
          <a:ln w="31750">
            <a:solidFill>
              <a:srgbClr val="3A527A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2422F315-DCA2-4191-A9AF-9B03941A15C8}" type="slidenum">
              <a:rPr lang="en-US" altLang="en-US" sz="1400" b="1">
                <a:latin typeface="Times New Roman" pitchFamily="18" charset="0"/>
              </a:rPr>
              <a:pPr algn="ctr" eaLnBrk="1" hangingPunct="1"/>
              <a:t>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406775" y="4664075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Dr. Benjamin Mora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477000" y="3581400"/>
            <a:ext cx="2438400" cy="23479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GB" sz="1200" dirty="0"/>
              <a:t>Ring 3:</a:t>
            </a:r>
          </a:p>
          <a:p>
            <a:pPr algn="ctr">
              <a:defRPr/>
            </a:pPr>
            <a:r>
              <a:rPr lang="en-GB" sz="1200" dirty="0"/>
              <a:t>User Mode</a:t>
            </a:r>
          </a:p>
        </p:txBody>
      </p:sp>
      <p:sp>
        <p:nvSpPr>
          <p:cNvPr id="8" name="Oval 7"/>
          <p:cNvSpPr/>
          <p:nvPr/>
        </p:nvSpPr>
        <p:spPr>
          <a:xfrm>
            <a:off x="6972300" y="4343400"/>
            <a:ext cx="1524000" cy="15859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GB" sz="1200" dirty="0"/>
              <a:t>Ring 1 &amp; 2:</a:t>
            </a:r>
          </a:p>
          <a:p>
            <a:pPr algn="ctr">
              <a:defRPr/>
            </a:pPr>
            <a:r>
              <a:rPr lang="en-GB" sz="1200" dirty="0"/>
              <a:t>Device Drivers</a:t>
            </a:r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Micro Kernels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7379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1"/>
            <a:ext cx="8686800" cy="5091112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alt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Rings</a:t>
            </a:r>
            <a:r>
              <a:rPr lang="en-US" altLang="en-US" sz="2800" dirty="0">
                <a:solidFill>
                  <a:srgbClr val="320064"/>
                </a:solidFill>
              </a:rPr>
              <a:t>: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Protection at different levels.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/>
              <a:t>Prevents code to get access to resources outside of their scope of application (</a:t>
            </a:r>
            <a:r>
              <a:rPr lang="en-US" altLang="en-US" sz="2400" dirty="0">
                <a:solidFill>
                  <a:schemeClr val="bg2">
                    <a:lumMod val="25000"/>
                  </a:schemeClr>
                </a:solidFill>
              </a:rPr>
              <a:t>Sandboxing</a:t>
            </a:r>
            <a:r>
              <a:rPr lang="en-US" altLang="en-US" sz="2400" dirty="0"/>
              <a:t>).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altLang="en-US" sz="27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2700" dirty="0"/>
              <a:t>X86 processors have 4 levels of protection.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altLang="en-US" sz="2700" b="1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2700" b="1" dirty="0"/>
              <a:t>Supported</a:t>
            </a:r>
            <a:r>
              <a:rPr lang="en-US" altLang="en-US" sz="2700" dirty="0"/>
              <a:t> by the Hardware (processor)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dirty="0"/>
              <a:t>Would be too slow otherwise.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dirty="0"/>
              <a:t>2 bits for a page description.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dirty="0"/>
              <a:t>For instance, a web applet should not get control of </a:t>
            </a:r>
          </a:p>
          <a:p>
            <a:pPr marL="36576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dirty="0"/>
              <a:t>     your webcam as it is running in user-mode </a:t>
            </a:r>
          </a:p>
          <a:p>
            <a:pPr marL="36576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dirty="0"/>
              <a:t>     (ring 3, least privilege).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altLang="en-US" dirty="0">
              <a:solidFill>
                <a:srgbClr val="320064"/>
              </a:solidFill>
            </a:endParaRPr>
          </a:p>
          <a:p>
            <a:pPr lvl="2" indent="-18288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US" altLang="en-US" dirty="0">
              <a:solidFill>
                <a:srgbClr val="320064"/>
              </a:solidFill>
            </a:endParaRPr>
          </a:p>
          <a:p>
            <a:pPr lvl="2" indent="-18288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US" altLang="en-US" dirty="0">
              <a:solidFill>
                <a:srgbClr val="320064"/>
              </a:solidFill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92E22A70-5384-4832-96C9-215D09DCAB0F}" type="slidenum">
              <a:rPr lang="en-US" altLang="en-US" sz="1400" b="1">
                <a:latin typeface="Times New Roman" pitchFamily="18" charset="0"/>
              </a:rPr>
              <a:pPr algn="ctr" eaLnBrk="1" hangingPunct="1"/>
              <a:t>10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277100" y="493871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dirty="0"/>
              <a:t>Ring 0:</a:t>
            </a:r>
          </a:p>
          <a:p>
            <a:pPr algn="ctr">
              <a:defRPr/>
            </a:pPr>
            <a:r>
              <a:rPr lang="en-GB" sz="1200" dirty="0"/>
              <a:t>Kernel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Processes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2D4574A-0DAF-4AB4-A955-E5D77F607679}" type="slidenum">
              <a:rPr lang="en-US" altLang="en-US" sz="1400" b="1">
                <a:latin typeface="Times New Roman" pitchFamily="18" charset="0"/>
              </a:rPr>
              <a:pPr algn="ctr" eaLnBrk="1" hangingPunct="1"/>
              <a:t>11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DB8B33"/>
                </a:solidFill>
              </a:rPr>
              <a:t>Introduction to Processes: Topics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Program Life span/Process definition.</a:t>
            </a:r>
          </a:p>
          <a:p>
            <a:r>
              <a:rPr lang="en-GB" dirty="0"/>
              <a:t>Program vs Process. </a:t>
            </a:r>
          </a:p>
          <a:p>
            <a:r>
              <a:rPr lang="en-GB" dirty="0"/>
              <a:t>Code execution.</a:t>
            </a:r>
          </a:p>
          <a:p>
            <a:r>
              <a:rPr lang="en-GB" dirty="0"/>
              <a:t>Java threads.</a:t>
            </a:r>
          </a:p>
          <a:p>
            <a:r>
              <a:rPr lang="en-GB" dirty="0"/>
              <a:t>Process memory.</a:t>
            </a:r>
          </a:p>
          <a:p>
            <a:r>
              <a:rPr lang="en-GB" dirty="0"/>
              <a:t>Stack &amp; Call stack.</a:t>
            </a:r>
          </a:p>
          <a:p>
            <a:r>
              <a:rPr lang="en-GB" dirty="0"/>
              <a:t>Processes and Threads.</a:t>
            </a:r>
          </a:p>
          <a:p>
            <a:r>
              <a:rPr lang="en-GB" dirty="0"/>
              <a:t>Process states.</a:t>
            </a:r>
          </a:p>
        </p:txBody>
      </p:sp>
    </p:spTree>
    <p:extLst>
      <p:ext uri="{BB962C8B-B14F-4D97-AF65-F5344CB8AC3E}">
        <p14:creationId xmlns:p14="http://schemas.microsoft.com/office/powerpoint/2010/main" val="206493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Program vs machine code vs Binary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1BB6ABF8-2B0A-4A20-9F5C-B6838BAF6481}" type="slidenum">
              <a:rPr lang="en-US" altLang="en-US" sz="1400" b="1">
                <a:latin typeface="Times New Roman" pitchFamily="18" charset="0"/>
              </a:rPr>
              <a:pPr algn="ctr" eaLnBrk="1" hangingPunct="1"/>
              <a:t>13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2362200" y="2133600"/>
            <a:ext cx="4572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70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19432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DB8B33"/>
                </a:solidFill>
              </a:rPr>
              <a:t>Program vs machine code vs Binary</a:t>
            </a:r>
            <a:endParaRPr lang="en-GB" dirty="0">
              <a:solidFill>
                <a:srgbClr val="DB8B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Program</a:t>
            </a:r>
          </a:p>
          <a:p>
            <a:pPr lvl="1"/>
            <a:r>
              <a:rPr lang="en-GB" dirty="0"/>
              <a:t>Evolves as you write it!</a:t>
            </a:r>
          </a:p>
          <a:p>
            <a:endParaRPr lang="en-GB" dirty="0"/>
          </a:p>
          <a:p>
            <a:r>
              <a:rPr lang="en-GB" dirty="0"/>
              <a:t>Machine code</a:t>
            </a:r>
          </a:p>
          <a:p>
            <a:pPr lvl="1"/>
            <a:r>
              <a:rPr lang="en-GB" dirty="0"/>
              <a:t>From the compilation of your program!</a:t>
            </a:r>
          </a:p>
          <a:p>
            <a:pPr lvl="1"/>
            <a:r>
              <a:rPr lang="en-GB" dirty="0"/>
              <a:t>Or from interpretation (e.g., Java virtual machine)</a:t>
            </a:r>
          </a:p>
          <a:p>
            <a:pPr lvl="1"/>
            <a:r>
              <a:rPr lang="en-GB" dirty="0"/>
              <a:t>Store on disk as a program.</a:t>
            </a:r>
          </a:p>
          <a:p>
            <a:endParaRPr lang="en-GB" dirty="0"/>
          </a:p>
          <a:p>
            <a:r>
              <a:rPr lang="en-GB" dirty="0"/>
              <a:t>Binary code</a:t>
            </a:r>
          </a:p>
          <a:p>
            <a:pPr lvl="1"/>
            <a:r>
              <a:rPr lang="en-GB" dirty="0"/>
              <a:t>A binary representation of the machine code interpretable by processor.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58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Program lifespan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F82BD228-1DBD-4E4D-96C5-B0358B03ABFF}" type="slidenum">
              <a:rPr lang="en-US" altLang="en-US" sz="1400" b="1">
                <a:latin typeface="Times New Roman" pitchFamily="18" charset="0"/>
              </a:rPr>
              <a:pPr algn="ctr" eaLnBrk="1" hangingPunct="1"/>
              <a:t>15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1219200" y="1295400"/>
            <a:ext cx="4876800" cy="366713"/>
          </a:xfrm>
          <a:prstGeom prst="rect">
            <a:avLst/>
          </a:prstGeom>
          <a:solidFill>
            <a:srgbClr val="A6C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dirty="0"/>
              <a:t>Source Code, High Level Language 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1219200" y="2133600"/>
            <a:ext cx="4953000" cy="779463"/>
          </a:xfrm>
          <a:prstGeom prst="rect">
            <a:avLst/>
          </a:prstGeom>
          <a:solidFill>
            <a:srgbClr val="A6C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dirty="0"/>
              <a:t>Compiled or Interpreted Code</a:t>
            </a:r>
          </a:p>
          <a:p>
            <a:pPr algn="ctr">
              <a:spcBef>
                <a:spcPct val="50000"/>
              </a:spcBef>
            </a:pPr>
            <a:r>
              <a:rPr lang="en-GB" altLang="en-US" dirty="0"/>
              <a:t>(.exe, Java </a:t>
            </a:r>
            <a:r>
              <a:rPr lang="en-GB" altLang="en-US" dirty="0" err="1"/>
              <a:t>PCode</a:t>
            </a:r>
            <a:r>
              <a:rPr lang="en-GB" altLang="en-US" dirty="0"/>
              <a:t>, etc…)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3581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3867150" y="1704975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Compilation/Interpretation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1219200" y="3487738"/>
            <a:ext cx="4953000" cy="366712"/>
          </a:xfrm>
          <a:prstGeom prst="rect">
            <a:avLst/>
          </a:prstGeom>
          <a:solidFill>
            <a:srgbClr val="A6C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dirty="0" err="1"/>
              <a:t>Runable</a:t>
            </a:r>
            <a:r>
              <a:rPr lang="en-GB" altLang="en-US" dirty="0"/>
              <a:t> program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3581400" y="31067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3867150" y="3059113"/>
            <a:ext cx="512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dirty="0"/>
              <a:t>Program Loaded by OS. Creation of context.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1238250" y="4391025"/>
            <a:ext cx="4953000" cy="366713"/>
          </a:xfrm>
          <a:prstGeom prst="rect">
            <a:avLst/>
          </a:prstGeom>
          <a:solidFill>
            <a:srgbClr val="A6C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dirty="0"/>
              <a:t>Process running</a:t>
            </a:r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3600450" y="4010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3886200" y="39624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Execution by CPU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1238250" y="5348288"/>
            <a:ext cx="4953000" cy="366712"/>
          </a:xfrm>
          <a:prstGeom prst="rect">
            <a:avLst/>
          </a:prstGeom>
          <a:solidFill>
            <a:srgbClr val="A6C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Additional threads running</a:t>
            </a:r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>
            <a:off x="3600450" y="4967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3886200" y="4919663"/>
            <a:ext cx="350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dirty="0"/>
              <a:t>Possible creation of new threads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>
                <a:solidFill>
                  <a:srgbClr val="DB8B33"/>
                </a:solidFill>
              </a:rPr>
              <a:t>CPU and Code execution</a:t>
            </a:r>
          </a:p>
        </p:txBody>
      </p:sp>
      <p:sp>
        <p:nvSpPr>
          <p:cNvPr id="64819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1676400" cy="7620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600">
                <a:solidFill>
                  <a:srgbClr val="320064"/>
                </a:solidFill>
              </a:rPr>
              <a:t>i=</a:t>
            </a:r>
            <a:r>
              <a:rPr lang="en-US" altLang="en-US" sz="3600" dirty="0">
                <a:solidFill>
                  <a:srgbClr val="320064"/>
                </a:solidFill>
              </a:rPr>
              <a:t>i+1;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36159E34-3C1D-41AF-8DF0-CC01DA0FF3C8}" type="slidenum">
              <a:rPr lang="en-US" altLang="en-US" sz="1400" b="1">
                <a:latin typeface="Times New Roman" pitchFamily="18" charset="0"/>
              </a:rPr>
              <a:pPr algn="ctr" eaLnBrk="1" hangingPunct="1"/>
              <a:t>16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1219200" y="2971800"/>
            <a:ext cx="2209800" cy="3200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2743200" y="4648200"/>
            <a:ext cx="381000" cy="5334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>
                <a:solidFill>
                  <a:srgbClr val="FFFFFF"/>
                </a:solidFill>
              </a:rPr>
              <a:t>R1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2743200" y="5334000"/>
            <a:ext cx="381000" cy="5334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>
                <a:solidFill>
                  <a:srgbClr val="FFFFFF"/>
                </a:solidFill>
              </a:rPr>
              <a:t>R2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1600200" y="3276600"/>
            <a:ext cx="838200" cy="25908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>
                <a:solidFill>
                  <a:srgbClr val="FFFFFF"/>
                </a:solidFill>
              </a:rPr>
              <a:t>ALU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2743200" y="3962400"/>
            <a:ext cx="381000" cy="5334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>
                <a:solidFill>
                  <a:srgbClr val="FFFFFF"/>
                </a:solidFill>
              </a:rPr>
              <a:t>SP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2743200" y="3276600"/>
            <a:ext cx="381000" cy="5334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>
                <a:solidFill>
                  <a:srgbClr val="FFFFFF"/>
                </a:solidFill>
              </a:rPr>
              <a:t>PC</a:t>
            </a:r>
            <a:endParaRPr lang="en-US" altLang="en-US">
              <a:solidFill>
                <a:srgbClr val="FFFFFF"/>
              </a:solidFill>
            </a:endParaRPr>
          </a:p>
        </p:txBody>
      </p:sp>
      <p:grpSp>
        <p:nvGrpSpPr>
          <p:cNvPr id="648206" name="Group 14"/>
          <p:cNvGrpSpPr>
            <a:grpSpLocks/>
          </p:cNvGrpSpPr>
          <p:nvPr/>
        </p:nvGrpSpPr>
        <p:grpSpPr bwMode="auto">
          <a:xfrm>
            <a:off x="3124200" y="4876800"/>
            <a:ext cx="1981200" cy="685800"/>
            <a:chOff x="2880" y="3072"/>
            <a:chExt cx="1248" cy="432"/>
          </a:xfrm>
        </p:grpSpPr>
        <p:sp>
          <p:nvSpPr>
            <p:cNvPr id="18469" name="Line 15"/>
            <p:cNvSpPr>
              <a:spLocks noChangeShapeType="1"/>
            </p:cNvSpPr>
            <p:nvPr/>
          </p:nvSpPr>
          <p:spPr bwMode="auto">
            <a:xfrm>
              <a:off x="2880" y="3072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0" name="Line 16"/>
            <p:cNvSpPr>
              <a:spLocks noChangeShapeType="1"/>
            </p:cNvSpPr>
            <p:nvPr/>
          </p:nvSpPr>
          <p:spPr bwMode="auto">
            <a:xfrm flipV="1">
              <a:off x="2880" y="3408"/>
              <a:ext cx="38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1" name="Text Box 17"/>
            <p:cNvSpPr txBox="1">
              <a:spLocks noChangeArrowheads="1"/>
            </p:cNvSpPr>
            <p:nvPr/>
          </p:nvSpPr>
          <p:spPr bwMode="auto">
            <a:xfrm>
              <a:off x="3264" y="3264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/>
                <a:t>Registers</a:t>
              </a:r>
              <a:endParaRPr lang="en-US" altLang="en-US"/>
            </a:p>
          </p:txBody>
        </p:sp>
      </p:grpSp>
      <p:grpSp>
        <p:nvGrpSpPr>
          <p:cNvPr id="648210" name="Group 18"/>
          <p:cNvGrpSpPr>
            <a:grpSpLocks/>
          </p:cNvGrpSpPr>
          <p:nvPr/>
        </p:nvGrpSpPr>
        <p:grpSpPr bwMode="auto">
          <a:xfrm>
            <a:off x="3200400" y="3505200"/>
            <a:ext cx="1981200" cy="1495425"/>
            <a:chOff x="2880" y="3072"/>
            <a:chExt cx="1248" cy="942"/>
          </a:xfrm>
        </p:grpSpPr>
        <p:sp>
          <p:nvSpPr>
            <p:cNvPr id="18466" name="Line 19"/>
            <p:cNvSpPr>
              <a:spLocks noChangeShapeType="1"/>
            </p:cNvSpPr>
            <p:nvPr/>
          </p:nvSpPr>
          <p:spPr bwMode="auto">
            <a:xfrm>
              <a:off x="2880" y="3072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7" name="Line 20"/>
            <p:cNvSpPr>
              <a:spLocks noChangeShapeType="1"/>
            </p:cNvSpPr>
            <p:nvPr/>
          </p:nvSpPr>
          <p:spPr bwMode="auto">
            <a:xfrm flipV="1">
              <a:off x="2880" y="3408"/>
              <a:ext cx="38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8" name="Text Box 21"/>
            <p:cNvSpPr txBox="1">
              <a:spLocks noChangeArrowheads="1"/>
            </p:cNvSpPr>
            <p:nvPr/>
          </p:nvSpPr>
          <p:spPr bwMode="auto">
            <a:xfrm>
              <a:off x="3264" y="3264"/>
              <a:ext cx="86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/>
                <a:t>Stack Pointer and Program Counter</a:t>
              </a:r>
              <a:endParaRPr lang="en-US" altLang="en-US"/>
            </a:p>
          </p:txBody>
        </p:sp>
      </p:grpSp>
      <p:sp>
        <p:nvSpPr>
          <p:cNvPr id="18447" name="Rectangle 22"/>
          <p:cNvSpPr>
            <a:spLocks noChangeArrowheads="1"/>
          </p:cNvSpPr>
          <p:nvPr/>
        </p:nvSpPr>
        <p:spPr bwMode="auto">
          <a:xfrm>
            <a:off x="6019800" y="1371600"/>
            <a:ext cx="2209800" cy="4114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8448" name="Text Box 23"/>
          <p:cNvSpPr txBox="1">
            <a:spLocks noChangeArrowheads="1"/>
          </p:cNvSpPr>
          <p:nvPr/>
        </p:nvSpPr>
        <p:spPr bwMode="auto">
          <a:xfrm>
            <a:off x="1295400" y="62484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CPU</a:t>
            </a:r>
            <a:endParaRPr lang="en-US" altLang="en-US"/>
          </a:p>
        </p:txBody>
      </p:sp>
      <p:sp>
        <p:nvSpPr>
          <p:cNvPr id="18449" name="Text Box 24"/>
          <p:cNvSpPr txBox="1">
            <a:spLocks noChangeArrowheads="1"/>
          </p:cNvSpPr>
          <p:nvPr/>
        </p:nvSpPr>
        <p:spPr bwMode="auto">
          <a:xfrm>
            <a:off x="6096000" y="56530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Memory</a:t>
            </a:r>
            <a:endParaRPr lang="en-US" altLang="en-US"/>
          </a:p>
        </p:txBody>
      </p:sp>
      <p:grpSp>
        <p:nvGrpSpPr>
          <p:cNvPr id="648217" name="Group 25"/>
          <p:cNvGrpSpPr>
            <a:grpSpLocks/>
          </p:cNvGrpSpPr>
          <p:nvPr/>
        </p:nvGrpSpPr>
        <p:grpSpPr bwMode="auto">
          <a:xfrm>
            <a:off x="5486400" y="4419600"/>
            <a:ext cx="2743200" cy="381000"/>
            <a:chOff x="3456" y="2784"/>
            <a:chExt cx="1728" cy="240"/>
          </a:xfrm>
        </p:grpSpPr>
        <p:sp>
          <p:nvSpPr>
            <p:cNvPr id="18463" name="Rectangle 26"/>
            <p:cNvSpPr>
              <a:spLocks noChangeArrowheads="1"/>
            </p:cNvSpPr>
            <p:nvPr/>
          </p:nvSpPr>
          <p:spPr bwMode="auto">
            <a:xfrm>
              <a:off x="3792" y="2784"/>
              <a:ext cx="1392" cy="240"/>
            </a:xfrm>
            <a:prstGeom prst="rect">
              <a:avLst/>
            </a:prstGeom>
            <a:solidFill>
              <a:srgbClr val="CC99FF"/>
            </a:solidFill>
            <a:ln w="2857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GB" altLang="en-US">
                <a:latin typeface="Times New Roman" pitchFamily="18" charset="0"/>
              </a:endParaRPr>
            </a:p>
          </p:txBody>
        </p:sp>
        <p:sp>
          <p:nvSpPr>
            <p:cNvPr id="18464" name="Text Box 27"/>
            <p:cNvSpPr txBox="1">
              <a:spLocks noChangeArrowheads="1"/>
            </p:cNvSpPr>
            <p:nvPr/>
          </p:nvSpPr>
          <p:spPr bwMode="auto">
            <a:xfrm>
              <a:off x="3456" y="278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altLang="en-US">
                  <a:latin typeface="Times New Roman" pitchFamily="18" charset="0"/>
                </a:rPr>
                <a:t>i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8465" name="Text Box 28"/>
            <p:cNvSpPr txBox="1">
              <a:spLocks noChangeArrowheads="1"/>
            </p:cNvSpPr>
            <p:nvPr/>
          </p:nvSpPr>
          <p:spPr bwMode="auto">
            <a:xfrm>
              <a:off x="4320" y="278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GB" altLang="en-US">
                  <a:latin typeface="Times New Roman" pitchFamily="18" charset="0"/>
                </a:rPr>
                <a:t>3</a:t>
              </a:r>
              <a:endParaRPr lang="en-US" altLang="en-US">
                <a:latin typeface="Times New Roman" pitchFamily="18" charset="0"/>
              </a:endParaRPr>
            </a:p>
          </p:txBody>
        </p:sp>
      </p:grpSp>
      <p:grpSp>
        <p:nvGrpSpPr>
          <p:cNvPr id="648221" name="Group 29"/>
          <p:cNvGrpSpPr>
            <a:grpSpLocks/>
          </p:cNvGrpSpPr>
          <p:nvPr/>
        </p:nvGrpSpPr>
        <p:grpSpPr bwMode="auto">
          <a:xfrm>
            <a:off x="6019800" y="1981200"/>
            <a:ext cx="2209800" cy="1143000"/>
            <a:chOff x="3792" y="1248"/>
            <a:chExt cx="1392" cy="720"/>
          </a:xfrm>
        </p:grpSpPr>
        <p:sp>
          <p:nvSpPr>
            <p:cNvPr id="18460" name="Rectangle 30"/>
            <p:cNvSpPr>
              <a:spLocks noChangeArrowheads="1"/>
            </p:cNvSpPr>
            <p:nvPr/>
          </p:nvSpPr>
          <p:spPr bwMode="auto">
            <a:xfrm>
              <a:off x="3792" y="1248"/>
              <a:ext cx="1392" cy="240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dirty="0">
                  <a:latin typeface="Times New Roman" pitchFamily="18" charset="0"/>
                </a:rPr>
                <a:t>MOV R1, i</a:t>
              </a:r>
              <a:endParaRPr lang="en-US" altLang="en-US" dirty="0">
                <a:latin typeface="Times New Roman" pitchFamily="18" charset="0"/>
              </a:endParaRPr>
            </a:p>
          </p:txBody>
        </p:sp>
        <p:sp>
          <p:nvSpPr>
            <p:cNvPr id="18461" name="Rectangle 31"/>
            <p:cNvSpPr>
              <a:spLocks noChangeArrowheads="1"/>
            </p:cNvSpPr>
            <p:nvPr/>
          </p:nvSpPr>
          <p:spPr bwMode="auto">
            <a:xfrm>
              <a:off x="3792" y="1488"/>
              <a:ext cx="1392" cy="240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dirty="0">
                  <a:latin typeface="Times New Roman" pitchFamily="18" charset="0"/>
                </a:rPr>
                <a:t>ADD R1, #1</a:t>
              </a:r>
              <a:endParaRPr lang="en-US" altLang="en-US" dirty="0">
                <a:latin typeface="Times New Roman" pitchFamily="18" charset="0"/>
              </a:endParaRPr>
            </a:p>
          </p:txBody>
        </p:sp>
        <p:sp>
          <p:nvSpPr>
            <p:cNvPr id="18462" name="Rectangle 32"/>
            <p:cNvSpPr>
              <a:spLocks noChangeArrowheads="1"/>
            </p:cNvSpPr>
            <p:nvPr/>
          </p:nvSpPr>
          <p:spPr bwMode="auto">
            <a:xfrm>
              <a:off x="3792" y="1728"/>
              <a:ext cx="1392" cy="240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dirty="0">
                  <a:latin typeface="Times New Roman" pitchFamily="18" charset="0"/>
                </a:rPr>
                <a:t>MOV i, R1</a:t>
              </a:r>
              <a:endParaRPr lang="en-US" altLang="en-US" dirty="0">
                <a:latin typeface="Times New Roman" pitchFamily="18" charset="0"/>
              </a:endParaRPr>
            </a:p>
          </p:txBody>
        </p:sp>
      </p:grpSp>
      <p:sp>
        <p:nvSpPr>
          <p:cNvPr id="648225" name="Line 33"/>
          <p:cNvSpPr>
            <a:spLocks noChangeShapeType="1"/>
          </p:cNvSpPr>
          <p:nvPr/>
        </p:nvSpPr>
        <p:spPr bwMode="auto">
          <a:xfrm flipV="1">
            <a:off x="3200400" y="2209800"/>
            <a:ext cx="2743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8226" name="Line 34"/>
          <p:cNvSpPr>
            <a:spLocks noChangeShapeType="1"/>
          </p:cNvSpPr>
          <p:nvPr/>
        </p:nvSpPr>
        <p:spPr bwMode="auto">
          <a:xfrm flipV="1">
            <a:off x="3200400" y="2590800"/>
            <a:ext cx="2743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8227" name="Line 35"/>
          <p:cNvSpPr>
            <a:spLocks noChangeShapeType="1"/>
          </p:cNvSpPr>
          <p:nvPr/>
        </p:nvSpPr>
        <p:spPr bwMode="auto">
          <a:xfrm flipV="1">
            <a:off x="3200400" y="2895600"/>
            <a:ext cx="2743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48228" name="Group 36"/>
          <p:cNvGrpSpPr>
            <a:grpSpLocks/>
          </p:cNvGrpSpPr>
          <p:nvPr/>
        </p:nvGrpSpPr>
        <p:grpSpPr bwMode="auto">
          <a:xfrm>
            <a:off x="6934200" y="4432300"/>
            <a:ext cx="1143000" cy="366713"/>
            <a:chOff x="3456" y="3792"/>
            <a:chExt cx="720" cy="231"/>
          </a:xfrm>
        </p:grpSpPr>
        <p:sp>
          <p:nvSpPr>
            <p:cNvPr id="18458" name="Text Box 37"/>
            <p:cNvSpPr txBox="1">
              <a:spLocks noChangeArrowheads="1"/>
            </p:cNvSpPr>
            <p:nvPr/>
          </p:nvSpPr>
          <p:spPr bwMode="auto">
            <a:xfrm>
              <a:off x="3696" y="379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/>
                <a:t>4</a:t>
              </a:r>
              <a:endParaRPr lang="en-US" altLang="en-US"/>
            </a:p>
          </p:txBody>
        </p:sp>
        <p:sp>
          <p:nvSpPr>
            <p:cNvPr id="18459" name="Line 38"/>
            <p:cNvSpPr>
              <a:spLocks noChangeShapeType="1"/>
            </p:cNvSpPr>
            <p:nvPr/>
          </p:nvSpPr>
          <p:spPr bwMode="auto">
            <a:xfrm flipH="1">
              <a:off x="3456" y="3840"/>
              <a:ext cx="24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48231" name="Text Box 39"/>
          <p:cNvSpPr txBox="1">
            <a:spLocks noChangeArrowheads="1"/>
          </p:cNvSpPr>
          <p:nvPr/>
        </p:nvSpPr>
        <p:spPr bwMode="auto">
          <a:xfrm>
            <a:off x="31242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8232" name="Text Box 40"/>
          <p:cNvSpPr txBox="1">
            <a:spLocks noChangeArrowheads="1"/>
          </p:cNvSpPr>
          <p:nvPr/>
        </p:nvSpPr>
        <p:spPr bwMode="auto">
          <a:xfrm>
            <a:off x="31242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4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48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4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48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48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4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648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4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9" grpId="0" build="p"/>
      <p:bldP spid="648225" grpId="0" animBg="1"/>
      <p:bldP spid="648225" grpId="1" animBg="1"/>
      <p:bldP spid="648226" grpId="0" animBg="1"/>
      <p:bldP spid="648226" grpId="1" animBg="1"/>
      <p:bldP spid="648227" grpId="0" animBg="1"/>
      <p:bldP spid="648227" grpId="1" animBg="1"/>
      <p:bldP spid="648231" grpId="0"/>
      <p:bldP spid="648231" grpId="1"/>
      <p:bldP spid="6482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>
                <a:solidFill>
                  <a:srgbClr val="DB8B33"/>
                </a:solidFill>
              </a:rPr>
              <a:t>CPU and Code execution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The execution of a program is mainly sequential.</a:t>
            </a:r>
          </a:p>
          <a:p>
            <a:pPr lvl="1"/>
            <a:r>
              <a:rPr lang="en-GB" altLang="en-US" sz="2000" dirty="0"/>
              <a:t>Only a single basic instruction at a time (single processor).</a:t>
            </a:r>
          </a:p>
          <a:p>
            <a:pPr lvl="2"/>
            <a:r>
              <a:rPr lang="en-GB" altLang="en-US" sz="1700" dirty="0"/>
              <a:t>Well, not so true for modern processors …</a:t>
            </a:r>
          </a:p>
          <a:p>
            <a:pPr lvl="3"/>
            <a:r>
              <a:rPr lang="en-GB" altLang="en-US" sz="1700" dirty="0"/>
              <a:t>Multithreading.</a:t>
            </a:r>
          </a:p>
          <a:p>
            <a:endParaRPr lang="en-GB" altLang="en-US" dirty="0"/>
          </a:p>
          <a:p>
            <a:r>
              <a:rPr lang="en-GB" altLang="en-US" dirty="0"/>
              <a:t>Operating systems are multi-tasked while some processors have a single core. How is it possible to execute two different codes simultaneously ?</a:t>
            </a:r>
          </a:p>
          <a:p>
            <a:pPr lvl="1"/>
            <a:r>
              <a:rPr lang="en-GB" altLang="en-US" sz="2000" dirty="0"/>
              <a:t>Real-Time code interleaving is obviously not possible.</a:t>
            </a:r>
          </a:p>
          <a:p>
            <a:pPr lvl="1"/>
            <a:r>
              <a:rPr lang="en-GB" altLang="en-US" sz="2000" dirty="0"/>
              <a:t>One strength of the OS is its ability to quickly switch between different programs. </a:t>
            </a:r>
          </a:p>
          <a:p>
            <a:endParaRPr lang="en-US" altLang="en-US" dirty="0">
              <a:solidFill>
                <a:srgbClr val="320064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4A7D1D50-5709-4DA3-8463-CE8CE745632B}" type="slidenum">
              <a:rPr lang="en-US" altLang="en-US" sz="1400" b="1">
                <a:latin typeface="Times New Roman" pitchFamily="18" charset="0"/>
              </a:rPr>
              <a:pPr algn="ctr" eaLnBrk="1" hangingPunct="1"/>
              <a:t>17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49224" name="Rectangle 8"/>
          <p:cNvSpPr>
            <a:spLocks noChangeArrowheads="1"/>
          </p:cNvSpPr>
          <p:nvPr/>
        </p:nvSpPr>
        <p:spPr bwMode="auto">
          <a:xfrm>
            <a:off x="1524000" y="51054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/>
              <a:t>Task 1</a:t>
            </a:r>
            <a:endParaRPr lang="en-US" altLang="en-US"/>
          </a:p>
        </p:txBody>
      </p:sp>
      <p:grpSp>
        <p:nvGrpSpPr>
          <p:cNvPr id="649225" name="Group 9"/>
          <p:cNvGrpSpPr>
            <a:grpSpLocks/>
          </p:cNvGrpSpPr>
          <p:nvPr/>
        </p:nvGrpSpPr>
        <p:grpSpPr bwMode="auto">
          <a:xfrm>
            <a:off x="1447800" y="5867400"/>
            <a:ext cx="6477000" cy="366713"/>
            <a:chOff x="912" y="3696"/>
            <a:chExt cx="4080" cy="231"/>
          </a:xfrm>
        </p:grpSpPr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>
              <a:off x="912" y="3840"/>
              <a:ext cx="37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4704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i="1">
                  <a:latin typeface="Times New Roman" pitchFamily="18" charset="0"/>
                </a:rPr>
                <a:t>t</a:t>
              </a:r>
              <a:endParaRPr lang="en-US" altLang="en-US" i="1">
                <a:latin typeface="Times New Roman" pitchFamily="18" charset="0"/>
              </a:endParaRPr>
            </a:p>
          </p:txBody>
        </p:sp>
      </p:grpSp>
      <p:sp>
        <p:nvSpPr>
          <p:cNvPr id="649228" name="Rectangle 12"/>
          <p:cNvSpPr>
            <a:spLocks noChangeArrowheads="1"/>
          </p:cNvSpPr>
          <p:nvPr/>
        </p:nvSpPr>
        <p:spPr bwMode="auto">
          <a:xfrm>
            <a:off x="3200400" y="5562600"/>
            <a:ext cx="16002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/>
              <a:t>Task 2</a:t>
            </a:r>
            <a:endParaRPr lang="en-US" altLang="en-US"/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4876800" y="51054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/>
              <a:t>Task 1</a:t>
            </a:r>
            <a:endParaRPr lang="en-US" altLang="en-US"/>
          </a:p>
        </p:txBody>
      </p:sp>
      <p:sp>
        <p:nvSpPr>
          <p:cNvPr id="649230" name="Rectangle 14"/>
          <p:cNvSpPr>
            <a:spLocks noChangeArrowheads="1"/>
          </p:cNvSpPr>
          <p:nvPr/>
        </p:nvSpPr>
        <p:spPr bwMode="auto">
          <a:xfrm>
            <a:off x="6553200" y="5562600"/>
            <a:ext cx="16002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/>
              <a:t>…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4" grpId="0" animBg="1"/>
      <p:bldP spid="649228" grpId="0" animBg="1"/>
      <p:bldP spid="649229" grpId="0" animBg="1"/>
      <p:bldP spid="6492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Processes &amp; Threads: Simple Java Example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1E13D27D-5D3A-4013-88C5-E1927B1766A3}" type="slidenum">
              <a:rPr lang="en-US" altLang="en-US" sz="1400" b="1">
                <a:latin typeface="Times New Roman" pitchFamily="18" charset="0"/>
              </a:rPr>
              <a:pPr algn="ctr" eaLnBrk="1" hangingPunct="1"/>
              <a:t>18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7724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57900" y="1905000"/>
            <a:ext cx="339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//</a:t>
            </a:r>
            <a:r>
              <a:rPr lang="en-GB" sz="1400" dirty="0" err="1">
                <a:solidFill>
                  <a:srgbClr val="00B050"/>
                </a:solidFill>
              </a:rPr>
              <a:t>WorkingThreads</a:t>
            </a:r>
            <a:r>
              <a:rPr lang="en-GB" sz="1400" dirty="0">
                <a:solidFill>
                  <a:srgbClr val="00B050"/>
                </a:solidFill>
              </a:rPr>
              <a:t> Extends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5300" y="2511623"/>
            <a:ext cx="468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//</a:t>
            </a:r>
            <a:r>
              <a:rPr lang="en-GB" sz="1400" dirty="0" err="1">
                <a:solidFill>
                  <a:srgbClr val="00B050"/>
                </a:solidFill>
              </a:rPr>
              <a:t>WorkerRunnable</a:t>
            </a:r>
            <a:r>
              <a:rPr lang="en-GB" sz="1400" dirty="0">
                <a:solidFill>
                  <a:srgbClr val="00B050"/>
                </a:solidFill>
              </a:rPr>
              <a:t> implements Runnable</a:t>
            </a:r>
          </a:p>
        </p:txBody>
      </p:sp>
    </p:spTree>
    <p:extLst>
      <p:ext uri="{BB962C8B-B14F-4D97-AF65-F5344CB8AC3E}">
        <p14:creationId xmlns:p14="http://schemas.microsoft.com/office/powerpoint/2010/main" val="274061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Simple Java Example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C08ED6E-D9DA-4465-B222-B50EDFC4C1A2}" type="slidenum">
              <a:rPr lang="en-US" altLang="en-US" sz="1400" b="1">
                <a:latin typeface="Times New Roman" pitchFamily="18" charset="0"/>
              </a:rPr>
              <a:pPr algn="ctr" eaLnBrk="1" hangingPunct="1"/>
              <a:t>19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1024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75536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55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Content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2800" dirty="0">
              <a:solidFill>
                <a:srgbClr val="320064"/>
              </a:solidFill>
            </a:endParaRPr>
          </a:p>
          <a:p>
            <a:r>
              <a:rPr lang="en-US" altLang="en-US" dirty="0">
                <a:solidFill>
                  <a:srgbClr val="320064"/>
                </a:solidFill>
              </a:rPr>
              <a:t>Role of the Kernel.</a:t>
            </a:r>
          </a:p>
          <a:p>
            <a:endParaRPr lang="en-US" altLang="en-US" dirty="0">
              <a:solidFill>
                <a:srgbClr val="320064"/>
              </a:solidFill>
            </a:endParaRPr>
          </a:p>
          <a:p>
            <a:r>
              <a:rPr lang="en-US" altLang="en-US" dirty="0">
                <a:solidFill>
                  <a:srgbClr val="320064"/>
                </a:solidFill>
              </a:rPr>
              <a:t>Processes &amp; Threads.</a:t>
            </a:r>
          </a:p>
          <a:p>
            <a:endParaRPr lang="en-US" altLang="en-US" dirty="0">
              <a:solidFill>
                <a:srgbClr val="320064"/>
              </a:solidFill>
            </a:endParaRPr>
          </a:p>
          <a:p>
            <a:r>
              <a:rPr lang="en-US" altLang="en-US" dirty="0">
                <a:solidFill>
                  <a:srgbClr val="320064"/>
                </a:solidFill>
              </a:rPr>
              <a:t>Loading and Linking.</a:t>
            </a:r>
          </a:p>
          <a:p>
            <a:endParaRPr lang="en-US" altLang="en-US" dirty="0">
              <a:solidFill>
                <a:srgbClr val="320064"/>
              </a:solidFill>
            </a:endParaRPr>
          </a:p>
          <a:p>
            <a:r>
              <a:rPr lang="en-GB" altLang="en-US" dirty="0">
                <a:solidFill>
                  <a:srgbClr val="320064"/>
                </a:solidFill>
              </a:rPr>
              <a:t>Interrupts.</a:t>
            </a:r>
          </a:p>
          <a:p>
            <a:endParaRPr lang="en-GB" altLang="en-US" dirty="0">
              <a:solidFill>
                <a:srgbClr val="320064"/>
              </a:solidFill>
            </a:endParaRPr>
          </a:p>
          <a:p>
            <a:r>
              <a:rPr lang="en-GB" altLang="en-US" dirty="0">
                <a:solidFill>
                  <a:srgbClr val="320064"/>
                </a:solidFill>
              </a:rPr>
              <a:t>Examples in C (Thread and Process creation) and C++11.</a:t>
            </a:r>
            <a:endParaRPr lang="en-US" altLang="en-US" dirty="0">
              <a:solidFill>
                <a:srgbClr val="320064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0F41984-B1B2-4CD6-B440-A77B2A34124D}" type="slidenum">
              <a:rPr lang="en-US" altLang="en-US" sz="1400" b="1">
                <a:latin typeface="Times New Roman" pitchFamily="18" charset="0"/>
              </a:rPr>
              <a:pPr algn="ctr" eaLnBrk="1" hangingPunct="1"/>
              <a:t>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Simple Java Example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6A4398E9-1DC3-4A69-AEB0-ADF5094837AC}" type="slidenum">
              <a:rPr lang="en-US" altLang="en-US" sz="1400" b="1">
                <a:latin typeface="Times New Roman" pitchFamily="18" charset="0"/>
              </a:rPr>
              <a:pPr algn="ctr" eaLnBrk="1" hangingPunct="1"/>
              <a:t>20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785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Simple Java Example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23219C4B-12B5-4774-BF04-F6213737F0E1}" type="slidenum">
              <a:rPr lang="en-US" altLang="en-US" sz="1400" b="1">
                <a:latin typeface="Times New Roman" pitchFamily="18" charset="0"/>
              </a:rPr>
              <a:pPr algn="ctr" eaLnBrk="1" hangingPunct="1"/>
              <a:t>21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1229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3000"/>
            <a:ext cx="3810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79913"/>
            <a:ext cx="358140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27513"/>
            <a:ext cx="30480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090" name="Line 10"/>
          <p:cNvSpPr>
            <a:spLocks noChangeShapeType="1"/>
          </p:cNvSpPr>
          <p:nvPr/>
        </p:nvSpPr>
        <p:spPr bwMode="auto">
          <a:xfrm>
            <a:off x="4114800" y="1323975"/>
            <a:ext cx="0" cy="885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091" name="Line 11"/>
          <p:cNvSpPr>
            <a:spLocks noChangeShapeType="1"/>
          </p:cNvSpPr>
          <p:nvPr/>
        </p:nvSpPr>
        <p:spPr bwMode="auto">
          <a:xfrm>
            <a:off x="1752600" y="468471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092" name="Line 12"/>
          <p:cNvSpPr>
            <a:spLocks noChangeShapeType="1"/>
          </p:cNvSpPr>
          <p:nvPr/>
        </p:nvSpPr>
        <p:spPr bwMode="auto">
          <a:xfrm>
            <a:off x="6172200" y="460851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093" name="Line 13"/>
          <p:cNvSpPr>
            <a:spLocks noChangeShapeType="1"/>
          </p:cNvSpPr>
          <p:nvPr/>
        </p:nvSpPr>
        <p:spPr bwMode="auto">
          <a:xfrm>
            <a:off x="4114800" y="2233613"/>
            <a:ext cx="0" cy="301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0" grpId="0" animBg="1"/>
      <p:bldP spid="686091" grpId="0" animBg="1"/>
      <p:bldP spid="686092" grpId="0" animBg="1"/>
      <p:bldP spid="6860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Output</a:t>
            </a:r>
            <a:endParaRPr lang="en-GB" altLang="en-US" sz="4000" dirty="0">
              <a:solidFill>
                <a:srgbClr val="DB8B33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99E987FE-11C9-42F1-B232-A2995E4CD2B2}" type="slidenum">
              <a:rPr lang="en-US" altLang="en-US" sz="1400" b="1">
                <a:latin typeface="Times New Roman" pitchFamily="18" charset="0"/>
              </a:rPr>
              <a:pPr algn="ctr" eaLnBrk="1" hangingPunct="1"/>
              <a:t>22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8" name="Rectangle 14"/>
          <p:cNvSpPr>
            <a:spLocks noChangeArrowheads="1"/>
          </p:cNvSpPr>
          <p:nvPr/>
        </p:nvSpPr>
        <p:spPr bwMode="auto">
          <a:xfrm>
            <a:off x="2667000" y="977900"/>
            <a:ext cx="39243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altLang="en-US" sz="3200"/>
              <a:t>Workers started</a:t>
            </a:r>
          </a:p>
          <a:p>
            <a:pPr eaLnBrk="1" hangingPunct="1"/>
            <a:endParaRPr lang="en-GB" altLang="en-US" sz="3200"/>
          </a:p>
          <a:p>
            <a:pPr eaLnBrk="1" hangingPunct="1"/>
            <a:r>
              <a:rPr lang="en-GB" altLang="en-US" sz="3200"/>
              <a:t>Hello from worker B</a:t>
            </a:r>
          </a:p>
          <a:p>
            <a:pPr eaLnBrk="1" hangingPunct="1"/>
            <a:endParaRPr lang="en-GB" altLang="en-US" sz="3200"/>
          </a:p>
          <a:p>
            <a:pPr eaLnBrk="1" hangingPunct="1"/>
            <a:r>
              <a:rPr lang="en-GB" altLang="en-US" sz="3200"/>
              <a:t>Hello from worker A</a:t>
            </a:r>
          </a:p>
          <a:p>
            <a:pPr eaLnBrk="1" hangingPunct="1"/>
            <a:endParaRPr lang="en-GB" altLang="en-US" sz="3200"/>
          </a:p>
          <a:p>
            <a:pPr eaLnBrk="1" hangingPunct="1"/>
            <a:r>
              <a:rPr lang="en-GB" altLang="en-US" sz="3200"/>
              <a:t>Worker B exiting </a:t>
            </a:r>
          </a:p>
          <a:p>
            <a:pPr eaLnBrk="1" hangingPunct="1"/>
            <a:endParaRPr lang="en-GB" altLang="en-US" sz="3200"/>
          </a:p>
          <a:p>
            <a:pPr eaLnBrk="1" hangingPunct="1"/>
            <a:r>
              <a:rPr lang="en-GB" altLang="en-US" sz="3200"/>
              <a:t>Worker A exiting</a:t>
            </a:r>
          </a:p>
          <a:p>
            <a:pPr eaLnBrk="1" hangingPunct="1"/>
            <a:endParaRPr lang="en-GB" altLang="en-US" sz="3200"/>
          </a:p>
          <a:p>
            <a:pPr eaLnBrk="1" hangingPunct="1"/>
            <a:r>
              <a:rPr lang="en-GB" altLang="en-US" sz="3200"/>
              <a:t>Workers finished</a:t>
            </a:r>
          </a:p>
          <a:p>
            <a:pPr eaLnBrk="1" hangingPunct="1"/>
            <a:r>
              <a:rPr lang="en-GB" alt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50513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Or possibly (!)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99E987FE-11C9-42F1-B232-A2995E4CD2B2}" type="slidenum">
              <a:rPr lang="en-US" altLang="en-US" sz="1400" b="1">
                <a:latin typeface="Times New Roman" pitchFamily="18" charset="0"/>
              </a:rPr>
              <a:pPr algn="ctr" eaLnBrk="1" hangingPunct="1"/>
              <a:t>23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8" name="Rectangle 14"/>
          <p:cNvSpPr>
            <a:spLocks noChangeArrowheads="1"/>
          </p:cNvSpPr>
          <p:nvPr/>
        </p:nvSpPr>
        <p:spPr bwMode="auto">
          <a:xfrm>
            <a:off x="2667000" y="977900"/>
            <a:ext cx="3924300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altLang="en-US" sz="3200" dirty="0"/>
              <a:t>Hello from worker B</a:t>
            </a:r>
          </a:p>
          <a:p>
            <a:pPr eaLnBrk="1" hangingPunct="1"/>
            <a:endParaRPr lang="en-GB" altLang="en-US" sz="3200" dirty="0"/>
          </a:p>
          <a:p>
            <a:pPr eaLnBrk="1" hangingPunct="1"/>
            <a:r>
              <a:rPr lang="en-GB" altLang="en-US" sz="3200" dirty="0"/>
              <a:t>Workers started</a:t>
            </a:r>
          </a:p>
          <a:p>
            <a:pPr eaLnBrk="1" hangingPunct="1"/>
            <a:endParaRPr lang="en-GB" altLang="en-US" sz="3200" dirty="0"/>
          </a:p>
          <a:p>
            <a:pPr eaLnBrk="1" hangingPunct="1"/>
            <a:r>
              <a:rPr lang="en-GB" altLang="en-US" sz="3200" dirty="0"/>
              <a:t>Hello from worker A</a:t>
            </a:r>
          </a:p>
          <a:p>
            <a:pPr eaLnBrk="1" hangingPunct="1"/>
            <a:endParaRPr lang="en-GB" altLang="en-US" sz="3200" dirty="0"/>
          </a:p>
          <a:p>
            <a:pPr eaLnBrk="1" hangingPunct="1"/>
            <a:r>
              <a:rPr lang="en-GB" altLang="en-US" sz="3200" dirty="0"/>
              <a:t>Worker A exiting </a:t>
            </a:r>
          </a:p>
          <a:p>
            <a:pPr eaLnBrk="1" hangingPunct="1"/>
            <a:endParaRPr lang="en-GB" altLang="en-US" sz="3200" dirty="0"/>
          </a:p>
          <a:p>
            <a:pPr eaLnBrk="1" hangingPunct="1"/>
            <a:r>
              <a:rPr lang="en-GB" altLang="en-US" sz="3200" dirty="0"/>
              <a:t>Worker B exiting</a:t>
            </a:r>
          </a:p>
          <a:p>
            <a:pPr eaLnBrk="1" hangingPunct="1"/>
            <a:endParaRPr lang="en-GB" altLang="en-US" sz="3200" dirty="0"/>
          </a:p>
          <a:p>
            <a:pPr eaLnBrk="1" hangingPunct="1"/>
            <a:r>
              <a:rPr lang="en-GB" altLang="en-US" sz="3200" dirty="0"/>
              <a:t>Workers finished</a:t>
            </a:r>
          </a:p>
          <a:p>
            <a:pPr eaLnBrk="1" hangingPunct="1"/>
            <a:r>
              <a:rPr lang="en-GB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72332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DB8B33"/>
                </a:solidFill>
              </a:rPr>
              <a:t>Process vs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process</a:t>
            </a:r>
            <a:r>
              <a:rPr lang="en-GB" dirty="0"/>
              <a:t> is an instance of a Program running.</a:t>
            </a:r>
          </a:p>
          <a:p>
            <a:pPr lvl="1"/>
            <a:r>
              <a:rPr lang="en-US" dirty="0"/>
              <a:t>A process is not a program!</a:t>
            </a:r>
          </a:p>
          <a:p>
            <a:pPr lvl="1"/>
            <a:r>
              <a:rPr lang="en-GB" dirty="0"/>
              <a:t>A Process is dynamic.</a:t>
            </a:r>
          </a:p>
          <a:p>
            <a:pPr lvl="1"/>
            <a:r>
              <a:rPr lang="en-GB" dirty="0"/>
              <a:t>The program is fixed at compilation time, before running it. </a:t>
            </a:r>
          </a:p>
          <a:p>
            <a:pPr lvl="1"/>
            <a:r>
              <a:rPr lang="en-GB" dirty="0"/>
              <a:t>The same program can be run several times, creating as many processes:</a:t>
            </a:r>
          </a:p>
          <a:p>
            <a:pPr lvl="2"/>
            <a:r>
              <a:rPr lang="en-GB" dirty="0"/>
              <a:t>1 powerpoint.exe file!</a:t>
            </a:r>
          </a:p>
          <a:p>
            <a:pPr lvl="2"/>
            <a:r>
              <a:rPr lang="en-GB" dirty="0"/>
              <a:t>Many PowerPoint windows!</a:t>
            </a:r>
          </a:p>
          <a:p>
            <a:pPr lvl="1"/>
            <a:r>
              <a:rPr lang="en-US" dirty="0"/>
              <a:t>Processes </a:t>
            </a:r>
            <a:r>
              <a:rPr lang="en-US" dirty="0">
                <a:solidFill>
                  <a:srgbClr val="FF0000"/>
                </a:solidFill>
              </a:rPr>
              <a:t>do not usually share memory </a:t>
            </a:r>
            <a:r>
              <a:rPr lang="en-US" dirty="0"/>
              <a:t>space and are isolated from each other.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32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Processes and Threads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5127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A</a:t>
            </a:r>
            <a:r>
              <a:rPr lang="en-US" altLang="en-US" sz="2800" dirty="0">
                <a:solidFill>
                  <a:srgbClr val="320064"/>
                </a:solidFill>
              </a:rPr>
              <a:t> </a:t>
            </a:r>
            <a:r>
              <a:rPr lang="en-US" altLang="en-US" sz="2800" b="1" dirty="0">
                <a:solidFill>
                  <a:srgbClr val="666633"/>
                </a:solidFill>
              </a:rPr>
              <a:t>thread</a:t>
            </a:r>
            <a:r>
              <a:rPr lang="en-US" altLang="en-US" sz="2800" dirty="0">
                <a:solidFill>
                  <a:srgbClr val="320064"/>
                </a:solidFill>
              </a:rPr>
              <a:t> </a:t>
            </a:r>
            <a:r>
              <a:rPr lang="en-US" altLang="en-US" sz="2800" dirty="0"/>
              <a:t>is similar to a process, but usually shares memory with other threads.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The difference is made when instantiating (i.e., creating) the process/thread (See later).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Groups of threads usually share (the virtual) memory space and can access </a:t>
            </a:r>
            <a:r>
              <a:rPr lang="en-US" altLang="en-US"/>
              <a:t>each other’s </a:t>
            </a:r>
            <a:r>
              <a:rPr lang="en-US" altLang="en-US" dirty="0"/>
              <a:t>memory.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They must have a common thread/process ancestor.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Separate memory stacks!</a:t>
            </a:r>
          </a:p>
          <a:p>
            <a:pPr marL="915670" lvl="2" indent="-274320" fontAlgn="auto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2000" dirty="0"/>
              <a:t>Memory stack mainly used to store local variables of a function.  </a:t>
            </a:r>
            <a:endParaRPr lang="en-US" altLang="en-US" sz="2800" dirty="0"/>
          </a:p>
          <a:p>
            <a:pPr lvl="1"/>
            <a:endParaRPr lang="en-US" altLang="en-US" sz="2400" dirty="0">
              <a:solidFill>
                <a:srgbClr val="320064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5B4ADD29-6260-4193-9D42-984F5B93990D}" type="slidenum">
              <a:rPr lang="en-US" altLang="en-US" sz="1400" b="1">
                <a:latin typeface="Times New Roman" pitchFamily="18" charset="0"/>
              </a:rPr>
              <a:pPr algn="ctr" eaLnBrk="1" hangingPunct="1"/>
              <a:t>25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9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Memory From a Process Point of View </a:t>
            </a:r>
            <a:br>
              <a:rPr lang="en-US" altLang="en-US" dirty="0">
                <a:solidFill>
                  <a:srgbClr val="DB8B33"/>
                </a:solidFill>
              </a:rPr>
            </a:br>
            <a:r>
              <a:rPr lang="en-US" altLang="en-US" dirty="0">
                <a:solidFill>
                  <a:srgbClr val="DB8B33"/>
                </a:solidFill>
              </a:rPr>
              <a:t>Process Image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2FB9D4C2-F5BF-4F7B-98CC-F25D30ABF106}" type="slidenum">
              <a:rPr lang="en-US" altLang="en-US" sz="1400" b="1">
                <a:latin typeface="Times New Roman" pitchFamily="18" charset="0"/>
              </a:rPr>
              <a:pPr algn="ctr" eaLnBrk="1" hangingPunct="1"/>
              <a:t>26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grpSp>
        <p:nvGrpSpPr>
          <p:cNvPr id="30726" name="Group 8"/>
          <p:cNvGrpSpPr>
            <a:grpSpLocks/>
          </p:cNvGrpSpPr>
          <p:nvPr/>
        </p:nvGrpSpPr>
        <p:grpSpPr bwMode="auto">
          <a:xfrm>
            <a:off x="2209800" y="1219200"/>
            <a:ext cx="4114800" cy="5181600"/>
            <a:chOff x="1728" y="1104"/>
            <a:chExt cx="2160" cy="2304"/>
          </a:xfrm>
        </p:grpSpPr>
        <p:sp>
          <p:nvSpPr>
            <p:cNvPr id="30732" name="Rectangle 9"/>
            <p:cNvSpPr>
              <a:spLocks noChangeArrowheads="1"/>
            </p:cNvSpPr>
            <p:nvPr/>
          </p:nvSpPr>
          <p:spPr bwMode="auto">
            <a:xfrm>
              <a:off x="1728" y="1104"/>
              <a:ext cx="2160" cy="33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Process Control Block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30733" name="Rectangle 10"/>
            <p:cNvSpPr>
              <a:spLocks noChangeArrowheads="1"/>
            </p:cNvSpPr>
            <p:nvPr/>
          </p:nvSpPr>
          <p:spPr bwMode="auto">
            <a:xfrm>
              <a:off x="1728" y="1440"/>
              <a:ext cx="2160" cy="7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Program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30734" name="Rectangle 11"/>
            <p:cNvSpPr>
              <a:spLocks noChangeArrowheads="1"/>
            </p:cNvSpPr>
            <p:nvPr/>
          </p:nvSpPr>
          <p:spPr bwMode="auto">
            <a:xfrm>
              <a:off x="1728" y="2160"/>
              <a:ext cx="2160" cy="7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Heap (Data)</a:t>
              </a:r>
            </a:p>
            <a:p>
              <a:pPr algn="ctr"/>
              <a:endParaRPr lang="en-GB" altLang="en-US" sz="1000">
                <a:solidFill>
                  <a:srgbClr val="333300"/>
                </a:solidFill>
              </a:endParaRPr>
            </a:p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Global variables &amp; </a:t>
              </a:r>
            </a:p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dynamically allocated memory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30735" name="Rectangle 12"/>
            <p:cNvSpPr>
              <a:spLocks noChangeArrowheads="1"/>
            </p:cNvSpPr>
            <p:nvPr/>
          </p:nvSpPr>
          <p:spPr bwMode="auto">
            <a:xfrm>
              <a:off x="1728" y="2880"/>
              <a:ext cx="2160" cy="52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Stack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</p:grpSp>
      <p:sp>
        <p:nvSpPr>
          <p:cNvPr id="30727" name="Line 13"/>
          <p:cNvSpPr>
            <a:spLocks noChangeShapeType="1"/>
          </p:cNvSpPr>
          <p:nvPr/>
        </p:nvSpPr>
        <p:spPr bwMode="auto">
          <a:xfrm>
            <a:off x="1371600" y="5210175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8" name="Text Box 14"/>
          <p:cNvSpPr txBox="1">
            <a:spLocks noChangeArrowheads="1"/>
          </p:cNvSpPr>
          <p:nvPr/>
        </p:nvSpPr>
        <p:spPr bwMode="auto">
          <a:xfrm>
            <a:off x="304800" y="4967288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Top of Stack</a:t>
            </a:r>
            <a:endParaRPr lang="en-US" altLang="en-US"/>
          </a:p>
        </p:txBody>
      </p:sp>
      <p:sp>
        <p:nvSpPr>
          <p:cNvPr id="30729" name="Line 15"/>
          <p:cNvSpPr>
            <a:spLocks noChangeShapeType="1"/>
          </p:cNvSpPr>
          <p:nvPr/>
        </p:nvSpPr>
        <p:spPr bwMode="auto">
          <a:xfrm flipH="1">
            <a:off x="6477000" y="1219200"/>
            <a:ext cx="0" cy="518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0" name="Text Box 16"/>
          <p:cNvSpPr txBox="1">
            <a:spLocks noChangeArrowheads="1"/>
          </p:cNvSpPr>
          <p:nvPr/>
        </p:nvSpPr>
        <p:spPr bwMode="auto">
          <a:xfrm>
            <a:off x="6553200" y="1219200"/>
            <a:ext cx="13716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Logical Address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(virtual memory)</a:t>
            </a:r>
            <a:endParaRPr lang="en-US" altLang="en-US"/>
          </a:p>
        </p:txBody>
      </p:sp>
      <p:sp>
        <p:nvSpPr>
          <p:cNvPr id="30731" name="Rectangle 17"/>
          <p:cNvSpPr>
            <a:spLocks noChangeArrowheads="1"/>
          </p:cNvSpPr>
          <p:nvPr/>
        </p:nvSpPr>
        <p:spPr bwMode="auto">
          <a:xfrm>
            <a:off x="2209800" y="5224463"/>
            <a:ext cx="4114800" cy="304800"/>
          </a:xfrm>
          <a:prstGeom prst="rect">
            <a:avLst/>
          </a:prstGeom>
          <a:solidFill>
            <a:schemeClr val="accent1">
              <a:alpha val="54901"/>
            </a:schemeClr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/>
              <a:t>Local Variables for current function call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1200" y="2057400"/>
            <a:ext cx="1905000" cy="365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Memory 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The memory Stack: Storing local variables</a:t>
            </a:r>
            <a:br>
              <a:rPr lang="en-US" altLang="en-US" dirty="0">
                <a:solidFill>
                  <a:srgbClr val="DB8B33"/>
                </a:solidFill>
              </a:rPr>
            </a:br>
            <a:r>
              <a:rPr lang="en-US" altLang="en-US" dirty="0">
                <a:solidFill>
                  <a:srgbClr val="DB8B33"/>
                </a:solidFill>
              </a:rPr>
              <a:t>	Example: A recursive function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69706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228600" y="2209800"/>
            <a:ext cx="3581400" cy="464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solidFill>
                  <a:schemeClr val="tx2"/>
                </a:solidFill>
              </a:rPr>
              <a:t>int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err="1"/>
              <a:t>PowerOfTwo</a:t>
            </a:r>
            <a:r>
              <a:rPr lang="en-GB" sz="2000" dirty="0"/>
              <a:t>(</a:t>
            </a:r>
            <a:r>
              <a:rPr lang="en-GB" sz="2000" dirty="0">
                <a:solidFill>
                  <a:schemeClr val="tx2"/>
                </a:solidFill>
              </a:rPr>
              <a:t>unsigned </a:t>
            </a:r>
            <a:r>
              <a:rPr lang="en-GB" sz="2000" dirty="0" err="1">
                <a:solidFill>
                  <a:schemeClr val="tx2"/>
                </a:solidFill>
              </a:rPr>
              <a:t>int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/>
              <a:t>n)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  <a:tabLst>
                <a:tab pos="361950" algn="l"/>
                <a:tab pos="71755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chemeClr val="tx2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en-GB" sz="2000" dirty="0"/>
              <a:t>n==0</a:t>
            </a:r>
            <a:r>
              <a:rPr lang="en-GB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  <a:tabLst>
                <a:tab pos="361950" algn="l"/>
                <a:tab pos="717550" algn="l"/>
              </a:tabLst>
            </a:pPr>
            <a:r>
              <a:rPr lang="en-GB" sz="2000" dirty="0"/>
              <a:t>		</a:t>
            </a:r>
            <a:r>
              <a:rPr lang="en-GB" sz="2000" dirty="0">
                <a:solidFill>
                  <a:schemeClr val="tx2"/>
                </a:solidFill>
              </a:rPr>
              <a:t>return</a:t>
            </a:r>
            <a:r>
              <a:rPr lang="en-GB" sz="2000" dirty="0"/>
              <a:t> 1;</a:t>
            </a:r>
          </a:p>
          <a:p>
            <a:pPr marL="0" indent="0">
              <a:buNone/>
              <a:tabLst>
                <a:tab pos="361950" algn="l"/>
                <a:tab pos="71755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chemeClr val="tx2"/>
                </a:solidFill>
              </a:rPr>
              <a:t>else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2"/>
                </a:solidFill>
              </a:rPr>
              <a:t>return</a:t>
            </a:r>
          </a:p>
          <a:p>
            <a:pPr marL="0" indent="0">
              <a:buNone/>
              <a:tabLst>
                <a:tab pos="361950" algn="l"/>
                <a:tab pos="717550" algn="l"/>
              </a:tabLst>
            </a:pPr>
            <a:r>
              <a:rPr lang="en-GB" sz="2000" dirty="0"/>
              <a:t>		2</a:t>
            </a:r>
            <a:r>
              <a:rPr lang="en-GB" sz="2000" dirty="0">
                <a:solidFill>
                  <a:srgbClr val="0070C0"/>
                </a:solidFill>
              </a:rPr>
              <a:t>*</a:t>
            </a:r>
            <a:r>
              <a:rPr lang="en-GB" sz="2000" dirty="0" err="1"/>
              <a:t>PowerOfTwo</a:t>
            </a:r>
            <a:r>
              <a:rPr lang="en-GB" sz="2000" dirty="0"/>
              <a:t>(n</a:t>
            </a:r>
            <a:r>
              <a:rPr lang="en-GB" sz="2000" dirty="0">
                <a:solidFill>
                  <a:srgbClr val="0070C0"/>
                </a:solidFill>
              </a:rPr>
              <a:t>-</a:t>
            </a:r>
            <a:r>
              <a:rPr lang="en-GB" sz="2000" dirty="0"/>
              <a:t>1);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GB" altLang="en-US" sz="2000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2000" dirty="0" err="1"/>
              <a:t>PowerOfTwo</a:t>
            </a:r>
            <a:r>
              <a:rPr lang="en-GB" sz="2000" dirty="0"/>
              <a:t>(</a:t>
            </a:r>
            <a:r>
              <a:rPr lang="en-GB" sz="2000" dirty="0">
                <a:solidFill>
                  <a:schemeClr val="tx2"/>
                </a:solidFill>
              </a:rPr>
              <a:t>3</a:t>
            </a:r>
            <a:r>
              <a:rPr lang="en-GB" sz="2000" dirty="0"/>
              <a:t>);</a:t>
            </a:r>
            <a:endParaRPr lang="en-US" altLang="en-US" sz="2000" dirty="0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4A2C2D2-2FD7-4B08-A4C8-09F47ACA9571}" type="slidenum">
              <a:rPr lang="en-US" altLang="en-US" sz="1400" b="1">
                <a:latin typeface="Times New Roman" pitchFamily="18" charset="0"/>
              </a:rPr>
              <a:pPr algn="ctr" eaLnBrk="1" hangingPunct="1"/>
              <a:t>27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1200" y="2743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PowerOfTwo</a:t>
            </a:r>
            <a:r>
              <a:rPr lang="en-GB" dirty="0"/>
              <a:t>: 3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30480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PowerOfTwo</a:t>
            </a:r>
            <a:r>
              <a:rPr lang="en-GB" dirty="0"/>
              <a:t>: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PowerOfTwo</a:t>
            </a:r>
            <a:r>
              <a:rPr lang="en-GB" dirty="0"/>
              <a:t>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36576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PowerOfTwo</a:t>
            </a:r>
            <a:r>
              <a:rPr lang="en-GB" dirty="0"/>
              <a:t>: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6200" y="3657600"/>
            <a:ext cx="1905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return: </a:t>
            </a:r>
            <a:r>
              <a:rPr lang="en-GB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24800" y="2895600"/>
            <a:ext cx="38100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86200" y="3352800"/>
            <a:ext cx="1905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return: </a:t>
            </a:r>
            <a:r>
              <a:rPr lang="en-GB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86200" y="3048000"/>
            <a:ext cx="1905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return: </a:t>
            </a:r>
            <a:r>
              <a:rPr lang="en-GB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743200"/>
            <a:ext cx="19050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return: </a:t>
            </a:r>
            <a:r>
              <a:rPr lang="en-GB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09600" y="1041400"/>
            <a:ext cx="2590800" cy="7556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 dirty="0">
                <a:solidFill>
                  <a:srgbClr val="333300"/>
                </a:solidFill>
              </a:rPr>
              <a:t>program</a:t>
            </a:r>
            <a:endParaRPr lang="en-US" altLang="en-US" sz="2400" dirty="0">
              <a:solidFill>
                <a:srgbClr val="333300"/>
              </a:solidFill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410200" y="1066800"/>
            <a:ext cx="2590800" cy="7556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 dirty="0">
                <a:solidFill>
                  <a:srgbClr val="333300"/>
                </a:solidFill>
              </a:rPr>
              <a:t>Thread’s Stack</a:t>
            </a:r>
            <a:endParaRPr lang="en-US" altLang="en-US" sz="2400" dirty="0">
              <a:solidFill>
                <a:srgbClr val="3333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33800" y="12192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8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22222E-6 L 0.00417 0.044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4445 L 0.00417 0.08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8889 L 0.00417 0.144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4445 L 0.00417 0.0888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8889 L 0.00417 0.0444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4445 L 0.00417 -0.0111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DB8B33"/>
                </a:solidFill>
              </a:rPr>
              <a:t>Memory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Stores local variables</a:t>
            </a:r>
          </a:p>
          <a:p>
            <a:pPr lvl="1"/>
            <a:r>
              <a:rPr lang="en-GB" dirty="0"/>
              <a:t>As a function can be called at any time (non-deterministically).</a:t>
            </a:r>
          </a:p>
          <a:p>
            <a:pPr lvl="1"/>
            <a:r>
              <a:rPr lang="en-GB" dirty="0"/>
              <a:t>Is duplicated for each thread/process.</a:t>
            </a:r>
          </a:p>
          <a:p>
            <a:pPr lvl="1"/>
            <a:endParaRPr lang="en-GB" dirty="0"/>
          </a:p>
          <a:p>
            <a:r>
              <a:rPr lang="en-GB" dirty="0"/>
              <a:t>Changes  dynamically</a:t>
            </a:r>
          </a:p>
          <a:p>
            <a:pPr lvl="1"/>
            <a:r>
              <a:rPr lang="en-GB" dirty="0"/>
              <a:t>Push/pops operations.</a:t>
            </a:r>
          </a:p>
          <a:p>
            <a:pPr lvl="1"/>
            <a:r>
              <a:rPr lang="en-GB" dirty="0"/>
              <a:t>Returned values are pushed onto the stack.</a:t>
            </a:r>
          </a:p>
          <a:p>
            <a:endParaRPr lang="en-GB" dirty="0"/>
          </a:p>
          <a:p>
            <a:r>
              <a:rPr lang="en-GB" dirty="0"/>
              <a:t>Has limited size.</a:t>
            </a:r>
          </a:p>
          <a:p>
            <a:pPr lvl="1"/>
            <a:r>
              <a:rPr lang="en-GB" dirty="0"/>
              <a:t>Large variables should be dynamically allocated on most systems/with most languages.</a:t>
            </a:r>
          </a:p>
        </p:txBody>
      </p:sp>
    </p:spTree>
    <p:extLst>
      <p:ext uri="{BB962C8B-B14F-4D97-AF65-F5344CB8AC3E}">
        <p14:creationId xmlns:p14="http://schemas.microsoft.com/office/powerpoint/2010/main" val="142850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Memory From a Process Point of View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64594" name="Rectangle 18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Function Calls as handled by programs &amp; processors: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Push arguments and return address onto the stack.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Jump to function code address (PC register).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Execute Function.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Push Result onto the stack.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Jump Back.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Specific hardware acceleration on processors.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AC4A838-BC97-4F08-B044-AB7E685BF82B}" type="slidenum">
              <a:rPr lang="en-US" altLang="en-US" sz="1400" b="1">
                <a:latin typeface="Times New Roman" pitchFamily="18" charset="0"/>
              </a:rPr>
              <a:pPr algn="ctr" eaLnBrk="1" hangingPunct="1"/>
              <a:t>29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dirty="0">
                <a:solidFill>
                  <a:srgbClr val="FF0000"/>
                </a:solidFill>
              </a:rPr>
              <a:t>OS Kernel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94418151-2B7B-488F-9FB7-B8B9825ADBED}" type="slidenum">
              <a:rPr lang="en-US" altLang="en-US" sz="1400" b="1">
                <a:latin typeface="Times New Roman" pitchFamily="18" charset="0"/>
              </a:rPr>
              <a:pPr algn="ctr" eaLnBrk="1" hangingPunct="1"/>
              <a:t>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Processes and Threads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5229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Multi-tasks operating systems quickly swap the different processes that are running on a computer (</a:t>
            </a:r>
            <a:r>
              <a:rPr lang="en-US" altLang="en-US" dirty="0">
                <a:solidFill>
                  <a:srgbClr val="666633"/>
                </a:solidFill>
              </a:rPr>
              <a:t>Pseudo-parallelism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To do so, some information related to the process must be stored by the OS. 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</a:t>
            </a:r>
            <a:r>
              <a:rPr lang="en-US" altLang="en-US" sz="2000" dirty="0">
                <a:solidFill>
                  <a:srgbClr val="320064"/>
                </a:solidFill>
              </a:rPr>
              <a:t> </a:t>
            </a:r>
            <a:r>
              <a:rPr lang="en-US" altLang="en-US" sz="2000" dirty="0">
                <a:solidFill>
                  <a:srgbClr val="666633"/>
                </a:solidFill>
              </a:rPr>
              <a:t>Process Control Block (PCB)</a:t>
            </a:r>
            <a:r>
              <a:rPr lang="en-US" altLang="en-US" sz="2000" dirty="0">
                <a:solidFill>
                  <a:srgbClr val="320064"/>
                </a:solidFill>
              </a:rPr>
              <a:t> </a:t>
            </a:r>
            <a:r>
              <a:rPr lang="en-US" altLang="en-US" sz="2000" dirty="0"/>
              <a:t>stores different attributes related to the process. This is a fundamental data structure! 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olidFill>
                <a:srgbClr val="32006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</a:t>
            </a:r>
            <a:r>
              <a:rPr lang="en-US" altLang="en-US" sz="2000" dirty="0">
                <a:solidFill>
                  <a:srgbClr val="320064"/>
                </a:solidFill>
              </a:rPr>
              <a:t> </a:t>
            </a:r>
            <a:r>
              <a:rPr lang="en-US" altLang="en-US" sz="2000" dirty="0">
                <a:solidFill>
                  <a:srgbClr val="666633"/>
                </a:solidFill>
              </a:rPr>
              <a:t>Process Image</a:t>
            </a:r>
            <a:r>
              <a:rPr lang="en-US" altLang="en-US" sz="2000" dirty="0">
                <a:solidFill>
                  <a:srgbClr val="320064"/>
                </a:solidFill>
              </a:rPr>
              <a:t> </a:t>
            </a:r>
            <a:r>
              <a:rPr lang="en-US" altLang="en-US" sz="2000" dirty="0"/>
              <a:t>consists of a memory block (Heap), the code to be executed, one or many thread stacks, and the PCB.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All processes are stored in a process table.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2204FCA-EAD5-49F9-9C6A-3DD3CF2FC810}" type="slidenum">
              <a:rPr lang="en-US" altLang="en-US" sz="1400" b="1">
                <a:latin typeface="Times New Roman" pitchFamily="18" charset="0"/>
              </a:rPr>
              <a:pPr algn="ctr" eaLnBrk="1" hangingPunct="1"/>
              <a:t>30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Process Control Block 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533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Identifiers:</a:t>
            </a:r>
          </a:p>
          <a:p>
            <a:pPr lvl="1"/>
            <a:r>
              <a:rPr lang="en-US" altLang="en-US" sz="2400" dirty="0"/>
              <a:t>Unique Process identifier (Usually an integer).</a:t>
            </a:r>
          </a:p>
          <a:p>
            <a:pPr lvl="1"/>
            <a:r>
              <a:rPr lang="en-US" altLang="en-US" sz="2400" dirty="0"/>
              <a:t>Parents and Children process identifiers.</a:t>
            </a:r>
          </a:p>
          <a:p>
            <a:pPr lvl="1"/>
            <a:r>
              <a:rPr lang="en-US" altLang="en-US" sz="2400" dirty="0"/>
              <a:t>User identifier.</a:t>
            </a:r>
          </a:p>
          <a:p>
            <a:pPr lvl="1"/>
            <a:endParaRPr lang="en-US" altLang="en-US" sz="2400" dirty="0">
              <a:solidFill>
                <a:srgbClr val="320064"/>
              </a:solidFill>
            </a:endParaRPr>
          </a:p>
          <a:p>
            <a:r>
              <a:rPr lang="en-US" altLang="en-US" sz="2800" dirty="0"/>
              <a:t>CPU registers need to be saved during a context switch:</a:t>
            </a:r>
          </a:p>
          <a:p>
            <a:pPr lvl="1"/>
            <a:r>
              <a:rPr lang="en-US" altLang="en-US" sz="2400" dirty="0"/>
              <a:t>Registers, program counter, stack pointer, flags, etc…</a:t>
            </a:r>
          </a:p>
          <a:p>
            <a:pPr lvl="1"/>
            <a:endParaRPr lang="en-US" altLang="en-US" sz="2400" dirty="0">
              <a:solidFill>
                <a:srgbClr val="320064"/>
              </a:solidFill>
            </a:endParaRPr>
          </a:p>
          <a:p>
            <a:r>
              <a:rPr lang="en-US" altLang="en-US" sz="2800" dirty="0"/>
              <a:t>Scheduling and State information:</a:t>
            </a:r>
          </a:p>
          <a:p>
            <a:pPr lvl="1"/>
            <a:r>
              <a:rPr lang="en-US" altLang="en-US" sz="2400" dirty="0"/>
              <a:t>Process state, priority, </a:t>
            </a:r>
            <a:r>
              <a:rPr lang="en-US" altLang="en-US" sz="2400" dirty="0">
                <a:solidFill>
                  <a:srgbClr val="666633"/>
                </a:solidFill>
              </a:rPr>
              <a:t>resources</a:t>
            </a:r>
            <a:r>
              <a:rPr lang="en-US" altLang="en-US" sz="2400" dirty="0">
                <a:solidFill>
                  <a:srgbClr val="320064"/>
                </a:solidFill>
              </a:rPr>
              <a:t> </a:t>
            </a:r>
            <a:r>
              <a:rPr lang="en-US" altLang="en-US" sz="2400" dirty="0"/>
              <a:t>used…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76EB53F-AEB5-4430-8EC3-D59B87864E15}" type="slidenum">
              <a:rPr lang="en-US" altLang="en-US" sz="1400" b="1">
                <a:latin typeface="Times New Roman" pitchFamily="18" charset="0"/>
              </a:rPr>
              <a:pPr algn="ctr" eaLnBrk="1" hangingPunct="1"/>
              <a:t>31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Context Switching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666633"/>
                </a:solidFill>
              </a:rPr>
              <a:t>Context Switching</a:t>
            </a:r>
            <a:r>
              <a:rPr lang="en-US" altLang="en-US" sz="2800" dirty="0">
                <a:solidFill>
                  <a:srgbClr val="320064"/>
                </a:solidFill>
              </a:rPr>
              <a:t> </a:t>
            </a:r>
            <a:r>
              <a:rPr lang="en-US" altLang="en-US" sz="2800" dirty="0"/>
              <a:t>swaps the current process(</a:t>
            </a:r>
            <a:r>
              <a:rPr lang="en-US" altLang="en-US" sz="2800" dirty="0" err="1"/>
              <a:t>es</a:t>
            </a:r>
            <a:r>
              <a:rPr lang="en-US" altLang="en-US" sz="2800" dirty="0"/>
              <a:t>) running on the CPU.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How does it work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320064"/>
                </a:solidFill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320064"/>
                </a:solidFill>
              </a:rPr>
              <a:t>	</a:t>
            </a:r>
            <a:r>
              <a:rPr lang="en-US" altLang="en-US" sz="2800" dirty="0"/>
              <a:t>easy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Save current process state.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Load a new process state.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D1EF9E6-BE42-4692-A019-9A84A675505E}" type="slidenum">
              <a:rPr lang="en-US" altLang="en-US" sz="1400" b="1">
                <a:latin typeface="Times New Roman" pitchFamily="18" charset="0"/>
              </a:rPr>
              <a:pPr algn="ctr" eaLnBrk="1" hangingPunct="1"/>
              <a:t>32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Context Switching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3584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Well not so easy!</a:t>
            </a:r>
          </a:p>
          <a:p>
            <a:endParaRPr lang="en-US" altLang="en-US" sz="2800" dirty="0"/>
          </a:p>
          <a:p>
            <a:r>
              <a:rPr lang="en-US" altLang="en-US" sz="2800" dirty="0"/>
              <a:t>States:</a:t>
            </a:r>
          </a:p>
          <a:p>
            <a:pPr lvl="1"/>
            <a:r>
              <a:rPr lang="en-US" altLang="en-US" sz="2400" dirty="0"/>
              <a:t>Register content =&gt; Written to memory!</a:t>
            </a:r>
          </a:p>
          <a:p>
            <a:pPr lvl="1"/>
            <a:r>
              <a:rPr lang="en-US" altLang="en-US" sz="2400" dirty="0"/>
              <a:t>Memory =&gt; Page table modified!</a:t>
            </a:r>
          </a:p>
          <a:p>
            <a:pPr lvl="1"/>
            <a:r>
              <a:rPr lang="en-US" altLang="en-US" sz="2400" dirty="0"/>
              <a:t>I/O ports =&gt; Kernel data structure updated!</a:t>
            </a:r>
          </a:p>
          <a:p>
            <a:endParaRPr lang="en-US" altLang="en-US" sz="2800" dirty="0"/>
          </a:p>
          <a:p>
            <a:r>
              <a:rPr lang="en-US" altLang="en-US" sz="2800" dirty="0"/>
              <a:t>Determining the new process to be run is called </a:t>
            </a:r>
            <a:r>
              <a:rPr lang="en-US" altLang="en-US" sz="2800" b="1" dirty="0">
                <a:solidFill>
                  <a:srgbClr val="666633"/>
                </a:solidFill>
              </a:rPr>
              <a:t>Scheduling</a:t>
            </a:r>
            <a:r>
              <a:rPr lang="en-US" altLang="en-US" sz="2800" dirty="0">
                <a:solidFill>
                  <a:srgbClr val="320064"/>
                </a:solidFill>
              </a:rPr>
              <a:t>!</a:t>
            </a:r>
          </a:p>
          <a:p>
            <a:pPr lvl="1"/>
            <a:r>
              <a:rPr lang="en-US" altLang="en-US" sz="2400" dirty="0"/>
              <a:t>Details will come later!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320064"/>
                </a:solidFill>
              </a:rPr>
              <a:t>	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A1CAD76D-786D-4050-872E-F78AEECD86C5}" type="slidenum">
              <a:rPr lang="en-US" altLang="en-US" sz="1400" b="1">
                <a:latin typeface="Times New Roman" pitchFamily="18" charset="0"/>
              </a:rPr>
              <a:pPr algn="ctr" eaLnBrk="1" hangingPunct="1"/>
              <a:t>33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Remember Java Threads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A2268EDF-7D55-478A-8E46-F9AD9FB0A7D4}" type="slidenum">
              <a:rPr lang="en-US" altLang="en-US" sz="1400" b="1">
                <a:latin typeface="Times New Roman" pitchFamily="18" charset="0"/>
              </a:rPr>
              <a:pPr algn="ctr" eaLnBrk="1" hangingPunct="1"/>
              <a:t>34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63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>
                <a:solidFill>
                  <a:srgbClr val="DB8B33"/>
                </a:solidFill>
              </a:rPr>
              <a:t>Process States: 5-state model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8EF5700-F91D-4AB3-946A-74F05D070095}" type="slidenum">
              <a:rPr lang="en-US" altLang="en-US" sz="1400" b="1">
                <a:latin typeface="Times New Roman" pitchFamily="18" charset="0"/>
              </a:rPr>
              <a:pPr algn="ctr" eaLnBrk="1" hangingPunct="1"/>
              <a:t>35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57912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>
                <a:solidFill>
                  <a:srgbClr val="DB8B33"/>
                </a:solidFill>
              </a:rPr>
              <a:t>Process States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Running</a:t>
            </a:r>
            <a:r>
              <a:rPr lang="en-US" altLang="en-US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 The process is running on the CPU.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dirty="0"/>
              <a:t>Ready</a:t>
            </a:r>
            <a:r>
              <a:rPr lang="en-US" altLang="en-US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process could use a CPU if one were available.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dirty="0"/>
              <a:t>Blocked</a:t>
            </a:r>
            <a:r>
              <a:rPr lang="en-US" altLang="en-US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process is waiting for some event (typically a completion of an I/O request).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dirty="0"/>
              <a:t>Suspended Ready.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process is swapped out to secondary storage, waiting to be resumed.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dirty="0"/>
              <a:t>Suspended Blocked.</a:t>
            </a:r>
            <a:r>
              <a:rPr lang="en-US" alt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process is swapped out to secondary storage, waiting either for some event, or to be resumed.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6FCCABE2-53B4-43F6-AAE4-21EA49CB0C6B}" type="slidenum">
              <a:rPr lang="en-US" altLang="en-US" sz="1400" b="1">
                <a:latin typeface="Times New Roman" pitchFamily="18" charset="0"/>
              </a:rPr>
              <a:pPr algn="ctr" eaLnBrk="1" hangingPunct="1"/>
              <a:t>36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>
                <a:solidFill>
                  <a:srgbClr val="DB8B33"/>
                </a:solidFill>
              </a:rPr>
              <a:t>Process States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Having a two or three state model is possible as well.</a:t>
            </a:r>
          </a:p>
          <a:p>
            <a:pPr lvl="1"/>
            <a:r>
              <a:rPr lang="en-US" altLang="en-US" sz="2400" dirty="0"/>
              <a:t>Less efficient. </a:t>
            </a:r>
          </a:p>
          <a:p>
            <a:pPr lvl="1"/>
            <a:r>
              <a:rPr lang="en-US" altLang="en-US" sz="2400" dirty="0"/>
              <a:t>Virtual memory is better handled with 5 states.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There is usually a process queue associated with every state.</a:t>
            </a:r>
          </a:p>
          <a:p>
            <a:pPr lvl="1"/>
            <a:r>
              <a:rPr lang="en-US" altLang="en-US" sz="2400" dirty="0"/>
              <a:t>Scheduling will be see later.</a:t>
            </a:r>
          </a:p>
          <a:p>
            <a:pPr lvl="1"/>
            <a:endParaRPr lang="en-US" altLang="en-US" sz="2400" dirty="0">
              <a:solidFill>
                <a:srgbClr val="320064"/>
              </a:solidFill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EC5F2486-3C23-4E6F-88BC-9C1D524A6212}" type="slidenum">
              <a:rPr lang="en-US" altLang="en-US" sz="1400" b="1">
                <a:latin typeface="Times New Roman" pitchFamily="18" charset="0"/>
              </a:rPr>
              <a:pPr algn="ctr" eaLnBrk="1" hangingPunct="1"/>
              <a:t>37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Process Creation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5434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By loading a specified program: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Creation of a new process.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Loading of the program.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Activation of the process.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By duplication from a parent process (fork function under UNIX):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new process is created.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All the parental data is usually inherited (copy).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Including stack.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hierarchy of process is then possible.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Killing a process will also usually kill its children.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May take a huge number of cycles.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B756EBB-4E85-439A-853A-6683CBAB2169}" type="slidenum">
              <a:rPr lang="en-US" altLang="en-US" sz="1400" b="1">
                <a:latin typeface="Times New Roman" pitchFamily="18" charset="0"/>
              </a:rPr>
              <a:pPr algn="ctr" eaLnBrk="1" hangingPunct="1"/>
              <a:t>38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Inter-Process Communication (IPC)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5639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Communication between processes is often wished.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Parallelized algorithms.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Multithreaded programs.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There are several ways to make processes communicate (detailed later in the course).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Signals.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Pipes (and files).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Shared memory.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Message passing.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Remote Procedure Calls.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Sockets.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MPI (not really seen here)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… </a:t>
            </a:r>
            <a:endParaRPr lang="en-US" altLang="en-US" sz="1800" dirty="0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F3A9A6AF-49F3-4000-97FC-D4B480EC222F}" type="slidenum">
              <a:rPr lang="en-US" altLang="en-US" sz="1400" b="1">
                <a:latin typeface="Times New Roman" pitchFamily="18" charset="0"/>
              </a:rPr>
              <a:pPr algn="ctr" eaLnBrk="1" hangingPunct="1"/>
              <a:t>39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Role of the Kernel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69706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en-US" b="1" dirty="0">
              <a:solidFill>
                <a:srgbClr val="666633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b="1" dirty="0">
                <a:solidFill>
                  <a:srgbClr val="666633"/>
                </a:solidFill>
              </a:rPr>
              <a:t>The Kernel </a:t>
            </a:r>
            <a:r>
              <a:rPr lang="en-US" altLang="en-US" dirty="0"/>
              <a:t>implements all the necessary tools for an Operating System to run and manage the computer</a:t>
            </a:r>
            <a:r>
              <a:rPr lang="en-US" altLang="en-US" sz="2000" dirty="0"/>
              <a:t>.</a:t>
            </a:r>
          </a:p>
          <a:p>
            <a:pPr marL="641033" lvl="1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1800" dirty="0"/>
              <a:t>A collection of programs that are executed with OS privileges.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2000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2000" dirty="0"/>
              <a:t>A big focus on Inputs/Output (I/O) and managing resources.</a:t>
            </a:r>
          </a:p>
          <a:p>
            <a:pPr marL="641033" lvl="1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1700" dirty="0"/>
              <a:t>Drivers.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2000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2000" dirty="0"/>
              <a:t>Kernel code is protected from user.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2000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2000" dirty="0"/>
              <a:t>Sometimes refers to a program linked to a 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</a:rPr>
              <a:t>System Call </a:t>
            </a:r>
            <a:r>
              <a:rPr lang="en-US" altLang="en-US" sz="2000" dirty="0"/>
              <a:t>or a specific action. </a:t>
            </a:r>
          </a:p>
          <a:p>
            <a:pPr marL="641033" lvl="1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sz="1700" dirty="0">
                <a:solidFill>
                  <a:srgbClr val="666633"/>
                </a:solidFill>
              </a:rPr>
              <a:t>Kernel Modules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en-US" sz="2000" dirty="0">
              <a:solidFill>
                <a:srgbClr val="270076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4A2C2D2-2FD7-4B08-A4C8-09F47ACA9571}" type="slidenum">
              <a:rPr lang="en-US" altLang="en-US" sz="1400" b="1">
                <a:latin typeface="Times New Roman" pitchFamily="18" charset="0"/>
              </a:rPr>
              <a:pPr algn="ctr" eaLnBrk="1" hangingPunct="1"/>
              <a:t>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04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Threads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5779AE48-B9B0-4B21-A9D9-0F6C284C2F64}" type="slidenum">
              <a:rPr lang="en-US" altLang="en-US" sz="1400" b="1">
                <a:latin typeface="Times New Roman" pitchFamily="18" charset="0"/>
              </a:rPr>
              <a:pPr algn="ctr" eaLnBrk="1" hangingPunct="1"/>
              <a:t>40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Thread Creation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5536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Very similar to processes, but:</a:t>
            </a:r>
          </a:p>
          <a:p>
            <a:pPr lvl="1"/>
            <a:r>
              <a:rPr lang="en-US" altLang="en-US" sz="2400" dirty="0"/>
              <a:t>A process can “contain” many threads.</a:t>
            </a:r>
          </a:p>
          <a:p>
            <a:pPr lvl="1"/>
            <a:r>
              <a:rPr lang="en-US" altLang="en-US" sz="2400" dirty="0"/>
              <a:t>The threads have access to the same memory data as the parent process, but each thread gets its own stack (processes also get a stack).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Benefits:</a:t>
            </a:r>
          </a:p>
          <a:p>
            <a:pPr lvl="1"/>
            <a:r>
              <a:rPr lang="en-US" altLang="en-US" sz="2400" dirty="0"/>
              <a:t>Creation is then much faster.</a:t>
            </a:r>
          </a:p>
          <a:p>
            <a:pPr lvl="1"/>
            <a:r>
              <a:rPr lang="en-US" altLang="en-US" sz="2400" dirty="0"/>
              <a:t>Inter-Process Communication is easy.</a:t>
            </a:r>
          </a:p>
          <a:p>
            <a:pPr lvl="2"/>
            <a:r>
              <a:rPr lang="en-US" altLang="en-US" sz="2000" dirty="0"/>
              <a:t>Inter-Thread Communication actually!</a:t>
            </a:r>
          </a:p>
          <a:p>
            <a:pPr lvl="2"/>
            <a:r>
              <a:rPr lang="en-US" altLang="en-US" sz="2000" dirty="0"/>
              <a:t>Though we must be careful when doing so.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6E57268-5850-400A-A188-366D05B0A623}" type="slidenum">
              <a:rPr lang="en-US" altLang="en-US" sz="1400" b="1">
                <a:latin typeface="Times New Roman" pitchFamily="18" charset="0"/>
              </a:rPr>
              <a:pPr algn="ctr" eaLnBrk="1" hangingPunct="1"/>
              <a:t>41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Relationships between threads and processes (OS Specific)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4505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Threads : Processes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1:1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Each thread is a unique process (UNIX)</a:t>
            </a:r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M:1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 process has both a defined address space and resources. (Windows, Linux, etc…)</a:t>
            </a:r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1:M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 thread can migrate from one process to another (Ra (clouds), Emerald).</a:t>
            </a:r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M:N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Combines the last two cases. (TRIX, IBM NGPT)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FDF433E0-B31B-4C12-BF5F-735C05C0183C}" type="slidenum">
              <a:rPr lang="en-US" altLang="en-US" sz="1400" b="1">
                <a:latin typeface="Times New Roman" pitchFamily="18" charset="0"/>
              </a:rPr>
              <a:pPr algn="ctr" eaLnBrk="1" hangingPunct="1"/>
              <a:t>42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Threads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Lightweight processes (kernel threads).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Shared memory.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Same address space.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Global variables are the same.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Separate stack.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Local variables are usually different.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Faster creation.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441456A5-BA28-4115-A1BB-AC677B326F76}" type="slidenum">
              <a:rPr lang="en-US" altLang="en-US" sz="1400" b="1">
                <a:latin typeface="Times New Roman" pitchFamily="18" charset="0"/>
              </a:rPr>
              <a:pPr algn="ctr" eaLnBrk="1" hangingPunct="1"/>
              <a:t>43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Two Types of threads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4710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solidFill>
                  <a:srgbClr val="666633"/>
                </a:solidFill>
              </a:rPr>
              <a:t>User threads</a:t>
            </a:r>
            <a:r>
              <a:rPr lang="en-US" altLang="en-US" sz="2800" dirty="0">
                <a:solidFill>
                  <a:srgbClr val="320064"/>
                </a:solidFill>
              </a:rPr>
              <a:t>:</a:t>
            </a:r>
          </a:p>
          <a:p>
            <a:endParaRPr lang="en-US" altLang="en-US" sz="2800" dirty="0">
              <a:solidFill>
                <a:srgbClr val="320064"/>
              </a:solidFill>
            </a:endParaRPr>
          </a:p>
          <a:p>
            <a:pPr lvl="1"/>
            <a:r>
              <a:rPr lang="en-US" altLang="en-US" sz="2400" dirty="0"/>
              <a:t>The kernel (E.G., OS) is not aware of any thread, and is only involved in the management of the parent process.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Everything related to the thread management is done by the program itself, without any call to kernel subroutines. </a:t>
            </a:r>
          </a:p>
          <a:p>
            <a:pPr lvl="2"/>
            <a:r>
              <a:rPr lang="en-US" altLang="en-US" sz="2000" dirty="0"/>
              <a:t>Scheduling.</a:t>
            </a:r>
          </a:p>
          <a:p>
            <a:pPr lvl="2"/>
            <a:r>
              <a:rPr lang="en-US" altLang="en-US" sz="2000" dirty="0"/>
              <a:t>Communications.</a:t>
            </a:r>
          </a:p>
          <a:p>
            <a:pPr lvl="2"/>
            <a:endParaRPr lang="en-US" altLang="en-US" sz="2000" dirty="0"/>
          </a:p>
          <a:p>
            <a:pPr lvl="1"/>
            <a:r>
              <a:rPr lang="en-US" altLang="en-US" sz="2400" dirty="0"/>
              <a:t>Requires a thread library.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C56D9527-0F76-4A3A-9B07-10192AC61E76}" type="slidenum">
              <a:rPr lang="en-US" altLang="en-US" sz="1400" b="1">
                <a:latin typeface="Times New Roman" pitchFamily="18" charset="0"/>
              </a:rPr>
              <a:pPr algn="ctr" eaLnBrk="1" hangingPunct="1"/>
              <a:t>44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Two Types of threads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4813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User threads: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kernel mode privileges.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Save 2 mode switches.</a:t>
            </a:r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Context switching only involves loading/saving CPU registers. 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Scheduling can be application specific.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Several threads can be in a running mode at the same time.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Well only one get the </a:t>
            </a:r>
            <a:r>
              <a:rPr lang="en-US" altLang="en-US" dirty="0" err="1"/>
              <a:t>cpu</a:t>
            </a:r>
            <a:r>
              <a:rPr lang="en-US" altLang="en-US" dirty="0"/>
              <a:t> at a given time…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17ECE9B-9F1C-4EBB-87BD-4741864E4A29}" type="slidenum">
              <a:rPr lang="en-US" altLang="en-US" sz="1400" b="1">
                <a:latin typeface="Times New Roman" pitchFamily="18" charset="0"/>
              </a:rPr>
              <a:pPr algn="ctr" eaLnBrk="1" hangingPunct="1"/>
              <a:t>45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Two Types of threads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User threads:</a:t>
            </a:r>
          </a:p>
          <a:p>
            <a:endParaRPr lang="en-US" altLang="en-US" sz="2800" dirty="0"/>
          </a:p>
          <a:p>
            <a:pPr lvl="1"/>
            <a:r>
              <a:rPr lang="en-US" altLang="en-US" sz="2400" dirty="0"/>
              <a:t>System calls are an issue.</a:t>
            </a:r>
          </a:p>
          <a:p>
            <a:pPr lvl="2"/>
            <a:r>
              <a:rPr lang="en-US" altLang="en-US" sz="2000" dirty="0"/>
              <a:t>OS (Kernel) invoked.</a:t>
            </a:r>
          </a:p>
          <a:p>
            <a:pPr lvl="2"/>
            <a:r>
              <a:rPr lang="en-US" altLang="en-US" sz="2000" dirty="0"/>
              <a:t>Blocking other threads. </a:t>
            </a:r>
          </a:p>
          <a:p>
            <a:pPr lvl="2"/>
            <a:endParaRPr lang="en-US" altLang="en-US" sz="2000" dirty="0">
              <a:solidFill>
                <a:srgbClr val="320064"/>
              </a:solidFill>
            </a:endParaRPr>
          </a:p>
          <a:p>
            <a:pPr lvl="1"/>
            <a:r>
              <a:rPr lang="en-US" altLang="en-US" sz="2400" dirty="0">
                <a:solidFill>
                  <a:srgbClr val="666633"/>
                </a:solidFill>
              </a:rPr>
              <a:t>Jacketing</a:t>
            </a:r>
            <a:r>
              <a:rPr lang="en-US" altLang="en-US" sz="2400" dirty="0">
                <a:solidFill>
                  <a:srgbClr val="320064"/>
                </a:solidFill>
              </a:rPr>
              <a:t>.</a:t>
            </a:r>
          </a:p>
          <a:p>
            <a:pPr lvl="2"/>
            <a:r>
              <a:rPr lang="en-US" altLang="en-US" sz="2000" dirty="0"/>
              <a:t>Blocking calls become non-blocking calls.</a:t>
            </a:r>
          </a:p>
          <a:p>
            <a:pPr lvl="2"/>
            <a:r>
              <a:rPr lang="en-US" altLang="en-US" sz="2000" dirty="0"/>
              <a:t>Try again later instead of waiting. </a:t>
            </a:r>
          </a:p>
          <a:p>
            <a:pPr lvl="2"/>
            <a:endParaRPr lang="en-US" altLang="en-US" sz="2000" dirty="0"/>
          </a:p>
          <a:p>
            <a:pPr lvl="1"/>
            <a:r>
              <a:rPr lang="en-US" altLang="en-US" sz="2400" dirty="0"/>
              <a:t>Threads can only be run on a single CPU/core.</a:t>
            </a:r>
          </a:p>
          <a:p>
            <a:pPr lvl="1"/>
            <a:endParaRPr lang="en-US" altLang="en-US" dirty="0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F5B79C7-ADFB-4C05-9450-3E54E9C283E5}" type="slidenum">
              <a:rPr lang="en-US" altLang="en-US" sz="1400" b="1">
                <a:latin typeface="Times New Roman" pitchFamily="18" charset="0"/>
              </a:rPr>
              <a:pPr algn="ctr" eaLnBrk="1" hangingPunct="1"/>
              <a:t>46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Two Types of threads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5017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solidFill>
                  <a:srgbClr val="666633"/>
                </a:solidFill>
              </a:rPr>
              <a:t>Kernel threads</a:t>
            </a:r>
            <a:r>
              <a:rPr lang="en-US" altLang="en-US" sz="2800" dirty="0">
                <a:solidFill>
                  <a:srgbClr val="320064"/>
                </a:solidFill>
              </a:rPr>
              <a:t>:</a:t>
            </a:r>
          </a:p>
          <a:p>
            <a:endParaRPr lang="en-US" altLang="en-US" sz="2800" dirty="0">
              <a:solidFill>
                <a:srgbClr val="320064"/>
              </a:solidFill>
            </a:endParaRPr>
          </a:p>
          <a:p>
            <a:pPr lvl="1"/>
            <a:r>
              <a:rPr lang="en-US" altLang="en-US" sz="2400" dirty="0"/>
              <a:t>Managing threads is done by the system scheduler itself.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An Application Programming Interface (API) must be used by the programmer.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Thread switching can be slower.    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Available on most systems.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55144AC9-DEBA-4EC6-9657-8991E3128C55}" type="slidenum">
              <a:rPr lang="en-US" altLang="en-US" sz="1400" b="1">
                <a:latin typeface="Times New Roman" pitchFamily="18" charset="0"/>
              </a:rPr>
              <a:pPr algn="ctr" eaLnBrk="1" hangingPunct="1"/>
              <a:t>47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Loading &amp; Linking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57CB7198-C00E-49E3-B43A-D53082878BC9}" type="slidenum">
              <a:rPr lang="en-US" altLang="en-US" sz="1400" b="1">
                <a:latin typeface="Times New Roman" pitchFamily="18" charset="0"/>
              </a:rPr>
              <a:pPr algn="ctr" eaLnBrk="1" hangingPunct="1"/>
              <a:t>48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Loading &amp; Linking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5222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Let’s imagine a single line of (C) code:</a:t>
            </a:r>
          </a:p>
          <a:p>
            <a:pPr lvl="1">
              <a:buFontTx/>
              <a:buNone/>
            </a:pPr>
            <a:r>
              <a:rPr lang="en-GB" altLang="en-US" dirty="0">
                <a:solidFill>
                  <a:schemeClr val="accent2"/>
                </a:solidFill>
              </a:rPr>
              <a:t>				static </a:t>
            </a:r>
            <a:r>
              <a:rPr lang="en-GB" altLang="en-US" dirty="0" err="1">
                <a:solidFill>
                  <a:schemeClr val="accent2"/>
                </a:solidFill>
              </a:rPr>
              <a:t>int</a:t>
            </a:r>
            <a:r>
              <a:rPr lang="en-GB" altLang="en-US" dirty="0">
                <a:solidFill>
                  <a:schemeClr val="accent2"/>
                </a:solidFill>
              </a:rPr>
              <a:t> </a:t>
            </a:r>
            <a:r>
              <a:rPr lang="en-GB" altLang="en-US" dirty="0"/>
              <a:t>variable</a:t>
            </a:r>
            <a:r>
              <a:rPr lang="en-GB" altLang="en-US" dirty="0">
                <a:solidFill>
                  <a:schemeClr val="accent2"/>
                </a:solidFill>
              </a:rPr>
              <a:t>;</a:t>
            </a:r>
          </a:p>
          <a:p>
            <a:pPr lvl="1">
              <a:buFontTx/>
              <a:buNone/>
            </a:pPr>
            <a:endParaRPr lang="en-GB" altLang="en-US" dirty="0">
              <a:solidFill>
                <a:schemeClr val="accent2"/>
              </a:solidFill>
            </a:endParaRPr>
          </a:p>
          <a:p>
            <a:r>
              <a:rPr lang="en-GB" altLang="en-US" dirty="0"/>
              <a:t>How is this variable located at run-time?</a:t>
            </a:r>
          </a:p>
          <a:p>
            <a:pPr lvl="1">
              <a:buFontTx/>
              <a:buNone/>
            </a:pPr>
            <a:r>
              <a:rPr lang="en-GB" altLang="en-US" dirty="0"/>
              <a:t>(</a:t>
            </a:r>
            <a:r>
              <a:rPr lang="en-GB" altLang="en-US" dirty="0">
                <a:solidFill>
                  <a:srgbClr val="D26900"/>
                </a:solidFill>
              </a:rPr>
              <a:t>address binding</a:t>
            </a:r>
            <a:r>
              <a:rPr lang="en-GB" altLang="en-US" dirty="0"/>
              <a:t>)</a:t>
            </a:r>
          </a:p>
          <a:p>
            <a:endParaRPr lang="en-GB" altLang="en-US" dirty="0">
              <a:solidFill>
                <a:srgbClr val="320064"/>
              </a:solidFill>
            </a:endParaRPr>
          </a:p>
          <a:p>
            <a:endParaRPr lang="en-US" altLang="en-US" dirty="0">
              <a:solidFill>
                <a:srgbClr val="320064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494F3465-751F-4AC5-8D2B-51287BCB7F07}" type="slidenum">
              <a:rPr lang="en-US" altLang="en-US" sz="1400" b="1">
                <a:latin typeface="Times New Roman" pitchFamily="18" charset="0"/>
              </a:rPr>
              <a:pPr algn="ctr" eaLnBrk="1" hangingPunct="1"/>
              <a:t>49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grpSp>
        <p:nvGrpSpPr>
          <p:cNvPr id="573448" name="Group 8"/>
          <p:cNvGrpSpPr>
            <a:grpSpLocks/>
          </p:cNvGrpSpPr>
          <p:nvPr/>
        </p:nvGrpSpPr>
        <p:grpSpPr bwMode="auto">
          <a:xfrm>
            <a:off x="381000" y="3773488"/>
            <a:ext cx="8153400" cy="2514600"/>
            <a:chOff x="240" y="2352"/>
            <a:chExt cx="5136" cy="1584"/>
          </a:xfrm>
        </p:grpSpPr>
        <p:sp>
          <p:nvSpPr>
            <p:cNvPr id="52232" name="Rectangle 9" descr="90%"/>
            <p:cNvSpPr>
              <a:spLocks noChangeArrowheads="1"/>
            </p:cNvSpPr>
            <p:nvPr/>
          </p:nvSpPr>
          <p:spPr bwMode="auto">
            <a:xfrm>
              <a:off x="240" y="3504"/>
              <a:ext cx="816" cy="288"/>
            </a:xfrm>
            <a:prstGeom prst="rect">
              <a:avLst/>
            </a:prstGeom>
            <a:pattFill prst="pct90">
              <a:fgClr>
                <a:srgbClr val="FFFF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File.c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52233" name="AutoShape 10"/>
            <p:cNvSpPr>
              <a:spLocks noChangeArrowheads="1"/>
            </p:cNvSpPr>
            <p:nvPr/>
          </p:nvSpPr>
          <p:spPr bwMode="auto">
            <a:xfrm>
              <a:off x="1200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234" name="Rectangle 11" descr="90%"/>
            <p:cNvSpPr>
              <a:spLocks noChangeArrowheads="1"/>
            </p:cNvSpPr>
            <p:nvPr/>
          </p:nvSpPr>
          <p:spPr bwMode="auto">
            <a:xfrm>
              <a:off x="1632" y="2928"/>
              <a:ext cx="816" cy="288"/>
            </a:xfrm>
            <a:prstGeom prst="rect">
              <a:avLst/>
            </a:prstGeom>
            <a:pattFill prst="pct90">
              <a:fgClr>
                <a:srgbClr val="FFFF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Libraries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864" y="326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/>
                <a:t>Compilation</a:t>
              </a:r>
              <a:endParaRPr lang="en-US" altLang="en-US"/>
            </a:p>
          </p:txBody>
        </p:sp>
        <p:sp>
          <p:nvSpPr>
            <p:cNvPr id="52236" name="Rectangle 13" descr="90%"/>
            <p:cNvSpPr>
              <a:spLocks noChangeArrowheads="1"/>
            </p:cNvSpPr>
            <p:nvPr/>
          </p:nvSpPr>
          <p:spPr bwMode="auto">
            <a:xfrm>
              <a:off x="1632" y="3504"/>
              <a:ext cx="816" cy="288"/>
            </a:xfrm>
            <a:prstGeom prst="rect">
              <a:avLst/>
            </a:prstGeom>
            <a:pattFill prst="pct90">
              <a:fgClr>
                <a:srgbClr val="FFFF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File.o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2352" y="2784"/>
              <a:ext cx="576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9600">
                  <a:latin typeface="Times New Roman" pitchFamily="18" charset="0"/>
                </a:rPr>
                <a:t>}</a:t>
              </a:r>
              <a:endParaRPr lang="en-US" altLang="en-US" sz="9600">
                <a:latin typeface="Times New Roman" pitchFamily="18" charset="0"/>
              </a:endParaRPr>
            </a:p>
          </p:txBody>
        </p:sp>
        <p:sp>
          <p:nvSpPr>
            <p:cNvPr id="52238" name="AutoShape 15"/>
            <p:cNvSpPr>
              <a:spLocks noChangeArrowheads="1"/>
            </p:cNvSpPr>
            <p:nvPr/>
          </p:nvSpPr>
          <p:spPr bwMode="auto">
            <a:xfrm>
              <a:off x="2784" y="326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2448" y="2976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Linker</a:t>
              </a:r>
              <a:endParaRPr lang="en-US" altLang="en-US"/>
            </a:p>
          </p:txBody>
        </p:sp>
        <p:sp>
          <p:nvSpPr>
            <p:cNvPr id="52240" name="Rectangle 17" descr="90%"/>
            <p:cNvSpPr>
              <a:spLocks noChangeArrowheads="1"/>
            </p:cNvSpPr>
            <p:nvPr/>
          </p:nvSpPr>
          <p:spPr bwMode="auto">
            <a:xfrm>
              <a:off x="3216" y="3216"/>
              <a:ext cx="672" cy="288"/>
            </a:xfrm>
            <a:prstGeom prst="rect">
              <a:avLst/>
            </a:prstGeom>
            <a:pattFill prst="pct90">
              <a:fgClr>
                <a:srgbClr val="FFFF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Module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52241" name="AutoShape 18"/>
            <p:cNvSpPr>
              <a:spLocks noChangeArrowheads="1"/>
            </p:cNvSpPr>
            <p:nvPr/>
          </p:nvSpPr>
          <p:spPr bwMode="auto">
            <a:xfrm>
              <a:off x="3984" y="326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242" name="Text Box 19"/>
            <p:cNvSpPr txBox="1">
              <a:spLocks noChangeArrowheads="1"/>
            </p:cNvSpPr>
            <p:nvPr/>
          </p:nvSpPr>
          <p:spPr bwMode="auto">
            <a:xfrm>
              <a:off x="3648" y="2976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Loader</a:t>
              </a:r>
              <a:endParaRPr lang="en-US" altLang="en-US"/>
            </a:p>
          </p:txBody>
        </p:sp>
        <p:sp>
          <p:nvSpPr>
            <p:cNvPr id="52243" name="Rectangle 20"/>
            <p:cNvSpPr>
              <a:spLocks noChangeArrowheads="1"/>
            </p:cNvSpPr>
            <p:nvPr/>
          </p:nvSpPr>
          <p:spPr bwMode="auto">
            <a:xfrm>
              <a:off x="4512" y="2448"/>
              <a:ext cx="864" cy="14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GB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4512" y="2352"/>
              <a:ext cx="864" cy="9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1200">
                  <a:solidFill>
                    <a:srgbClr val="333300"/>
                  </a:solidFill>
                </a:rPr>
                <a:t>Memory</a:t>
              </a:r>
              <a:endParaRPr lang="en-US" altLang="en-US" sz="1200">
                <a:solidFill>
                  <a:srgbClr val="333300"/>
                </a:solidFill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4512" y="2784"/>
              <a:ext cx="864" cy="76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sz="2400">
                  <a:solidFill>
                    <a:srgbClr val="333300"/>
                  </a:solidFill>
                </a:rPr>
                <a:t>Process</a:t>
              </a:r>
              <a:endParaRPr lang="en-US" altLang="en-US" sz="2400">
                <a:solidFill>
                  <a:srgbClr val="333300"/>
                </a:solidFill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3168" y="2448"/>
              <a:ext cx="10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Process Address</a:t>
              </a:r>
              <a:endParaRPr lang="en-US" altLang="en-US"/>
            </a:p>
          </p:txBody>
        </p:sp>
        <p:sp>
          <p:nvSpPr>
            <p:cNvPr id="52247" name="Line 24"/>
            <p:cNvSpPr>
              <a:spLocks noChangeShapeType="1"/>
            </p:cNvSpPr>
            <p:nvPr/>
          </p:nvSpPr>
          <p:spPr bwMode="auto">
            <a:xfrm>
              <a:off x="4047" y="2675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Role of the Kernel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69706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en-US" b="1" dirty="0">
              <a:solidFill>
                <a:srgbClr val="666633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b="1" dirty="0">
                <a:solidFill>
                  <a:srgbClr val="666633"/>
                </a:solidFill>
              </a:rPr>
              <a:t>System calls</a:t>
            </a:r>
            <a:r>
              <a:rPr lang="en-US" altLang="en-US" dirty="0">
                <a:solidFill>
                  <a:srgbClr val="320064"/>
                </a:solidFill>
              </a:rPr>
              <a:t> </a:t>
            </a:r>
            <a:r>
              <a:rPr lang="en-US" altLang="en-US" dirty="0"/>
              <a:t>are often made by applications/programs.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E.g., print a message on screen.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Application not necessarily involved (e.g., exception). 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These calls are handled by the OS in </a:t>
            </a:r>
            <a:r>
              <a:rPr lang="en-US" altLang="en-US" sz="2000" dirty="0">
                <a:solidFill>
                  <a:srgbClr val="666633"/>
                </a:solidFill>
              </a:rPr>
              <a:t>Kernel space</a:t>
            </a:r>
            <a:r>
              <a:rPr lang="en-US" altLang="en-US" sz="2000" dirty="0">
                <a:solidFill>
                  <a:srgbClr val="320064"/>
                </a:solidFill>
              </a:rPr>
              <a:t> </a:t>
            </a:r>
            <a:r>
              <a:rPr lang="en-US" altLang="en-US" sz="2000" dirty="0"/>
              <a:t>(i.e., kernel or </a:t>
            </a:r>
            <a:r>
              <a:rPr lang="en-US" altLang="en-US" sz="2000" dirty="0">
                <a:solidFill>
                  <a:srgbClr val="666633"/>
                </a:solidFill>
              </a:rPr>
              <a:t>supervisor mode</a:t>
            </a:r>
            <a:r>
              <a:rPr lang="en-US" altLang="en-US" sz="2000" dirty="0"/>
              <a:t>).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As opposed to </a:t>
            </a:r>
            <a:r>
              <a:rPr lang="en-US" altLang="en-US" sz="2000" dirty="0">
                <a:solidFill>
                  <a:srgbClr val="666633"/>
                </a:solidFill>
              </a:rPr>
              <a:t>User space</a:t>
            </a:r>
            <a:r>
              <a:rPr lang="en-US" altLang="en-US" sz="2000" dirty="0">
                <a:solidFill>
                  <a:srgbClr val="320064"/>
                </a:solidFill>
              </a:rPr>
              <a:t>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en-US" sz="2000" dirty="0">
              <a:solidFill>
                <a:srgbClr val="320064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dirty="0"/>
              <a:t>System calls are usually slow and should be minimized.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Requires</a:t>
            </a:r>
            <a:r>
              <a:rPr lang="en-US" altLang="en-US" sz="2000" dirty="0">
                <a:solidFill>
                  <a:srgbClr val="320064"/>
                </a:solidFill>
              </a:rPr>
              <a:t> 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</a:rPr>
              <a:t>context switching</a:t>
            </a:r>
            <a:r>
              <a:rPr lang="en-US" altLang="en-US" sz="2000" dirty="0">
                <a:solidFill>
                  <a:srgbClr val="320064"/>
                </a:solidFill>
              </a:rPr>
              <a:t>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/>
              <a:t>Calling thread is put on hold.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en-US" sz="2000" dirty="0">
              <a:solidFill>
                <a:srgbClr val="320064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en-US" dirty="0"/>
              <a:t>Implementing concurrency may require </a:t>
            </a:r>
            <a:r>
              <a:rPr lang="en-US" altLang="en-US" dirty="0">
                <a:solidFill>
                  <a:srgbClr val="FF0000"/>
                </a:solidFill>
              </a:rPr>
              <a:t>many </a:t>
            </a:r>
            <a:r>
              <a:rPr lang="en-US" altLang="en-US" dirty="0"/>
              <a:t>system calls (Creation, synchronization &amp; communication) !!!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4A2C2D2-2FD7-4B08-A4C8-09F47ACA9571}" type="slidenum">
              <a:rPr lang="en-US" altLang="en-US" sz="1400" b="1">
                <a:latin typeface="Times New Roman" pitchFamily="18" charset="0"/>
              </a:rPr>
              <a:pPr algn="ctr" eaLnBrk="1" hangingPunct="1"/>
              <a:t>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93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Loading &amp; Linking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5325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The compiler cannot always know in advance where the program and its data will be located.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666633"/>
                </a:solidFill>
              </a:rPr>
              <a:t>Symbolic addresses </a:t>
            </a:r>
            <a:r>
              <a:rPr lang="en-GB" altLang="en-US" sz="2400" dirty="0"/>
              <a:t>used instead in assembly code.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800" dirty="0"/>
              <a:t>The </a:t>
            </a:r>
            <a:r>
              <a:rPr lang="en-GB" altLang="en-US" sz="2800" dirty="0">
                <a:solidFill>
                  <a:srgbClr val="666633"/>
                </a:solidFill>
              </a:rPr>
              <a:t>loader </a:t>
            </a:r>
            <a:r>
              <a:rPr lang="en-GB" altLang="en-US" sz="2800" dirty="0"/>
              <a:t>charges the program in memory.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 sz="2400">
                <a:solidFill>
                  <a:srgbClr val="666633"/>
                </a:solidFill>
              </a:rPr>
              <a:t>Absolute loading</a:t>
            </a:r>
            <a:r>
              <a:rPr lang="en-GB" altLang="en-US" sz="2400" dirty="0">
                <a:solidFill>
                  <a:srgbClr val="320064"/>
                </a:solidFill>
              </a:rPr>
              <a:t>: </a:t>
            </a:r>
            <a:r>
              <a:rPr lang="en-GB" altLang="en-US" sz="2400" dirty="0"/>
              <a:t>Module always located at the same place.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Real address in RAM.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666633"/>
                </a:solidFill>
              </a:rPr>
              <a:t>Relocatable loading</a:t>
            </a:r>
            <a:r>
              <a:rPr lang="en-GB" altLang="en-US" sz="2400" dirty="0">
                <a:solidFill>
                  <a:srgbClr val="320064"/>
                </a:solidFill>
              </a:rPr>
              <a:t>: </a:t>
            </a:r>
            <a:r>
              <a:rPr lang="en-GB" altLang="en-US" sz="2400" dirty="0"/>
              <a:t>Handle addresses relative to the starting point of the module.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The norm on a modern computer.</a:t>
            </a:r>
            <a:endParaRPr lang="en-US" altLang="en-US" dirty="0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5DCE52A9-6FF2-4BD5-847F-5749E800377A}" type="slidenum">
              <a:rPr lang="en-US" altLang="en-US" sz="1400" b="1">
                <a:latin typeface="Times New Roman" pitchFamily="18" charset="0"/>
              </a:rPr>
              <a:pPr algn="ctr" eaLnBrk="1" hangingPunct="1"/>
              <a:t>50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Loading &amp; Linking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5427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2800" dirty="0"/>
              <a:t>Different types of Linking after compilation:</a:t>
            </a:r>
          </a:p>
          <a:p>
            <a:endParaRPr lang="en-GB" altLang="en-US" sz="2800" dirty="0"/>
          </a:p>
          <a:p>
            <a:pPr lvl="1"/>
            <a:r>
              <a:rPr lang="en-GB" altLang="en-US" sz="2400" dirty="0"/>
              <a:t>Static linking.</a:t>
            </a:r>
          </a:p>
          <a:p>
            <a:pPr lvl="2"/>
            <a:r>
              <a:rPr lang="en-GB" altLang="en-US" sz="2000" dirty="0"/>
              <a:t>Duplicate specific libraries.</a:t>
            </a:r>
          </a:p>
          <a:p>
            <a:pPr lvl="2"/>
            <a:r>
              <a:rPr lang="en-GB" altLang="en-US" sz="2000" dirty="0"/>
              <a:t>Must be available at compilation time.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Dynamic linking.</a:t>
            </a:r>
          </a:p>
          <a:p>
            <a:pPr lvl="2"/>
            <a:r>
              <a:rPr lang="en-GB" altLang="en-US" sz="2000" dirty="0"/>
              <a:t>One instance of the library running.</a:t>
            </a:r>
          </a:p>
          <a:p>
            <a:pPr lvl="2"/>
            <a:r>
              <a:rPr lang="en-GB" altLang="en-US" sz="2000" dirty="0"/>
              <a:t>Updates can be done to libraries without recompiling program!</a:t>
            </a:r>
          </a:p>
          <a:p>
            <a:pPr lvl="2"/>
            <a:r>
              <a:rPr lang="en-GB" altLang="en-US" sz="2000" dirty="0"/>
              <a:t>May save library by handling only once instance of code for all the running programs.</a:t>
            </a:r>
          </a:p>
          <a:p>
            <a:pPr lvl="2"/>
            <a:r>
              <a:rPr lang="en-GB" altLang="en-US" sz="2000" dirty="0"/>
              <a:t>An update may break your program though if your program does not respect specs or if a bug has been introduced.</a:t>
            </a: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8421AA7-013E-4355-A43B-FB7EA0E5E9E1}" type="slidenum">
              <a:rPr lang="en-US" altLang="en-US" sz="1400" b="1">
                <a:latin typeface="Times New Roman" pitchFamily="18" charset="0"/>
              </a:rPr>
              <a:pPr algn="ctr" eaLnBrk="1" hangingPunct="1"/>
              <a:t>51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Interrupts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045D6BEE-AEFF-4425-84BA-7648758D8711}" type="slidenum">
              <a:rPr lang="en-US" altLang="en-US" sz="1400" b="1">
                <a:latin typeface="Times New Roman" pitchFamily="18" charset="0"/>
              </a:rPr>
              <a:pPr algn="ctr" eaLnBrk="1" hangingPunct="1"/>
              <a:t>52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Interrupts</a:t>
            </a:r>
            <a:endParaRPr lang="en-GB" altLang="en-US" sz="4000" dirty="0">
              <a:solidFill>
                <a:srgbClr val="DB8B33"/>
              </a:solidFill>
            </a:endParaRPr>
          </a:p>
        </p:txBody>
      </p:sp>
      <p:sp>
        <p:nvSpPr>
          <p:cNvPr id="5632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interrupts is a CPU mechanism to help with the parallelization of tasks.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When an interrupt is raised, the mechanism is usually as follows:</a:t>
            </a:r>
          </a:p>
          <a:p>
            <a:pPr>
              <a:lnSpc>
                <a:spcPct val="90000"/>
              </a:lnSpc>
            </a:pP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The current program state is saved (including CPU registers) in order to be able to continue the program execution later on.</a:t>
            </a:r>
          </a:p>
          <a:p>
            <a:pPr lvl="1">
              <a:lnSpc>
                <a:spcPct val="90000"/>
              </a:lnSpc>
            </a:pP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The appropriate Interrupt handler (i.e., a specific program) is called.  </a:t>
            </a: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41272835-85F8-4D82-A966-12A891856107}" type="slidenum">
              <a:rPr lang="en-US" altLang="en-US" sz="1400" b="1">
                <a:latin typeface="Times New Roman" pitchFamily="18" charset="0"/>
              </a:rPr>
              <a:pPr algn="ctr" eaLnBrk="1" hangingPunct="1"/>
              <a:t>53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Interrupts</a:t>
            </a:r>
            <a:endParaRPr lang="en-GB" altLang="en-US" sz="4000" dirty="0">
              <a:solidFill>
                <a:srgbClr val="DB8B33"/>
              </a:solidFill>
            </a:endParaRPr>
          </a:p>
        </p:txBody>
      </p:sp>
      <p:sp>
        <p:nvSpPr>
          <p:cNvPr id="5734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Different types of interrupts: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I/O devices such as I/O completion, I/O errors and I/O ready.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Disks for buffered disk access.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Network devices for network communications.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Machine errors (or machine check) such as power cut, hardware failure, etc.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Timer. Expiration of a given amount of time.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Terminals, such as interrupt key, restart key, etc.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Software interrupts. Caused by execution of a particular machine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Traps/Exceptions such as division by zero, arithmetic overflow, …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Supervisor call. Occurs (on some systems) when a running process requires a system call.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4E139A10-2EED-4F4A-9722-61888F01888E}" type="slidenum">
              <a:rPr lang="en-US" altLang="en-US" sz="1400" b="1">
                <a:latin typeface="Times New Roman" pitchFamily="18" charset="0"/>
              </a:rPr>
              <a:pPr algn="ctr" eaLnBrk="1" hangingPunct="1"/>
              <a:t>54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Interrupts : Exceptions.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5837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Faults:</a:t>
            </a:r>
          </a:p>
          <a:p>
            <a:pPr lvl="1"/>
            <a:r>
              <a:rPr lang="en-US" altLang="en-US" sz="2400" dirty="0"/>
              <a:t>Must be fixed before current instruction.</a:t>
            </a:r>
          </a:p>
          <a:p>
            <a:pPr lvl="2"/>
            <a:r>
              <a:rPr lang="en-US" altLang="en-US" sz="2000" dirty="0"/>
              <a:t>E.g., page fault.</a:t>
            </a:r>
          </a:p>
          <a:p>
            <a:pPr lvl="2"/>
            <a:endParaRPr lang="en-US" altLang="en-US" sz="2000" dirty="0"/>
          </a:p>
          <a:p>
            <a:r>
              <a:rPr lang="en-US" altLang="en-US" sz="2800" dirty="0"/>
              <a:t>Traps:</a:t>
            </a:r>
          </a:p>
          <a:p>
            <a:pPr lvl="1"/>
            <a:r>
              <a:rPr lang="en-US" altLang="en-US" sz="2400" dirty="0"/>
              <a:t>Must be fixed after instruction.</a:t>
            </a:r>
          </a:p>
          <a:p>
            <a:pPr lvl="2"/>
            <a:r>
              <a:rPr lang="en-US" altLang="en-US" sz="2000" dirty="0"/>
              <a:t>E.g., Breakpoint, overflow , divide-by-zero.</a:t>
            </a:r>
          </a:p>
          <a:p>
            <a:pPr lvl="2"/>
            <a:r>
              <a:rPr lang="en-US" altLang="en-US" sz="2000" dirty="0"/>
              <a:t>Switch to kernel mode.</a:t>
            </a:r>
          </a:p>
          <a:p>
            <a:pPr lvl="2"/>
            <a:endParaRPr lang="en-US" altLang="en-US" sz="2000" dirty="0"/>
          </a:p>
          <a:p>
            <a:r>
              <a:rPr lang="en-US" altLang="en-US" sz="2800" dirty="0"/>
              <a:t>Abort:</a:t>
            </a:r>
          </a:p>
          <a:p>
            <a:pPr lvl="1"/>
            <a:r>
              <a:rPr lang="en-US" altLang="en-US" sz="2400" dirty="0"/>
              <a:t>E.g., </a:t>
            </a:r>
            <a:r>
              <a:rPr lang="en-US" altLang="en-US" sz="2400" dirty="0" err="1"/>
              <a:t>is_computer_on_fire</a:t>
            </a:r>
            <a:r>
              <a:rPr lang="en-US" altLang="en-US" sz="2400" dirty="0"/>
              <a:t>() system call.</a:t>
            </a:r>
          </a:p>
          <a:p>
            <a:pPr lvl="1"/>
            <a:r>
              <a:rPr lang="en-US" altLang="en-US" sz="2400" dirty="0"/>
              <a:t>Not recoverable.</a:t>
            </a:r>
          </a:p>
          <a:p>
            <a:pPr lvl="1"/>
            <a:r>
              <a:rPr lang="en-US" altLang="en-US" sz="2400" dirty="0"/>
              <a:t>Not handled exception, exception in exception</a:t>
            </a:r>
            <a:endParaRPr lang="en-US" altLang="en-US" sz="2000" dirty="0">
              <a:solidFill>
                <a:srgbClr val="320064"/>
              </a:solidFill>
            </a:endParaRP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5FC3C1E-9110-456A-9E8A-E0AB53AE914C}" type="slidenum">
              <a:rPr lang="en-US" altLang="en-US" sz="1400" b="1">
                <a:latin typeface="Times New Roman" pitchFamily="18" charset="0"/>
              </a:rPr>
              <a:pPr algn="ctr" eaLnBrk="1" hangingPunct="1"/>
              <a:t>55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Interrupt Priorities: Example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5939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Power Failure. Level 8.</a:t>
            </a:r>
            <a:endParaRPr lang="en-US" altLang="en-US" dirty="0"/>
          </a:p>
          <a:p>
            <a:r>
              <a:rPr lang="en-US" altLang="en-US" dirty="0"/>
              <a:t>Hardware traps. Level 7.</a:t>
            </a:r>
          </a:p>
          <a:p>
            <a:r>
              <a:rPr lang="en-US" altLang="en-US" dirty="0"/>
              <a:t>Clock. Level 6.</a:t>
            </a:r>
          </a:p>
          <a:p>
            <a:r>
              <a:rPr lang="en-US" altLang="en-US" dirty="0"/>
              <a:t>Keyboard. Level 5.</a:t>
            </a:r>
          </a:p>
          <a:p>
            <a:r>
              <a:rPr lang="en-US" altLang="en-US" dirty="0"/>
              <a:t>Serial I/O. Level 4.</a:t>
            </a:r>
          </a:p>
          <a:p>
            <a:r>
              <a:rPr lang="en-US" altLang="en-US" dirty="0"/>
              <a:t>Disk Driver. Level 3.</a:t>
            </a:r>
          </a:p>
          <a:p>
            <a:r>
              <a:rPr lang="en-US" altLang="en-US" dirty="0"/>
              <a:t>Tape Driver. Level 2.</a:t>
            </a:r>
          </a:p>
          <a:p>
            <a:r>
              <a:rPr lang="en-US" altLang="en-US" dirty="0"/>
              <a:t>Printer. Level 1.</a:t>
            </a:r>
          </a:p>
          <a:p>
            <a:r>
              <a:rPr lang="en-US" altLang="en-US" dirty="0"/>
              <a:t>Software interrupts. Level 0.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792BBC0-E9D3-4801-B314-03E9A6901370}" type="slidenum">
              <a:rPr lang="en-US" altLang="en-US" sz="1400" b="1">
                <a:latin typeface="Times New Roman" pitchFamily="18" charset="0"/>
              </a:rPr>
              <a:pPr algn="ctr" eaLnBrk="1" hangingPunct="1"/>
              <a:t>56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Interrupts Levels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04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An interrupt can be interrupted by another interrupt only if the new one is of higher level.</a:t>
            </a:r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An interrupt vector/table is associated with the interrupts. For each level corresponds an entry in the table. The entry is usually just a pointer to the routine in charge of processing the interrupt.    </a:t>
            </a:r>
            <a:endParaRPr lang="en-US" altLang="en-US" dirty="0"/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9EBF1BE-9303-4E5B-99F9-04026D1217C6}" type="slidenum">
              <a:rPr lang="en-US" altLang="en-US" sz="1400" b="1">
                <a:latin typeface="Times New Roman" pitchFamily="18" charset="0"/>
              </a:rPr>
              <a:pPr algn="ctr" eaLnBrk="1" hangingPunct="1"/>
              <a:t>57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Programming With Threads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in C++11 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999DB31-0589-454A-BA6F-0384DB6FA4E2}" type="slidenum">
              <a:rPr lang="en-US" altLang="en-US" sz="1400" b="1">
                <a:latin typeface="Times New Roman" pitchFamily="18" charset="0"/>
              </a:rPr>
              <a:pPr algn="ctr" eaLnBrk="1" hangingPunct="1"/>
              <a:t>58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13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Background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04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C++11, C++14, C++17</a:t>
            </a:r>
          </a:p>
          <a:p>
            <a:pPr lvl="1"/>
            <a:r>
              <a:rPr lang="en-GB" altLang="en-US" dirty="0"/>
              <a:t>Moved C++ into new programming concepts.</a:t>
            </a:r>
          </a:p>
          <a:p>
            <a:endParaRPr lang="en-GB" altLang="en-US" dirty="0"/>
          </a:p>
          <a:p>
            <a:r>
              <a:rPr lang="en-GB" altLang="en-US" dirty="0"/>
              <a:t>Many new components part of the language:</a:t>
            </a:r>
          </a:p>
          <a:p>
            <a:pPr lvl="1"/>
            <a:r>
              <a:rPr lang="en-GB" altLang="en-US" dirty="0"/>
              <a:t>Threads</a:t>
            </a:r>
          </a:p>
          <a:p>
            <a:pPr lvl="1"/>
            <a:r>
              <a:rPr lang="en-GB" altLang="en-US" dirty="0" err="1"/>
              <a:t>Mutexes</a:t>
            </a:r>
            <a:endParaRPr lang="en-GB" altLang="en-US" dirty="0"/>
          </a:p>
          <a:p>
            <a:pPr lvl="1"/>
            <a:r>
              <a:rPr lang="en-GB" altLang="en-US" dirty="0"/>
              <a:t>Units</a:t>
            </a:r>
          </a:p>
          <a:p>
            <a:pPr lvl="1"/>
            <a:r>
              <a:rPr lang="en-GB" altLang="en-US" dirty="0"/>
              <a:t>Etc..</a:t>
            </a:r>
            <a:endParaRPr lang="en-US" altLang="en-US" dirty="0"/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9EBF1BE-9303-4E5B-99F9-04026D1217C6}" type="slidenum">
              <a:rPr lang="en-US" altLang="en-US" sz="1400" b="1">
                <a:latin typeface="Times New Roman" pitchFamily="18" charset="0"/>
              </a:rPr>
              <a:pPr algn="ctr" eaLnBrk="1" hangingPunct="1"/>
              <a:t>59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4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Monolithic Kernels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5576E8D-1489-4A32-87E5-16EB7116C25E}" type="slidenum">
              <a:rPr lang="en-US" altLang="en-US" sz="1400" b="1">
                <a:latin typeface="Times New Roman" pitchFamily="18" charset="0"/>
              </a:rPr>
              <a:pPr algn="ctr" eaLnBrk="1" hangingPunct="1"/>
              <a:t>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2971800" y="1828800"/>
            <a:ext cx="2590800" cy="7556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Application(s)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2133600" y="4032250"/>
            <a:ext cx="4114800" cy="488950"/>
          </a:xfrm>
          <a:prstGeom prst="rect">
            <a:avLst/>
          </a:prstGeom>
          <a:solidFill>
            <a:srgbClr val="A6C7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Device Drivers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2133600" y="4537075"/>
            <a:ext cx="4114800" cy="685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Hardware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2133600" y="3575050"/>
            <a:ext cx="4114800" cy="488950"/>
          </a:xfrm>
          <a:prstGeom prst="rect">
            <a:avLst/>
          </a:prstGeom>
          <a:solidFill>
            <a:srgbClr val="A6C7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Scheduler, Virtual memory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2133600" y="3086100"/>
            <a:ext cx="4114800" cy="488950"/>
          </a:xfrm>
          <a:prstGeom prst="rect">
            <a:avLst/>
          </a:prstGeom>
          <a:solidFill>
            <a:srgbClr val="A6C7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IPC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133600" y="2597150"/>
            <a:ext cx="4114800" cy="488950"/>
          </a:xfrm>
          <a:prstGeom prst="rect">
            <a:avLst/>
          </a:prstGeom>
          <a:solidFill>
            <a:srgbClr val="A6C7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File System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2540" name="Line 16"/>
          <p:cNvSpPr>
            <a:spLocks noChangeShapeType="1"/>
          </p:cNvSpPr>
          <p:nvPr/>
        </p:nvSpPr>
        <p:spPr bwMode="auto">
          <a:xfrm>
            <a:off x="5410200" y="2362200"/>
            <a:ext cx="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1" name="Text Box 17"/>
          <p:cNvSpPr txBox="1">
            <a:spLocks noChangeArrowheads="1"/>
          </p:cNvSpPr>
          <p:nvPr/>
        </p:nvSpPr>
        <p:spPr bwMode="auto">
          <a:xfrm>
            <a:off x="5562600" y="22098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System call</a:t>
            </a:r>
          </a:p>
        </p:txBody>
      </p:sp>
      <p:sp>
        <p:nvSpPr>
          <p:cNvPr id="22542" name="Text Box 19"/>
          <p:cNvSpPr txBox="1">
            <a:spLocks noChangeArrowheads="1"/>
          </p:cNvSpPr>
          <p:nvPr/>
        </p:nvSpPr>
        <p:spPr bwMode="auto">
          <a:xfrm>
            <a:off x="76200" y="1905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User mode</a:t>
            </a:r>
          </a:p>
        </p:txBody>
      </p:sp>
      <p:sp>
        <p:nvSpPr>
          <p:cNvPr id="22543" name="Text Box 20"/>
          <p:cNvSpPr txBox="1">
            <a:spLocks noChangeArrowheads="1"/>
          </p:cNvSpPr>
          <p:nvPr/>
        </p:nvSpPr>
        <p:spPr bwMode="auto">
          <a:xfrm>
            <a:off x="152400" y="34432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Kernel mode</a:t>
            </a:r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>
            <a:off x="8077200" y="1828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5" name="Text Box 22"/>
          <p:cNvSpPr txBox="1">
            <a:spLocks noChangeArrowheads="1"/>
          </p:cNvSpPr>
          <p:nvPr/>
        </p:nvSpPr>
        <p:spPr bwMode="auto">
          <a:xfrm>
            <a:off x="7315200" y="12954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Protection level</a:t>
            </a:r>
          </a:p>
        </p:txBody>
      </p:sp>
      <p:sp>
        <p:nvSpPr>
          <p:cNvPr id="22546" name="Line 23"/>
          <p:cNvSpPr>
            <a:spLocks noChangeShapeType="1"/>
          </p:cNvSpPr>
          <p:nvPr/>
        </p:nvSpPr>
        <p:spPr bwMode="auto">
          <a:xfrm>
            <a:off x="1752600" y="2590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7" name="Line 24"/>
          <p:cNvSpPr>
            <a:spLocks noChangeShapeType="1"/>
          </p:cNvSpPr>
          <p:nvPr/>
        </p:nvSpPr>
        <p:spPr bwMode="auto">
          <a:xfrm>
            <a:off x="1752600" y="1752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6F8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Thread Creation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04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Very Simple from C++11 on (or java)!</a:t>
            </a:r>
          </a:p>
          <a:p>
            <a:endParaRPr lang="en-GB" altLang="en-US" dirty="0"/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threadCode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id) {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 from " &lt;&lt; id &lt;&lt; 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	}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//Launch a thread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 (threadCode,1);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//Join the thread with the main thread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    	</a:t>
            </a:r>
            <a:r>
              <a:rPr lang="en-GB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return 0;</a:t>
            </a:r>
          </a:p>
          <a:p>
            <a:pPr marL="0" indent="0"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9EBF1BE-9303-4E5B-99F9-04026D1217C6}" type="slidenum">
              <a:rPr lang="en-US" altLang="en-US" sz="1400" b="1">
                <a:latin typeface="Times New Roman" pitchFamily="18" charset="0"/>
              </a:rPr>
              <a:pPr algn="ctr" eaLnBrk="1" hangingPunct="1"/>
              <a:t>60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468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dirty="0">
                <a:solidFill>
                  <a:srgbClr val="FF0000"/>
                </a:solidFill>
              </a:rPr>
              <a:t>Programming Processes and Threads in C: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Quick Overview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999DB31-0589-454A-BA6F-0384DB6FA4E2}" type="slidenum">
              <a:rPr lang="en-US" altLang="en-US" sz="1400" b="1">
                <a:latin typeface="Times New Roman" pitchFamily="18" charset="0"/>
              </a:rPr>
              <a:pPr algn="ctr" eaLnBrk="1" hangingPunct="1"/>
              <a:t>61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Background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04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POSIX library for UNIX environments.</a:t>
            </a:r>
          </a:p>
          <a:p>
            <a:pPr lvl="1"/>
            <a:r>
              <a:rPr lang="en-GB" altLang="en-US" dirty="0"/>
              <a:t>Portable Operating System Interface.</a:t>
            </a:r>
          </a:p>
          <a:p>
            <a:endParaRPr lang="en-GB" altLang="en-US" dirty="0"/>
          </a:p>
          <a:p>
            <a:r>
              <a:rPr lang="en-GB" altLang="en-US" dirty="0"/>
              <a:t>Many “non-native” Functionalities:</a:t>
            </a:r>
          </a:p>
          <a:p>
            <a:pPr lvl="1"/>
            <a:r>
              <a:rPr lang="en-GB" altLang="en-US" dirty="0"/>
              <a:t>Threads</a:t>
            </a:r>
          </a:p>
          <a:p>
            <a:pPr lvl="1"/>
            <a:r>
              <a:rPr lang="en-GB" altLang="en-US" dirty="0" err="1"/>
              <a:t>Mutexes</a:t>
            </a:r>
            <a:endParaRPr lang="en-GB" altLang="en-US" dirty="0"/>
          </a:p>
          <a:p>
            <a:pPr lvl="1"/>
            <a:r>
              <a:rPr lang="en-GB" altLang="en-US" dirty="0"/>
              <a:t>Signals</a:t>
            </a:r>
          </a:p>
          <a:p>
            <a:pPr lvl="1"/>
            <a:r>
              <a:rPr lang="en-GB" altLang="en-US" dirty="0"/>
              <a:t>Pipes</a:t>
            </a:r>
          </a:p>
          <a:p>
            <a:pPr lvl="1"/>
            <a:r>
              <a:rPr lang="en-GB" altLang="en-US" dirty="0"/>
              <a:t>Etc..</a:t>
            </a:r>
            <a:endParaRPr lang="en-US" altLang="en-US" dirty="0"/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9EBF1BE-9303-4E5B-99F9-04026D1217C6}" type="slidenum">
              <a:rPr lang="en-US" altLang="en-US" sz="1400" b="1">
                <a:latin typeface="Times New Roman" pitchFamily="18" charset="0"/>
              </a:rPr>
              <a:pPr algn="ctr" eaLnBrk="1" hangingPunct="1"/>
              <a:t>62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6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>
                <a:solidFill>
                  <a:srgbClr val="DB8B33"/>
                </a:solidFill>
              </a:rPr>
              <a:t>Processes: UNIX Fork Example</a:t>
            </a:r>
          </a:p>
        </p:txBody>
      </p:sp>
      <p:sp>
        <p:nvSpPr>
          <p:cNvPr id="58368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main() {</a:t>
            </a:r>
          </a:p>
          <a:p>
            <a:pPr lvl="1">
              <a:buFontTx/>
              <a:buNone/>
            </a:pPr>
            <a:r>
              <a:rPr lang="en-US" altLang="en-US" sz="2400" dirty="0" err="1">
                <a:solidFill>
                  <a:schemeClr val="accent2"/>
                </a:solidFill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 err="1"/>
              <a:t>pid</a:t>
            </a:r>
            <a:r>
              <a:rPr lang="en-US" altLang="en-US" sz="2400" dirty="0"/>
              <a:t>;</a:t>
            </a:r>
          </a:p>
          <a:p>
            <a:pPr lvl="1">
              <a:buFontTx/>
              <a:buNone/>
            </a:pPr>
            <a:r>
              <a:rPr lang="en-GB" altLang="en-US" sz="2400" dirty="0" err="1"/>
              <a:t>pid</a:t>
            </a:r>
            <a:r>
              <a:rPr lang="en-GB" altLang="en-US" sz="2400" dirty="0">
                <a:solidFill>
                  <a:schemeClr val="accent2"/>
                </a:solidFill>
              </a:rPr>
              <a:t>=</a:t>
            </a:r>
            <a:r>
              <a:rPr lang="en-GB" altLang="en-US" sz="2400" dirty="0"/>
              <a:t>fork</a:t>
            </a:r>
            <a:r>
              <a:rPr lang="en-GB" altLang="en-US" sz="2400" dirty="0">
                <a:solidFill>
                  <a:schemeClr val="accent2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</a:rPr>
              <a:t>switch</a:t>
            </a:r>
            <a:r>
              <a:rPr lang="en-GB" altLang="en-US" sz="2400" dirty="0"/>
              <a:t> (</a:t>
            </a:r>
            <a:r>
              <a:rPr lang="en-GB" altLang="en-US" sz="2400" dirty="0" err="1"/>
              <a:t>pid</a:t>
            </a:r>
            <a:r>
              <a:rPr lang="en-GB" altLang="en-US" sz="2400" dirty="0"/>
              <a:t>) </a:t>
            </a:r>
            <a:r>
              <a:rPr lang="en-US" altLang="en-US" sz="2400" dirty="0">
                <a:solidFill>
                  <a:schemeClr val="accent2"/>
                </a:solidFill>
              </a:rPr>
              <a:t>{</a:t>
            </a:r>
            <a:endParaRPr lang="en-GB" altLang="en-US" sz="2400" dirty="0"/>
          </a:p>
          <a:p>
            <a:pPr lvl="1">
              <a:buFontTx/>
              <a:buNone/>
            </a:pPr>
            <a:r>
              <a:rPr lang="en-GB" altLang="en-US" sz="2400" dirty="0"/>
              <a:t>	</a:t>
            </a:r>
            <a:r>
              <a:rPr lang="en-GB" altLang="en-US" sz="2400" dirty="0">
                <a:solidFill>
                  <a:schemeClr val="accent2"/>
                </a:solidFill>
              </a:rPr>
              <a:t>case</a:t>
            </a:r>
            <a:r>
              <a:rPr lang="en-GB" altLang="en-US" sz="2400" dirty="0"/>
              <a:t> -1: </a:t>
            </a:r>
            <a:r>
              <a:rPr lang="en-GB" altLang="en-US" sz="2400" dirty="0" err="1"/>
              <a:t>printf</a:t>
            </a:r>
            <a:r>
              <a:rPr lang="en-GB" altLang="en-US" sz="2400" dirty="0">
                <a:solidFill>
                  <a:schemeClr val="accent2"/>
                </a:solidFill>
              </a:rPr>
              <a:t>(“</a:t>
            </a:r>
            <a:r>
              <a:rPr lang="en-GB" altLang="en-US" sz="2400" dirty="0"/>
              <a:t>An error has occurred</a:t>
            </a:r>
            <a:r>
              <a:rPr lang="en-GB" altLang="en-US" sz="2400" dirty="0">
                <a:solidFill>
                  <a:schemeClr val="accent2"/>
                </a:solidFill>
              </a:rPr>
              <a:t>\n”)</a:t>
            </a:r>
            <a:r>
              <a:rPr lang="en-GB" altLang="en-US" sz="2400" dirty="0"/>
              <a:t>; </a:t>
            </a:r>
            <a:r>
              <a:rPr lang="en-GB" altLang="en-US" sz="2400" dirty="0">
                <a:solidFill>
                  <a:schemeClr val="accent2"/>
                </a:solidFill>
              </a:rPr>
              <a:t>break</a:t>
            </a:r>
            <a:r>
              <a:rPr lang="en-GB" altLang="en-US" sz="2400" dirty="0"/>
              <a:t>;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GB" altLang="en-US" sz="2400" dirty="0"/>
              <a:t>	</a:t>
            </a:r>
            <a:r>
              <a:rPr lang="en-GB" altLang="en-US" sz="2400" dirty="0">
                <a:solidFill>
                  <a:schemeClr val="accent2"/>
                </a:solidFill>
              </a:rPr>
              <a:t>case</a:t>
            </a:r>
            <a:r>
              <a:rPr lang="en-GB" altLang="en-US" sz="2400" dirty="0"/>
              <a:t>  0: </a:t>
            </a:r>
            <a:r>
              <a:rPr lang="en-GB" altLang="en-US" sz="2400" dirty="0" err="1"/>
              <a:t>printf</a:t>
            </a:r>
            <a:r>
              <a:rPr lang="en-GB" altLang="en-US" sz="2400" dirty="0">
                <a:solidFill>
                  <a:schemeClr val="accent2"/>
                </a:solidFill>
              </a:rPr>
              <a:t>(“</a:t>
            </a:r>
            <a:r>
              <a:rPr lang="en-GB" altLang="en-US" sz="2400" dirty="0"/>
              <a:t>I am the child process</a:t>
            </a:r>
            <a:r>
              <a:rPr lang="en-GB" altLang="en-US" sz="2400" dirty="0">
                <a:solidFill>
                  <a:schemeClr val="accent2"/>
                </a:solidFill>
              </a:rPr>
              <a:t>\n”</a:t>
            </a:r>
            <a:r>
              <a:rPr lang="en-GB" altLang="en-US" sz="2400" dirty="0"/>
              <a:t>); </a:t>
            </a:r>
            <a:r>
              <a:rPr lang="en-GB" altLang="en-US" sz="2400" dirty="0">
                <a:solidFill>
                  <a:schemeClr val="accent2"/>
                </a:solidFill>
              </a:rPr>
              <a:t>break</a:t>
            </a:r>
            <a:r>
              <a:rPr lang="en-GB" altLang="en-US" sz="2400" dirty="0"/>
              <a:t>;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GB" altLang="en-US" sz="2400" dirty="0"/>
              <a:t>	</a:t>
            </a:r>
            <a:r>
              <a:rPr lang="en-GB" altLang="en-US" sz="2400" dirty="0">
                <a:solidFill>
                  <a:schemeClr val="accent2"/>
                </a:solidFill>
              </a:rPr>
              <a:t>default</a:t>
            </a:r>
            <a:r>
              <a:rPr lang="en-GB" altLang="en-US" sz="2400" dirty="0"/>
              <a:t>: </a:t>
            </a:r>
            <a:r>
              <a:rPr lang="en-GB" altLang="en-US" sz="2400" dirty="0" err="1"/>
              <a:t>printf</a:t>
            </a:r>
            <a:r>
              <a:rPr lang="en-GB" altLang="en-US" sz="2400" dirty="0">
                <a:solidFill>
                  <a:schemeClr val="accent2"/>
                </a:solidFill>
              </a:rPr>
              <a:t>(“</a:t>
            </a:r>
            <a:r>
              <a:rPr lang="en-GB" altLang="en-US" sz="2400" dirty="0"/>
              <a:t>My child is </a:t>
            </a:r>
            <a:r>
              <a:rPr lang="en-GB" altLang="en-US" sz="2400" dirty="0">
                <a:solidFill>
                  <a:schemeClr val="accent2"/>
                </a:solidFill>
              </a:rPr>
              <a:t>%d\n”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pid</a:t>
            </a:r>
            <a:r>
              <a:rPr lang="en-GB" altLang="en-US" sz="2400" dirty="0">
                <a:solidFill>
                  <a:schemeClr val="accent2"/>
                </a:solidFill>
              </a:rPr>
              <a:t>)</a:t>
            </a:r>
            <a:r>
              <a:rPr lang="en-GB" altLang="en-US" sz="2400" dirty="0"/>
              <a:t>; </a:t>
            </a:r>
            <a:r>
              <a:rPr lang="en-GB" altLang="en-US" sz="2400" dirty="0">
                <a:solidFill>
                  <a:schemeClr val="accent2"/>
                </a:solidFill>
              </a:rPr>
              <a:t>break</a:t>
            </a:r>
            <a:r>
              <a:rPr lang="en-GB" altLang="en-US" sz="2400" dirty="0"/>
              <a:t>;</a:t>
            </a:r>
            <a:r>
              <a:rPr lang="en-GB" altLang="en-US" sz="2400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GB" altLang="en-US" sz="2800" dirty="0">
                <a:solidFill>
                  <a:srgbClr val="270076"/>
                </a:solidFill>
              </a:rPr>
              <a:t>Possible output result on </a:t>
            </a:r>
            <a:r>
              <a:rPr lang="en-GB" altLang="en-US" sz="2800" dirty="0" err="1">
                <a:solidFill>
                  <a:srgbClr val="270076"/>
                </a:solidFill>
              </a:rPr>
              <a:t>stdout</a:t>
            </a:r>
            <a:endParaRPr lang="en-GB" altLang="en-US" sz="2800" dirty="0">
              <a:solidFill>
                <a:srgbClr val="270076"/>
              </a:solidFill>
            </a:endParaRPr>
          </a:p>
          <a:p>
            <a:pPr>
              <a:buFontTx/>
              <a:buNone/>
            </a:pPr>
            <a:r>
              <a:rPr lang="en-GB" altLang="en-US" sz="2800" dirty="0"/>
              <a:t>I am the child process</a:t>
            </a:r>
          </a:p>
          <a:p>
            <a:pPr>
              <a:buFontTx/>
              <a:buNone/>
            </a:pPr>
            <a:r>
              <a:rPr lang="en-GB" altLang="en-US" sz="2800" dirty="0"/>
              <a:t>My child is 1234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AA981B87-4B38-4BEF-8DFC-1A54687D464A}" type="slidenum">
              <a:rPr lang="en-US" altLang="en-US" sz="1400" b="1">
                <a:latin typeface="Times New Roman" pitchFamily="18" charset="0"/>
              </a:rPr>
              <a:pPr algn="ctr" eaLnBrk="1" hangingPunct="1"/>
              <a:t>63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8600" y="1295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" y="220980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" y="2209800"/>
            <a:ext cx="0" cy="21336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6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6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6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>
                <a:solidFill>
                  <a:srgbClr val="DB8B33"/>
                </a:solidFill>
              </a:rPr>
              <a:t>Processes: </a:t>
            </a:r>
            <a:r>
              <a:rPr lang="en-US" altLang="en-US" dirty="0">
                <a:solidFill>
                  <a:srgbClr val="DB8B33"/>
                </a:solidFill>
              </a:rPr>
              <a:t>Wait function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58573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GB" altLang="en-US" sz="3200" dirty="0" err="1">
                <a:solidFill>
                  <a:schemeClr val="accent2"/>
                </a:solidFill>
              </a:rPr>
              <a:t>int</a:t>
            </a:r>
            <a:r>
              <a:rPr lang="en-GB" altLang="en-US" sz="3200" dirty="0"/>
              <a:t> wait</a:t>
            </a:r>
            <a:r>
              <a:rPr lang="en-GB" altLang="en-US" sz="3200" dirty="0">
                <a:solidFill>
                  <a:schemeClr val="accent2"/>
                </a:solidFill>
              </a:rPr>
              <a:t>(</a:t>
            </a:r>
            <a:r>
              <a:rPr lang="en-GB" altLang="en-US" sz="3200" dirty="0" err="1">
                <a:solidFill>
                  <a:schemeClr val="accent2"/>
                </a:solidFill>
              </a:rPr>
              <a:t>int</a:t>
            </a:r>
            <a:r>
              <a:rPr lang="en-GB" altLang="en-US" sz="3200" dirty="0">
                <a:solidFill>
                  <a:schemeClr val="accent2"/>
                </a:solidFill>
              </a:rPr>
              <a:t> *</a:t>
            </a:r>
            <a:r>
              <a:rPr lang="en-GB" altLang="en-US" sz="3200" dirty="0"/>
              <a:t>status</a:t>
            </a:r>
            <a:r>
              <a:rPr lang="en-GB" altLang="en-US" sz="3200" dirty="0">
                <a:solidFill>
                  <a:schemeClr val="accent2"/>
                </a:solidFill>
              </a:rPr>
              <a:t>)</a:t>
            </a:r>
            <a:r>
              <a:rPr lang="en-GB" altLang="en-US" sz="3200" dirty="0"/>
              <a:t>;</a:t>
            </a:r>
          </a:p>
          <a:p>
            <a:pPr eaLnBrk="0" hangingPunct="0">
              <a:spcBef>
                <a:spcPct val="0"/>
              </a:spcBef>
            </a:pPr>
            <a:endParaRPr lang="en-GB" altLang="en-US" sz="3600" dirty="0">
              <a:solidFill>
                <a:srgbClr val="320064"/>
              </a:solidFill>
            </a:endParaRPr>
          </a:p>
          <a:p>
            <a:pPr eaLnBrk="0" hangingPunct="0">
              <a:spcBef>
                <a:spcPct val="0"/>
              </a:spcBef>
            </a:pPr>
            <a:r>
              <a:rPr lang="en-GB" altLang="en-US" sz="2800" dirty="0"/>
              <a:t>Force the parent process to wait for a child to stop or terminate.</a:t>
            </a:r>
          </a:p>
          <a:p>
            <a:pPr lvl="1" eaLnBrk="0" hangingPunct="0">
              <a:spcBef>
                <a:spcPct val="0"/>
              </a:spcBef>
            </a:pPr>
            <a:r>
              <a:rPr lang="en-GB" altLang="en-US" sz="2400" dirty="0"/>
              <a:t>returns -1 if an error has occurred.</a:t>
            </a:r>
          </a:p>
          <a:p>
            <a:pPr lvl="1" eaLnBrk="0" hangingPunct="0">
              <a:spcBef>
                <a:spcPct val="0"/>
              </a:spcBef>
            </a:pPr>
            <a:r>
              <a:rPr lang="en-GB" altLang="en-US" sz="2400" dirty="0"/>
              <a:t>Returns the PID of the child process that ended otherwise. </a:t>
            </a:r>
          </a:p>
          <a:p>
            <a:pPr lvl="1" eaLnBrk="0" hangingPunct="0">
              <a:spcBef>
                <a:spcPct val="0"/>
              </a:spcBef>
            </a:pPr>
            <a:r>
              <a:rPr lang="en-GB" altLang="en-US" sz="2400" dirty="0"/>
              <a:t>The exit status is passed to the argument.</a:t>
            </a:r>
          </a:p>
          <a:p>
            <a:pPr lvl="1" eaLnBrk="0" hangingPunct="0">
              <a:spcBef>
                <a:spcPct val="0"/>
              </a:spcBef>
            </a:pPr>
            <a:endParaRPr lang="en-GB" altLang="en-US" sz="2400" dirty="0"/>
          </a:p>
          <a:p>
            <a:pPr eaLnBrk="0" hangingPunct="0">
              <a:spcBef>
                <a:spcPct val="0"/>
              </a:spcBef>
            </a:pPr>
            <a:r>
              <a:rPr lang="en-GB" altLang="en-US" sz="2800" dirty="0"/>
              <a:t>The</a:t>
            </a:r>
            <a:r>
              <a:rPr lang="en-GB" altLang="en-US" sz="2800" i="1" dirty="0"/>
              <a:t> </a:t>
            </a:r>
            <a:r>
              <a:rPr lang="en-GB" altLang="en-US" sz="2800" i="1" dirty="0">
                <a:solidFill>
                  <a:srgbClr val="00B050"/>
                </a:solidFill>
              </a:rPr>
              <a:t>wait</a:t>
            </a:r>
            <a:r>
              <a:rPr lang="en-GB" altLang="en-US" sz="2800" dirty="0"/>
              <a:t> command can be useful as it does not waste CPU resources (process puts on hold).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9B2B2365-AB96-44E5-B1FF-9CFB33CE3A20}" type="slidenum">
              <a:rPr lang="en-US" altLang="en-US" sz="1400" b="1">
                <a:latin typeface="Times New Roman" pitchFamily="18" charset="0"/>
              </a:rPr>
              <a:pPr algn="ctr" eaLnBrk="1" hangingPunct="1"/>
              <a:t>64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>
                <a:solidFill>
                  <a:srgbClr val="DB8B33"/>
                </a:solidFill>
              </a:rPr>
              <a:t>Processes: </a:t>
            </a:r>
            <a:r>
              <a:rPr lang="en-US" altLang="en-US" dirty="0">
                <a:solidFill>
                  <a:srgbClr val="DB8B33"/>
                </a:solidFill>
              </a:rPr>
              <a:t>Running External Commands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58163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Exec functions: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err="1"/>
              <a:t>execl</a:t>
            </a:r>
            <a:r>
              <a:rPr lang="en-GB" altLang="en-US" sz="2400" dirty="0">
                <a:solidFill>
                  <a:srgbClr val="320064"/>
                </a:solidFill>
              </a:rPr>
              <a:t>, </a:t>
            </a:r>
            <a:r>
              <a:rPr lang="en-GB" altLang="en-US" sz="2400" dirty="0" err="1"/>
              <a:t>execv</a:t>
            </a:r>
            <a:r>
              <a:rPr lang="en-GB" altLang="en-US" sz="2400" dirty="0">
                <a:solidFill>
                  <a:srgbClr val="320064"/>
                </a:solidFill>
              </a:rPr>
              <a:t>, </a:t>
            </a:r>
            <a:r>
              <a:rPr lang="en-GB" altLang="en-US" sz="2400" dirty="0" err="1"/>
              <a:t>execle</a:t>
            </a:r>
            <a:r>
              <a:rPr lang="en-GB" altLang="en-US" sz="2400" dirty="0">
                <a:solidFill>
                  <a:srgbClr val="320064"/>
                </a:solidFill>
              </a:rPr>
              <a:t>, </a:t>
            </a:r>
            <a:r>
              <a:rPr lang="en-GB" altLang="en-US" sz="2400" dirty="0" err="1"/>
              <a:t>execv</a:t>
            </a:r>
            <a:r>
              <a:rPr lang="en-GB" altLang="en-US" sz="2400" dirty="0">
                <a:solidFill>
                  <a:srgbClr val="320064"/>
                </a:solidFill>
              </a:rPr>
              <a:t>, </a:t>
            </a:r>
            <a:r>
              <a:rPr lang="en-GB" altLang="en-US" sz="2400" dirty="0" err="1"/>
              <a:t>execvp</a:t>
            </a:r>
            <a:r>
              <a:rPr lang="en-GB" altLang="en-US" sz="2400" dirty="0">
                <a:solidFill>
                  <a:srgbClr val="320064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Allows running a new command from the program.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The current process image is replaced by the new one.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The exec function call never returns unless if running the new command has failed. 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800" dirty="0"/>
              <a:t>Prototypes: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err="1">
                <a:solidFill>
                  <a:schemeClr val="accent2"/>
                </a:solidFill>
              </a:rPr>
              <a:t>int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execlp</a:t>
            </a:r>
            <a:r>
              <a:rPr lang="en-GB" altLang="en-US" sz="2400" dirty="0">
                <a:solidFill>
                  <a:schemeClr val="accent2"/>
                </a:solidFill>
              </a:rPr>
              <a:t>(</a:t>
            </a:r>
            <a:r>
              <a:rPr lang="en-GB" altLang="en-US" sz="2400" dirty="0" err="1">
                <a:solidFill>
                  <a:schemeClr val="accent2"/>
                </a:solidFill>
              </a:rPr>
              <a:t>const</a:t>
            </a:r>
            <a:r>
              <a:rPr lang="en-GB" altLang="en-US" sz="2400" dirty="0">
                <a:solidFill>
                  <a:schemeClr val="accent2"/>
                </a:solidFill>
              </a:rPr>
              <a:t> char *</a:t>
            </a:r>
            <a:r>
              <a:rPr lang="en-GB" altLang="en-US" sz="2400" dirty="0"/>
              <a:t>file, </a:t>
            </a:r>
            <a:r>
              <a:rPr lang="en-GB" altLang="en-US" sz="2400" dirty="0" err="1">
                <a:solidFill>
                  <a:schemeClr val="accent2"/>
                </a:solidFill>
              </a:rPr>
              <a:t>const</a:t>
            </a:r>
            <a:r>
              <a:rPr lang="en-GB" altLang="en-US" sz="2400" dirty="0">
                <a:solidFill>
                  <a:schemeClr val="accent2"/>
                </a:solidFill>
              </a:rPr>
              <a:t> char *</a:t>
            </a:r>
            <a:r>
              <a:rPr lang="en-GB" altLang="en-US" sz="2400" dirty="0" err="1"/>
              <a:t>arg</a:t>
            </a:r>
            <a:r>
              <a:rPr lang="en-GB" altLang="en-US" sz="2400" dirty="0"/>
              <a:t>, ...</a:t>
            </a:r>
            <a:r>
              <a:rPr lang="en-GB" altLang="en-US" sz="2400" dirty="0">
                <a:solidFill>
                  <a:schemeClr val="accent2"/>
                </a:solidFill>
              </a:rPr>
              <a:t>)</a:t>
            </a:r>
            <a:r>
              <a:rPr lang="en-GB" altLang="en-US" sz="2400" dirty="0"/>
              <a:t>;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err="1">
                <a:solidFill>
                  <a:schemeClr val="accent2"/>
                </a:solidFill>
              </a:rPr>
              <a:t>int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execv</a:t>
            </a:r>
            <a:r>
              <a:rPr lang="en-GB" altLang="en-US" sz="2400" dirty="0">
                <a:solidFill>
                  <a:schemeClr val="accent2"/>
                </a:solidFill>
              </a:rPr>
              <a:t>(</a:t>
            </a:r>
            <a:r>
              <a:rPr lang="en-GB" altLang="en-US" sz="2400" dirty="0" err="1">
                <a:solidFill>
                  <a:schemeClr val="accent2"/>
                </a:solidFill>
              </a:rPr>
              <a:t>const</a:t>
            </a:r>
            <a:r>
              <a:rPr lang="en-GB" altLang="en-US" sz="2400" dirty="0">
                <a:solidFill>
                  <a:schemeClr val="accent2"/>
                </a:solidFill>
              </a:rPr>
              <a:t> char *</a:t>
            </a:r>
            <a:r>
              <a:rPr lang="en-GB" altLang="en-US" sz="2400" dirty="0"/>
              <a:t>path, </a:t>
            </a:r>
            <a:r>
              <a:rPr lang="en-GB" altLang="en-US" sz="2400" dirty="0">
                <a:solidFill>
                  <a:schemeClr val="accent2"/>
                </a:solidFill>
              </a:rPr>
              <a:t>char *</a:t>
            </a:r>
            <a:r>
              <a:rPr lang="en-GB" altLang="en-US" sz="2400" dirty="0" err="1">
                <a:solidFill>
                  <a:schemeClr val="accent2"/>
                </a:solidFill>
              </a:rPr>
              <a:t>const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argv</a:t>
            </a:r>
            <a:r>
              <a:rPr lang="en-GB" altLang="en-US" sz="2400" dirty="0">
                <a:solidFill>
                  <a:schemeClr val="accent2"/>
                </a:solidFill>
              </a:rPr>
              <a:t>[])</a:t>
            </a:r>
            <a:r>
              <a:rPr lang="en-GB" altLang="en-US" sz="2400" dirty="0"/>
              <a:t>;</a:t>
            </a:r>
            <a:r>
              <a:rPr lang="en-GB" altLang="en-US" sz="2400" dirty="0">
                <a:solidFill>
                  <a:srgbClr val="320064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…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85B95DE-9041-4280-98DD-9FBEBBB0F634}" type="slidenum">
              <a:rPr lang="en-US" altLang="en-US" sz="1400" b="1">
                <a:latin typeface="Times New Roman" pitchFamily="18" charset="0"/>
              </a:rPr>
              <a:pPr algn="ctr" eaLnBrk="1" hangingPunct="1"/>
              <a:t>65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POSIX Threads (</a:t>
            </a:r>
            <a:r>
              <a:rPr lang="en-US" altLang="en-US" dirty="0" err="1">
                <a:solidFill>
                  <a:srgbClr val="DB8B33"/>
                </a:solidFill>
              </a:rPr>
              <a:t>PThreads</a:t>
            </a:r>
            <a:r>
              <a:rPr lang="en-US" altLang="en-US" dirty="0">
                <a:solidFill>
                  <a:srgbClr val="DB8B33"/>
                </a:solidFill>
              </a:rPr>
              <a:t>)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553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Originally, there were as many thread libraries as there were UNIX systems.  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IEEE standardized it with POSIX threads in 1995.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Ease portability.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Also known as </a:t>
            </a:r>
            <a:r>
              <a:rPr lang="en-US" altLang="en-US" sz="2800" dirty="0" err="1"/>
              <a:t>PThreads</a:t>
            </a:r>
            <a:r>
              <a:rPr lang="en-US" altLang="en-US" sz="2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#include</a:t>
            </a:r>
            <a:r>
              <a:rPr lang="en-US" altLang="en-US" sz="2400" dirty="0">
                <a:solidFill>
                  <a:srgbClr val="320064"/>
                </a:solidFill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&lt;</a:t>
            </a:r>
            <a:r>
              <a:rPr lang="en-US" altLang="en-US" sz="2400" dirty="0" err="1"/>
              <a:t>pthread.h</a:t>
            </a:r>
            <a:r>
              <a:rPr lang="en-US" altLang="en-US" sz="2400" dirty="0">
                <a:solidFill>
                  <a:schemeClr val="accent2"/>
                </a:solidFill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Compilation</a:t>
            </a:r>
            <a:r>
              <a:rPr lang="en-US" altLang="en-US" sz="2400" dirty="0">
                <a:solidFill>
                  <a:schemeClr val="accent2"/>
                </a:solidFill>
              </a:rPr>
              <a:t>: </a:t>
            </a:r>
            <a:r>
              <a:rPr lang="en-US" altLang="en-US" sz="2400" dirty="0"/>
              <a:t>-</a:t>
            </a:r>
            <a:r>
              <a:rPr lang="en-US" altLang="en-US" sz="2400" dirty="0" err="1"/>
              <a:t>pthread</a:t>
            </a:r>
            <a:r>
              <a:rPr lang="en-US" altLang="en-US" sz="2400" dirty="0"/>
              <a:t> option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7C0C4C12-68FD-4888-A76A-D08382E0E3B1}" type="slidenum">
              <a:rPr lang="en-US" altLang="en-US" sz="1400" b="1">
                <a:latin typeface="Times New Roman" pitchFamily="18" charset="0"/>
              </a:rPr>
              <a:pPr algn="ctr" eaLnBrk="1" hangingPunct="1"/>
              <a:t>66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2203450" y="5268913"/>
            <a:ext cx="1454150" cy="369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pthread_exit</a:t>
            </a:r>
            <a:endParaRPr lang="en-GB" dirty="0"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22850" y="5257800"/>
            <a:ext cx="1454150" cy="369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pthread_exit</a:t>
            </a:r>
            <a:endParaRPr lang="en-GB" dirty="0">
              <a:latin typeface="Arial" charset="0"/>
            </a:endParaRPr>
          </a:p>
        </p:txBody>
      </p:sp>
      <p:sp>
        <p:nvSpPr>
          <p:cNvPr id="594956" name="Down Arrow 594955"/>
          <p:cNvSpPr/>
          <p:nvPr/>
        </p:nvSpPr>
        <p:spPr>
          <a:xfrm>
            <a:off x="4191000" y="1893888"/>
            <a:ext cx="457200" cy="3744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POSIX Threads in C : A Typical Use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656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646C7761-8D7A-4C88-8AD1-54F09488257D}" type="slidenum">
              <a:rPr lang="en-US" altLang="en-US" sz="1400" b="1">
                <a:latin typeface="Times New Roman" pitchFamily="18" charset="0"/>
              </a:rPr>
              <a:pPr algn="ctr" eaLnBrk="1" hangingPunct="1"/>
              <a:t>67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656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656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4088" y="1524000"/>
            <a:ext cx="1736725" cy="369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 err="1">
                <a:latin typeface="Arial" charset="0"/>
              </a:rPr>
              <a:t>pthread_create</a:t>
            </a:r>
            <a:endParaRPr lang="en-GB" dirty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2667000"/>
            <a:ext cx="1941513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Thread 1 running</a:t>
            </a:r>
            <a:endParaRPr lang="en-GB" dirty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4088" y="2667000"/>
            <a:ext cx="1941512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Thread x running</a:t>
            </a:r>
            <a:endParaRPr lang="en-GB" dirty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3538" y="2667000"/>
            <a:ext cx="415925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…</a:t>
            </a:r>
            <a:endParaRPr lang="en-GB" dirty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3276600"/>
            <a:ext cx="2300288" cy="369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pthread_barrier_wait</a:t>
            </a:r>
            <a:endParaRPr lang="en-GB" dirty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64088" y="3276600"/>
            <a:ext cx="2300287" cy="369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pthread_barrier_wait</a:t>
            </a:r>
            <a:endParaRPr lang="en-GB" dirty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3538" y="3276600"/>
            <a:ext cx="415925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…</a:t>
            </a:r>
            <a:endParaRPr lang="en-GB" dirty="0"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5802313"/>
            <a:ext cx="1454150" cy="369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pthread_join</a:t>
            </a:r>
            <a:endParaRPr lang="en-GB" dirty="0"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0" y="2514600"/>
            <a:ext cx="0" cy="1219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15000" y="2514600"/>
            <a:ext cx="0" cy="1219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52550" y="3821113"/>
            <a:ext cx="6324600" cy="36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latin typeface="Arial" charset="0"/>
              </a:rPr>
              <a:t>One thread merges intermediate results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4343400"/>
            <a:ext cx="2300288" cy="369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pthread_barrier_wait</a:t>
            </a:r>
            <a:endParaRPr lang="en-GB" dirty="0"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64088" y="4343400"/>
            <a:ext cx="2300287" cy="369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pthread_barrier_wait</a:t>
            </a:r>
            <a:endParaRPr lang="en-GB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73538" y="4343400"/>
            <a:ext cx="415925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…</a:t>
            </a:r>
            <a:endParaRPr lang="en-GB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1200" y="4811713"/>
            <a:ext cx="1941513" cy="36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Thread 1 running</a:t>
            </a:r>
            <a:endParaRPr lang="en-GB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64088" y="4811713"/>
            <a:ext cx="1941512" cy="36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Thread x running</a:t>
            </a:r>
            <a:endParaRPr lang="en-GB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1000" y="4811713"/>
            <a:ext cx="415925" cy="36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…</a:t>
            </a:r>
            <a:endParaRPr lang="en-GB" dirty="0"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95400" y="3733800"/>
            <a:ext cx="6457950" cy="0"/>
          </a:xfrm>
          <a:prstGeom prst="line">
            <a:avLst/>
          </a:prstGeom>
          <a:ln w="222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95400" y="4756150"/>
            <a:ext cx="6457950" cy="0"/>
          </a:xfrm>
          <a:prstGeom prst="line">
            <a:avLst/>
          </a:prstGeom>
          <a:ln w="222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48000" y="4876800"/>
            <a:ext cx="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5000" y="4876800"/>
            <a:ext cx="0" cy="762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48000" y="3810000"/>
            <a:ext cx="0" cy="9032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15000" y="3810000"/>
            <a:ext cx="0" cy="9032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00413" y="1066800"/>
            <a:ext cx="2185987" cy="369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pthread_barrier_init</a:t>
            </a:r>
            <a:endParaRPr lang="en-GB" dirty="0"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0" y="6335713"/>
            <a:ext cx="2646363" cy="369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Arial" charset="0"/>
              </a:rPr>
              <a:t>pthread_barrier_destroy</a:t>
            </a:r>
            <a:endParaRPr lang="en-GB" dirty="0">
              <a:latin typeface="Arial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124200" y="1893888"/>
            <a:ext cx="1238250" cy="6207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398963" y="1893888"/>
            <a:ext cx="1316037" cy="6207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048000" y="5562600"/>
            <a:ext cx="685800" cy="4254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5" idx="3"/>
          </p:cNvCxnSpPr>
          <p:nvPr/>
        </p:nvCxnSpPr>
        <p:spPr>
          <a:xfrm flipH="1">
            <a:off x="5187950" y="5638800"/>
            <a:ext cx="546100" cy="3492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7852" y="1535668"/>
            <a:ext cx="24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Called </a:t>
            </a:r>
            <a:r>
              <a:rPr lang="en-GB" i="1" dirty="0"/>
              <a:t>x</a:t>
            </a:r>
            <a:r>
              <a:rPr lang="en-GB" dirty="0"/>
              <a:t>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Creating a new thread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758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>
                <a:solidFill>
                  <a:schemeClr val="accent2"/>
                </a:solidFill>
              </a:rPr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pthread_create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pthread_t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*</a:t>
            </a:r>
            <a:r>
              <a:rPr lang="en-US" altLang="en-US" dirty="0">
                <a:solidFill>
                  <a:srgbClr val="FF0000"/>
                </a:solidFill>
              </a:rPr>
              <a:t>thread</a:t>
            </a:r>
            <a:r>
              <a:rPr lang="en-US" altLang="en-US" dirty="0">
                <a:solidFill>
                  <a:schemeClr val="accent2"/>
                </a:solidFill>
              </a:rPr>
              <a:t>,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		</a:t>
            </a:r>
            <a:r>
              <a:rPr lang="en-US" altLang="en-US" dirty="0" err="1">
                <a:solidFill>
                  <a:schemeClr val="accent2"/>
                </a:solidFill>
              </a:rPr>
              <a:t>const</a:t>
            </a:r>
            <a:r>
              <a:rPr lang="en-US" altLang="en-US" dirty="0"/>
              <a:t> </a:t>
            </a:r>
            <a:r>
              <a:rPr lang="en-US" altLang="en-US" dirty="0" err="1"/>
              <a:t>pthread_attr_t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*</a:t>
            </a:r>
            <a:r>
              <a:rPr lang="en-US" altLang="en-US" dirty="0" err="1">
                <a:solidFill>
                  <a:srgbClr val="FF0000"/>
                </a:solidFill>
              </a:rPr>
              <a:t>attr</a:t>
            </a:r>
            <a:r>
              <a:rPr lang="en-US" altLang="en-US" dirty="0"/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chemeClr val="accent2"/>
                </a:solidFill>
              </a:rPr>
              <a:t>void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(*</a:t>
            </a:r>
            <a:r>
              <a:rPr lang="en-US" altLang="en-US" dirty="0" err="1">
                <a:solidFill>
                  <a:srgbClr val="FF0000"/>
                </a:solidFill>
              </a:rPr>
              <a:t>start_routine</a:t>
            </a:r>
            <a:r>
              <a:rPr lang="en-US" altLang="en-US" dirty="0">
                <a:solidFill>
                  <a:schemeClr val="accent2"/>
                </a:solidFill>
              </a:rPr>
              <a:t>)(void*)</a:t>
            </a:r>
            <a:r>
              <a:rPr lang="en-US" altLang="en-US" dirty="0"/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chemeClr val="accent2"/>
                </a:solidFill>
              </a:rPr>
              <a:t>void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*</a:t>
            </a:r>
            <a:r>
              <a:rPr lang="en-US" altLang="en-US" dirty="0" err="1">
                <a:solidFill>
                  <a:srgbClr val="FF0000"/>
                </a:solidFill>
              </a:rPr>
              <a:t>arg</a:t>
            </a:r>
            <a:r>
              <a:rPr lang="en-US" altLang="en-US" dirty="0">
                <a:solidFill>
                  <a:schemeClr val="accent2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The first argument (thread) returns the thread attributes at the address pointed by thread.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The second argument (</a:t>
            </a:r>
            <a:r>
              <a:rPr lang="en-US" altLang="en-US" dirty="0" err="1"/>
              <a:t>attr</a:t>
            </a:r>
            <a:r>
              <a:rPr lang="en-US" altLang="en-US" dirty="0"/>
              <a:t>) represent the attributes needed for the thread creation.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NULL can be used for using default attributes.</a:t>
            </a: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DE682DC-9A59-4FF4-973E-CB3431FDF532}" type="slidenum">
              <a:rPr lang="en-US" altLang="en-US" sz="1400" b="1">
                <a:latin typeface="Times New Roman" pitchFamily="18" charset="0"/>
              </a:rPr>
              <a:pPr algn="ctr" eaLnBrk="1" hangingPunct="1"/>
              <a:t>68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Creating a new thread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861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solidFill>
                  <a:schemeClr val="accent2"/>
                </a:solidFill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pthread_create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pthread_t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*</a:t>
            </a:r>
            <a:r>
              <a:rPr lang="en-US" altLang="en-US" sz="1800" dirty="0">
                <a:solidFill>
                  <a:srgbClr val="FF0000"/>
                </a:solidFill>
              </a:rPr>
              <a:t>thread</a:t>
            </a:r>
            <a:r>
              <a:rPr lang="en-US" altLang="en-US" sz="1800" dirty="0">
                <a:solidFill>
                  <a:schemeClr val="accent2"/>
                </a:solidFill>
              </a:rPr>
              <a:t>,</a:t>
            </a:r>
            <a:r>
              <a:rPr lang="en-US" alt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		</a:t>
            </a:r>
            <a:r>
              <a:rPr lang="en-US" altLang="en-US" sz="1800" dirty="0" err="1">
                <a:solidFill>
                  <a:schemeClr val="accent2"/>
                </a:solidFill>
              </a:rPr>
              <a:t>const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pthread_attr_t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*</a:t>
            </a:r>
            <a:r>
              <a:rPr lang="en-US" altLang="en-US" sz="1800" dirty="0" err="1">
                <a:solidFill>
                  <a:srgbClr val="FF0000"/>
                </a:solidFill>
              </a:rPr>
              <a:t>attr</a:t>
            </a:r>
            <a:r>
              <a:rPr lang="en-US" altLang="en-US" sz="1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chemeClr val="accent2"/>
                </a:solidFill>
              </a:rPr>
              <a:t>void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(*</a:t>
            </a:r>
            <a:r>
              <a:rPr lang="en-US" altLang="en-US" sz="1800" dirty="0" err="1">
                <a:solidFill>
                  <a:srgbClr val="FF0000"/>
                </a:solidFill>
              </a:rPr>
              <a:t>start_routine</a:t>
            </a:r>
            <a:r>
              <a:rPr lang="en-US" altLang="en-US" sz="1800" dirty="0">
                <a:solidFill>
                  <a:schemeClr val="accent2"/>
                </a:solidFill>
              </a:rPr>
              <a:t>)(void*)</a:t>
            </a:r>
            <a:r>
              <a:rPr lang="en-US" altLang="en-US" sz="1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chemeClr val="accent2"/>
                </a:solidFill>
              </a:rPr>
              <a:t>void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*</a:t>
            </a:r>
            <a:r>
              <a:rPr lang="en-US" altLang="en-US" sz="1800" dirty="0" err="1">
                <a:solidFill>
                  <a:srgbClr val="FF0000"/>
                </a:solidFill>
              </a:rPr>
              <a:t>arg</a:t>
            </a:r>
            <a:r>
              <a:rPr lang="en-US" altLang="en-US" sz="1800" dirty="0">
                <a:solidFill>
                  <a:schemeClr val="accent2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Third attribute represents the starting point function.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Takes a void* argument.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 be seen as the thread’s “main”.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arg</a:t>
            </a:r>
            <a:r>
              <a:rPr lang="en-US" altLang="en-US" dirty="0"/>
              <a:t> represents a pointer to a possible list of arguments.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Up to the programmer to decide how to use it!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 also be used to pass a single (casted) integer value!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Returned value is either 0 (OK) or the error code.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AF3B2C8-0BE9-4950-9879-61E56CA4752F}" type="slidenum">
              <a:rPr lang="en-US" altLang="en-US" sz="1400" b="1">
                <a:latin typeface="Times New Roman" pitchFamily="18" charset="0"/>
              </a:rPr>
              <a:pPr algn="ctr" eaLnBrk="1" hangingPunct="1"/>
              <a:t>69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Monolithic Kernels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2800" b="1" dirty="0">
              <a:solidFill>
                <a:srgbClr val="666633"/>
              </a:solidFill>
            </a:endParaRPr>
          </a:p>
          <a:p>
            <a:r>
              <a:rPr lang="en-US" altLang="en-US" sz="2800" b="1" dirty="0">
                <a:solidFill>
                  <a:srgbClr val="666633"/>
                </a:solidFill>
              </a:rPr>
              <a:t>Monolithic Kernels</a:t>
            </a:r>
            <a:r>
              <a:rPr lang="en-US" altLang="en-US" sz="2800" dirty="0">
                <a:solidFill>
                  <a:srgbClr val="320064"/>
                </a:solidFill>
              </a:rPr>
              <a:t> </a:t>
            </a:r>
            <a:r>
              <a:rPr lang="en-US" altLang="en-US" sz="2800" dirty="0"/>
              <a:t>implement all the different components of an OS, but with some dependencies. </a:t>
            </a:r>
          </a:p>
          <a:p>
            <a:endParaRPr lang="en-US" altLang="en-US" sz="2800" dirty="0"/>
          </a:p>
          <a:p>
            <a:r>
              <a:rPr lang="en-US" altLang="en-US" sz="2800" dirty="0"/>
              <a:t>Difficult to implement as the OS and its functionalities grow.</a:t>
            </a:r>
          </a:p>
          <a:p>
            <a:pPr lvl="1"/>
            <a:r>
              <a:rPr lang="en-US" altLang="en-US" sz="2400" dirty="0"/>
              <a:t>A bug in kernel mode can compromise the entire system. </a:t>
            </a:r>
          </a:p>
          <a:p>
            <a:endParaRPr lang="en-US" altLang="en-US" sz="2800" dirty="0">
              <a:solidFill>
                <a:srgbClr val="666633"/>
              </a:solidFill>
            </a:endParaRPr>
          </a:p>
          <a:p>
            <a:r>
              <a:rPr lang="en-US" altLang="en-US" sz="2800" dirty="0">
                <a:solidFill>
                  <a:srgbClr val="666633"/>
                </a:solidFill>
              </a:rPr>
              <a:t>Micro-Kernels</a:t>
            </a:r>
            <a:r>
              <a:rPr lang="en-US" altLang="en-US" sz="2800" dirty="0">
                <a:solidFill>
                  <a:srgbClr val="320064"/>
                </a:solidFill>
              </a:rPr>
              <a:t> </a:t>
            </a:r>
            <a:r>
              <a:rPr lang="en-US" altLang="en-US" sz="2800" dirty="0"/>
              <a:t>have been developed as a solution.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A9FFCD6B-0D05-4A9B-BC99-A934560CD174}" type="slidenum">
              <a:rPr lang="en-US" altLang="en-US" sz="1400" b="1">
                <a:latin typeface="Times New Roman" pitchFamily="18" charset="0"/>
              </a:rPr>
              <a:pPr algn="ctr" eaLnBrk="1" hangingPunct="1"/>
              <a:t>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Exiting a Thread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963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void</a:t>
            </a:r>
            <a:r>
              <a:rPr lang="en-US" altLang="en-US" dirty="0"/>
              <a:t> </a:t>
            </a:r>
            <a:r>
              <a:rPr lang="en-US" altLang="en-US" dirty="0" err="1"/>
              <a:t>pthread_exit</a:t>
            </a:r>
            <a:r>
              <a:rPr lang="en-US" altLang="en-US" dirty="0">
                <a:solidFill>
                  <a:schemeClr val="accent2"/>
                </a:solidFill>
              </a:rPr>
              <a:t>(void *</a:t>
            </a:r>
            <a:r>
              <a:rPr lang="en-US" altLang="en-US" i="1" dirty="0" err="1"/>
              <a:t>value_ptr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  <a:r>
              <a:rPr lang="en-US" altLang="en-US" dirty="0"/>
              <a:t>; </a:t>
            </a:r>
          </a:p>
          <a:p>
            <a:pPr>
              <a:lnSpc>
                <a:spcPct val="90000"/>
              </a:lnSpc>
            </a:pP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i="1" dirty="0" err="1">
                <a:solidFill>
                  <a:srgbClr val="0070C0"/>
                </a:solidFill>
              </a:rPr>
              <a:t>value_ptr</a:t>
            </a:r>
            <a:r>
              <a:rPr lang="en-US" altLang="en-US" dirty="0">
                <a:solidFill>
                  <a:srgbClr val="320064"/>
                </a:solidFill>
              </a:rPr>
              <a:t>  </a:t>
            </a:r>
            <a:r>
              <a:rPr lang="en-US" altLang="en-US" dirty="0"/>
              <a:t>can be used to return a value to any code waiting for the termination.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320064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the main process, </a:t>
            </a:r>
            <a:r>
              <a:rPr lang="en-US" altLang="en-US" dirty="0" err="1">
                <a:solidFill>
                  <a:srgbClr val="0070C0"/>
                </a:solidFill>
              </a:rPr>
              <a:t>pthread_exit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must be called (instead of </a:t>
            </a:r>
            <a:r>
              <a:rPr lang="en-US" altLang="en-US" dirty="0">
                <a:solidFill>
                  <a:srgbClr val="0070C0"/>
                </a:solidFill>
              </a:rPr>
              <a:t>exit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20064"/>
                </a:solidFill>
              </a:rPr>
              <a:t>or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return</a:t>
            </a:r>
            <a:r>
              <a:rPr lang="en-US" altLang="en-US" dirty="0">
                <a:solidFill>
                  <a:srgbClr val="320064"/>
                </a:solidFill>
              </a:rPr>
              <a:t>)</a:t>
            </a:r>
            <a:r>
              <a:rPr lang="en-US" altLang="en-US" dirty="0"/>
              <a:t> before its termination.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not, the threads that are still running shall be killed as well.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70C0"/>
                </a:solidFill>
              </a:rPr>
              <a:t>pthread_join</a:t>
            </a:r>
            <a:endParaRPr lang="en-U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Wait for a specific thread completion.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B59BEEA-09D0-48C8-83F3-7DE9DDA34842}" type="slidenum">
              <a:rPr lang="en-US" altLang="en-US" sz="1400" b="1">
                <a:latin typeface="Times New Roman" pitchFamily="18" charset="0"/>
              </a:rPr>
              <a:pPr algn="ctr" eaLnBrk="1" hangingPunct="1"/>
              <a:t>70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Example: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0314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#include &lt;</a:t>
            </a:r>
            <a:r>
              <a:rPr lang="en-US" altLang="en-US" dirty="0" err="1"/>
              <a:t>stdio.h</a:t>
            </a:r>
            <a:r>
              <a:rPr lang="en-US" altLang="en-US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#include &lt;</a:t>
            </a:r>
            <a:r>
              <a:rPr lang="en-US" altLang="en-US" dirty="0" err="1"/>
              <a:t>pthread.h</a:t>
            </a:r>
            <a:r>
              <a:rPr lang="en-US" altLang="en-US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void *</a:t>
            </a:r>
            <a:r>
              <a:rPr lang="en-US" altLang="en-US" dirty="0"/>
              <a:t>message</a:t>
            </a:r>
            <a:r>
              <a:rPr lang="en-US" altLang="en-US" dirty="0">
                <a:solidFill>
                  <a:schemeClr val="accent2"/>
                </a:solidFill>
              </a:rPr>
              <a:t>(void *</a:t>
            </a:r>
            <a:r>
              <a:rPr lang="en-US" altLang="en-US" dirty="0" err="1"/>
              <a:t>arg</a:t>
            </a:r>
            <a:r>
              <a:rPr lang="en-US" altLang="en-US" dirty="0">
                <a:solidFill>
                  <a:schemeClr val="accent2"/>
                </a:solidFill>
              </a:rPr>
              <a:t>)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	</a:t>
            </a:r>
            <a:r>
              <a:rPr lang="en-US" altLang="en-US" dirty="0" err="1"/>
              <a:t>printf</a:t>
            </a:r>
            <a:r>
              <a:rPr lang="en-US" altLang="en-US" dirty="0">
                <a:solidFill>
                  <a:schemeClr val="accent2"/>
                </a:solidFill>
              </a:rPr>
              <a:t>(“%s\n”,((char *) </a:t>
            </a:r>
            <a:r>
              <a:rPr lang="en-US" altLang="en-US" dirty="0" err="1"/>
              <a:t>arg</a:t>
            </a:r>
            <a:r>
              <a:rPr lang="en-US" altLang="en-US" dirty="0">
                <a:solidFill>
                  <a:schemeClr val="accent2"/>
                </a:solidFill>
              </a:rPr>
              <a:t>))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	</a:t>
            </a:r>
            <a:r>
              <a:rPr lang="en-US" altLang="en-US" dirty="0" err="1"/>
              <a:t>pthread_exit</a:t>
            </a:r>
            <a:r>
              <a:rPr lang="en-US" altLang="en-US" dirty="0">
                <a:solidFill>
                  <a:schemeClr val="accent2"/>
                </a:solidFill>
              </a:rPr>
              <a:t>(</a:t>
            </a:r>
            <a:r>
              <a:rPr lang="en-US" altLang="en-US" dirty="0"/>
              <a:t>NULL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main() {</a:t>
            </a:r>
          </a:p>
          <a:p>
            <a:pPr marL="912813" lvl="1" indent="-733425">
              <a:lnSpc>
                <a:spcPct val="80000"/>
              </a:lnSpc>
              <a:buFontTx/>
              <a:buNone/>
            </a:pPr>
            <a:r>
              <a:rPr lang="en-US" altLang="en-US" sz="2400" dirty="0" err="1"/>
              <a:t>pthread_t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 err="1"/>
              <a:t>attrib</a:t>
            </a:r>
            <a:r>
              <a:rPr lang="en-US" altLang="en-US" sz="2400" dirty="0"/>
              <a:t>[2];</a:t>
            </a:r>
            <a:r>
              <a:rPr lang="en-US" altLang="en-US" sz="2400" dirty="0">
                <a:solidFill>
                  <a:srgbClr val="FF0000"/>
                </a:solidFill>
              </a:rPr>
              <a:t>//….</a:t>
            </a:r>
          </a:p>
          <a:p>
            <a:pPr marL="912813" lvl="1" indent="-733425">
              <a:lnSpc>
                <a:spcPct val="80000"/>
              </a:lnSpc>
              <a:buFontTx/>
              <a:buNone/>
            </a:pPr>
            <a:r>
              <a:rPr lang="en-GB" altLang="en-US" sz="2400" dirty="0" err="1"/>
              <a:t>pthread_create</a:t>
            </a:r>
            <a:r>
              <a:rPr lang="en-GB" altLang="en-US" sz="2400" dirty="0">
                <a:solidFill>
                  <a:schemeClr val="accent2"/>
                </a:solidFill>
              </a:rPr>
              <a:t> (</a:t>
            </a:r>
            <a:r>
              <a:rPr lang="en-GB" altLang="en-US" sz="2400" dirty="0" err="1"/>
              <a:t>attrib</a:t>
            </a:r>
            <a:r>
              <a:rPr lang="en-GB" altLang="en-US" sz="2400" dirty="0">
                <a:solidFill>
                  <a:schemeClr val="accent2"/>
                </a:solidFill>
              </a:rPr>
              <a:t>, </a:t>
            </a:r>
            <a:r>
              <a:rPr lang="en-GB" altLang="en-US" sz="2400" dirty="0"/>
              <a:t>NULL</a:t>
            </a:r>
            <a:r>
              <a:rPr lang="en-GB" altLang="en-US" sz="2400" dirty="0">
                <a:solidFill>
                  <a:schemeClr val="accent2"/>
                </a:solidFill>
              </a:rPr>
              <a:t>, </a:t>
            </a:r>
            <a:r>
              <a:rPr lang="en-GB" altLang="en-US" sz="2400" dirty="0"/>
              <a:t>message</a:t>
            </a:r>
            <a:r>
              <a:rPr lang="en-GB" altLang="en-US" sz="2400" dirty="0">
                <a:solidFill>
                  <a:schemeClr val="accent2"/>
                </a:solidFill>
              </a:rPr>
              <a:t>, (void *) “</a:t>
            </a:r>
            <a:r>
              <a:rPr lang="en-GB" altLang="en-US" sz="2400" dirty="0"/>
              <a:t>Child #1</a:t>
            </a:r>
            <a:r>
              <a:rPr lang="en-GB" altLang="en-US" sz="2400" dirty="0">
                <a:solidFill>
                  <a:schemeClr val="accent2"/>
                </a:solidFill>
              </a:rPr>
              <a:t>”);</a:t>
            </a:r>
          </a:p>
          <a:p>
            <a:pPr marL="912813" lvl="1" indent="-733425">
              <a:lnSpc>
                <a:spcPct val="80000"/>
              </a:lnSpc>
              <a:buFontTx/>
              <a:buNone/>
            </a:pPr>
            <a:r>
              <a:rPr lang="en-GB" altLang="en-US" sz="2400" dirty="0" err="1"/>
              <a:t>pthread_create</a:t>
            </a:r>
            <a:r>
              <a:rPr lang="en-GB" altLang="en-US" sz="2400" dirty="0">
                <a:solidFill>
                  <a:schemeClr val="accent2"/>
                </a:solidFill>
              </a:rPr>
              <a:t> (</a:t>
            </a:r>
            <a:r>
              <a:rPr lang="en-GB" altLang="en-US" sz="2400" dirty="0"/>
              <a:t>attrib+1</a:t>
            </a:r>
            <a:r>
              <a:rPr lang="en-GB" altLang="en-US" sz="2400" dirty="0">
                <a:solidFill>
                  <a:schemeClr val="accent2"/>
                </a:solidFill>
              </a:rPr>
              <a:t>,</a:t>
            </a:r>
            <a:r>
              <a:rPr lang="en-GB" altLang="en-US" sz="2400" dirty="0"/>
              <a:t>NULL</a:t>
            </a:r>
            <a:r>
              <a:rPr lang="en-GB" altLang="en-US" sz="2400" dirty="0">
                <a:solidFill>
                  <a:schemeClr val="accent2"/>
                </a:solidFill>
              </a:rPr>
              <a:t>, </a:t>
            </a:r>
            <a:r>
              <a:rPr lang="en-GB" altLang="en-US" sz="2400" dirty="0"/>
              <a:t>message</a:t>
            </a:r>
            <a:r>
              <a:rPr lang="en-GB" altLang="en-US" sz="2400" dirty="0">
                <a:solidFill>
                  <a:schemeClr val="accent2"/>
                </a:solidFill>
              </a:rPr>
              <a:t>, (void *) “</a:t>
            </a:r>
            <a:r>
              <a:rPr lang="en-GB" altLang="en-US" sz="2400" dirty="0"/>
              <a:t>Child #2</a:t>
            </a:r>
            <a:r>
              <a:rPr lang="en-GB" altLang="en-US" sz="2400" dirty="0">
                <a:solidFill>
                  <a:schemeClr val="accent2"/>
                </a:solidFill>
              </a:rPr>
              <a:t>”);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pthread_exit</a:t>
            </a:r>
            <a:r>
              <a:rPr lang="en-US" altLang="en-US" dirty="0">
                <a:solidFill>
                  <a:schemeClr val="accent2"/>
                </a:solidFill>
              </a:rPr>
              <a:t>(</a:t>
            </a:r>
            <a:r>
              <a:rPr lang="en-US" altLang="en-US" dirty="0"/>
              <a:t>NULL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}</a:t>
            </a:r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549965C-AB2B-48CA-B15D-08FD2D2E58FA}" type="slidenum">
              <a:rPr lang="en-US" altLang="en-US" sz="1400" b="1">
                <a:latin typeface="Times New Roman" pitchFamily="18" charset="0"/>
              </a:rPr>
              <a:pPr algn="ctr" eaLnBrk="1" hangingPunct="1"/>
              <a:t>71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6858000" y="1066800"/>
            <a:ext cx="22098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Result: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child #2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child #1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3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3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3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3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3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3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03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31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Barriers: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60314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chemeClr val="accent2"/>
                </a:solidFill>
              </a:rPr>
              <a:t>#include &lt;</a:t>
            </a:r>
            <a:r>
              <a:rPr lang="en-US" altLang="en-US" dirty="0" err="1"/>
              <a:t>stdio.h</a:t>
            </a:r>
            <a:r>
              <a:rPr lang="en-US" altLang="en-US" dirty="0">
                <a:solidFill>
                  <a:schemeClr val="accent2"/>
                </a:solidFill>
              </a:rPr>
              <a:t>&gt;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chemeClr val="accent2"/>
                </a:solidFill>
              </a:rPr>
              <a:t>#include &lt;</a:t>
            </a:r>
            <a:r>
              <a:rPr lang="en-US" altLang="en-US" dirty="0" err="1"/>
              <a:t>pthread.h</a:t>
            </a:r>
            <a:r>
              <a:rPr lang="en-US" altLang="en-US" dirty="0">
                <a:solidFill>
                  <a:schemeClr val="accent2"/>
                </a:solidFill>
              </a:rPr>
              <a:t>&gt;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solidFill>
                  <a:schemeClr val="accent2"/>
                </a:solidFill>
              </a:rPr>
              <a:t>int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err="1"/>
              <a:t>nbProcess</a:t>
            </a:r>
            <a:r>
              <a:rPr lang="en-US" altLang="en-US" dirty="0"/>
              <a:t>=4</a:t>
            </a:r>
            <a:r>
              <a:rPr lang="en-US" altLang="en-US" dirty="0">
                <a:solidFill>
                  <a:schemeClr val="accent2"/>
                </a:solidFill>
              </a:rPr>
              <a:t>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GB" dirty="0"/>
              <a:t>Barrier initialization before running some threads…</a:t>
            </a:r>
            <a:endParaRPr lang="en-GB" dirty="0">
              <a:solidFill>
                <a:schemeClr val="tx2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dirty="0" err="1">
                <a:solidFill>
                  <a:schemeClr val="tx2"/>
                </a:solidFill>
              </a:rPr>
              <a:t>pthread_barrier_t</a:t>
            </a:r>
            <a:r>
              <a:rPr lang="en-GB" dirty="0"/>
              <a:t>  barrier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dirty="0" err="1">
                <a:solidFill>
                  <a:schemeClr val="tx2"/>
                </a:solidFill>
              </a:rPr>
              <a:t>pthread_barrier_init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(&amp;</a:t>
            </a:r>
            <a:r>
              <a:rPr lang="en-GB" dirty="0"/>
              <a:t>barrier, NULL, </a:t>
            </a:r>
            <a:r>
              <a:rPr lang="en-GB" dirty="0" err="1"/>
              <a:t>nbProcesses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dirty="0"/>
              <a:t>Then call wait inside a running thread whenever suitable…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dirty="0" err="1">
                <a:solidFill>
                  <a:schemeClr val="tx2"/>
                </a:solidFill>
              </a:rPr>
              <a:t>pthread_barrier_wait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(&amp;</a:t>
            </a:r>
            <a:r>
              <a:rPr lang="en-GB" dirty="0"/>
              <a:t>barrier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dirty="0"/>
              <a:t>Destroy barriers when not needed anymore. After </a:t>
            </a:r>
            <a:r>
              <a:rPr lang="en-GB" dirty="0" err="1"/>
              <a:t>pthread_join</a:t>
            </a:r>
            <a:r>
              <a:rPr lang="en-GB" dirty="0"/>
              <a:t>…</a:t>
            </a:r>
            <a:endParaRPr lang="en-GB" dirty="0">
              <a:solidFill>
                <a:schemeClr val="tx2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GB" dirty="0" err="1">
                <a:solidFill>
                  <a:schemeClr val="tx2"/>
                </a:solidFill>
              </a:rPr>
              <a:t>pthread_barrier_destroy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(&amp;</a:t>
            </a:r>
            <a:r>
              <a:rPr lang="en-GB" dirty="0"/>
              <a:t>barrier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ACB8802-6FBC-43F5-B7F7-DD1738B2361B}" type="slidenum">
              <a:rPr lang="en-US" altLang="en-US" sz="1400" b="1">
                <a:latin typeface="Times New Roman" pitchFamily="18" charset="0"/>
              </a:rPr>
              <a:pPr algn="ctr" eaLnBrk="1" hangingPunct="1"/>
              <a:t>72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Micro Kernels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4660AC7-ED24-4EE8-8188-CCC4B1E10426}" type="slidenum">
              <a:rPr lang="en-US" altLang="en-US" sz="1400" b="1">
                <a:latin typeface="Times New Roman" pitchFamily="18" charset="0"/>
              </a:rPr>
              <a:pPr algn="ctr" eaLnBrk="1" hangingPunct="1"/>
              <a:t>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 rot="5400000">
            <a:off x="1979613" y="3084512"/>
            <a:ext cx="2590800" cy="4540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Application(s)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133600" y="4606925"/>
            <a:ext cx="4114800" cy="787400"/>
          </a:xfrm>
          <a:prstGeom prst="rect">
            <a:avLst/>
          </a:prstGeom>
          <a:solidFill>
            <a:srgbClr val="A6C7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srgbClr val="333300"/>
                </a:solidFill>
              </a:rPr>
              <a:t>Micro-Kernel (Basic IPC, Virtual Memory and Scheduling )</a:t>
            </a:r>
            <a:endParaRPr lang="en-US" altLang="en-US" sz="2000">
              <a:solidFill>
                <a:srgbClr val="333300"/>
              </a:solidFill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133600" y="5410200"/>
            <a:ext cx="4114800" cy="685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Hardware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3581400" y="3082925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…</a:t>
            </a:r>
          </a:p>
        </p:txBody>
      </p:sp>
      <p:sp>
        <p:nvSpPr>
          <p:cNvPr id="24586" name="Text Box 15"/>
          <p:cNvSpPr txBox="1">
            <a:spLocks noChangeArrowheads="1"/>
          </p:cNvSpPr>
          <p:nvPr/>
        </p:nvSpPr>
        <p:spPr bwMode="auto">
          <a:xfrm>
            <a:off x="76200" y="2778125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User mode</a:t>
            </a:r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152400" y="4316413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Kernel mode</a:t>
            </a:r>
          </a:p>
        </p:txBody>
      </p:sp>
      <p:sp>
        <p:nvSpPr>
          <p:cNvPr id="24588" name="Text Box 18"/>
          <p:cNvSpPr txBox="1">
            <a:spLocks noChangeArrowheads="1"/>
          </p:cNvSpPr>
          <p:nvPr/>
        </p:nvSpPr>
        <p:spPr bwMode="auto">
          <a:xfrm>
            <a:off x="7391400" y="3397250"/>
            <a:ext cx="1676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Privileges/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Protection level (Ring)</a:t>
            </a:r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752600" y="460692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0" name="Line 20"/>
          <p:cNvSpPr>
            <a:spLocks noChangeShapeType="1"/>
          </p:cNvSpPr>
          <p:nvPr/>
        </p:nvSpPr>
        <p:spPr bwMode="auto">
          <a:xfrm>
            <a:off x="1752600" y="201612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1" name="Rectangle 21"/>
          <p:cNvSpPr>
            <a:spLocks noChangeArrowheads="1"/>
          </p:cNvSpPr>
          <p:nvPr/>
        </p:nvSpPr>
        <p:spPr bwMode="auto">
          <a:xfrm rot="5400000">
            <a:off x="3052763" y="3084512"/>
            <a:ext cx="2590800" cy="454025"/>
          </a:xfrm>
          <a:prstGeom prst="rect">
            <a:avLst/>
          </a:prstGeom>
          <a:solidFill>
            <a:srgbClr val="F6D8D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Device Drivers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4592" name="Rectangle 22"/>
          <p:cNvSpPr>
            <a:spLocks noChangeArrowheads="1"/>
          </p:cNvSpPr>
          <p:nvPr/>
        </p:nvSpPr>
        <p:spPr bwMode="auto">
          <a:xfrm rot="5400000">
            <a:off x="3506788" y="3084512"/>
            <a:ext cx="2590800" cy="454025"/>
          </a:xfrm>
          <a:prstGeom prst="rect">
            <a:avLst/>
          </a:prstGeom>
          <a:solidFill>
            <a:srgbClr val="F6D8D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File Server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4593" name="Rectangle 23"/>
          <p:cNvSpPr>
            <a:spLocks noChangeArrowheads="1"/>
          </p:cNvSpPr>
          <p:nvPr/>
        </p:nvSpPr>
        <p:spPr bwMode="auto">
          <a:xfrm rot="5400000">
            <a:off x="3963988" y="3084512"/>
            <a:ext cx="2590800" cy="454025"/>
          </a:xfrm>
          <a:prstGeom prst="rect">
            <a:avLst/>
          </a:prstGeom>
          <a:solidFill>
            <a:srgbClr val="F6D8D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333300"/>
                </a:solidFill>
              </a:rPr>
              <a:t>Virtual Memory </a:t>
            </a:r>
            <a:endParaRPr lang="en-US" altLang="en-US" sz="2400">
              <a:solidFill>
                <a:srgbClr val="333300"/>
              </a:solidFill>
            </a:endParaRPr>
          </a:p>
        </p:txBody>
      </p:sp>
      <p:sp>
        <p:nvSpPr>
          <p:cNvPr id="24594" name="Text Box 24"/>
          <p:cNvSpPr txBox="1">
            <a:spLocks noChangeArrowheads="1"/>
          </p:cNvSpPr>
          <p:nvPr/>
        </p:nvSpPr>
        <p:spPr bwMode="auto">
          <a:xfrm>
            <a:off x="6477000" y="2300288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Ring 2 or 3</a:t>
            </a:r>
          </a:p>
        </p:txBody>
      </p:sp>
      <p:sp>
        <p:nvSpPr>
          <p:cNvPr id="24595" name="Text Box 26"/>
          <p:cNvSpPr txBox="1">
            <a:spLocks noChangeArrowheads="1"/>
          </p:cNvSpPr>
          <p:nvPr/>
        </p:nvSpPr>
        <p:spPr bwMode="auto">
          <a:xfrm>
            <a:off x="6477000" y="461645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Ring 0</a:t>
            </a:r>
          </a:p>
        </p:txBody>
      </p:sp>
      <p:sp>
        <p:nvSpPr>
          <p:cNvPr id="24596" name="Line 27"/>
          <p:cNvSpPr>
            <a:spLocks noChangeShapeType="1"/>
          </p:cNvSpPr>
          <p:nvPr/>
        </p:nvSpPr>
        <p:spPr bwMode="auto">
          <a:xfrm>
            <a:off x="7315200" y="19050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E1E0D5"/>
            </a:gs>
            <a:gs pos="0">
              <a:schemeClr val="bg2">
                <a:tint val="90000"/>
                <a:shade val="90000"/>
                <a:satMod val="120000"/>
              </a:schemeClr>
            </a:gs>
            <a:gs pos="0">
              <a:srgbClr val="F6F6F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DB8B33"/>
                </a:solidFill>
              </a:rPr>
              <a:t>Micro Kernels</a:t>
            </a:r>
            <a:endParaRPr lang="en-GB" altLang="en-US" dirty="0">
              <a:solidFill>
                <a:srgbClr val="DB8B33"/>
              </a:solidFill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Uniform Interfaces.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Flexibility.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Reliability.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Portability.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Extensibility.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…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Lower Performances.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Communications done by message passing.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666633"/>
                </a:solidFill>
              </a:rPr>
              <a:t>Micro Kernel Modules</a:t>
            </a:r>
            <a:r>
              <a:rPr lang="en-US" altLang="en-US" sz="2800" dirty="0">
                <a:solidFill>
                  <a:srgbClr val="320064"/>
                </a:solidFill>
              </a:rPr>
              <a:t> </a:t>
            </a:r>
            <a:r>
              <a:rPr lang="en-US" altLang="en-US" sz="2800" dirty="0"/>
              <a:t>or Services can be easily loaded without reboot or rebuilding the kernel.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9C9FA217-D6A1-433B-BC47-D7B245C3C21A}" type="slidenum">
              <a:rPr lang="en-US" altLang="en-US" sz="1400" b="1">
                <a:latin typeface="Times New Roman" pitchFamily="18" charset="0"/>
              </a:rPr>
              <a:pPr algn="ctr" eaLnBrk="1" hangingPunct="1"/>
              <a:t>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45855</TotalTime>
  <Words>4235</Words>
  <Application>Microsoft Office PowerPoint</Application>
  <PresentationFormat>On-screen Show (4:3)</PresentationFormat>
  <Paragraphs>978</Paragraphs>
  <Slides>72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Courier New</vt:lpstr>
      <vt:lpstr>Times New Roman</vt:lpstr>
      <vt:lpstr>Wingdings</vt:lpstr>
      <vt:lpstr>Wingdings 2</vt:lpstr>
      <vt:lpstr>Oriel</vt:lpstr>
      <vt:lpstr>Operating Systems and Architectures   CSCM98, Lecture 2:  Programs, Processes and Threads</vt:lpstr>
      <vt:lpstr>Content</vt:lpstr>
      <vt:lpstr>OS Kernel</vt:lpstr>
      <vt:lpstr>Role of the Kernel</vt:lpstr>
      <vt:lpstr>Role of the Kernel</vt:lpstr>
      <vt:lpstr>Monolithic Kernels</vt:lpstr>
      <vt:lpstr>Monolithic Kernels</vt:lpstr>
      <vt:lpstr>Micro Kernels</vt:lpstr>
      <vt:lpstr>Micro Kernels</vt:lpstr>
      <vt:lpstr>Micro Kernels</vt:lpstr>
      <vt:lpstr>Processes</vt:lpstr>
      <vt:lpstr>Introduction to Processes: Topics </vt:lpstr>
      <vt:lpstr>Program vs machine code vs Binary</vt:lpstr>
      <vt:lpstr>Program vs machine code vs Binary</vt:lpstr>
      <vt:lpstr>Program lifespan</vt:lpstr>
      <vt:lpstr>CPU and Code execution</vt:lpstr>
      <vt:lpstr>CPU and Code execution</vt:lpstr>
      <vt:lpstr>Processes &amp; Threads: Simple Java Example</vt:lpstr>
      <vt:lpstr>Simple Java Example</vt:lpstr>
      <vt:lpstr>Simple Java Example</vt:lpstr>
      <vt:lpstr>Simple Java Example</vt:lpstr>
      <vt:lpstr>Output</vt:lpstr>
      <vt:lpstr>Or possibly (!)</vt:lpstr>
      <vt:lpstr>Process vs Program</vt:lpstr>
      <vt:lpstr>Processes and Threads</vt:lpstr>
      <vt:lpstr>Memory From a Process Point of View  Process Image</vt:lpstr>
      <vt:lpstr>The memory Stack: Storing local variables  Example: A recursive function</vt:lpstr>
      <vt:lpstr>Memory Stack</vt:lpstr>
      <vt:lpstr>Memory From a Process Point of View</vt:lpstr>
      <vt:lpstr>Processes and Threads</vt:lpstr>
      <vt:lpstr>Process Control Block </vt:lpstr>
      <vt:lpstr>Context Switching</vt:lpstr>
      <vt:lpstr>Context Switching</vt:lpstr>
      <vt:lpstr>Remember Java Threads</vt:lpstr>
      <vt:lpstr>Process States: 5-state model</vt:lpstr>
      <vt:lpstr>Process States</vt:lpstr>
      <vt:lpstr>Process States</vt:lpstr>
      <vt:lpstr>Process Creation</vt:lpstr>
      <vt:lpstr>Inter-Process Communication (IPC)</vt:lpstr>
      <vt:lpstr>Threads</vt:lpstr>
      <vt:lpstr>Thread Creation</vt:lpstr>
      <vt:lpstr>Relationships between threads and processes (OS Specific)</vt:lpstr>
      <vt:lpstr>Threads</vt:lpstr>
      <vt:lpstr>Two Types of threads</vt:lpstr>
      <vt:lpstr>Two Types of threads</vt:lpstr>
      <vt:lpstr>Two Types of threads</vt:lpstr>
      <vt:lpstr>Two Types of threads</vt:lpstr>
      <vt:lpstr>Loading &amp; Linking</vt:lpstr>
      <vt:lpstr>Loading &amp; Linking</vt:lpstr>
      <vt:lpstr>Loading &amp; Linking</vt:lpstr>
      <vt:lpstr>Loading &amp; Linking</vt:lpstr>
      <vt:lpstr>Interrupts</vt:lpstr>
      <vt:lpstr>Interrupts</vt:lpstr>
      <vt:lpstr>Interrupts</vt:lpstr>
      <vt:lpstr>Interrupts : Exceptions.</vt:lpstr>
      <vt:lpstr>Interrupt Priorities: Example</vt:lpstr>
      <vt:lpstr>Interrupts Levels</vt:lpstr>
      <vt:lpstr> Programming With Threads in C++11 </vt:lpstr>
      <vt:lpstr>Background</vt:lpstr>
      <vt:lpstr>Thread Creation</vt:lpstr>
      <vt:lpstr>Programming Processes and Threads in C: Quick Overview</vt:lpstr>
      <vt:lpstr>Background</vt:lpstr>
      <vt:lpstr>Processes: UNIX Fork Example</vt:lpstr>
      <vt:lpstr>Processes: Wait function</vt:lpstr>
      <vt:lpstr>Processes: Running External Commands</vt:lpstr>
      <vt:lpstr>POSIX Threads (PThreads)</vt:lpstr>
      <vt:lpstr>POSIX Threads in C : A Typical Use</vt:lpstr>
      <vt:lpstr>Creating a new thread</vt:lpstr>
      <vt:lpstr>Creating a new thread</vt:lpstr>
      <vt:lpstr>Exiting a Thread</vt:lpstr>
      <vt:lpstr>Example:</vt:lpstr>
      <vt:lpstr>Barriers: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Benjamin Mora</cp:lastModifiedBy>
  <cp:revision>509</cp:revision>
  <cp:lastPrinted>2021-09-28T11:13:20Z</cp:lastPrinted>
  <dcterms:created xsi:type="dcterms:W3CDTF">1601-01-01T00:00:00Z</dcterms:created>
  <dcterms:modified xsi:type="dcterms:W3CDTF">2022-09-23T10:59:56Z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