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3" r:id="rId3"/>
    <p:sldId id="310" r:id="rId4"/>
    <p:sldId id="257" r:id="rId5"/>
    <p:sldId id="258" r:id="rId6"/>
    <p:sldId id="283" r:id="rId7"/>
    <p:sldId id="295" r:id="rId8"/>
    <p:sldId id="296" r:id="rId9"/>
    <p:sldId id="297" r:id="rId10"/>
    <p:sldId id="300" r:id="rId11"/>
    <p:sldId id="324" r:id="rId12"/>
    <p:sldId id="299" r:id="rId13"/>
    <p:sldId id="311" r:id="rId14"/>
    <p:sldId id="325" r:id="rId15"/>
    <p:sldId id="302" r:id="rId16"/>
    <p:sldId id="312" r:id="rId17"/>
    <p:sldId id="305" r:id="rId18"/>
    <p:sldId id="303" r:id="rId19"/>
    <p:sldId id="313" r:id="rId20"/>
    <p:sldId id="326" r:id="rId21"/>
    <p:sldId id="306" r:id="rId22"/>
    <p:sldId id="314" r:id="rId23"/>
    <p:sldId id="304" r:id="rId24"/>
    <p:sldId id="343" r:id="rId25"/>
    <p:sldId id="315" r:id="rId26"/>
    <p:sldId id="316" r:id="rId27"/>
    <p:sldId id="317" r:id="rId28"/>
    <p:sldId id="321" r:id="rId29"/>
    <p:sldId id="318" r:id="rId30"/>
    <p:sldId id="327" r:id="rId31"/>
    <p:sldId id="341" r:id="rId32"/>
    <p:sldId id="319" r:id="rId33"/>
    <p:sldId id="322" r:id="rId34"/>
    <p:sldId id="320" r:id="rId35"/>
    <p:sldId id="329" r:id="rId36"/>
    <p:sldId id="328" r:id="rId37"/>
    <p:sldId id="330" r:id="rId38"/>
    <p:sldId id="333" r:id="rId39"/>
    <p:sldId id="334" r:id="rId40"/>
    <p:sldId id="335" r:id="rId41"/>
    <p:sldId id="336" r:id="rId42"/>
    <p:sldId id="337" r:id="rId43"/>
    <p:sldId id="332" r:id="rId44"/>
    <p:sldId id="338" r:id="rId45"/>
    <p:sldId id="331" r:id="rId46"/>
    <p:sldId id="339" r:id="rId47"/>
    <p:sldId id="340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w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9"/>
    <a:srgbClr val="009900"/>
    <a:srgbClr val="666633"/>
    <a:srgbClr val="270076"/>
    <a:srgbClr val="FF0000"/>
    <a:srgbClr val="320064"/>
    <a:srgbClr val="490092"/>
    <a:srgbClr val="4F009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B2E95-404F-4CA6-93CF-0624FDD048C2}" v="2" dt="2019-10-10T16:15:4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8" autoAdjust="0"/>
    <p:restoredTop sz="90865" autoAdjust="0"/>
  </p:normalViewPr>
  <p:slideViewPr>
    <p:cSldViewPr>
      <p:cViewPr varScale="1">
        <p:scale>
          <a:sx n="119" d="100"/>
          <a:sy n="119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2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 B." userId="f3c7253f-363e-4165-8397-0804119ce15e" providerId="ADAL" clId="{494B2E95-404F-4CA6-93CF-0624FDD048C2}"/>
    <pc:docChg chg="custSel modSld modNotesMaster modHandout">
      <pc:chgData name="Mora B." userId="f3c7253f-363e-4165-8397-0804119ce15e" providerId="ADAL" clId="{494B2E95-404F-4CA6-93CF-0624FDD048C2}" dt="2019-10-11T09:27:52.808" v="18" actId="20577"/>
      <pc:docMkLst>
        <pc:docMk/>
      </pc:docMkLst>
      <pc:sldChg chg="modNotes">
        <pc:chgData name="Mora B." userId="f3c7253f-363e-4165-8397-0804119ce15e" providerId="ADAL" clId="{494B2E95-404F-4CA6-93CF-0624FDD048C2}" dt="2019-10-10T16:15:44.623" v="1"/>
        <pc:sldMkLst>
          <pc:docMk/>
          <pc:sldMk cId="0" sldId="256"/>
        </pc:sldMkLst>
      </pc:sldChg>
      <pc:sldChg chg="modSp">
        <pc:chgData name="Mora B." userId="f3c7253f-363e-4165-8397-0804119ce15e" providerId="ADAL" clId="{494B2E95-404F-4CA6-93CF-0624FDD048C2}" dt="2019-10-11T09:18:16.342" v="4" actId="20577"/>
        <pc:sldMkLst>
          <pc:docMk/>
          <pc:sldMk cId="0" sldId="316"/>
        </pc:sldMkLst>
        <pc:spChg chg="mod">
          <ac:chgData name="Mora B." userId="f3c7253f-363e-4165-8397-0804119ce15e" providerId="ADAL" clId="{494B2E95-404F-4CA6-93CF-0624FDD048C2}" dt="2019-10-11T09:18:16.342" v="4" actId="20577"/>
          <ac:spMkLst>
            <pc:docMk/>
            <pc:sldMk cId="0" sldId="316"/>
            <ac:spMk id="152583" creationId="{00000000-0000-0000-0000-000000000000}"/>
          </ac:spMkLst>
        </pc:spChg>
      </pc:sldChg>
      <pc:sldChg chg="modSp">
        <pc:chgData name="Mora B." userId="f3c7253f-363e-4165-8397-0804119ce15e" providerId="ADAL" clId="{494B2E95-404F-4CA6-93CF-0624FDD048C2}" dt="2019-10-11T09:18:23.290" v="6" actId="20577"/>
        <pc:sldMkLst>
          <pc:docMk/>
          <pc:sldMk cId="0" sldId="317"/>
        </pc:sldMkLst>
        <pc:spChg chg="mod">
          <ac:chgData name="Mora B." userId="f3c7253f-363e-4165-8397-0804119ce15e" providerId="ADAL" clId="{494B2E95-404F-4CA6-93CF-0624FDD048C2}" dt="2019-10-11T09:18:23.290" v="6" actId="20577"/>
          <ac:spMkLst>
            <pc:docMk/>
            <pc:sldMk cId="0" sldId="317"/>
            <ac:spMk id="153607" creationId="{00000000-0000-0000-0000-000000000000}"/>
          </ac:spMkLst>
        </pc:spChg>
      </pc:sldChg>
      <pc:sldChg chg="modSp">
        <pc:chgData name="Mora B." userId="f3c7253f-363e-4165-8397-0804119ce15e" providerId="ADAL" clId="{494B2E95-404F-4CA6-93CF-0624FDD048C2}" dt="2019-10-11T09:27:52.808" v="18" actId="20577"/>
        <pc:sldMkLst>
          <pc:docMk/>
          <pc:sldMk cId="0" sldId="319"/>
        </pc:sldMkLst>
        <pc:spChg chg="mod">
          <ac:chgData name="Mora B." userId="f3c7253f-363e-4165-8397-0804119ce15e" providerId="ADAL" clId="{494B2E95-404F-4CA6-93CF-0624FDD048C2}" dt="2019-10-11T09:27:52.808" v="18" actId="20577"/>
          <ac:spMkLst>
            <pc:docMk/>
            <pc:sldMk cId="0" sldId="319"/>
            <ac:spMk id="155655" creationId="{00000000-0000-0000-0000-000000000000}"/>
          </ac:spMkLst>
        </pc:spChg>
      </pc:sldChg>
      <pc:sldChg chg="modSp">
        <pc:chgData name="Mora B." userId="f3c7253f-363e-4165-8397-0804119ce15e" providerId="ADAL" clId="{494B2E95-404F-4CA6-93CF-0624FDD048C2}" dt="2019-10-11T09:27:00.183" v="15" actId="20577"/>
        <pc:sldMkLst>
          <pc:docMk/>
          <pc:sldMk cId="0" sldId="321"/>
        </pc:sldMkLst>
        <pc:spChg chg="mod">
          <ac:chgData name="Mora B." userId="f3c7253f-363e-4165-8397-0804119ce15e" providerId="ADAL" clId="{494B2E95-404F-4CA6-93CF-0624FDD048C2}" dt="2019-10-11T09:27:00.183" v="15" actId="20577"/>
          <ac:spMkLst>
            <pc:docMk/>
            <pc:sldMk cId="0" sldId="321"/>
            <ac:spMk id="157703" creationId="{00000000-0000-0000-0000-000000000000}"/>
          </ac:spMkLst>
        </pc:spChg>
      </pc:sldChg>
    </pc:docChg>
  </pc:docChgLst>
  <pc:docChgLst>
    <pc:chgData name="Mora B." userId="f3c7253f-363e-4165-8397-0804119ce15e" providerId="ADAL" clId="{7EADA69C-9676-4C0B-A3E3-132F0DEA8EF9}"/>
    <pc:docChg chg="modSld">
      <pc:chgData name="Mora B." userId="f3c7253f-363e-4165-8397-0804119ce15e" providerId="ADAL" clId="{7EADA69C-9676-4C0B-A3E3-132F0DEA8EF9}" dt="2018-10-17T09:13:20.356" v="0" actId="20577"/>
      <pc:docMkLst>
        <pc:docMk/>
      </pc:docMkLst>
      <pc:sldChg chg="modSp">
        <pc:chgData name="Mora B." userId="f3c7253f-363e-4165-8397-0804119ce15e" providerId="ADAL" clId="{7EADA69C-9676-4C0B-A3E3-132F0DEA8EF9}" dt="2018-10-17T09:13:20.356" v="0" actId="20577"/>
        <pc:sldMkLst>
          <pc:docMk/>
          <pc:sldMk cId="1090137671" sldId="327"/>
        </pc:sldMkLst>
        <pc:spChg chg="mod">
          <ac:chgData name="Mora B." userId="f3c7253f-363e-4165-8397-0804119ce15e" providerId="ADAL" clId="{7EADA69C-9676-4C0B-A3E3-132F0DEA8EF9}" dt="2018-10-17T09:13:20.356" v="0" actId="20577"/>
          <ac:spMkLst>
            <pc:docMk/>
            <pc:sldMk cId="1090137671" sldId="327"/>
            <ac:spMk id="1546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57CF6E7-6367-4142-A76C-51AA45FAB7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266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CB5884F-F114-4869-B0EE-B8E415FF90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6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BC682-CFB1-42C0-AFDD-7F339C8F11D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2" y="4560570"/>
            <a:ext cx="5364479" cy="4320540"/>
          </a:xfrm>
        </p:spPr>
        <p:txBody>
          <a:bodyPr/>
          <a:lstStyle/>
          <a:p>
            <a:r>
              <a:rPr lang="fr-FR" altLang="en-US" dirty="0" err="1"/>
              <a:t>Possibly</a:t>
            </a:r>
            <a:r>
              <a:rPr lang="fr-FR" altLang="en-US" dirty="0"/>
              <a:t> </a:t>
            </a:r>
            <a:r>
              <a:rPr lang="fr-FR" altLang="en-US" dirty="0" err="1"/>
              <a:t>Describe</a:t>
            </a:r>
            <a:r>
              <a:rPr lang="fr-FR" altLang="en-US" dirty="0"/>
              <a:t> </a:t>
            </a:r>
            <a:r>
              <a:rPr lang="fr-FR" altLang="en-US" dirty="0" err="1"/>
              <a:t>Transactional</a:t>
            </a:r>
            <a:r>
              <a:rPr lang="fr-FR" altLang="en-US" dirty="0"/>
              <a:t> memory </a:t>
            </a:r>
            <a:r>
              <a:rPr lang="fr-FR" altLang="en-US" dirty="0" err="1"/>
              <a:t>further</a:t>
            </a:r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15494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DE52E-8A37-4B30-9035-7FF34FEB7B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Add ring buffers!</a:t>
            </a:r>
          </a:p>
        </p:txBody>
      </p:sp>
    </p:spTree>
    <p:extLst>
      <p:ext uri="{BB962C8B-B14F-4D97-AF65-F5344CB8AC3E}">
        <p14:creationId xmlns:p14="http://schemas.microsoft.com/office/powerpoint/2010/main" val="209612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busy</a:t>
            </a:r>
            <a:r>
              <a:rPr lang="en-GB" baseline="0" dirty="0"/>
              <a:t> waiting. How monitors are an improvement over mutual exclusion (</a:t>
            </a:r>
            <a:r>
              <a:rPr lang="en-GB" baseline="0" dirty="0" err="1"/>
              <a:t>mutex</a:t>
            </a:r>
            <a:r>
              <a:rPr lang="en-GB" baseline="0"/>
              <a:t>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5884F-F114-4869-B0EE-B8E415FF90F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8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B63-A443-498F-971D-607C7A7DF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2B198-1310-4283-B6D1-668944C0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C859-87AA-4481-A6A1-8F3EA335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27FD-2D93-4430-9CE3-99A6BD2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7C40-A2FA-49EC-ADB6-1FEA6D3A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544-CBBA-4A72-8C0E-2C35CCDD98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9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E034-A0F2-4CE6-A21F-CF619808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13D7A-2C79-462F-8946-486F67988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F83D-7B59-455C-A77E-38CA938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CEB8-303C-4418-8FB7-4CECE164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E534-AEA3-4359-B1C6-8A4C937F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2B7-D70F-41D6-9B63-32180629F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7A8B6-09B8-4D93-9860-E2B27EC8B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58FDB-AD1D-4441-8087-C7EC77F5B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CD75-DA5B-4023-BBF5-D414CC88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9E4A-92E1-4365-AA0F-AB03C48E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D0E5-A066-4BF4-BA21-D1152C0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4A06-49B0-4C7F-AD1D-135B409972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5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C452-054F-462F-B38A-41FF0BC3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C433-BB5D-4074-AB3B-0D0FFDDB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32C3-3FEA-4FFA-B3C0-BA48D7B2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1723-D4CB-48C4-8C1C-A45FD278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1CDB-E7CC-478E-AAAB-6C231F3D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6E2C-9DB5-4037-B0B0-29DE9C3E8F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7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3D0-C102-4D96-8936-278981AA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FDD1-206C-4DC9-BA51-B11B992D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7B59-96BB-420E-BCF5-D33E849D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B0CF-6122-4A3A-A3FD-3F406C56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62B5-22DB-4C2F-B596-5BA1EFF7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3CE1-7FD4-4083-BD7B-F6A244EDBB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50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918A-A55B-40D8-986F-07EAED52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BFFE-3F83-42BE-B12A-940992DDB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4B825-A6E2-4C9C-AEC2-DEC022A27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E80D6-40F0-458C-A066-E8C67E65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3767-F288-406B-9065-C54CB35D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6A0F9-6F07-4F6B-B3EC-426E2684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BCA6-8107-4A4D-B1BF-C26CB59B9D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B70B-296D-42A7-982F-EA0F0441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1344-3AC9-4BD8-99DA-8B193AC7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6D7B1-1A27-45C7-8882-2959CBA1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92BAC-111E-478E-85CA-5F99A7EAC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7E5FD-B3A5-4130-A634-DE662BFCE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40B88-894D-4EF6-A57C-CA0F741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54D08-558F-458A-AC66-FF206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EE6A8-FBC9-4F3E-A682-386559E1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BA32-A3F5-467A-9F61-024CF757BD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1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F0F3-C746-4B9F-BAD8-72644137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34171-A4AE-40D9-9494-767D2DBB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81763-A76C-4BDD-AD0E-24B7E65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8B1F-5766-4101-8550-85F04CE0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63B0-0DD5-4876-A04E-EF12CCB93B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9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CF999-B593-4783-84A6-F1CCEAC6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3AC87-B898-451F-9B07-CE7AE902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1265-0D2B-4B3A-8633-75485223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9F12-39F9-45AF-BAD0-8C7725FC63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5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316E-1080-4542-B5D5-F06C728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2143-D8A1-4E2F-BCA4-AC6E9B92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9A448-E1BC-4D41-A805-7A891B65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64C9-C93F-4584-8534-89EE989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0773-FD30-4D80-AD8E-674DE2A0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F604-A050-43C5-BD16-4B81340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5B9-AB5A-4171-ADA6-FCFAA44AAD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9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4944-426F-43BB-9F28-C0B6F1E1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BCB52-107E-4AD8-B3AE-8C1F36D9D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BACB-12D9-4FD1-94F3-AA15007F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A45E-D864-4BED-9C90-13FC44A1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28B8-663F-4272-BB79-9F4E0DAE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1A2A-F3CB-4C61-A05D-1FB7D749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5EA5-75A3-4572-B40B-97242CC230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0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09FC-8C1C-47B0-BE6F-B587AF78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3CF5-D61B-49D5-BF5B-37A08EF3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2288-AF00-411F-A4AC-405E934BE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7B5C-0890-4958-8CF9-336BF279A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EFA8-CA12-4A5A-8370-7DE2CF51B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16C2-3F24-46B0-B87E-2668877DF0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4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94268"/>
            <a:ext cx="7010400" cy="19050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000" dirty="0"/>
              <a:t>Operating </a:t>
            </a:r>
            <a:r>
              <a:rPr lang="en-US" altLang="en-US" sz="4000" b="0" dirty="0"/>
              <a:t>Systems</a:t>
            </a:r>
            <a:r>
              <a:rPr lang="en-US" altLang="en-US" sz="4000" dirty="0"/>
              <a:t> and Architectures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CSCM98, Part 3: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Concurrency and </a:t>
            </a:r>
            <a:br>
              <a:rPr lang="en-US" altLang="en-US" sz="4000" dirty="0"/>
            </a:br>
            <a:r>
              <a:rPr lang="en-US" altLang="en-US" sz="4000" dirty="0"/>
              <a:t>Thread/Process Synchronization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  <a:noFill/>
          <a:ln w="31750">
            <a:solidFill>
              <a:srgbClr val="3A527A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A38B722-5CC4-43FD-ABE5-774B4D1081E4}" type="slidenum">
              <a:rPr lang="en-US" altLang="en-US" sz="1400" b="1">
                <a:latin typeface="Times New Roman" pitchFamily="18" charset="0"/>
              </a:rPr>
              <a:pPr algn="ctr" eaLnBrk="1" hangingPunct="1"/>
              <a:t>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406775" y="48768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Dr. Benjamin Mora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200" dirty="0"/>
              <a:t>Coordination of Asynchronous Concurrent processes</a:t>
            </a:r>
            <a:endParaRPr lang="en-GB" altLang="en-US" sz="3200" dirty="0"/>
          </a:p>
        </p:txBody>
      </p:sp>
      <p:sp>
        <p:nvSpPr>
          <p:cNvPr id="134151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GB" altLang="en-US" sz="2800" b="1" dirty="0">
                <a:solidFill>
                  <a:srgbClr val="FF0000"/>
                </a:solidFill>
              </a:rPr>
              <a:t>4</a:t>
            </a:r>
            <a:r>
              <a:rPr lang="en-GB" altLang="en-US" sz="2800" dirty="0">
                <a:solidFill>
                  <a:srgbClr val="320064"/>
                </a:solidFill>
              </a:rPr>
              <a:t> </a:t>
            </a:r>
            <a:r>
              <a:rPr lang="en-GB" altLang="en-US" sz="2800" dirty="0"/>
              <a:t>requirements for mutual exclusion. </a:t>
            </a:r>
          </a:p>
          <a:p>
            <a:endParaRPr lang="en-GB" altLang="en-US" sz="2800" dirty="0"/>
          </a:p>
          <a:p>
            <a:pPr lvl="1"/>
            <a:r>
              <a:rPr lang="en-GB" altLang="en-US" sz="2500" b="1" dirty="0">
                <a:solidFill>
                  <a:srgbClr val="666633"/>
                </a:solidFill>
              </a:rPr>
              <a:t>Mutual exclusion </a:t>
            </a:r>
            <a:r>
              <a:rPr lang="en-GB" altLang="en-US" sz="2500" dirty="0"/>
              <a:t>No two or more processes may be running the critical section.</a:t>
            </a:r>
          </a:p>
          <a:p>
            <a:pPr lvl="1"/>
            <a:endParaRPr lang="en-GB" altLang="en-US" sz="2500" dirty="0"/>
          </a:p>
          <a:p>
            <a:pPr lvl="1"/>
            <a:r>
              <a:rPr lang="en-GB" altLang="en-US" sz="2500" b="1" dirty="0">
                <a:solidFill>
                  <a:srgbClr val="666633"/>
                </a:solidFill>
              </a:rPr>
              <a:t>Progress</a:t>
            </a:r>
            <a:r>
              <a:rPr lang="en-GB" altLang="en-US" sz="2500" dirty="0">
                <a:solidFill>
                  <a:srgbClr val="666633"/>
                </a:solidFill>
              </a:rPr>
              <a:t> </a:t>
            </a:r>
            <a:r>
              <a:rPr lang="en-GB" altLang="en-US" sz="2500" dirty="0"/>
              <a:t>A process that is waiting for entering a critical section must be allowed to do so in a finite time if the critical section is not used by another process.</a:t>
            </a:r>
          </a:p>
          <a:p>
            <a:pPr lvl="1"/>
            <a:endParaRPr lang="en-GB" altLang="en-US" sz="2500" dirty="0"/>
          </a:p>
          <a:p>
            <a:pPr lvl="1"/>
            <a:r>
              <a:rPr lang="en-GB" altLang="en-US" sz="2500" b="1" dirty="0">
                <a:solidFill>
                  <a:srgbClr val="666633"/>
                </a:solidFill>
              </a:rPr>
              <a:t>No external influence </a:t>
            </a:r>
            <a:r>
              <a:rPr lang="en-GB" altLang="en-US" sz="2500" dirty="0"/>
              <a:t>A process outside of the critical section must not influence the decision as to which process will enter the critical section next.</a:t>
            </a:r>
          </a:p>
          <a:p>
            <a:pPr lvl="1"/>
            <a:endParaRPr lang="en-GB" altLang="en-US" sz="2500" dirty="0"/>
          </a:p>
          <a:p>
            <a:pPr lvl="1"/>
            <a:r>
              <a:rPr lang="en-GB" altLang="en-US" sz="2500" b="1" dirty="0">
                <a:solidFill>
                  <a:srgbClr val="666633"/>
                </a:solidFill>
              </a:rPr>
              <a:t>Bounded waiting </a:t>
            </a:r>
            <a:r>
              <a:rPr lang="en-GB" altLang="en-US" sz="2500" dirty="0"/>
              <a:t>There must be a limit on how many times a process can enter a critical section while another process is waiting.</a:t>
            </a:r>
          </a:p>
          <a:p>
            <a:pPr lvl="1"/>
            <a:endParaRPr lang="en-GB" altLang="en-US" sz="2500" dirty="0">
              <a:solidFill>
                <a:srgbClr val="320064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ED96CFED-81EA-43DD-A845-50DEE20F4392}" type="slidenum">
              <a:rPr lang="en-US" altLang="en-US" sz="1400" b="1">
                <a:latin typeface="Times New Roman" pitchFamily="18" charset="0"/>
              </a:rPr>
              <a:pPr algn="ctr" eaLnBrk="1" hangingPunct="1"/>
              <a:t>10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200" dirty="0"/>
              <a:t>Coordination of Asynchronous Concurrent processes</a:t>
            </a:r>
            <a:endParaRPr lang="en-GB" altLang="en-US" sz="3200" dirty="0"/>
          </a:p>
        </p:txBody>
      </p:sp>
      <p:sp>
        <p:nvSpPr>
          <p:cNvPr id="134151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sz="2800" dirty="0"/>
              <a:t>There are several mechanisms needed to ensure mutual exclusion.</a:t>
            </a:r>
          </a:p>
          <a:p>
            <a:pPr lvl="1"/>
            <a:r>
              <a:rPr lang="en-GB" altLang="en-US" sz="2400" dirty="0"/>
              <a:t>Disabling Pre-emption (cf. scheduling).</a:t>
            </a:r>
          </a:p>
          <a:p>
            <a:pPr lvl="1"/>
            <a:r>
              <a:rPr lang="en-GB" altLang="en-US" sz="2400" dirty="0"/>
              <a:t>Software-based solutions (based on shared memory)</a:t>
            </a:r>
          </a:p>
          <a:p>
            <a:pPr lvl="2"/>
            <a:r>
              <a:rPr lang="en-GB" altLang="en-US" sz="2000" dirty="0"/>
              <a:t>Dekker, </a:t>
            </a:r>
            <a:r>
              <a:rPr lang="en-GB" altLang="en-US" sz="2000" dirty="0" err="1"/>
              <a:t>Lamport</a:t>
            </a:r>
            <a:r>
              <a:rPr lang="en-GB" altLang="en-US" sz="2000" dirty="0"/>
              <a:t>, Szymanski and Peterson’s algorithms.</a:t>
            </a:r>
          </a:p>
          <a:p>
            <a:pPr lvl="1"/>
            <a:r>
              <a:rPr lang="en-GB" altLang="en-US" sz="2400" dirty="0"/>
              <a:t>Hardware based solutions</a:t>
            </a:r>
          </a:p>
          <a:p>
            <a:pPr lvl="2"/>
            <a:r>
              <a:rPr lang="en-GB" altLang="en-US" sz="2000" dirty="0"/>
              <a:t>Atomic instructions like compare and exchange.</a:t>
            </a:r>
          </a:p>
          <a:p>
            <a:pPr lvl="2"/>
            <a:r>
              <a:rPr lang="en-GB" altLang="en-US" sz="2000" dirty="0"/>
              <a:t>Used to implement higher level programming concepts like </a:t>
            </a:r>
            <a:r>
              <a:rPr lang="en-GB" altLang="en-US" sz="2000" dirty="0" err="1">
                <a:solidFill>
                  <a:srgbClr val="666633"/>
                </a:solidFill>
              </a:rPr>
              <a:t>mutexes</a:t>
            </a:r>
            <a:r>
              <a:rPr lang="en-GB" altLang="en-US" sz="2000" dirty="0">
                <a:solidFill>
                  <a:srgbClr val="320064"/>
                </a:solidFill>
              </a:rPr>
              <a:t> </a:t>
            </a:r>
            <a:r>
              <a:rPr lang="en-GB" altLang="en-US" sz="2000" dirty="0"/>
              <a:t>and</a:t>
            </a:r>
            <a:r>
              <a:rPr lang="en-GB" altLang="en-US" sz="2000" dirty="0">
                <a:solidFill>
                  <a:srgbClr val="320064"/>
                </a:solidFill>
              </a:rPr>
              <a:t> </a:t>
            </a:r>
            <a:r>
              <a:rPr lang="en-GB" altLang="en-US" sz="2000" dirty="0">
                <a:solidFill>
                  <a:srgbClr val="666633"/>
                </a:solidFill>
              </a:rPr>
              <a:t>semaphores</a:t>
            </a:r>
            <a:r>
              <a:rPr lang="en-GB" altLang="en-US" sz="2000" dirty="0">
                <a:solidFill>
                  <a:srgbClr val="320064"/>
                </a:solidFill>
              </a:rPr>
              <a:t>.</a:t>
            </a:r>
          </a:p>
          <a:p>
            <a:pPr lvl="1"/>
            <a:r>
              <a:rPr lang="en-GB" altLang="en-US" sz="2300" dirty="0"/>
              <a:t>Other solutions that may not be based on shared memory. 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ED96CFED-81EA-43DD-A845-50DEE20F4392}" type="slidenum">
              <a:rPr lang="en-US" altLang="en-US" sz="1400" b="1">
                <a:latin typeface="Times New Roman" pitchFamily="18" charset="0"/>
              </a:rPr>
              <a:pPr algn="ctr" eaLnBrk="1" hangingPunct="1"/>
              <a:t>11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9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sz="2800" dirty="0"/>
              <a:t>E.g., Disabling pre-emption.</a:t>
            </a:r>
          </a:p>
          <a:p>
            <a:pPr lvl="1"/>
            <a:r>
              <a:rPr lang="en-GB" altLang="en-US" sz="2400" dirty="0"/>
              <a:t>Cooperative multitasking (Windows 3.1) instead of pre-emptive multitasking (Windows 95).</a:t>
            </a:r>
          </a:p>
          <a:p>
            <a:pPr lvl="2"/>
            <a:r>
              <a:rPr lang="en-GB" altLang="en-US" dirty="0"/>
              <a:t>Co-operative multitasking: Processes tell the OS when their task is completed</a:t>
            </a:r>
          </a:p>
          <a:p>
            <a:pPr lvl="3"/>
            <a:r>
              <a:rPr lang="en-GB" altLang="en-US" dirty="0"/>
              <a:t>Process is releasing the processor.</a:t>
            </a:r>
          </a:p>
          <a:p>
            <a:pPr lvl="2"/>
            <a:r>
              <a:rPr lang="en-GB" altLang="en-US" dirty="0"/>
              <a:t>A process cannot be interrupted.</a:t>
            </a:r>
          </a:p>
          <a:p>
            <a:pPr lvl="2"/>
            <a:r>
              <a:rPr lang="en-GB" altLang="en-US" dirty="0"/>
              <a:t>Usually not a good thing. </a:t>
            </a:r>
          </a:p>
          <a:p>
            <a:pPr lvl="3"/>
            <a:r>
              <a:rPr lang="en-GB" altLang="en-US" sz="2000" dirty="0"/>
              <a:t>OS reliability = Software/Process Reliability 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80C96B3-EFB8-4A44-B4E2-8AE6A6206BBF}" type="slidenum">
              <a:rPr lang="en-US" altLang="en-US" sz="1400" b="1">
                <a:latin typeface="Times New Roman" pitchFamily="18" charset="0"/>
              </a:rPr>
              <a:pPr algn="ctr" eaLnBrk="1" hangingPunct="1"/>
              <a:t>12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" y="152400"/>
            <a:ext cx="88392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dirty="0">
                <a:solidFill>
                  <a:schemeClr val="accent2"/>
                </a:solidFill>
              </a:rPr>
              <a:t>Coordination of Asynchronous Concurrent processes</a:t>
            </a:r>
            <a:endParaRPr lang="en-GB" alt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5400" dirty="0">
                <a:solidFill>
                  <a:srgbClr val="FF0000"/>
                </a:solidFill>
              </a:rPr>
              <a:t>Mutual Exclusion Algorithms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C035B62-4E0E-4452-A8BA-B504A11C71AB}" type="slidenum">
              <a:rPr lang="en-US" altLang="en-US" sz="1400" b="1">
                <a:latin typeface="Times New Roman" pitchFamily="18" charset="0"/>
              </a:rPr>
              <a:pPr algn="ctr" eaLnBrk="1" hangingPunct="1"/>
              <a:t>13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sz="2400" dirty="0"/>
              <a:t>Let’s try first a software solution based on shared variables between processes!</a:t>
            </a:r>
          </a:p>
          <a:p>
            <a:endParaRPr lang="en-GB" altLang="en-US" dirty="0">
              <a:solidFill>
                <a:srgbClr val="320064"/>
              </a:solidFill>
            </a:endParaRPr>
          </a:p>
          <a:p>
            <a:r>
              <a:rPr lang="en-GB" altLang="en-US" sz="2400" dirty="0"/>
              <a:t>Why? Libraries do exist!</a:t>
            </a:r>
          </a:p>
          <a:p>
            <a:pPr lvl="1"/>
            <a:r>
              <a:rPr lang="en-GB" altLang="en-US" sz="2400" dirty="0"/>
              <a:t>Well, someone has to implement them! ;-)</a:t>
            </a:r>
          </a:p>
          <a:p>
            <a:endParaRPr lang="en-GB" altLang="en-US" dirty="0">
              <a:solidFill>
                <a:srgbClr val="320064"/>
              </a:solidFill>
            </a:endParaRPr>
          </a:p>
          <a:p>
            <a:r>
              <a:rPr lang="en-GB" altLang="en-US" sz="2400" dirty="0"/>
              <a:t>Correctness of concurrent algorithms is intricate, but once knowledge and a good programming methodology are acquired, you should be alright.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80C96B3-EFB8-4A44-B4E2-8AE6A6206BBF}" type="slidenum">
              <a:rPr lang="en-US" altLang="en-US" sz="1400" b="1">
                <a:latin typeface="Times New Roman" pitchFamily="18" charset="0"/>
              </a:rPr>
              <a:pPr algn="ctr" eaLnBrk="1" hangingPunct="1"/>
              <a:t>14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" y="152400"/>
            <a:ext cx="88392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dirty="0">
                <a:solidFill>
                  <a:schemeClr val="accent2"/>
                </a:solidFill>
              </a:rPr>
              <a:t>Coordination of Asynchronous Concurrent processes</a:t>
            </a:r>
            <a:endParaRPr lang="en-GB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1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0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36588"/>
            <a:ext cx="6248400" cy="59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 : Bad soft. solution #1</a:t>
            </a:r>
            <a:endParaRPr lang="en-GB" altLang="en-US" sz="4000" dirty="0"/>
          </a:p>
        </p:txBody>
      </p:sp>
      <p:sp>
        <p:nvSpPr>
          <p:cNvPr id="13619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Single Lock Variable: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Incorrect…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1800" dirty="0"/>
              <a:t>Single processor system assumed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sz="1800" dirty="0"/>
              <a:t>in this example.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74160B69-51A0-4CB9-B471-D1637961AF0D}" type="slidenum">
              <a:rPr lang="en-US" altLang="en-US" sz="1400" b="1">
                <a:latin typeface="Times New Roman" pitchFamily="18" charset="0"/>
              </a:rPr>
              <a:pPr algn="ctr" eaLnBrk="1" hangingPunct="1"/>
              <a:t>15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36588"/>
            <a:ext cx="6248400" cy="59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 : Bad soft. solution #1</a:t>
            </a:r>
            <a:endParaRPr lang="en-GB" altLang="en-US" sz="4000" dirty="0"/>
          </a:p>
        </p:txBody>
      </p:sp>
      <p:sp>
        <p:nvSpPr>
          <p:cNvPr id="147464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Lock Variable: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Incorrect…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C56671F3-3736-4E3E-9983-BAC255B42A8B}" type="slidenum">
              <a:rPr lang="en-US" altLang="en-US" sz="1400" b="1">
                <a:latin typeface="Times New Roman" pitchFamily="18" charset="0"/>
              </a:rPr>
              <a:pPr algn="ctr" eaLnBrk="1" hangingPunct="1"/>
              <a:t>16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7465" name="Freeform 9"/>
          <p:cNvSpPr>
            <a:spLocks/>
          </p:cNvSpPr>
          <p:nvPr/>
        </p:nvSpPr>
        <p:spPr bwMode="auto">
          <a:xfrm rot="611253">
            <a:off x="4543425" y="3101975"/>
            <a:ext cx="1630363" cy="990600"/>
          </a:xfrm>
          <a:custGeom>
            <a:avLst/>
            <a:gdLst>
              <a:gd name="T0" fmla="*/ 0 w 1344"/>
              <a:gd name="T1" fmla="*/ 1056 h 1056"/>
              <a:gd name="T2" fmla="*/ 912 w 1344"/>
              <a:gd name="T3" fmla="*/ 768 h 1056"/>
              <a:gd name="T4" fmla="*/ 1104 w 1344"/>
              <a:gd name="T5" fmla="*/ 144 h 1056"/>
              <a:gd name="T6" fmla="*/ 1344 w 1344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1056">
                <a:moveTo>
                  <a:pt x="0" y="1056"/>
                </a:moveTo>
                <a:cubicBezTo>
                  <a:pt x="364" y="988"/>
                  <a:pt x="728" y="920"/>
                  <a:pt x="912" y="768"/>
                </a:cubicBezTo>
                <a:cubicBezTo>
                  <a:pt x="1096" y="616"/>
                  <a:pt x="1032" y="272"/>
                  <a:pt x="1104" y="144"/>
                </a:cubicBezTo>
                <a:cubicBezTo>
                  <a:pt x="1176" y="16"/>
                  <a:pt x="1304" y="16"/>
                  <a:pt x="1344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6172200" y="3352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H="1" flipV="1">
            <a:off x="4495800" y="3962400"/>
            <a:ext cx="1676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>
            <a:off x="4495800" y="3962400"/>
            <a:ext cx="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4495800" y="4724400"/>
            <a:ext cx="167640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6172200" y="4724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5303A4A-1D90-49F4-A0B4-CCA16BCEF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8671" y="3292475"/>
            <a:ext cx="1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6" grpId="0" animBg="1"/>
      <p:bldP spid="147467" grpId="0" animBg="1"/>
      <p:bldP spid="147468" grpId="0" animBg="1"/>
      <p:bldP spid="147469" grpId="0" animBg="1"/>
      <p:bldP spid="14747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6096000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 : Bad soft. solution #2</a:t>
            </a:r>
            <a:endParaRPr lang="en-GB" altLang="en-US" sz="4000" dirty="0"/>
          </a:p>
        </p:txBody>
      </p:sp>
      <p:sp>
        <p:nvSpPr>
          <p:cNvPr id="139272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Process Variable: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Inefficient </a:t>
            </a:r>
            <a:r>
              <a:rPr lang="en-US" altLang="en-US" sz="2400" dirty="0">
                <a:solidFill>
                  <a:srgbClr val="320064"/>
                </a:solidFill>
              </a:rPr>
              <a:t>(</a:t>
            </a:r>
            <a:r>
              <a:rPr lang="en-US" altLang="en-US" sz="2400" dirty="0">
                <a:solidFill>
                  <a:srgbClr val="666633"/>
                </a:solidFill>
              </a:rPr>
              <a:t>starvation</a:t>
            </a:r>
            <a:r>
              <a:rPr lang="en-US" altLang="en-US" sz="2400" dirty="0">
                <a:solidFill>
                  <a:srgbClr val="320064"/>
                </a:solidFill>
              </a:rPr>
              <a:t>) </a:t>
            </a:r>
            <a:r>
              <a:rPr lang="en-US" altLang="en-US" sz="2400" dirty="0"/>
              <a:t>if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the other process does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not enter the critical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section…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C10B6D20-1FA0-4AE2-BE8F-DED1C2AB040C}" type="slidenum">
              <a:rPr lang="en-US" altLang="en-US" sz="1400" b="1">
                <a:latin typeface="Times New Roman" pitchFamily="18" charset="0"/>
              </a:rPr>
              <a:pPr algn="ctr" eaLnBrk="1" hangingPunct="1"/>
              <a:t>17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685800"/>
            <a:ext cx="554513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 : Bad soft. solution #3</a:t>
            </a:r>
            <a:endParaRPr lang="en-GB" altLang="en-US" sz="4000" dirty="0"/>
          </a:p>
        </p:txBody>
      </p:sp>
      <p:sp>
        <p:nvSpPr>
          <p:cNvPr id="137223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Two Variables: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>
                <a:solidFill>
                  <a:srgbClr val="666633"/>
                </a:solidFill>
              </a:rPr>
              <a:t>Deadlock</a:t>
            </a:r>
            <a:r>
              <a:rPr lang="en-US" altLang="en-US" sz="2400" dirty="0">
                <a:solidFill>
                  <a:srgbClr val="320064"/>
                </a:solidFill>
              </a:rPr>
              <a:t>…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4C15852E-6BFA-4FA0-B6B3-D3582289254A}" type="slidenum">
              <a:rPr lang="en-US" altLang="en-US" sz="1400" b="1">
                <a:latin typeface="Times New Roman" pitchFamily="18" charset="0"/>
              </a:rPr>
              <a:pPr algn="ctr" eaLnBrk="1" hangingPunct="1"/>
              <a:t>18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685800"/>
            <a:ext cx="554513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 : Bad soft. solution #3</a:t>
            </a:r>
            <a:endParaRPr lang="en-GB" altLang="en-US" sz="4000" dirty="0"/>
          </a:p>
        </p:txBody>
      </p:sp>
      <p:sp>
        <p:nvSpPr>
          <p:cNvPr id="149512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Two Variables: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Deadlock…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15F0DCB-D3B7-4F3B-85D8-A97B36FB0649}" type="slidenum">
              <a:rPr lang="en-US" altLang="en-US" sz="1400" b="1">
                <a:latin typeface="Times New Roman" pitchFamily="18" charset="0"/>
              </a:rPr>
              <a:pPr algn="ctr" eaLnBrk="1" hangingPunct="1"/>
              <a:t>19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H="1">
            <a:off x="6172200" y="3352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515" name="Freeform 11"/>
          <p:cNvSpPr>
            <a:spLocks/>
          </p:cNvSpPr>
          <p:nvPr/>
        </p:nvSpPr>
        <p:spPr bwMode="auto">
          <a:xfrm>
            <a:off x="6553200" y="4038600"/>
            <a:ext cx="1447800" cy="685800"/>
          </a:xfrm>
          <a:custGeom>
            <a:avLst/>
            <a:gdLst>
              <a:gd name="T0" fmla="*/ 0 w 912"/>
              <a:gd name="T1" fmla="*/ 432 h 432"/>
              <a:gd name="T2" fmla="*/ 912 w 912"/>
              <a:gd name="T3" fmla="*/ 144 h 432"/>
              <a:gd name="T4" fmla="*/ 0 w 91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432">
                <a:moveTo>
                  <a:pt x="0" y="432"/>
                </a:moveTo>
                <a:cubicBezTo>
                  <a:pt x="456" y="324"/>
                  <a:pt x="912" y="216"/>
                  <a:pt x="912" y="144"/>
                </a:cubicBezTo>
                <a:cubicBezTo>
                  <a:pt x="912" y="72"/>
                  <a:pt x="144" y="2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517" name="Freeform 13"/>
          <p:cNvSpPr>
            <a:spLocks/>
          </p:cNvSpPr>
          <p:nvPr/>
        </p:nvSpPr>
        <p:spPr bwMode="auto">
          <a:xfrm rot="10800000">
            <a:off x="1676400" y="3962400"/>
            <a:ext cx="1447800" cy="685800"/>
          </a:xfrm>
          <a:custGeom>
            <a:avLst/>
            <a:gdLst>
              <a:gd name="T0" fmla="*/ 0 w 912"/>
              <a:gd name="T1" fmla="*/ 432 h 432"/>
              <a:gd name="T2" fmla="*/ 912 w 912"/>
              <a:gd name="T3" fmla="*/ 144 h 432"/>
              <a:gd name="T4" fmla="*/ 0 w 91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432">
                <a:moveTo>
                  <a:pt x="0" y="432"/>
                </a:moveTo>
                <a:cubicBezTo>
                  <a:pt x="456" y="324"/>
                  <a:pt x="912" y="216"/>
                  <a:pt x="912" y="144"/>
                </a:cubicBezTo>
                <a:cubicBezTo>
                  <a:pt x="912" y="72"/>
                  <a:pt x="144" y="2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49519" name="Group 15"/>
          <p:cNvGrpSpPr>
            <a:grpSpLocks/>
          </p:cNvGrpSpPr>
          <p:nvPr/>
        </p:nvGrpSpPr>
        <p:grpSpPr bwMode="auto">
          <a:xfrm>
            <a:off x="3733800" y="3352800"/>
            <a:ext cx="2438400" cy="838200"/>
            <a:chOff x="2352" y="2112"/>
            <a:chExt cx="1536" cy="528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V="1">
              <a:off x="2352" y="2112"/>
              <a:ext cx="153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2466" y="2448"/>
              <a:ext cx="10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400">
                  <a:solidFill>
                    <a:srgbClr val="FF0000"/>
                  </a:solidFill>
                </a:rPr>
                <a:t>Interruption</a:t>
              </a:r>
            </a:p>
          </p:txBody>
        </p:sp>
      </p:grpSp>
      <p:sp>
        <p:nvSpPr>
          <p:cNvPr id="149520" name="Line 16"/>
          <p:cNvSpPr>
            <a:spLocks noChangeShapeType="1"/>
          </p:cNvSpPr>
          <p:nvPr/>
        </p:nvSpPr>
        <p:spPr bwMode="auto">
          <a:xfrm flipH="1">
            <a:off x="3733800" y="31242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5430838" y="1516063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</a:rPr>
              <a:t>X   True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5430838" y="1668463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</a:rPr>
              <a:t>X   True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H="1">
            <a:off x="3717925" y="4114800"/>
            <a:ext cx="2378075" cy="23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nimBg="1"/>
      <p:bldP spid="149515" grpId="0" animBg="1"/>
      <p:bldP spid="149517" grpId="0" animBg="1"/>
      <p:bldP spid="149521" grpId="0"/>
      <p:bldP spid="149522" grpId="0"/>
      <p:bldP spid="1495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Content</a:t>
            </a:r>
          </a:p>
        </p:txBody>
      </p:sp>
      <p:sp>
        <p:nvSpPr>
          <p:cNvPr id="90121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dirty="0"/>
              <a:t>What’s the point?</a:t>
            </a:r>
          </a:p>
          <a:p>
            <a:pPr lvl="1"/>
            <a:r>
              <a:rPr lang="en-GB" altLang="en-US" dirty="0"/>
              <a:t>Synchronizing resources</a:t>
            </a:r>
          </a:p>
          <a:p>
            <a:pPr lvl="2"/>
            <a:r>
              <a:rPr lang="en-GB" altLang="en-US" dirty="0"/>
              <a:t>Processes</a:t>
            </a:r>
          </a:p>
          <a:p>
            <a:pPr lvl="2"/>
            <a:r>
              <a:rPr lang="en-GB" altLang="en-US" dirty="0"/>
              <a:t>Data (database)</a:t>
            </a:r>
          </a:p>
          <a:p>
            <a:pPr lvl="2"/>
            <a:r>
              <a:rPr lang="en-GB" altLang="en-US" dirty="0"/>
              <a:t>Memory allocation</a:t>
            </a:r>
          </a:p>
          <a:p>
            <a:pPr lvl="1"/>
            <a:r>
              <a:rPr lang="en-GB" altLang="en-US" dirty="0"/>
              <a:t>Synchronizing parallel algorithms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Shared Memory Based</a:t>
            </a:r>
          </a:p>
          <a:p>
            <a:pPr lvl="1"/>
            <a:r>
              <a:rPr lang="en-GB" altLang="en-US" dirty="0" err="1"/>
              <a:t>Lamport</a:t>
            </a:r>
            <a:r>
              <a:rPr lang="en-GB" altLang="en-US" dirty="0"/>
              <a:t>, Petersen, Dekker’s algorithm. Busy waiting</a:t>
            </a:r>
          </a:p>
          <a:p>
            <a:pPr lvl="1"/>
            <a:r>
              <a:rPr lang="en-GB" altLang="en-US" dirty="0"/>
              <a:t>Compare-and-Exchange.</a:t>
            </a:r>
          </a:p>
          <a:p>
            <a:pPr lvl="1"/>
            <a:r>
              <a:rPr lang="en-GB" altLang="en-US" dirty="0"/>
              <a:t>Atomic Instructions.</a:t>
            </a:r>
          </a:p>
          <a:p>
            <a:pPr lvl="1"/>
            <a:r>
              <a:rPr lang="en-GB" altLang="en-US" dirty="0"/>
              <a:t>Ring buffers.</a:t>
            </a:r>
          </a:p>
          <a:p>
            <a:pPr lvl="1"/>
            <a:r>
              <a:rPr lang="en-GB" altLang="en-US" dirty="0"/>
              <a:t>Transactional memory.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Inter-Process Communications (IPCs) will be seen later.</a:t>
            </a:r>
          </a:p>
          <a:p>
            <a:pPr marL="731520" lvl="2" indent="0">
              <a:buNone/>
            </a:pPr>
            <a:endParaRPr lang="en-GB" altLang="en-US" dirty="0">
              <a:solidFill>
                <a:srgbClr val="320064"/>
              </a:solidFill>
            </a:endParaRPr>
          </a:p>
          <a:p>
            <a:pPr>
              <a:buFontTx/>
              <a:buNone/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buFontTx/>
              <a:buNone/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5E1EF28-0185-4992-B53D-166945E19A6F}" type="slidenum">
              <a:rPr lang="en-US" altLang="en-US" sz="1400" b="1">
                <a:latin typeface="Times New Roman" pitchFamily="18" charset="0"/>
              </a:rPr>
              <a:pPr algn="ctr" eaLnBrk="1" hangingPunct="1"/>
              <a:t>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6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/>
              <a:t>So far we have 3 algorithms: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1 incorrect with the two processes accessing the critical section.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1 leading to starvation (1 process is blocked for a long and possibly infinite time).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1 resulting in a deadlock (two processes blocked and can never make progress)</a:t>
            </a:r>
          </a:p>
          <a:p>
            <a:pPr marL="0" indent="0">
              <a:buNone/>
            </a:pPr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80C96B3-EFB8-4A44-B4E2-8AE6A6206BBF}" type="slidenum">
              <a:rPr lang="en-US" altLang="en-US" sz="1400" b="1">
                <a:latin typeface="Times New Roman" pitchFamily="18" charset="0"/>
              </a:rPr>
              <a:pPr algn="ctr" eaLnBrk="1" hangingPunct="1"/>
              <a:t>20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" y="152400"/>
            <a:ext cx="88392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dirty="0">
                <a:solidFill>
                  <a:schemeClr val="accent2"/>
                </a:solidFill>
              </a:rPr>
              <a:t>Coordination of Asynchronous Concurrent processes</a:t>
            </a:r>
            <a:endParaRPr lang="en-GB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6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484663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 : Dekker’s Algorithm</a:t>
            </a:r>
            <a:endParaRPr lang="en-GB" altLang="en-US" sz="4000" dirty="0"/>
          </a:p>
        </p:txBody>
      </p:sp>
      <p:sp>
        <p:nvSpPr>
          <p:cNvPr id="140296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Correct this time…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Mutual exclusion guaranteed. 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/>
              <a:t>With atomic read/write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No Deadlock.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No Starvation.</a:t>
            </a:r>
          </a:p>
          <a:p>
            <a:pPr lvl="1">
              <a:lnSpc>
                <a:spcPct val="11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52719F34-C2DB-4899-B49C-A78ACBE777A3}" type="slidenum">
              <a:rPr lang="en-US" altLang="en-US" sz="1400" b="1">
                <a:latin typeface="Times New Roman" pitchFamily="18" charset="0"/>
              </a:rPr>
              <a:pPr algn="ctr" eaLnBrk="1" hangingPunct="1"/>
              <a:t>21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Shared Memory Mutual Exclusion</a:t>
            </a:r>
            <a:endParaRPr lang="en-GB" altLang="en-US" sz="3600" dirty="0"/>
          </a:p>
        </p:txBody>
      </p:sp>
      <p:sp>
        <p:nvSpPr>
          <p:cNvPr id="150535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Dekker’s algorithm (1964) was the first solution that did not lead to infinite postponement or deadlock.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 err="1"/>
              <a:t>Lamport’s</a:t>
            </a:r>
            <a:r>
              <a:rPr lang="en-US" altLang="en-US" dirty="0"/>
              <a:t> Bakery algorithm.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 </a:t>
            </a:r>
            <a:r>
              <a:rPr lang="en-US" altLang="en-US" i="1" dirty="0"/>
              <a:t>n</a:t>
            </a:r>
            <a:r>
              <a:rPr lang="en-US" altLang="en-US" dirty="0"/>
              <a:t> processes.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Peterson’s Algorithm (1981).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Simpler than Dekker’s.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Can be generalized to </a:t>
            </a:r>
            <a:r>
              <a:rPr lang="en-US" altLang="en-US" i="1" dirty="0"/>
              <a:t>n</a:t>
            </a:r>
            <a:r>
              <a:rPr lang="en-US" altLang="en-US" dirty="0"/>
              <a:t> processes (1990). 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These algorithms are hard to design and even harder to be proven correct. 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Not so good for Software maintenance.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Please just use available packages nowadays. 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01D30EB-59F3-4C35-B7A2-73843F8C8213}" type="slidenum">
              <a:rPr lang="en-US" altLang="en-US" sz="1400" b="1">
                <a:latin typeface="Times New Roman" pitchFamily="18" charset="0"/>
              </a:rPr>
              <a:pPr algn="ctr" eaLnBrk="1" hangingPunct="1"/>
              <a:t>22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Exclusion: </a:t>
            </a:r>
            <a:r>
              <a:rPr lang="en-US" altLang="en-US" sz="4000" dirty="0" err="1"/>
              <a:t>Lamport’s</a:t>
            </a:r>
            <a:r>
              <a:rPr lang="en-US" altLang="en-US" sz="4000" dirty="0"/>
              <a:t> algorithm</a:t>
            </a:r>
            <a:endParaRPr lang="en-GB" altLang="en-US" sz="4000" dirty="0"/>
          </a:p>
        </p:txBody>
      </p:sp>
      <p:sp>
        <p:nvSpPr>
          <p:cNvPr id="13824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Thread(i) </a:t>
            </a:r>
            <a:r>
              <a:rPr lang="en-GB" altLang="en-US" sz="1600" dirty="0">
                <a:solidFill>
                  <a:srgbClr val="C00000"/>
                </a:solidFill>
              </a:rPr>
              <a:t>{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en-GB" altLang="en-US" sz="1600" dirty="0">
                <a:solidFill>
                  <a:srgbClr val="00B050"/>
                </a:solidFill>
              </a:rPr>
              <a:t>//Source: Wikipedia http://en.wikipedia.org/wiki/Lamport's_bakery_algorithm</a:t>
            </a:r>
          </a:p>
          <a:p>
            <a:pPr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altLang="en-US" sz="1600" b="1" dirty="0">
                <a:solidFill>
                  <a:srgbClr val="C00000"/>
                </a:solidFill>
              </a:rPr>
              <a:t>while</a:t>
            </a:r>
            <a:r>
              <a:rPr lang="en-GB" altLang="en-US" sz="1600" dirty="0">
                <a:solidFill>
                  <a:srgbClr val="C00000"/>
                </a:solidFill>
              </a:rPr>
              <a:t> 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(true) </a:t>
            </a:r>
            <a:r>
              <a:rPr lang="en-GB" altLang="en-US" sz="1600" dirty="0">
                <a:solidFill>
                  <a:srgbClr val="C00000"/>
                </a:solidFill>
              </a:rPr>
              <a:t>{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Enter[i] = 1;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Number[i] = 1 + max(Number[1], ..., Number[N]);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Enter[i] = 0;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b="1" dirty="0">
                <a:solidFill>
                  <a:srgbClr val="C00000"/>
                </a:solidFill>
              </a:rPr>
              <a:t>for</a:t>
            </a:r>
            <a:r>
              <a:rPr lang="en-GB" altLang="en-US" sz="1600" dirty="0">
                <a:solidFill>
                  <a:srgbClr val="C00000"/>
                </a:solidFill>
              </a:rPr>
              <a:t> 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(j = 1; j &lt;= N; j++)  </a:t>
            </a:r>
            <a:r>
              <a:rPr lang="en-GB" altLang="en-US" sz="1600" dirty="0">
                <a:solidFill>
                  <a:srgbClr val="C00000"/>
                </a:solidFill>
              </a:rPr>
              <a:t>{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2" indent="-220663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b="1" dirty="0">
                <a:solidFill>
                  <a:srgbClr val="C00000"/>
                </a:solidFill>
              </a:rPr>
              <a:t>while</a:t>
            </a:r>
            <a:r>
              <a:rPr lang="en-GB" altLang="en-US" sz="1600" dirty="0">
                <a:solidFill>
                  <a:srgbClr val="C00000"/>
                </a:solidFill>
              </a:rPr>
              <a:t> 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(Enter[j] != 0) </a:t>
            </a:r>
            <a:r>
              <a:rPr lang="en-GB" altLang="en-US" sz="1600" dirty="0">
                <a:solidFill>
                  <a:srgbClr val="C00000"/>
                </a:solidFill>
              </a:rPr>
              <a:t>{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GB" altLang="en-US" sz="1600" dirty="0">
                <a:solidFill>
                  <a:srgbClr val="00B050"/>
                </a:solidFill>
              </a:rPr>
              <a:t>// </a:t>
            </a:r>
            <a:r>
              <a:rPr lang="en-GB" altLang="en-US" sz="1600" i="1" dirty="0">
                <a:solidFill>
                  <a:srgbClr val="00B050"/>
                </a:solidFill>
              </a:rPr>
              <a:t>wait until thread j receives its number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altLang="en-US" sz="1600" dirty="0">
                <a:solidFill>
                  <a:srgbClr val="C00000"/>
                </a:solidFill>
              </a:rPr>
              <a:t>}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2" indent="-220663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b="1" dirty="0">
                <a:solidFill>
                  <a:srgbClr val="C00000"/>
                </a:solidFill>
              </a:rPr>
              <a:t>while</a:t>
            </a:r>
            <a:r>
              <a:rPr lang="en-GB" altLang="en-US" sz="1600" dirty="0">
                <a:solidFill>
                  <a:srgbClr val="C00000"/>
                </a:solidFill>
              </a:rPr>
              <a:t> 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((Number[j] != 0) &amp;&amp; ((Number[j], j) &lt; (Number[i], i))) </a:t>
            </a:r>
            <a:r>
              <a:rPr lang="en-GB" altLang="en-US" sz="1600" dirty="0">
                <a:solidFill>
                  <a:srgbClr val="C00000"/>
                </a:solidFill>
              </a:rPr>
              <a:t>{ }</a:t>
            </a:r>
          </a:p>
          <a:p>
            <a:pPr lvl="2" indent="-220663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altLang="en-US" sz="1600" dirty="0">
                <a:solidFill>
                  <a:srgbClr val="00B050"/>
                </a:solidFill>
              </a:rPr>
              <a:t>// </a:t>
            </a:r>
            <a:r>
              <a:rPr lang="en-GB" altLang="en-US" sz="1600" i="1" dirty="0">
                <a:solidFill>
                  <a:srgbClr val="00B050"/>
                </a:solidFill>
              </a:rPr>
              <a:t>wait until threads with smaller numbers or with the same</a:t>
            </a:r>
            <a:r>
              <a:rPr lang="en-GB" altLang="en-US" sz="1600" dirty="0">
                <a:solidFill>
                  <a:srgbClr val="00B050"/>
                </a:solidFill>
              </a:rPr>
              <a:t>  </a:t>
            </a:r>
            <a:r>
              <a:rPr lang="en-GB" altLang="en-US" sz="1600" i="1" dirty="0">
                <a:solidFill>
                  <a:srgbClr val="00B050"/>
                </a:solidFill>
              </a:rPr>
              <a:t>number, but with higher     	// priority, finish their work</a:t>
            </a:r>
            <a:r>
              <a:rPr lang="en-GB" altLang="en-US" sz="1600" dirty="0">
                <a:solidFill>
                  <a:srgbClr val="00B050"/>
                </a:solidFill>
              </a:rPr>
              <a:t> .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rgbClr val="C00000"/>
                </a:solidFill>
              </a:rPr>
              <a:t>}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rgbClr val="00B050"/>
                </a:solidFill>
              </a:rPr>
              <a:t>// </a:t>
            </a:r>
            <a:r>
              <a:rPr lang="en-GB" altLang="en-US" sz="1600" i="1" dirty="0">
                <a:solidFill>
                  <a:srgbClr val="00B050"/>
                </a:solidFill>
              </a:rPr>
              <a:t>critical section must be inserted here...</a:t>
            </a:r>
            <a:r>
              <a:rPr lang="en-GB" altLang="en-US" sz="1600" dirty="0">
                <a:solidFill>
                  <a:srgbClr val="00B050"/>
                </a:solidFill>
              </a:rPr>
              <a:t> 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Number[i] = 0; // </a:t>
            </a:r>
            <a:r>
              <a:rPr lang="en-GB" altLang="en-US" sz="1600" i="1" dirty="0">
                <a:solidFill>
                  <a:schemeClr val="bg2">
                    <a:lumMod val="10000"/>
                  </a:schemeClr>
                </a:solidFill>
              </a:rPr>
              <a:t>non-critical section...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altLang="en-US" sz="1600" dirty="0">
                <a:solidFill>
                  <a:srgbClr val="C00000"/>
                </a:solidFill>
              </a:rPr>
              <a:t>}</a:t>
            </a:r>
          </a:p>
          <a:p>
            <a:pPr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>
                <a:solidFill>
                  <a:srgbClr val="C00000"/>
                </a:solidFill>
              </a:rPr>
              <a:t>}</a:t>
            </a:r>
            <a:r>
              <a:rPr lang="en-GB" alt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r>
              <a:rPr lang="en-GB" altLang="en-US" sz="1600" dirty="0"/>
              <a:t>with (a, b) &lt; (c, d) equivalents to  (a &lt; c) or ((a == c) and (b &lt; d))</a:t>
            </a:r>
          </a:p>
          <a:p>
            <a:pPr>
              <a:lnSpc>
                <a:spcPct val="110000"/>
              </a:lnSpc>
              <a:buFontTx/>
              <a:buNone/>
              <a:tabLst>
                <a:tab pos="534988" algn="l"/>
                <a:tab pos="808038" algn="l"/>
                <a:tab pos="989013" algn="l"/>
                <a:tab pos="1162050" algn="l"/>
              </a:tabLst>
            </a:pPr>
            <a:endParaRPr lang="en-US" altLang="en-US" sz="1600" dirty="0">
              <a:solidFill>
                <a:srgbClr val="320064"/>
              </a:solidFill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9E433FE-CBD6-4334-94F4-1012AD17E15F}" type="slidenum">
              <a:rPr lang="en-US" altLang="en-US" sz="1400" b="1">
                <a:latin typeface="Times New Roman" pitchFamily="18" charset="0"/>
              </a:rPr>
              <a:pPr algn="ctr" eaLnBrk="1" hangingPunct="1"/>
              <a:t>23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dirty="0"/>
              <a:t>Work for </a:t>
            </a:r>
            <a:r>
              <a:rPr lang="en-GB" altLang="en-US" i="1" dirty="0"/>
              <a:t>n</a:t>
            </a:r>
            <a:r>
              <a:rPr lang="en-GB" altLang="en-US" dirty="0"/>
              <a:t> concurrent processes.</a:t>
            </a:r>
          </a:p>
          <a:p>
            <a:endParaRPr lang="en-GB" altLang="en-US" dirty="0"/>
          </a:p>
          <a:p>
            <a:r>
              <a:rPr lang="en-GB" altLang="en-US" dirty="0"/>
              <a:t>Two </a:t>
            </a:r>
            <a:r>
              <a:rPr lang="en-GB" altLang="en-US" i="1" dirty="0"/>
              <a:t>n</a:t>
            </a:r>
            <a:r>
              <a:rPr lang="en-GB" altLang="en-US" dirty="0"/>
              <a:t>-dimensional arrays</a:t>
            </a:r>
          </a:p>
          <a:p>
            <a:pPr lvl="1"/>
            <a:r>
              <a:rPr lang="en-GB" altLang="en-US" dirty="0"/>
              <a:t>One to tell the process wants to enter the critical section.</a:t>
            </a:r>
          </a:p>
          <a:p>
            <a:pPr lvl="1"/>
            <a:r>
              <a:rPr lang="en-GB" altLang="en-US" dirty="0"/>
              <a:t>One to take a ticket!</a:t>
            </a:r>
          </a:p>
          <a:p>
            <a:endParaRPr lang="en-GB" altLang="en-US" dirty="0"/>
          </a:p>
          <a:p>
            <a:r>
              <a:rPr lang="en-GB" altLang="en-US" dirty="0"/>
              <a:t>Notice that process </a:t>
            </a:r>
            <a:r>
              <a:rPr lang="en-GB" altLang="en-US" i="1" dirty="0"/>
              <a:t>i</a:t>
            </a:r>
            <a:r>
              <a:rPr lang="en-GB" altLang="en-US" dirty="0"/>
              <a:t> only modifies </a:t>
            </a:r>
            <a:r>
              <a:rPr lang="en-GB" altLang="en-US" i="1" dirty="0"/>
              <a:t>i</a:t>
            </a:r>
            <a:r>
              <a:rPr lang="en-GB" altLang="en-US" dirty="0"/>
              <a:t> locations in arrays.</a:t>
            </a:r>
          </a:p>
          <a:p>
            <a:endParaRPr lang="en-GB" altLang="en-US" dirty="0"/>
          </a:p>
          <a:p>
            <a:r>
              <a:rPr lang="en-GB" altLang="en-US" dirty="0"/>
              <a:t>Educational algorithm more than anything else.</a:t>
            </a:r>
          </a:p>
          <a:p>
            <a:pPr lvl="1"/>
            <a:r>
              <a:rPr lang="en-GB" altLang="en-US" dirty="0"/>
              <a:t>Purely software. Quite slow.</a:t>
            </a:r>
          </a:p>
          <a:p>
            <a:pPr lvl="1"/>
            <a:r>
              <a:rPr lang="en-GB" altLang="en-US" dirty="0"/>
              <a:t>Only work on shared memory.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80C96B3-EFB8-4A44-B4E2-8AE6A6206BBF}" type="slidenum">
              <a:rPr lang="en-US" altLang="en-US" sz="1400" b="1">
                <a:latin typeface="Times New Roman" pitchFamily="18" charset="0"/>
              </a:rPr>
              <a:pPr algn="ctr" eaLnBrk="1" hangingPunct="1"/>
              <a:t>24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" y="152400"/>
            <a:ext cx="88392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dirty="0">
                <a:solidFill>
                  <a:schemeClr val="accent2"/>
                </a:solidFill>
              </a:rPr>
              <a:t>Mutual Exclusion: </a:t>
            </a:r>
            <a:r>
              <a:rPr lang="en-US" altLang="en-US" sz="3200" dirty="0" err="1">
                <a:solidFill>
                  <a:schemeClr val="accent2"/>
                </a:solidFill>
              </a:rPr>
              <a:t>Lamport’s</a:t>
            </a:r>
            <a:r>
              <a:rPr lang="en-US" altLang="en-US" sz="3200" dirty="0">
                <a:solidFill>
                  <a:schemeClr val="accent2"/>
                </a:solidFill>
              </a:rPr>
              <a:t> algorithm</a:t>
            </a:r>
            <a:endParaRPr lang="en-GB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2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Mutual Exclusion: Packages</a:t>
            </a:r>
            <a:endParaRPr lang="en-GB" altLang="en-US" sz="3600" dirty="0"/>
          </a:p>
        </p:txBody>
      </p:sp>
      <p:sp>
        <p:nvSpPr>
          <p:cNvPr id="15155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Simpler mechanisms are usually available in different programming environments: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Compare and Exchange instruction (low level).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Atomic instructions (add, sub, e.g. )</a:t>
            </a:r>
          </a:p>
          <a:p>
            <a:pPr lvl="1">
              <a:lnSpc>
                <a:spcPct val="110000"/>
              </a:lnSpc>
            </a:pPr>
            <a:r>
              <a:rPr lang="en-US" altLang="en-US" dirty="0" err="1"/>
              <a:t>Mutex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Monitors.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Semaphores (</a:t>
            </a:r>
            <a:r>
              <a:rPr lang="en-US" altLang="en-US" dirty="0" err="1"/>
              <a:t>Dijkstra’s</a:t>
            </a:r>
            <a:r>
              <a:rPr lang="en-US" altLang="en-US" dirty="0"/>
              <a:t>).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The exact definitions of these different techniques sometime change according to the source…   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EA1C8998-2C55-4095-9668-994F93A09AE5}" type="slidenum">
              <a:rPr lang="en-US" altLang="en-US" sz="1400" b="1">
                <a:latin typeface="Times New Roman" pitchFamily="18" charset="0"/>
              </a:rPr>
              <a:pPr algn="ctr" eaLnBrk="1" hangingPunct="1"/>
              <a:t>25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Exclusion: Compare &amp; Exchange</a:t>
            </a:r>
            <a:endParaRPr lang="en-GB" altLang="en-US" sz="4000" dirty="0"/>
          </a:p>
        </p:txBody>
      </p:sp>
      <p:sp>
        <p:nvSpPr>
          <p:cNvPr id="152583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7030A0"/>
                </a:solidFill>
              </a:rPr>
              <a:t>LOCK CMPXCHG </a:t>
            </a:r>
            <a:r>
              <a:rPr lang="en-US" altLang="en-US" i="1" dirty="0" err="1">
                <a:solidFill>
                  <a:srgbClr val="7030A0"/>
                </a:solidFill>
              </a:rPr>
              <a:t>a</a:t>
            </a:r>
            <a:r>
              <a:rPr lang="en-US" altLang="en-US" dirty="0" err="1">
                <a:solidFill>
                  <a:srgbClr val="7030A0"/>
                </a:solidFill>
              </a:rPr>
              <a:t>,</a:t>
            </a:r>
            <a:r>
              <a:rPr lang="en-US" altLang="en-US" i="1" dirty="0" err="1">
                <a:solidFill>
                  <a:srgbClr val="7030A0"/>
                </a:solidFill>
              </a:rPr>
              <a:t>b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Instruction (x86):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Compare </a:t>
            </a:r>
            <a:r>
              <a:rPr lang="en-US" altLang="en-US" sz="2400" dirty="0" err="1"/>
              <a:t>eax</a:t>
            </a:r>
            <a:r>
              <a:rPr lang="en-US" altLang="en-US" sz="2400" dirty="0"/>
              <a:t> register with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  <a:p>
            <a:pPr marL="731520" lvl="2" indent="0">
              <a:lnSpc>
                <a:spcPct val="110000"/>
              </a:lnSpc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-US" altLang="en-US" sz="2000" dirty="0"/>
              <a:t> a==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en-US" altLang="en-US" sz="2000" dirty="0"/>
              <a:t> </a:t>
            </a:r>
            <a:r>
              <a:rPr lang="en-US" altLang="en-US" sz="2000" i="1" dirty="0"/>
              <a:t>a</a:t>
            </a:r>
            <a:r>
              <a:rPr lang="en-US" altLang="en-US" sz="2000" dirty="0"/>
              <a:t>=</a:t>
            </a:r>
            <a:r>
              <a:rPr lang="en-US" altLang="en-US" sz="2000" i="1" dirty="0"/>
              <a:t>b</a:t>
            </a:r>
            <a:r>
              <a:rPr lang="en-US" altLang="en-US" sz="2000" dirty="0"/>
              <a:t>;</a:t>
            </a:r>
          </a:p>
          <a:p>
            <a:pPr marL="731520" lvl="2" indent="0">
              <a:lnSpc>
                <a:spcPct val="110000"/>
              </a:lnSpc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else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=</a:t>
            </a:r>
            <a:r>
              <a:rPr lang="en-US" altLang="en-US" sz="2000" i="1" dirty="0"/>
              <a:t>a</a:t>
            </a:r>
            <a:r>
              <a:rPr lang="en-US" altLang="en-US" sz="2000" dirty="0"/>
              <a:t>;</a:t>
            </a:r>
          </a:p>
          <a:p>
            <a:pPr lvl="1"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Available in hardware on most (x86) processors.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Atomicity is ensured by the processor (lock prefix).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Blocks other memory transfers.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Early hardware-accelerated solution.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Locks the memory bus: slows down memory transactions.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Similar instructions exist as well.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BBF9FCCD-D7C3-48F3-93E8-9D029759FF0C}" type="slidenum">
              <a:rPr lang="en-US" altLang="en-US" sz="1400" b="1">
                <a:latin typeface="Times New Roman" pitchFamily="18" charset="0"/>
              </a:rPr>
              <a:pPr algn="ctr" eaLnBrk="1" hangingPunct="1"/>
              <a:t>26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Exclusion: Compare &amp; Exchange</a:t>
            </a:r>
            <a:endParaRPr lang="en-GB" altLang="en-US" sz="4000" dirty="0"/>
          </a:p>
        </p:txBody>
      </p:sp>
      <p:sp>
        <p:nvSpPr>
          <p:cNvPr id="15360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Let 1 represents a locked state, and 0 a non-locked state: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will represent the lock state (</a:t>
            </a:r>
            <a:r>
              <a:rPr lang="en-US" altLang="en-US" dirty="0" err="1"/>
              <a:t>Mutex</a:t>
            </a:r>
            <a:r>
              <a:rPr lang="en-US" altLang="en-US" dirty="0"/>
              <a:t>).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/>
              <a:t>b</a:t>
            </a:r>
            <a:r>
              <a:rPr lang="en-US" altLang="en-US" dirty="0"/>
              <a:t> is 1, </a:t>
            </a:r>
            <a:r>
              <a:rPr lang="en-US" altLang="en-US" dirty="0" err="1"/>
              <a:t>eax</a:t>
            </a:r>
            <a:r>
              <a:rPr lang="en-US" altLang="en-US" dirty="0"/>
              <a:t> is initialized to 0.</a:t>
            </a: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a=</a:t>
            </a:r>
            <a:r>
              <a:rPr lang="en-US" altLang="en-US" dirty="0"/>
              <a:t>=0 (not locked)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	then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=1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solidFill>
                  <a:srgbClr val="320064"/>
                </a:solidFill>
              </a:rPr>
              <a:t>			</a:t>
            </a:r>
            <a:r>
              <a:rPr lang="en-US" altLang="en-US" sz="2000" dirty="0">
                <a:solidFill>
                  <a:srgbClr val="009900"/>
                </a:solidFill>
              </a:rPr>
              <a:t>//and </a:t>
            </a:r>
            <a:r>
              <a:rPr lang="en-US" altLang="en-US" sz="2000" dirty="0" err="1">
                <a:solidFill>
                  <a:srgbClr val="009900"/>
                </a:solidFill>
              </a:rPr>
              <a:t>eax</a:t>
            </a:r>
            <a:r>
              <a:rPr lang="en-US" altLang="en-US" sz="2000" dirty="0">
                <a:solidFill>
                  <a:srgbClr val="009900"/>
                </a:solidFill>
              </a:rPr>
              <a:t> is still 0</a:t>
            </a:r>
            <a:r>
              <a:rPr lang="en-US" altLang="en-US" sz="2000" dirty="0">
                <a:solidFill>
                  <a:srgbClr val="320064"/>
                </a:solidFill>
              </a:rPr>
              <a:t>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>
                <a:solidFill>
                  <a:srgbClr val="320064"/>
                </a:solidFill>
              </a:rPr>
              <a:t>		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else</a:t>
            </a:r>
            <a:r>
              <a:rPr lang="en-US" altLang="en-US" dirty="0"/>
              <a:t> </a:t>
            </a:r>
            <a:r>
              <a:rPr lang="en-US" altLang="en-US" dirty="0" err="1"/>
              <a:t>eax</a:t>
            </a:r>
            <a:r>
              <a:rPr lang="en-US" altLang="en-US" dirty="0"/>
              <a:t>=1 (locked)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>
                <a:solidFill>
                  <a:srgbClr val="320064"/>
                </a:solidFill>
              </a:rPr>
              <a:t>	</a:t>
            </a:r>
            <a:r>
              <a:rPr lang="en-US" altLang="en-US" sz="1800" dirty="0">
                <a:solidFill>
                  <a:srgbClr val="320064"/>
                </a:solidFill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</a:rPr>
              <a:t>//and </a:t>
            </a:r>
            <a:r>
              <a:rPr lang="en-US" altLang="en-US" sz="2000" i="1" dirty="0">
                <a:solidFill>
                  <a:srgbClr val="009900"/>
                </a:solidFill>
              </a:rPr>
              <a:t>a</a:t>
            </a:r>
            <a:r>
              <a:rPr lang="en-US" altLang="en-US" sz="2000" dirty="0">
                <a:solidFill>
                  <a:srgbClr val="009900"/>
                </a:solidFill>
              </a:rPr>
              <a:t> keeps its value</a:t>
            </a:r>
            <a:r>
              <a:rPr lang="en-US" altLang="en-US" sz="2000" dirty="0">
                <a:solidFill>
                  <a:srgbClr val="009900"/>
                </a:solidFill>
                <a:latin typeface="Times New Roman" pitchFamily="18" charset="0"/>
              </a:rPr>
              <a:t>=&gt;</a:t>
            </a:r>
            <a:r>
              <a:rPr lang="en-US" altLang="en-US" sz="2000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CADFB721-DBE0-485E-BDD7-B61871F8FE53}" type="slidenum">
              <a:rPr lang="en-US" altLang="en-US" sz="1400" b="1">
                <a:latin typeface="Times New Roman" pitchFamily="18" charset="0"/>
              </a:rPr>
              <a:pPr algn="ctr" eaLnBrk="1" hangingPunct="1"/>
              <a:t>27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Exclusion: Compare &amp; Exchange</a:t>
            </a:r>
            <a:endParaRPr lang="en-GB" altLang="en-US" sz="4000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Very fast, but: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Does not always prevent from starvation.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If one process has a higher priority, it may prevent the other from obtaining the lock.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Does not prevent from deadlock if misused (See later) with other locks. It must be used in an appropriate way as well! performance loss if a 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/>
              <a:t>while</a:t>
            </a:r>
            <a:r>
              <a:rPr lang="en-US" altLang="en-US" sz="2000" dirty="0"/>
              <a:t> loop is used to wait for the lock (i.e. spinlock) …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System functions like pause are far more efficient…</a:t>
            </a:r>
          </a:p>
          <a:p>
            <a:pPr lvl="2">
              <a:lnSpc>
                <a:spcPct val="110000"/>
              </a:lnSpc>
            </a:pPr>
            <a:endParaRPr lang="en-US" altLang="en-US" sz="1600" dirty="0"/>
          </a:p>
          <a:p>
            <a:pPr>
              <a:lnSpc>
                <a:spcPct val="110000"/>
              </a:lnSpc>
            </a:pPr>
            <a:r>
              <a:rPr lang="en-US" altLang="en-US" dirty="0"/>
              <a:t>Some higher-level mechanisms are provided in current programming environments to reduce/prevent these issues.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These mechanisms can implement </a:t>
            </a:r>
            <a:r>
              <a:rPr lang="en-US" altLang="en-US" sz="2400" dirty="0" err="1"/>
              <a:t>Compare&amp;Exchange</a:t>
            </a:r>
            <a:r>
              <a:rPr lang="en-US" altLang="en-US" sz="2400" dirty="0"/>
              <a:t>.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63E7CF9-2038-4E03-A001-4094B0F354F7}" type="slidenum">
              <a:rPr lang="en-US" altLang="en-US" sz="1400" b="1">
                <a:latin typeface="Times New Roman" pitchFamily="18" charset="0"/>
              </a:rPr>
              <a:pPr algn="ctr" eaLnBrk="1" hangingPunct="1"/>
              <a:t>28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800" dirty="0"/>
              <a:t>Mutual Exclusion: </a:t>
            </a:r>
            <a:r>
              <a:rPr lang="en-US" altLang="en-US" sz="4800" dirty="0" err="1"/>
              <a:t>Mutex</a:t>
            </a:r>
            <a:endParaRPr lang="en-GB" altLang="en-US" sz="4800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i="1" dirty="0" err="1"/>
              <a:t>Mutex</a:t>
            </a:r>
            <a:r>
              <a:rPr lang="en-US" altLang="en-US" dirty="0"/>
              <a:t> Class is available in numerous software libraries (e.g., C++11)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a </a:t>
            </a:r>
            <a:r>
              <a:rPr lang="en-US" altLang="en-US" sz="2400" i="1" dirty="0" err="1"/>
              <a:t>Mutex</a:t>
            </a:r>
            <a:r>
              <a:rPr lang="en-US" altLang="en-US" sz="2400" dirty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declared as an object shared by the different threads and represents a lock on a resource. 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When one wants to access the resource, a </a:t>
            </a:r>
            <a:r>
              <a:rPr lang="en-US" altLang="en-US" sz="2400" i="1" dirty="0"/>
              <a:t>lock</a:t>
            </a:r>
            <a:r>
              <a:rPr lang="en-US" altLang="en-US" sz="2400" dirty="0"/>
              <a:t>() method is called. </a:t>
            </a:r>
            <a:r>
              <a:rPr lang="en-US" altLang="en-US" sz="2400" i="1" dirty="0"/>
              <a:t>lock()</a:t>
            </a:r>
            <a:r>
              <a:rPr lang="en-US" altLang="en-US" sz="2400" dirty="0"/>
              <a:t> attempts to get the lock, and waits if it is not available.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/>
              <a:t>The critical section can now be executed (the package ensures this).</a:t>
            </a:r>
          </a:p>
          <a:p>
            <a:pPr lvl="2">
              <a:lnSpc>
                <a:spcPct val="110000"/>
              </a:lnSpc>
            </a:pPr>
            <a:r>
              <a:rPr lang="en-US" altLang="en-US" sz="2200" i="1" dirty="0"/>
              <a:t>unlock</a:t>
            </a:r>
            <a:r>
              <a:rPr lang="en-US" altLang="en-US" sz="2200" dirty="0"/>
              <a:t>() must eventually be called.</a:t>
            </a:r>
          </a:p>
          <a:p>
            <a:pPr lvl="3">
              <a:lnSpc>
                <a:spcPct val="110000"/>
              </a:lnSpc>
            </a:pPr>
            <a:r>
              <a:rPr lang="en-US" altLang="en-US" sz="2000" dirty="0"/>
              <a:t>If not done, deadlocks can occur!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02FAD27-3756-4493-BA56-3BCD1972D956}" type="slidenum">
              <a:rPr lang="en-US" altLang="en-US" sz="1400" b="1">
                <a:latin typeface="Times New Roman" pitchFamily="18" charset="0"/>
              </a:rPr>
              <a:pPr algn="ctr" eaLnBrk="1" hangingPunct="1"/>
              <a:t>29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5400" dirty="0">
                <a:solidFill>
                  <a:srgbClr val="FF0000"/>
                </a:solidFill>
              </a:rPr>
              <a:t>Coordination of Asynchronous Concurrent processes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8AA66F4F-5748-4784-9E61-EEB4851A19DB}" type="slidenum">
              <a:rPr lang="en-US" altLang="en-US" sz="1400" b="1">
                <a:latin typeface="Times New Roman" pitchFamily="18" charset="0"/>
              </a:rPr>
              <a:pPr algn="ctr" eaLnBrk="1" hangingPunct="1"/>
              <a:t>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Mutual Exclusion: </a:t>
            </a:r>
            <a:r>
              <a:rPr lang="en-US" altLang="en-US" sz="4000" dirty="0" err="1"/>
              <a:t>Mutex</a:t>
            </a:r>
            <a:r>
              <a:rPr lang="en-US" altLang="en-US" sz="4000" dirty="0"/>
              <a:t> Example</a:t>
            </a:r>
            <a:endParaRPr lang="en-GB" altLang="en-US" sz="4000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endParaRPr lang="en-US" altLang="en-US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::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mutex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m; </a:t>
            </a:r>
            <a:r>
              <a:rPr lang="en-US" altLang="en-US" dirty="0">
                <a:solidFill>
                  <a:srgbClr val="00B050"/>
                </a:solidFill>
              </a:rPr>
              <a:t>//</a:t>
            </a:r>
            <a:r>
              <a:rPr lang="en-US" altLang="en-US" dirty="0" err="1">
                <a:solidFill>
                  <a:srgbClr val="00B050"/>
                </a:solidFill>
              </a:rPr>
              <a:t>c++</a:t>
            </a:r>
            <a:r>
              <a:rPr lang="en-US" altLang="en-US" dirty="0">
                <a:solidFill>
                  <a:srgbClr val="00B050"/>
                </a:solidFill>
              </a:rPr>
              <a:t>11 </a:t>
            </a:r>
            <a:r>
              <a:rPr lang="en-US" altLang="en-US" dirty="0" err="1">
                <a:solidFill>
                  <a:srgbClr val="00B050"/>
                </a:solidFill>
              </a:rPr>
              <a:t>mutex</a:t>
            </a:r>
            <a:r>
              <a:rPr lang="en-US" altLang="en-US" dirty="0">
                <a:solidFill>
                  <a:srgbClr val="00B050"/>
                </a:solidFill>
              </a:rPr>
              <a:t>. Object must be shared across threads.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m.lock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=i+1; </a:t>
            </a:r>
            <a:r>
              <a:rPr lang="en-US" altLang="en-US" dirty="0">
                <a:solidFill>
                  <a:srgbClr val="00B050"/>
                </a:solidFill>
              </a:rPr>
              <a:t>//critical section code run only by one process at a time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m.unlock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02FAD27-3756-4493-BA56-3BCD1972D956}" type="slidenum">
              <a:rPr lang="en-US" altLang="en-US" sz="1400" b="1">
                <a:latin typeface="Times New Roman" pitchFamily="18" charset="0"/>
              </a:rPr>
              <a:pPr algn="ctr" eaLnBrk="1" hangingPunct="1"/>
              <a:t>30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37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Exclusion: Atomic Add</a:t>
            </a:r>
            <a:endParaRPr lang="en-GB" altLang="en-US" sz="4000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Fetch data, add and copy to memory encoded within one single, non-interruptible instruction.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instruction returns the previous increment value.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X86 fetch-and-add instruction.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LOCK and XADD combination.</a:t>
            </a:r>
          </a:p>
          <a:p>
            <a:pPr lvl="1"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dirty="0" err="1"/>
              <a:t>OpenCL</a:t>
            </a:r>
            <a:r>
              <a:rPr lang="en-US" altLang="en-US" dirty="0"/>
              <a:t> atomic instructions.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See example later on.</a:t>
            </a:r>
          </a:p>
          <a:p>
            <a:pPr lvl="1"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Can be used to implement </a:t>
            </a:r>
            <a:r>
              <a:rPr lang="en-US" altLang="en-US" sz="2000" dirty="0" err="1"/>
              <a:t>mutexes</a:t>
            </a:r>
            <a:r>
              <a:rPr lang="en-US" altLang="en-US" sz="20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500" dirty="0">
              <a:solidFill>
                <a:srgbClr val="320064"/>
              </a:solidFill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63E7CF9-2038-4E03-A001-4094B0F354F7}" type="slidenum">
              <a:rPr lang="en-US" altLang="en-US" sz="1400" b="1">
                <a:latin typeface="Times New Roman" pitchFamily="18" charset="0"/>
              </a:rPr>
              <a:pPr algn="ctr" eaLnBrk="1" hangingPunct="1"/>
              <a:t>31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7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dirty="0"/>
              <a:t>Mutual Exclusion: </a:t>
            </a:r>
            <a:r>
              <a:rPr lang="en-US" altLang="en-US" sz="4000" dirty="0" err="1"/>
              <a:t>Dijkstra’s</a:t>
            </a:r>
            <a:r>
              <a:rPr lang="en-US" altLang="en-US" sz="4000" dirty="0"/>
              <a:t> Semaphores</a:t>
            </a:r>
            <a:endParaRPr lang="en-GB" altLang="en-US" sz="4000" dirty="0"/>
          </a:p>
        </p:txBody>
      </p:sp>
      <p:sp>
        <p:nvSpPr>
          <p:cNvPr id="155655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altLang="en-US" sz="2000" dirty="0"/>
              <a:t>Allows the management of several resources available at the same time.</a:t>
            </a:r>
          </a:p>
          <a:p>
            <a:pPr>
              <a:lnSpc>
                <a:spcPct val="110000"/>
              </a:lnSpc>
            </a:pPr>
            <a:r>
              <a:rPr lang="en-GB" altLang="en-US" sz="2000" dirty="0"/>
              <a:t>Based on three operations:</a:t>
            </a:r>
          </a:p>
          <a:p>
            <a:pPr lvl="1">
              <a:lnSpc>
                <a:spcPct val="110000"/>
              </a:lnSpc>
            </a:pPr>
            <a:r>
              <a:rPr lang="en-GB" altLang="en-US" sz="1700" dirty="0" err="1"/>
              <a:t>Init</a:t>
            </a:r>
            <a:r>
              <a:rPr lang="en-GB" altLang="en-US" sz="1700" dirty="0"/>
              <a:t> (Semaphore s, </a:t>
            </a:r>
            <a:r>
              <a:rPr lang="en-GB" altLang="en-US" sz="1700" dirty="0" err="1"/>
              <a:t>nbResources</a:t>
            </a:r>
            <a:r>
              <a:rPr lang="en-GB" altLang="en-US" sz="1700" dirty="0"/>
              <a:t> </a:t>
            </a:r>
            <a:r>
              <a:rPr lang="en-GB" altLang="en-US" sz="1700" dirty="0" err="1"/>
              <a:t>nb</a:t>
            </a:r>
            <a:r>
              <a:rPr lang="en-GB" altLang="en-US" sz="1700" dirty="0"/>
              <a:t>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000" dirty="0"/>
              <a:t>		s=nb;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000" dirty="0"/>
              <a:t>	      </a:t>
            </a:r>
            <a:r>
              <a:rPr lang="en-GB" altLang="en-US" sz="1800" dirty="0"/>
              <a:t>}</a:t>
            </a:r>
            <a:endParaRPr lang="en-GB" altLang="en-US" sz="2000" dirty="0"/>
          </a:p>
          <a:p>
            <a:pPr lvl="1">
              <a:lnSpc>
                <a:spcPct val="110000"/>
              </a:lnSpc>
            </a:pPr>
            <a:r>
              <a:rPr lang="en-GB" altLang="en-US" sz="1700" dirty="0"/>
              <a:t>P () { // also called DOWN or WAIT operation</a:t>
            </a:r>
          </a:p>
          <a:p>
            <a:pPr lvl="1" indent="-220663">
              <a:lnSpc>
                <a:spcPct val="110000"/>
              </a:lnSpc>
              <a:buFontTx/>
              <a:buNone/>
            </a:pPr>
            <a:r>
              <a:rPr lang="en-GB" altLang="en-US" sz="2000" dirty="0"/>
              <a:t>	wait until (s &gt; 0), then </a:t>
            </a:r>
          </a:p>
          <a:p>
            <a:pPr lvl="1" indent="-220663">
              <a:lnSpc>
                <a:spcPct val="110000"/>
              </a:lnSpc>
              <a:buFontTx/>
              <a:buNone/>
            </a:pPr>
            <a:r>
              <a:rPr lang="en-GB" altLang="en-US" sz="2000" dirty="0"/>
              <a:t>		s = s - 1; </a:t>
            </a:r>
            <a:r>
              <a:rPr lang="en-GB" altLang="en-US" sz="2000" dirty="0">
                <a:solidFill>
                  <a:srgbClr val="666633"/>
                </a:solidFill>
              </a:rPr>
              <a:t>// Must be atomic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000" dirty="0">
                <a:solidFill>
                  <a:srgbClr val="320064"/>
                </a:solidFill>
              </a:rPr>
              <a:t>	     </a:t>
            </a:r>
            <a:r>
              <a:rPr lang="en-GB" altLang="en-US" sz="1800" dirty="0"/>
              <a:t>}</a:t>
            </a:r>
            <a:endParaRPr lang="en-GB" altLang="en-US" sz="2000" dirty="0"/>
          </a:p>
          <a:p>
            <a:pPr lvl="1">
              <a:lnSpc>
                <a:spcPct val="110000"/>
              </a:lnSpc>
            </a:pPr>
            <a:r>
              <a:rPr lang="en-GB" altLang="en-US" sz="1700" dirty="0"/>
              <a:t>V ()  {// also called UP or SIGNAL operation</a:t>
            </a:r>
          </a:p>
          <a:p>
            <a:pPr lvl="1" indent="-220663">
              <a:lnSpc>
                <a:spcPct val="110000"/>
              </a:lnSpc>
              <a:buFontTx/>
              <a:buNone/>
            </a:pPr>
            <a:r>
              <a:rPr lang="en-GB" altLang="en-US" sz="2000">
                <a:solidFill>
                  <a:srgbClr val="320064"/>
                </a:solidFill>
              </a:rPr>
              <a:t>		</a:t>
            </a:r>
            <a:r>
              <a:rPr lang="en-GB" altLang="en-US" sz="2000"/>
              <a:t>s</a:t>
            </a:r>
            <a:r>
              <a:rPr lang="en-GB" altLang="en-US" sz="2000" dirty="0"/>
              <a:t>=s+1; </a:t>
            </a:r>
            <a:r>
              <a:rPr lang="en-GB" altLang="en-US" sz="2000" dirty="0">
                <a:solidFill>
                  <a:srgbClr val="666633"/>
                </a:solidFill>
              </a:rPr>
              <a:t>//Must be atomic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000" dirty="0">
                <a:solidFill>
                  <a:srgbClr val="320064"/>
                </a:solidFill>
              </a:rPr>
              <a:t>	     </a:t>
            </a:r>
            <a:r>
              <a:rPr lang="en-GB" altLang="en-US" sz="1800" dirty="0"/>
              <a:t>}</a:t>
            </a:r>
          </a:p>
          <a:p>
            <a:pPr>
              <a:lnSpc>
                <a:spcPct val="110000"/>
              </a:lnSpc>
            </a:pPr>
            <a:r>
              <a:rPr lang="en-GB" altLang="en-US" sz="2000" dirty="0"/>
              <a:t>Semaphores can cause deadlocks if P() and V() are not well-ordered!</a:t>
            </a:r>
            <a:endParaRPr lang="en-US" altLang="en-US" sz="2000" dirty="0"/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75914275-47E9-424D-8698-CD9C266B8F67}" type="slidenum">
              <a:rPr lang="en-US" altLang="en-US" sz="1400" b="1">
                <a:latin typeface="Times New Roman" pitchFamily="18" charset="0"/>
              </a:rPr>
              <a:pPr algn="ctr" eaLnBrk="1" hangingPunct="1"/>
              <a:t>32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400" dirty="0"/>
              <a:t>Mutual Exclusion: Monitors</a:t>
            </a:r>
            <a:endParaRPr lang="en-GB" altLang="en-US" sz="4400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altLang="en-US" sz="2000" dirty="0"/>
              <a:t>Developed in the early 1970s by Per </a:t>
            </a:r>
            <a:r>
              <a:rPr lang="en-GB" altLang="en-US" sz="2000" dirty="0" err="1"/>
              <a:t>Brinch</a:t>
            </a:r>
            <a:r>
              <a:rPr lang="en-GB" altLang="en-US" sz="2000" dirty="0"/>
              <a:t>-Hansen and C. A. R. Hoare.</a:t>
            </a:r>
          </a:p>
          <a:p>
            <a:pPr>
              <a:lnSpc>
                <a:spcPct val="110000"/>
              </a:lnSpc>
            </a:pPr>
            <a:endParaRPr lang="en-GB" altLang="en-US" sz="2000" dirty="0"/>
          </a:p>
          <a:p>
            <a:pPr>
              <a:lnSpc>
                <a:spcPct val="110000"/>
              </a:lnSpc>
            </a:pPr>
            <a:r>
              <a:rPr lang="en-GB" altLang="en-US" sz="2000" dirty="0"/>
              <a:t>Similar to a </a:t>
            </a:r>
            <a:r>
              <a:rPr lang="en-GB" altLang="en-US" sz="2000" dirty="0" err="1"/>
              <a:t>Mutex</a:t>
            </a:r>
            <a:r>
              <a:rPr lang="en-GB" altLang="en-US" sz="2000" dirty="0"/>
              <a:t>.</a:t>
            </a:r>
          </a:p>
          <a:p>
            <a:pPr>
              <a:lnSpc>
                <a:spcPct val="110000"/>
              </a:lnSpc>
            </a:pPr>
            <a:endParaRPr lang="en-GB" altLang="en-US" sz="2000" dirty="0"/>
          </a:p>
          <a:p>
            <a:pPr>
              <a:lnSpc>
                <a:spcPct val="110000"/>
              </a:lnSpc>
            </a:pPr>
            <a:r>
              <a:rPr lang="en-GB" altLang="en-US" sz="2000" dirty="0"/>
              <a:t>Encapsulation is an important aspect of monitors.</a:t>
            </a:r>
          </a:p>
          <a:p>
            <a:pPr>
              <a:lnSpc>
                <a:spcPct val="110000"/>
              </a:lnSpc>
            </a:pPr>
            <a:endParaRPr lang="en-GB" altLang="en-US" sz="2000" dirty="0"/>
          </a:p>
          <a:p>
            <a:pPr>
              <a:lnSpc>
                <a:spcPct val="110000"/>
              </a:lnSpc>
            </a:pPr>
            <a:r>
              <a:rPr lang="en-GB" altLang="en-US" sz="2000" dirty="0"/>
              <a:t>Monitors appear in Java as </a:t>
            </a:r>
            <a:r>
              <a:rPr lang="en-GB" altLang="en-US" sz="2000" i="1" dirty="0"/>
              <a:t>synchronized</a:t>
            </a:r>
            <a:r>
              <a:rPr lang="en-GB" altLang="en-US" sz="2000" dirty="0"/>
              <a:t> methods and blocks (Though not as thorough as </a:t>
            </a:r>
            <a:r>
              <a:rPr lang="en-GB" altLang="en-US" sz="2000" dirty="0" err="1"/>
              <a:t>Hans&amp;Hoare</a:t>
            </a:r>
            <a:r>
              <a:rPr lang="en-GB" altLang="en-US" sz="2000" dirty="0"/>
              <a:t> solution).</a:t>
            </a:r>
          </a:p>
          <a:p>
            <a:pPr lvl="1" indent="-220663">
              <a:lnSpc>
                <a:spcPct val="110000"/>
              </a:lnSpc>
            </a:pPr>
            <a:r>
              <a:rPr lang="en-GB" altLang="en-US" sz="2000" dirty="0"/>
              <a:t>Can lock objects, portions of codes and objects.</a:t>
            </a:r>
          </a:p>
          <a:p>
            <a:pPr lvl="1" indent="-220663">
              <a:lnSpc>
                <a:spcPct val="110000"/>
              </a:lnSpc>
            </a:pPr>
            <a:r>
              <a:rPr lang="en-GB" altLang="en-US" sz="2000" dirty="0"/>
              <a:t>wait(), notify(), and </a:t>
            </a:r>
            <a:r>
              <a:rPr lang="en-GB" altLang="en-US" sz="2000" dirty="0" err="1"/>
              <a:t>notifyall</a:t>
            </a:r>
            <a:r>
              <a:rPr lang="en-GB" altLang="en-US" sz="2000" dirty="0"/>
              <a:t>() functions can be placed inside synchronized code.</a:t>
            </a:r>
          </a:p>
          <a:p>
            <a:pPr>
              <a:lnSpc>
                <a:spcPct val="110000"/>
              </a:lnSpc>
            </a:pPr>
            <a:endParaRPr lang="en-GB" altLang="en-US" sz="2000" dirty="0"/>
          </a:p>
          <a:p>
            <a:pPr>
              <a:lnSpc>
                <a:spcPct val="110000"/>
              </a:lnSpc>
            </a:pPr>
            <a:r>
              <a:rPr lang="en-GB" altLang="en-US" sz="2000" dirty="0"/>
              <a:t>Compilers can help finding out possible issues with the code.</a:t>
            </a:r>
            <a:endParaRPr lang="en-US" altLang="en-US" sz="2000" dirty="0"/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41783703-E88D-483F-929E-15B72279EF9A}" type="slidenum">
              <a:rPr lang="en-US" altLang="en-US" sz="1400" b="1">
                <a:latin typeface="Times New Roman" pitchFamily="18" charset="0"/>
              </a:rPr>
              <a:pPr algn="ctr" eaLnBrk="1" hangingPunct="1"/>
              <a:t>33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400" dirty="0"/>
              <a:t>Mutual Exclusion: Monitors</a:t>
            </a:r>
            <a:endParaRPr lang="en-GB" altLang="en-US" sz="44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/>
              <a:t>Definition</a:t>
            </a:r>
            <a:r>
              <a:rPr lang="en-GB" altLang="en-US" sz="2800" dirty="0"/>
              <a:t>: </a:t>
            </a:r>
            <a:r>
              <a:rPr lang="en-GB" altLang="en-US" sz="2400" i="1" dirty="0">
                <a:solidFill>
                  <a:srgbClr val="666633"/>
                </a:solidFill>
              </a:rPr>
              <a:t>A monitor is essentially a shared class with explicit queues.</a:t>
            </a:r>
          </a:p>
          <a:p>
            <a:pPr lvl="1" indent="-220663">
              <a:lnSpc>
                <a:spcPct val="110000"/>
              </a:lnSpc>
            </a:pPr>
            <a:r>
              <a:rPr lang="en-GB" altLang="en-US" dirty="0"/>
              <a:t>The queue is required to manage threads that are waiting for a signal. </a:t>
            </a:r>
          </a:p>
          <a:p>
            <a:pPr lvl="1" indent="-220663">
              <a:lnSpc>
                <a:spcPct val="110000"/>
              </a:lnSpc>
            </a:pPr>
            <a:r>
              <a:rPr lang="en-GB" altLang="en-US" dirty="0"/>
              <a:t>This is invisible to the programmer.</a:t>
            </a:r>
          </a:p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/>
              <a:t>Can still lead to detectable deadlocks if handled in the wrong way. </a:t>
            </a:r>
          </a:p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/>
              <a:t>Java implementation of monitors is not as secure as the original one. </a:t>
            </a:r>
            <a:endParaRPr lang="en-US" altLang="en-US" sz="1800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34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766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High Performance Computing Oriented Concurrency techniques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C035B62-4E0E-4452-A8BA-B504A11C71AB}" type="slidenum">
              <a:rPr lang="en-US" altLang="en-US" sz="1400" b="1">
                <a:latin typeface="Times New Roman" pitchFamily="18" charset="0"/>
              </a:rPr>
              <a:pPr algn="ctr" eaLnBrk="1" hangingPunct="1"/>
              <a:t>35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92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400" dirty="0"/>
              <a:t>Reasons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altLang="en-US" sz="2400" dirty="0"/>
              <a:t>While most concurrency problems can be seen as a resource access problem, it is not always the case.</a:t>
            </a:r>
          </a:p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sz="2400" dirty="0"/>
              <a:t>Parallel (Scientific) Computing on many cores!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Needs to merge temporary results.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E.g., </a:t>
            </a:r>
            <a:r>
              <a:rPr lang="en-GB" altLang="en-US" sz="2400" dirty="0" err="1"/>
              <a:t>kNN</a:t>
            </a:r>
            <a:r>
              <a:rPr lang="en-GB" altLang="en-US" sz="2400" dirty="0"/>
              <a:t> and other iterative algorithms.</a:t>
            </a:r>
          </a:p>
          <a:p>
            <a:pPr lvl="1">
              <a:lnSpc>
                <a:spcPct val="110000"/>
              </a:lnSpc>
            </a:pPr>
            <a:r>
              <a:rPr lang="en-GB" altLang="en-US" sz="2400" b="1" dirty="0"/>
              <a:t>Fast concurrency algorithms are needed</a:t>
            </a:r>
            <a:r>
              <a:rPr lang="en-GB" altLang="en-US" sz="2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Barriers (CUDA, </a:t>
            </a:r>
            <a:r>
              <a:rPr lang="en-GB" altLang="en-US" sz="2400" dirty="0" err="1"/>
              <a:t>OpenCL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Posix</a:t>
            </a:r>
            <a:r>
              <a:rPr lang="en-GB" altLang="en-US" sz="2400" dirty="0"/>
              <a:t> threads, </a:t>
            </a:r>
            <a:r>
              <a:rPr lang="en-GB" altLang="en-US" sz="2400" dirty="0" err="1"/>
              <a:t>OpenMP</a:t>
            </a:r>
            <a:r>
              <a:rPr lang="en-GB" altLang="en-US" sz="2400" dirty="0"/>
              <a:t>, MPI)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 err="1"/>
              <a:t>atomic_add</a:t>
            </a:r>
            <a:r>
              <a:rPr lang="en-GB" altLang="en-US" sz="2400" dirty="0"/>
              <a:t>  (</a:t>
            </a:r>
            <a:r>
              <a:rPr lang="en-GB" altLang="en-US" sz="2400" dirty="0" err="1"/>
              <a:t>OpenCL</a:t>
            </a:r>
            <a:r>
              <a:rPr lang="en-GB" altLang="en-US" sz="2400" dirty="0"/>
              <a:t>, CUDA, …)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Transactional memory (IBM &amp; Intel’s </a:t>
            </a:r>
            <a:r>
              <a:rPr lang="en-GB" altLang="en-US" sz="2400" dirty="0" err="1"/>
              <a:t>Haswell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procs</a:t>
            </a:r>
            <a:r>
              <a:rPr lang="en-GB" altLang="en-US" sz="2400" dirty="0"/>
              <a:t>.)</a:t>
            </a: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110000"/>
              </a:lnSpc>
            </a:pPr>
            <a:endParaRPr lang="en-GB" altLang="en-US" sz="25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36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09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400" dirty="0"/>
              <a:t>Barriers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/>
              <a:t>Seen with POSIX threads.</a:t>
            </a:r>
          </a:p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Principle</a:t>
            </a:r>
            <a:r>
              <a:rPr lang="en-GB" altLang="en-US" dirty="0"/>
              <a:t>: All threads must reach the barrier before being able to progress beyond the barrier.</a:t>
            </a:r>
          </a:p>
          <a:p>
            <a:pPr>
              <a:lnSpc>
                <a:spcPct val="110000"/>
              </a:lnSpc>
            </a:pPr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/>
              <a:t>Often used to compute separate temporary results before merging them.</a:t>
            </a:r>
          </a:p>
          <a:p>
            <a:pPr marL="0" indent="0">
              <a:lnSpc>
                <a:spcPct val="110000"/>
              </a:lnSpc>
              <a:buNone/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37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8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br>
              <a:rPr lang="en-US" altLang="en-US" sz="4000" dirty="0"/>
            </a:br>
            <a:r>
              <a:rPr lang="en-US" altLang="en-US" sz="4000" dirty="0"/>
              <a:t>Barriers: Example Stream Compaction of Even Numbers</a:t>
            </a:r>
            <a:endParaRPr lang="en-GB" altLang="en-US" sz="4000" dirty="0"/>
          </a:p>
        </p:txBody>
      </p:sp>
      <p:sp>
        <p:nvSpPr>
          <p:cNvPr id="7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429000"/>
            <a:ext cx="8686800" cy="2895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altLang="en-US" sz="2600" dirty="0"/>
              <a:t>Stream Compaction with a more complex classification criteria than even/odd often useful to HPC.</a:t>
            </a:r>
          </a:p>
          <a:p>
            <a:pPr>
              <a:lnSpc>
                <a:spcPct val="110000"/>
              </a:lnSpc>
            </a:pPr>
            <a:endParaRPr lang="en-GB" altLang="en-US" sz="2600" dirty="0"/>
          </a:p>
          <a:p>
            <a:pPr>
              <a:lnSpc>
                <a:spcPct val="110000"/>
              </a:lnSpc>
            </a:pPr>
            <a:r>
              <a:rPr lang="en-GB" altLang="en-US" sz="2600" dirty="0"/>
              <a:t>3-Step solution with barriers</a:t>
            </a:r>
          </a:p>
          <a:p>
            <a:pPr lvl="1">
              <a:lnSpc>
                <a:spcPct val="110000"/>
              </a:lnSpc>
            </a:pPr>
            <a:r>
              <a:rPr lang="en-GB" altLang="en-US" sz="2200" dirty="0"/>
              <a:t>Divide Array in N chunks attributed to N processes.</a:t>
            </a:r>
          </a:p>
          <a:p>
            <a:pPr lvl="1">
              <a:lnSpc>
                <a:spcPct val="110000"/>
              </a:lnSpc>
            </a:pPr>
            <a:r>
              <a:rPr lang="en-GB" altLang="en-US" sz="2200" dirty="0"/>
              <a:t>Cumulative sum of temporary results.</a:t>
            </a:r>
          </a:p>
          <a:p>
            <a:pPr lvl="1">
              <a:lnSpc>
                <a:spcPct val="110000"/>
              </a:lnSpc>
            </a:pPr>
            <a:r>
              <a:rPr lang="en-GB" altLang="en-US" sz="2200" dirty="0"/>
              <a:t>Move chunks around.</a:t>
            </a:r>
          </a:p>
          <a:p>
            <a:pPr lvl="1">
              <a:lnSpc>
                <a:spcPct val="110000"/>
              </a:lnSpc>
            </a:pPr>
            <a:endParaRPr lang="en-GB" altLang="en-US" sz="25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38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02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6200" y="14906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954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526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098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242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530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390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6200" y="26130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76200" y="1447800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input</a:t>
            </a:r>
          </a:p>
        </p:txBody>
      </p:sp>
      <p:sp>
        <p:nvSpPr>
          <p:cNvPr id="40" name="TextBox 56"/>
          <p:cNvSpPr txBox="1">
            <a:spLocks noChangeArrowheads="1"/>
          </p:cNvSpPr>
          <p:nvPr/>
        </p:nvSpPr>
        <p:spPr bwMode="auto">
          <a:xfrm>
            <a:off x="-76200" y="256857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Output</a:t>
            </a:r>
          </a:p>
        </p:txBody>
      </p:sp>
      <p:cxnSp>
        <p:nvCxnSpPr>
          <p:cNvPr id="3" name="Straight Arrow Connector 2"/>
          <p:cNvCxnSpPr>
            <a:endCxn id="23" idx="0"/>
          </p:cNvCxnSpPr>
          <p:nvPr/>
        </p:nvCxnSpPr>
        <p:spPr>
          <a:xfrm flipH="1">
            <a:off x="1066800" y="1817132"/>
            <a:ext cx="990600" cy="79589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0"/>
          </p:cNvCxnSpPr>
          <p:nvPr/>
        </p:nvCxnSpPr>
        <p:spPr>
          <a:xfrm flipH="1">
            <a:off x="1524000" y="18288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5" idx="0"/>
          </p:cNvCxnSpPr>
          <p:nvPr/>
        </p:nvCxnSpPr>
        <p:spPr>
          <a:xfrm flipH="1">
            <a:off x="1981200" y="18288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6" idx="0"/>
          </p:cNvCxnSpPr>
          <p:nvPr/>
        </p:nvCxnSpPr>
        <p:spPr>
          <a:xfrm flipH="1">
            <a:off x="2438400" y="18288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2"/>
            <a:endCxn id="27" idx="0"/>
          </p:cNvCxnSpPr>
          <p:nvPr/>
        </p:nvCxnSpPr>
        <p:spPr>
          <a:xfrm flipH="1">
            <a:off x="2895600" y="1795462"/>
            <a:ext cx="2286000" cy="81756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8" idx="0"/>
          </p:cNvCxnSpPr>
          <p:nvPr/>
        </p:nvCxnSpPr>
        <p:spPr>
          <a:xfrm flipH="1">
            <a:off x="3352800" y="1828800"/>
            <a:ext cx="22860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9" idx="0"/>
          </p:cNvCxnSpPr>
          <p:nvPr/>
        </p:nvCxnSpPr>
        <p:spPr>
          <a:xfrm flipH="1">
            <a:off x="3810000" y="1828800"/>
            <a:ext cx="27432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43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br>
              <a:rPr lang="en-US" altLang="en-US" sz="4000" dirty="0"/>
            </a:br>
            <a:r>
              <a:rPr lang="en-US" altLang="en-US" sz="4000" dirty="0"/>
              <a:t>Barriers: Example Stream Compaction of Even Numbers – 2 processes</a:t>
            </a:r>
            <a:endParaRPr lang="en-GB" altLang="en-US" sz="4000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39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02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6200" y="3090862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954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526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098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242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530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390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6200" y="42132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76200" y="3048000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input</a:t>
            </a:r>
          </a:p>
        </p:txBody>
      </p:sp>
      <p:sp>
        <p:nvSpPr>
          <p:cNvPr id="40" name="TextBox 56"/>
          <p:cNvSpPr txBox="1">
            <a:spLocks noChangeArrowheads="1"/>
          </p:cNvSpPr>
          <p:nvPr/>
        </p:nvSpPr>
        <p:spPr bwMode="auto">
          <a:xfrm>
            <a:off x="-76200" y="416877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Output</a:t>
            </a:r>
          </a:p>
        </p:txBody>
      </p:sp>
      <p:cxnSp>
        <p:nvCxnSpPr>
          <p:cNvPr id="3" name="Straight Arrow Connector 2"/>
          <p:cNvCxnSpPr>
            <a:endCxn id="23" idx="0"/>
          </p:cNvCxnSpPr>
          <p:nvPr/>
        </p:nvCxnSpPr>
        <p:spPr>
          <a:xfrm flipH="1">
            <a:off x="1066800" y="3417332"/>
            <a:ext cx="990600" cy="79589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0"/>
          </p:cNvCxnSpPr>
          <p:nvPr/>
        </p:nvCxnSpPr>
        <p:spPr>
          <a:xfrm flipH="1">
            <a:off x="1524000" y="34290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5" idx="0"/>
          </p:cNvCxnSpPr>
          <p:nvPr/>
        </p:nvCxnSpPr>
        <p:spPr>
          <a:xfrm flipH="1">
            <a:off x="1981200" y="34290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6" idx="0"/>
          </p:cNvCxnSpPr>
          <p:nvPr/>
        </p:nvCxnSpPr>
        <p:spPr>
          <a:xfrm flipH="1">
            <a:off x="2438400" y="34290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1" idx="0"/>
          </p:cNvCxnSpPr>
          <p:nvPr/>
        </p:nvCxnSpPr>
        <p:spPr>
          <a:xfrm flipH="1">
            <a:off x="4724400" y="3429000"/>
            <a:ext cx="4572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2" idx="0"/>
          </p:cNvCxnSpPr>
          <p:nvPr/>
        </p:nvCxnSpPr>
        <p:spPr>
          <a:xfrm flipH="1">
            <a:off x="5181600" y="3429000"/>
            <a:ext cx="4572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3" idx="0"/>
          </p:cNvCxnSpPr>
          <p:nvPr/>
        </p:nvCxnSpPr>
        <p:spPr>
          <a:xfrm flipH="1">
            <a:off x="5638800" y="3429000"/>
            <a:ext cx="9144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19050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Step 1: Separate work between processes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2362200"/>
            <a:ext cx="0" cy="3276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62100" y="2590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Process 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57800" y="2590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56539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CPU and Code execution (déjà vu)</a:t>
            </a:r>
          </a:p>
        </p:txBody>
      </p:sp>
      <p:sp>
        <p:nvSpPr>
          <p:cNvPr id="7190" name="Rectangle 22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1676400" cy="7620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olidFill>
                  <a:srgbClr val="320064"/>
                </a:solidFill>
              </a:rPr>
              <a:t>i=i+1;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B9B87002-A828-44D2-BC0E-06FFF7EE9A9E}" type="slidenum">
              <a:rPr lang="en-US" altLang="en-US" sz="1400" b="1">
                <a:latin typeface="Times New Roman" pitchFamily="18" charset="0"/>
              </a:rPr>
              <a:pPr algn="ctr" eaLnBrk="1" hangingPunct="1"/>
              <a:t>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1219200" y="2971800"/>
            <a:ext cx="2209800" cy="3200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743200" y="46482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rgbClr val="FFFFFF"/>
                </a:solidFill>
              </a:rPr>
              <a:t>R1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743200" y="53340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rgbClr val="FFFFFF"/>
                </a:solidFill>
              </a:rPr>
              <a:t>R2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1600200" y="3276600"/>
            <a:ext cx="838200" cy="25908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rgbClr val="FFFFFF"/>
                </a:solidFill>
              </a:rPr>
              <a:t>ALU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2743200" y="39624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rgbClr val="FFFFFF"/>
                </a:solidFill>
              </a:rPr>
              <a:t>SP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2743200" y="3276600"/>
            <a:ext cx="381000" cy="5334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rgbClr val="FFFFFF"/>
                </a:solidFill>
              </a:rPr>
              <a:t>PC</a:t>
            </a:r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7203" name="Group 35"/>
          <p:cNvGrpSpPr>
            <a:grpSpLocks/>
          </p:cNvGrpSpPr>
          <p:nvPr/>
        </p:nvGrpSpPr>
        <p:grpSpPr bwMode="auto">
          <a:xfrm>
            <a:off x="3124200" y="4876800"/>
            <a:ext cx="1981200" cy="685800"/>
            <a:chOff x="2880" y="3072"/>
            <a:chExt cx="1248" cy="432"/>
          </a:xfrm>
        </p:grpSpPr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2880" y="3072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2880" y="3408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2" name="Text Box 34"/>
            <p:cNvSpPr txBox="1">
              <a:spLocks noChangeArrowheads="1"/>
            </p:cNvSpPr>
            <p:nvPr/>
          </p:nvSpPr>
          <p:spPr bwMode="auto">
            <a:xfrm>
              <a:off x="3264" y="3264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Registers</a:t>
              </a:r>
              <a:endParaRPr lang="en-US" altLang="en-US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3200400" y="3505200"/>
            <a:ext cx="1981200" cy="1495425"/>
            <a:chOff x="2880" y="3072"/>
            <a:chExt cx="1248" cy="942"/>
          </a:xfrm>
        </p:grpSpPr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2880" y="3072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2880" y="3408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7" name="Text Box 39"/>
            <p:cNvSpPr txBox="1">
              <a:spLocks noChangeArrowheads="1"/>
            </p:cNvSpPr>
            <p:nvPr/>
          </p:nvSpPr>
          <p:spPr bwMode="auto">
            <a:xfrm>
              <a:off x="3264" y="3264"/>
              <a:ext cx="86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Stack Pointer and Program Counter</a:t>
              </a:r>
              <a:endParaRPr lang="en-US" altLang="en-US"/>
            </a:p>
          </p:txBody>
        </p:sp>
      </p:grp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019800" y="1371600"/>
            <a:ext cx="2209800" cy="411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1295400" y="62484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CPU</a:t>
            </a:r>
            <a:endParaRPr lang="en-US" altLang="en-US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6096000" y="56530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Memory</a:t>
            </a:r>
            <a:endParaRPr lang="en-US" altLang="en-US"/>
          </a:p>
        </p:txBody>
      </p:sp>
      <p:grpSp>
        <p:nvGrpSpPr>
          <p:cNvPr id="7218" name="Group 50"/>
          <p:cNvGrpSpPr>
            <a:grpSpLocks/>
          </p:cNvGrpSpPr>
          <p:nvPr/>
        </p:nvGrpSpPr>
        <p:grpSpPr bwMode="auto">
          <a:xfrm>
            <a:off x="5486400" y="4419600"/>
            <a:ext cx="2743200" cy="381000"/>
            <a:chOff x="3456" y="2784"/>
            <a:chExt cx="1728" cy="240"/>
          </a:xfrm>
        </p:grpSpPr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3792" y="2784"/>
              <a:ext cx="1392" cy="240"/>
            </a:xfrm>
            <a:prstGeom prst="rect">
              <a:avLst/>
            </a:prstGeom>
            <a:solidFill>
              <a:srgbClr val="CC99FF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>
                <a:latin typeface="Times New Roman" pitchFamily="18" charset="0"/>
              </a:endParaRPr>
            </a:p>
          </p:txBody>
        </p:sp>
        <p:sp>
          <p:nvSpPr>
            <p:cNvPr id="7212" name="Text Box 44"/>
            <p:cNvSpPr txBox="1">
              <a:spLocks noChangeArrowheads="1"/>
            </p:cNvSpPr>
            <p:nvPr/>
          </p:nvSpPr>
          <p:spPr bwMode="auto">
            <a:xfrm>
              <a:off x="3456" y="278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altLang="en-US">
                  <a:latin typeface="Times New Roman" pitchFamily="18" charset="0"/>
                </a:rPr>
                <a:t>i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4320" y="278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altLang="en-US">
                  <a:latin typeface="Times New Roman" pitchFamily="18" charset="0"/>
                </a:rPr>
                <a:t>3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6019800" y="1981200"/>
            <a:ext cx="2209800" cy="1143000"/>
            <a:chOff x="3792" y="1248"/>
            <a:chExt cx="1392" cy="720"/>
          </a:xfrm>
        </p:grpSpPr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3792" y="1248"/>
              <a:ext cx="1392" cy="240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Times New Roman" pitchFamily="18" charset="0"/>
                </a:rPr>
                <a:t>Mov R1, i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3792" y="1488"/>
              <a:ext cx="1392" cy="240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Times New Roman" pitchFamily="18" charset="0"/>
                </a:rPr>
                <a:t>Add R1, #1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3792" y="1728"/>
              <a:ext cx="1392" cy="240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Times New Roman" pitchFamily="18" charset="0"/>
                </a:rPr>
                <a:t>Mov i, R1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sp>
        <p:nvSpPr>
          <p:cNvPr id="7220" name="Line 52"/>
          <p:cNvSpPr>
            <a:spLocks noChangeShapeType="1"/>
          </p:cNvSpPr>
          <p:nvPr/>
        </p:nvSpPr>
        <p:spPr bwMode="auto">
          <a:xfrm flipV="1">
            <a:off x="3200400" y="2209800"/>
            <a:ext cx="2743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1" name="Line 53"/>
          <p:cNvSpPr>
            <a:spLocks noChangeShapeType="1"/>
          </p:cNvSpPr>
          <p:nvPr/>
        </p:nvSpPr>
        <p:spPr bwMode="auto">
          <a:xfrm flipV="1">
            <a:off x="3200400" y="2590800"/>
            <a:ext cx="2743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 flipV="1">
            <a:off x="3200400" y="2895600"/>
            <a:ext cx="2743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225" name="Group 57"/>
          <p:cNvGrpSpPr>
            <a:grpSpLocks/>
          </p:cNvGrpSpPr>
          <p:nvPr/>
        </p:nvGrpSpPr>
        <p:grpSpPr bwMode="auto">
          <a:xfrm>
            <a:off x="6934200" y="4432300"/>
            <a:ext cx="1143000" cy="366713"/>
            <a:chOff x="3456" y="3792"/>
            <a:chExt cx="720" cy="231"/>
          </a:xfrm>
        </p:grpSpPr>
        <p:sp>
          <p:nvSpPr>
            <p:cNvPr id="7223" name="Text Box 55"/>
            <p:cNvSpPr txBox="1">
              <a:spLocks noChangeArrowheads="1"/>
            </p:cNvSpPr>
            <p:nvPr/>
          </p:nvSpPr>
          <p:spPr bwMode="auto">
            <a:xfrm>
              <a:off x="3696" y="379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4</a:t>
              </a:r>
              <a:endParaRPr lang="en-US" altLang="en-U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flipH="1">
              <a:off x="3456" y="3840"/>
              <a:ext cx="24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226" name="Text Box 58"/>
          <p:cNvSpPr txBox="1">
            <a:spLocks noChangeArrowheads="1"/>
          </p:cNvSpPr>
          <p:nvPr/>
        </p:nvSpPr>
        <p:spPr bwMode="auto">
          <a:xfrm>
            <a:off x="31242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31242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4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build="p"/>
      <p:bldP spid="7220" grpId="0" animBg="1"/>
      <p:bldP spid="7220" grpId="1" animBg="1"/>
      <p:bldP spid="7221" grpId="0" animBg="1"/>
      <p:bldP spid="7221" grpId="1" animBg="1"/>
      <p:bldP spid="7222" grpId="0" animBg="1"/>
      <p:bldP spid="7222" grpId="1" animBg="1"/>
      <p:bldP spid="7226" grpId="0"/>
      <p:bldP spid="7226" grpId="1"/>
      <p:bldP spid="72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br>
              <a:rPr lang="en-US" altLang="en-US" sz="4000" dirty="0"/>
            </a:br>
            <a:r>
              <a:rPr lang="en-US" altLang="en-US" sz="4000" dirty="0"/>
              <a:t>Barriers: Example Stream Compaction of Even Numbers – 2 processes</a:t>
            </a:r>
            <a:endParaRPr lang="en-GB" altLang="en-US" sz="4000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02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6200" y="3505755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954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526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098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242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530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390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6200" y="4628118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76200" y="3462893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input</a:t>
            </a:r>
          </a:p>
        </p:txBody>
      </p:sp>
      <p:sp>
        <p:nvSpPr>
          <p:cNvPr id="40" name="TextBox 56"/>
          <p:cNvSpPr txBox="1">
            <a:spLocks noChangeArrowheads="1"/>
          </p:cNvSpPr>
          <p:nvPr/>
        </p:nvSpPr>
        <p:spPr bwMode="auto">
          <a:xfrm>
            <a:off x="-76200" y="458366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Output</a:t>
            </a:r>
          </a:p>
        </p:txBody>
      </p:sp>
      <p:cxnSp>
        <p:nvCxnSpPr>
          <p:cNvPr id="3" name="Straight Arrow Connector 2"/>
          <p:cNvCxnSpPr>
            <a:endCxn id="23" idx="0"/>
          </p:cNvCxnSpPr>
          <p:nvPr/>
        </p:nvCxnSpPr>
        <p:spPr>
          <a:xfrm flipH="1">
            <a:off x="1066800" y="3832225"/>
            <a:ext cx="990600" cy="79589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0"/>
          </p:cNvCxnSpPr>
          <p:nvPr/>
        </p:nvCxnSpPr>
        <p:spPr>
          <a:xfrm flipH="1">
            <a:off x="1524000" y="3843893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5" idx="0"/>
          </p:cNvCxnSpPr>
          <p:nvPr/>
        </p:nvCxnSpPr>
        <p:spPr>
          <a:xfrm flipH="1">
            <a:off x="1981200" y="3843893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6" idx="0"/>
          </p:cNvCxnSpPr>
          <p:nvPr/>
        </p:nvCxnSpPr>
        <p:spPr>
          <a:xfrm flipH="1">
            <a:off x="2438400" y="3843893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1" idx="0"/>
          </p:cNvCxnSpPr>
          <p:nvPr/>
        </p:nvCxnSpPr>
        <p:spPr>
          <a:xfrm flipH="1">
            <a:off x="4724400" y="3843893"/>
            <a:ext cx="4572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2" idx="0"/>
          </p:cNvCxnSpPr>
          <p:nvPr/>
        </p:nvCxnSpPr>
        <p:spPr>
          <a:xfrm flipH="1">
            <a:off x="5181600" y="3843893"/>
            <a:ext cx="4572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3" idx="0"/>
          </p:cNvCxnSpPr>
          <p:nvPr/>
        </p:nvCxnSpPr>
        <p:spPr>
          <a:xfrm flipH="1">
            <a:off x="5638800" y="3843893"/>
            <a:ext cx="9144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1557893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Step 2: Do a cumulative/prefix sum (not detailed). The result of this step should indicate that the first 3 items of  Process 1 must be copied to indices starting from 4.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2590800"/>
            <a:ext cx="0" cy="3276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71600" y="2834183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Process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7300" y="2834183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39661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br>
              <a:rPr lang="en-US" altLang="en-US" sz="4000" dirty="0"/>
            </a:br>
            <a:r>
              <a:rPr lang="en-US" altLang="en-US" sz="4000" dirty="0"/>
              <a:t>Barriers: Example Stream Compaction of Even Numbers – 2 processes</a:t>
            </a:r>
            <a:endParaRPr lang="en-GB" altLang="en-US" sz="4000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2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954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526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098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242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530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390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6200" y="4441825"/>
            <a:ext cx="457200" cy="304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76200" y="3276600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input</a:t>
            </a:r>
          </a:p>
        </p:txBody>
      </p:sp>
      <p:sp>
        <p:nvSpPr>
          <p:cNvPr id="40" name="TextBox 56"/>
          <p:cNvSpPr txBox="1">
            <a:spLocks noChangeArrowheads="1"/>
          </p:cNvSpPr>
          <p:nvPr/>
        </p:nvSpPr>
        <p:spPr bwMode="auto">
          <a:xfrm>
            <a:off x="-76200" y="439737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dirty="0"/>
              <a:t>Output</a:t>
            </a:r>
          </a:p>
        </p:txBody>
      </p:sp>
      <p:cxnSp>
        <p:nvCxnSpPr>
          <p:cNvPr id="63" name="Straight Arrow Connector 62"/>
          <p:cNvCxnSpPr>
            <a:stCxn id="62" idx="2"/>
            <a:endCxn id="27" idx="0"/>
          </p:cNvCxnSpPr>
          <p:nvPr/>
        </p:nvCxnSpPr>
        <p:spPr>
          <a:xfrm flipH="1">
            <a:off x="2895600" y="36576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4" idx="2"/>
            <a:endCxn id="28" idx="0"/>
          </p:cNvCxnSpPr>
          <p:nvPr/>
        </p:nvCxnSpPr>
        <p:spPr>
          <a:xfrm flipH="1">
            <a:off x="3352800" y="36576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2"/>
            <a:endCxn id="29" idx="0"/>
          </p:cNvCxnSpPr>
          <p:nvPr/>
        </p:nvCxnSpPr>
        <p:spPr>
          <a:xfrm flipH="1">
            <a:off x="3810000" y="3657600"/>
            <a:ext cx="1828800" cy="7842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1371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Step 3: Copy Items (could be done in parallel!)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2590800"/>
            <a:ext cx="0" cy="3276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382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954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526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098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70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242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814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386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958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530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102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674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246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818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2390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96200" y="3352800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425749-E5FF-407E-AC92-D3F0A168B26D}"/>
              </a:ext>
            </a:extLst>
          </p:cNvPr>
          <p:cNvSpPr txBox="1"/>
          <p:nvPr/>
        </p:nvSpPr>
        <p:spPr>
          <a:xfrm>
            <a:off x="1866900" y="266855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Process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53B396-A901-40E0-BCD0-ED75F6925A4F}"/>
              </a:ext>
            </a:extLst>
          </p:cNvPr>
          <p:cNvSpPr txBox="1"/>
          <p:nvPr/>
        </p:nvSpPr>
        <p:spPr>
          <a:xfrm>
            <a:off x="5562600" y="266855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364670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Barriers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1800" dirty="0">
                <a:solidFill>
                  <a:srgbClr val="320064"/>
                </a:solidFill>
              </a:rPr>
              <a:t>Step1(); 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</a:rPr>
              <a:t>//Classify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1800" dirty="0">
                <a:solidFill>
                  <a:srgbClr val="320064"/>
                </a:solidFill>
              </a:rPr>
              <a:t>Barrier();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1800" dirty="0">
                <a:solidFill>
                  <a:srgbClr val="320064"/>
                </a:solidFill>
              </a:rPr>
              <a:t>Step2(); 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</a:rPr>
              <a:t>//Cumulative Sum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1800" dirty="0">
                <a:solidFill>
                  <a:srgbClr val="320064"/>
                </a:solidFill>
              </a:rPr>
              <a:t>Barrier();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1800" dirty="0">
                <a:solidFill>
                  <a:srgbClr val="320064"/>
                </a:solidFill>
              </a:rPr>
              <a:t>Step3(); 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</a:rPr>
              <a:t>//Copy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1800" dirty="0">
                <a:solidFill>
                  <a:srgbClr val="320064"/>
                </a:solidFill>
              </a:rPr>
              <a:t>Barrier(); 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</a:rPr>
              <a:t>//Possibly needed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18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092450" y="1600200"/>
            <a:ext cx="152400" cy="7620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549650" y="1600200"/>
            <a:ext cx="152400" cy="7620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4006850" y="1600200"/>
            <a:ext cx="152400" cy="7620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4387850" y="1600200"/>
            <a:ext cx="152400" cy="7620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845050" y="1600200"/>
            <a:ext cx="152400" cy="7620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16250" y="1371600"/>
            <a:ext cx="228600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528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2438400"/>
            <a:ext cx="518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43800" y="1600200"/>
            <a:ext cx="0" cy="39624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2800" y="11874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27" name="Freeform 26"/>
          <p:cNvSpPr/>
          <p:nvPr/>
        </p:nvSpPr>
        <p:spPr>
          <a:xfrm>
            <a:off x="4006850" y="2743200"/>
            <a:ext cx="152400" cy="9906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81200" y="3962400"/>
            <a:ext cx="518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3092450" y="4191000"/>
            <a:ext cx="152400" cy="9906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3549650" y="4191000"/>
            <a:ext cx="152400" cy="9906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4006850" y="4191000"/>
            <a:ext cx="152400" cy="9906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4387850" y="4191000"/>
            <a:ext cx="152400" cy="9906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4845050" y="4191000"/>
            <a:ext cx="152400" cy="990600"/>
          </a:xfrm>
          <a:custGeom>
            <a:avLst/>
            <a:gdLst>
              <a:gd name="connsiteX0" fmla="*/ 63897 w 70247"/>
              <a:gd name="connsiteY0" fmla="*/ 0 h 503672"/>
              <a:gd name="connsiteX1" fmla="*/ 397 w 70247"/>
              <a:gd name="connsiteY1" fmla="*/ 152400 h 503672"/>
              <a:gd name="connsiteX2" fmla="*/ 38497 w 70247"/>
              <a:gd name="connsiteY2" fmla="*/ 228600 h 503672"/>
              <a:gd name="connsiteX3" fmla="*/ 70247 w 70247"/>
              <a:gd name="connsiteY3" fmla="*/ 285750 h 503672"/>
              <a:gd name="connsiteX4" fmla="*/ 38497 w 70247"/>
              <a:gd name="connsiteY4" fmla="*/ 406400 h 503672"/>
              <a:gd name="connsiteX5" fmla="*/ 51197 w 70247"/>
              <a:gd name="connsiteY5" fmla="*/ 444500 h 503672"/>
              <a:gd name="connsiteX6" fmla="*/ 38497 w 70247"/>
              <a:gd name="connsiteY6" fmla="*/ 495300 h 5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47" h="503672">
                <a:moveTo>
                  <a:pt x="63897" y="0"/>
                </a:moveTo>
                <a:cubicBezTo>
                  <a:pt x="34263" y="57150"/>
                  <a:pt x="4630" y="114300"/>
                  <a:pt x="397" y="152400"/>
                </a:cubicBezTo>
                <a:cubicBezTo>
                  <a:pt x="-3836" y="190500"/>
                  <a:pt x="26855" y="206375"/>
                  <a:pt x="38497" y="228600"/>
                </a:cubicBezTo>
                <a:cubicBezTo>
                  <a:pt x="50139" y="250825"/>
                  <a:pt x="70247" y="256117"/>
                  <a:pt x="70247" y="285750"/>
                </a:cubicBezTo>
                <a:cubicBezTo>
                  <a:pt x="70247" y="315383"/>
                  <a:pt x="41672" y="379942"/>
                  <a:pt x="38497" y="406400"/>
                </a:cubicBezTo>
                <a:cubicBezTo>
                  <a:pt x="35322" y="432858"/>
                  <a:pt x="51197" y="429683"/>
                  <a:pt x="51197" y="444500"/>
                </a:cubicBezTo>
                <a:cubicBezTo>
                  <a:pt x="51197" y="459317"/>
                  <a:pt x="34264" y="527050"/>
                  <a:pt x="38497" y="49530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3625850" y="5410200"/>
            <a:ext cx="3613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7850" y="2895600"/>
            <a:ext cx="300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or many threads can do this step</a:t>
            </a:r>
          </a:p>
        </p:txBody>
      </p:sp>
    </p:spTree>
    <p:extLst>
      <p:ext uri="{BB962C8B-B14F-4D97-AF65-F5344CB8AC3E}">
        <p14:creationId xmlns:p14="http://schemas.microsoft.com/office/powerpoint/2010/main" val="2943579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Atomic Add (and etc.)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altLang="en-US" sz="28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GB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altLang="en-US" sz="2800" dirty="0" err="1">
                <a:solidFill>
                  <a:schemeClr val="accent2">
                    <a:lumMod val="50000"/>
                  </a:schemeClr>
                </a:solidFill>
              </a:rPr>
              <a:t>atomic_add</a:t>
            </a:r>
            <a:r>
              <a:rPr lang="en-GB" altLang="en-US" sz="2800" dirty="0">
                <a:solidFill>
                  <a:schemeClr val="accent2">
                    <a:lumMod val="50000"/>
                  </a:schemeClr>
                </a:solidFill>
              </a:rPr>
              <a:t> ( volatile __global </a:t>
            </a:r>
            <a:r>
              <a:rPr lang="en-GB" altLang="en-US" sz="28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GB" altLang="en-US" sz="2800" dirty="0">
                <a:solidFill>
                  <a:schemeClr val="accent2">
                    <a:lumMod val="50000"/>
                  </a:schemeClr>
                </a:solidFill>
              </a:rPr>
              <a:t> *p , </a:t>
            </a:r>
            <a:r>
              <a:rPr lang="en-GB" altLang="en-US" sz="28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GB" alt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altLang="en-US" sz="2800" dirty="0" err="1">
                <a:solidFill>
                  <a:schemeClr val="accent2">
                    <a:lumMod val="50000"/>
                  </a:schemeClr>
                </a:solidFill>
              </a:rPr>
              <a:t>val</a:t>
            </a:r>
            <a:r>
              <a:rPr lang="en-GB" altLang="en-US" sz="28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 err="1"/>
              <a:t>OpenCL</a:t>
            </a:r>
            <a:r>
              <a:rPr lang="en-GB" altLang="en-US" sz="2500" dirty="0"/>
              <a:t> specifications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Add </a:t>
            </a:r>
            <a:r>
              <a:rPr lang="en-GB" altLang="en-US" sz="2500" dirty="0" err="1"/>
              <a:t>val</a:t>
            </a:r>
            <a:r>
              <a:rPr lang="en-GB" altLang="en-US" sz="2500" dirty="0"/>
              <a:t> to a value pointed by p, and return the previous value before increment. 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C++11 version easier to implement.</a:t>
            </a: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r>
              <a:rPr lang="en-GB" altLang="en-US" sz="2800" dirty="0"/>
              <a:t>Atomic operations good at reserving (different from allocating!) space inside an array, or reserving a range of computations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Atomic op. are still expensive as bus collisions may happen. 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Need to be done at a coarser granularity than 1.</a:t>
            </a:r>
          </a:p>
          <a:p>
            <a:pPr>
              <a:lnSpc>
                <a:spcPct val="110000"/>
              </a:lnSpc>
            </a:pPr>
            <a:endParaRPr lang="en-GB" altLang="en-US" sz="2800" dirty="0"/>
          </a:p>
          <a:p>
            <a:pPr>
              <a:lnSpc>
                <a:spcPct val="110000"/>
              </a:lnSpc>
            </a:pPr>
            <a:r>
              <a:rPr lang="en-GB" altLang="en-US" sz="2800" dirty="0"/>
              <a:t>See pseudo-code for stream compaction with Atomic Add.</a:t>
            </a:r>
          </a:p>
          <a:p>
            <a:pPr lvl="1">
              <a:lnSpc>
                <a:spcPct val="110000"/>
              </a:lnSpc>
            </a:pPr>
            <a:r>
              <a:rPr lang="en-GB" altLang="en-US" sz="2600" dirty="0"/>
              <a:t>Granularity of 1.</a:t>
            </a:r>
            <a:endParaRPr lang="en-US" altLang="en-US" sz="2600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57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Atomic Add (and etc.)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threadNJob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*input, 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*output, 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last, 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reservationCounter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alt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first;i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last;i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((input[i]&amp;1)==0)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atomic_add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(reservationCounter,1);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Output[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]=input[i];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  <a:tabLst>
                <a:tab pos="266700" algn="l"/>
                <a:tab pos="539750" algn="l"/>
                <a:tab pos="806450" algn="l"/>
              </a:tabLst>
            </a:pPr>
            <a:r>
              <a:rPr lang="en-GB" alt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//code not tested!!!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72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Transactional Memory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altLang="en-US" sz="2800" dirty="0"/>
              <a:t>TM Proposed by IBM.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Blue Gene/Q hardware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Database applications.</a:t>
            </a:r>
          </a:p>
          <a:p>
            <a:pPr lvl="1">
              <a:lnSpc>
                <a:spcPct val="110000"/>
              </a:lnSpc>
            </a:pPr>
            <a:endParaRPr lang="en-GB" altLang="en-US" sz="2500" dirty="0"/>
          </a:p>
          <a:p>
            <a:pPr>
              <a:lnSpc>
                <a:spcPct val="110000"/>
              </a:lnSpc>
            </a:pPr>
            <a:r>
              <a:rPr lang="en-GB" altLang="en-US" sz="2800" dirty="0"/>
              <a:t>Implemented by Intel on their Haswell Chips!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2 versions: 1 compatible with previous hardware!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First Version bugged: Disabled through microprocessor update!</a:t>
            </a:r>
          </a:p>
          <a:p>
            <a:pPr>
              <a:lnSpc>
                <a:spcPct val="110000"/>
              </a:lnSpc>
            </a:pPr>
            <a:endParaRPr lang="en-GB" altLang="en-US" sz="2800" dirty="0"/>
          </a:p>
          <a:p>
            <a:pPr>
              <a:lnSpc>
                <a:spcPct val="110000"/>
              </a:lnSpc>
            </a:pPr>
            <a:r>
              <a:rPr lang="en-GB" altLang="en-US" sz="2800" dirty="0"/>
              <a:t>Hardware instructions to delimit critical sections of code.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Like a </a:t>
            </a:r>
            <a:r>
              <a:rPr lang="en-GB" altLang="en-US" sz="2500" dirty="0" err="1"/>
              <a:t>mutex</a:t>
            </a:r>
            <a:r>
              <a:rPr lang="en-GB" altLang="en-US" sz="2500" dirty="0"/>
              <a:t> lock/unlock mechanism.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E.g., XACQUIRE/XRELEASE instructions.</a:t>
            </a:r>
          </a:p>
          <a:p>
            <a:pPr lvl="1">
              <a:lnSpc>
                <a:spcPct val="110000"/>
              </a:lnSpc>
            </a:pPr>
            <a:endParaRPr lang="en-GB" altLang="en-US" sz="2500" dirty="0"/>
          </a:p>
          <a:p>
            <a:pPr>
              <a:lnSpc>
                <a:spcPct val="110000"/>
              </a:lnSpc>
            </a:pPr>
            <a:r>
              <a:rPr lang="en-GB" altLang="en-US" sz="2800" dirty="0"/>
              <a:t>Locking and unlocking </a:t>
            </a:r>
            <a:r>
              <a:rPr lang="en-GB" altLang="en-US" sz="2800" dirty="0" err="1"/>
              <a:t>mutex</a:t>
            </a:r>
            <a:r>
              <a:rPr lang="en-GB" altLang="en-US" sz="2800" dirty="0"/>
              <a:t> mechanisms require many clock cycles and inefficient access to global memory.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Information needs to travel from cache to cache. </a:t>
            </a:r>
          </a:p>
          <a:p>
            <a:pPr lvl="1">
              <a:lnSpc>
                <a:spcPct val="110000"/>
              </a:lnSpc>
            </a:pPr>
            <a:endParaRPr lang="en-GB" altLang="en-US" sz="2500" dirty="0">
              <a:solidFill>
                <a:srgbClr val="320064"/>
              </a:solidFill>
            </a:endParaRPr>
          </a:p>
          <a:p>
            <a:pPr lvl="1">
              <a:lnSpc>
                <a:spcPct val="110000"/>
              </a:lnSpc>
            </a:pPr>
            <a:endParaRPr lang="en-GB" altLang="en-US" sz="25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8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Transactional Memory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altLang="en-US" dirty="0"/>
              <a:t>It is often </a:t>
            </a:r>
            <a:r>
              <a:rPr lang="en-GB" altLang="en-US" b="1" dirty="0"/>
              <a:t>highly probable </a:t>
            </a:r>
            <a:r>
              <a:rPr lang="en-GB" altLang="en-US" dirty="0"/>
              <a:t>that several threads can enter a critical section as they are modifying distinct regions of memory!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/>
              <a:t>E.g., tables in a database.</a:t>
            </a:r>
          </a:p>
          <a:p>
            <a:pPr lvl="1">
              <a:lnSpc>
                <a:spcPct val="110000"/>
              </a:lnSpc>
            </a:pPr>
            <a:r>
              <a:rPr lang="en-GB" altLang="en-US" sz="2200" dirty="0"/>
              <a:t>Sometime the region is the same, hence the need for a locking mechanism put in place. </a:t>
            </a:r>
          </a:p>
          <a:p>
            <a:pPr lvl="1">
              <a:lnSpc>
                <a:spcPct val="110000"/>
              </a:lnSpc>
            </a:pPr>
            <a:r>
              <a:rPr lang="en-GB" altLang="en-US" sz="2200" dirty="0"/>
              <a:t>A single lock is much simpler to handle however!</a:t>
            </a:r>
          </a:p>
          <a:p>
            <a:pPr lvl="2">
              <a:lnSpc>
                <a:spcPct val="110000"/>
              </a:lnSpc>
            </a:pPr>
            <a:r>
              <a:rPr lang="en-GB" altLang="en-US" sz="1900" dirty="0"/>
              <a:t>Prevent complex scenarios and deadlocks!</a:t>
            </a:r>
          </a:p>
          <a:p>
            <a:pPr lvl="2">
              <a:lnSpc>
                <a:spcPct val="110000"/>
              </a:lnSpc>
            </a:pPr>
            <a:r>
              <a:rPr lang="en-GB" altLang="en-US" sz="1900" dirty="0"/>
              <a:t>One cannot have a lock for each memory byte. </a:t>
            </a:r>
          </a:p>
          <a:p>
            <a:pPr lvl="2">
              <a:lnSpc>
                <a:spcPct val="110000"/>
              </a:lnSpc>
            </a:pPr>
            <a:endParaRPr lang="en-GB" altLang="en-US" sz="1900" dirty="0"/>
          </a:p>
          <a:p>
            <a:pPr>
              <a:lnSpc>
                <a:spcPct val="110000"/>
              </a:lnSpc>
            </a:pPr>
            <a:r>
              <a:rPr lang="en-GB" altLang="en-US" sz="2200" dirty="0"/>
              <a:t>TM: many threads are allowed to the enter a critical section at once!</a:t>
            </a:r>
          </a:p>
          <a:p>
            <a:pPr lvl="1">
              <a:lnSpc>
                <a:spcPct val="110000"/>
              </a:lnSpc>
            </a:pPr>
            <a:r>
              <a:rPr lang="en-GB" altLang="en-US" sz="1900" dirty="0"/>
              <a:t>Only when the same memory location is written, all threads but 1 (accessing this memory location) abort.</a:t>
            </a:r>
          </a:p>
          <a:p>
            <a:pPr lvl="1">
              <a:lnSpc>
                <a:spcPct val="110000"/>
              </a:lnSpc>
            </a:pPr>
            <a:endParaRPr lang="en-GB" altLang="en-US" sz="25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7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/>
              <a:t>Transactional Memory</a:t>
            </a:r>
            <a:endParaRPr lang="en-GB" altLang="en-US" sz="4000" dirty="0"/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altLang="en-US" sz="2400" dirty="0"/>
              <a:t>Physical aspects: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Requires some kind of coherency protocol</a:t>
            </a:r>
          </a:p>
          <a:p>
            <a:pPr lvl="2">
              <a:lnSpc>
                <a:spcPct val="110000"/>
              </a:lnSpc>
            </a:pPr>
            <a:r>
              <a:rPr lang="en-GB" altLang="en-US" sz="2000" dirty="0"/>
              <a:t>Already there through caching mechanisms!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Information needs to travel from cache to cache 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Everything done at the cache-line level.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64-Byte cache line granularity.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altLang="en-US" sz="2400" dirty="0"/>
              <a:t>To be efficient, threads’ critical sections need to modify data that is located in different cache lines!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E.g., not working on the same 64-byte chunk!</a:t>
            </a:r>
          </a:p>
          <a:p>
            <a:pPr marL="731520" lvl="2" indent="0">
              <a:lnSpc>
                <a:spcPct val="110000"/>
              </a:lnSpc>
              <a:buNone/>
            </a:pPr>
            <a:r>
              <a:rPr lang="en-GB" altLang="en-US" sz="2200" dirty="0"/>
              <a:t> </a:t>
            </a: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50E2F05-3359-457F-9EAD-96B295E2C7F2}" type="slidenum">
              <a:rPr lang="en-US" altLang="en-US" sz="1400" b="1">
                <a:latin typeface="Times New Roman" pitchFamily="18" charset="0"/>
              </a:rPr>
              <a:pPr algn="ctr" eaLnBrk="1" hangingPunct="1"/>
              <a:t>47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4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CPU and Code execution (déjà vu)</a:t>
            </a:r>
          </a:p>
        </p:txBody>
      </p:sp>
      <p:sp>
        <p:nvSpPr>
          <p:cNvPr id="85001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2800" dirty="0"/>
              <a:t>The execution of a program is always sequential.</a:t>
            </a:r>
          </a:p>
          <a:p>
            <a:pPr lvl="1"/>
            <a:r>
              <a:rPr lang="en-GB" altLang="en-US" sz="2400" dirty="0">
                <a:latin typeface="Times New Roman" pitchFamily="18" charset="0"/>
              </a:rPr>
              <a:t>=&gt;</a:t>
            </a:r>
            <a:r>
              <a:rPr lang="en-GB" altLang="en-US" sz="2400" dirty="0"/>
              <a:t> Only one execution at a time (single processor).</a:t>
            </a:r>
          </a:p>
          <a:p>
            <a:r>
              <a:rPr lang="en-GB" altLang="en-US" sz="2800" dirty="0"/>
              <a:t>Current Operating systems are multi-tasked. How is it possible to execute two different codes simultaneously ?</a:t>
            </a:r>
          </a:p>
          <a:p>
            <a:pPr lvl="1"/>
            <a:r>
              <a:rPr lang="en-GB" altLang="en-US" sz="2400" dirty="0"/>
              <a:t>Real-Time code interleaving in real-time is obviously not possible.</a:t>
            </a:r>
          </a:p>
          <a:p>
            <a:pPr lvl="1"/>
            <a:r>
              <a:rPr lang="en-GB" altLang="en-US" sz="2400" dirty="0"/>
              <a:t>One strength of the OS is its ability to quickly switch between different programs. </a:t>
            </a:r>
          </a:p>
          <a:p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28193B24-B0D1-4FF1-9184-9B070840EF78}" type="slidenum">
              <a:rPr lang="en-US" altLang="en-US" sz="1400" b="1">
                <a:latin typeface="Times New Roman" pitchFamily="18" charset="0"/>
              </a:rPr>
              <a:pPr algn="ctr" eaLnBrk="1" hangingPunct="1"/>
              <a:t>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524000" y="51054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Task 1</a:t>
            </a:r>
            <a:endParaRPr lang="en-US" altLang="en-US"/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1447800" y="5867400"/>
            <a:ext cx="6477000" cy="366713"/>
            <a:chOff x="912" y="3696"/>
            <a:chExt cx="4080" cy="231"/>
          </a:xfrm>
        </p:grpSpPr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>
              <a:off x="912" y="3840"/>
              <a:ext cx="37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i="1">
                  <a:latin typeface="Times New Roman" pitchFamily="18" charset="0"/>
                </a:rPr>
                <a:t>t</a:t>
              </a:r>
              <a:endParaRPr lang="en-US" altLang="en-US" i="1">
                <a:latin typeface="Times New Roman" pitchFamily="18" charset="0"/>
              </a:endParaRPr>
            </a:p>
          </p:txBody>
        </p:sp>
      </p:grp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3200400" y="5562600"/>
            <a:ext cx="16002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Task 2</a:t>
            </a:r>
            <a:endParaRPr lang="en-US" altLang="en-US"/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4876800" y="51054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Task 1</a:t>
            </a:r>
            <a:endParaRPr lang="en-US" altLang="en-US"/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6553200" y="5562600"/>
            <a:ext cx="16002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…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85005" grpId="0" animBg="1"/>
      <p:bldP spid="85006" grpId="0" animBg="1"/>
      <p:bldP spid="850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200" dirty="0"/>
              <a:t>Coordination of Asynchronous Concurrent processes</a:t>
            </a:r>
            <a:endParaRPr lang="en-GB" altLang="en-US" sz="3200" dirty="0"/>
          </a:p>
        </p:txBody>
      </p:sp>
      <p:sp>
        <p:nvSpPr>
          <p:cNvPr id="11571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Simple example: two threads incrementing a global variable </a:t>
            </a:r>
            <a:r>
              <a:rPr lang="en-GB" altLang="en-US" i="1" dirty="0"/>
              <a:t>i</a:t>
            </a:r>
            <a:r>
              <a:rPr lang="en-GB" altLang="en-US" dirty="0"/>
              <a:t> initialized to 0.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B0EBD0F0-3799-4EA4-9BAF-3F8698B6EBFA}" type="slidenum">
              <a:rPr lang="en-US" altLang="en-US" sz="1400" b="1">
                <a:latin typeface="Times New Roman" pitchFamily="18" charset="0"/>
              </a:rPr>
              <a:pPr algn="ctr" eaLnBrk="1" hangingPunct="1"/>
              <a:t>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grpSp>
        <p:nvGrpSpPr>
          <p:cNvPr id="115729" name="Group 17"/>
          <p:cNvGrpSpPr>
            <a:grpSpLocks/>
          </p:cNvGrpSpPr>
          <p:nvPr/>
        </p:nvGrpSpPr>
        <p:grpSpPr bwMode="auto">
          <a:xfrm>
            <a:off x="1143000" y="3048000"/>
            <a:ext cx="2286000" cy="2286000"/>
            <a:chOff x="624" y="1776"/>
            <a:chExt cx="1440" cy="1440"/>
          </a:xfrm>
        </p:grpSpPr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912" y="2400"/>
              <a:ext cx="105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3A527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4000" dirty="0">
                  <a:solidFill>
                    <a:srgbClr val="320064"/>
                  </a:solidFill>
                </a:rPr>
                <a:t>i=i+1;</a:t>
              </a:r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672" y="2064"/>
              <a:ext cx="1392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624" y="1776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Thread 0</a:t>
              </a:r>
            </a:p>
          </p:txBody>
        </p:sp>
      </p:grpSp>
      <p:grpSp>
        <p:nvGrpSpPr>
          <p:cNvPr id="115730" name="Group 18"/>
          <p:cNvGrpSpPr>
            <a:grpSpLocks/>
          </p:cNvGrpSpPr>
          <p:nvPr/>
        </p:nvGrpSpPr>
        <p:grpSpPr bwMode="auto">
          <a:xfrm>
            <a:off x="5410200" y="3048000"/>
            <a:ext cx="2286000" cy="2286000"/>
            <a:chOff x="624" y="1776"/>
            <a:chExt cx="1440" cy="1440"/>
          </a:xfrm>
        </p:grpSpPr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912" y="2400"/>
              <a:ext cx="105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3A527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4000" dirty="0">
                  <a:solidFill>
                    <a:srgbClr val="320064"/>
                  </a:solidFill>
                </a:rPr>
                <a:t>i=i+1;</a:t>
              </a:r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672" y="2064"/>
              <a:ext cx="1392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5733" name="Text Box 21"/>
            <p:cNvSpPr txBox="1">
              <a:spLocks noChangeArrowheads="1"/>
            </p:cNvSpPr>
            <p:nvPr/>
          </p:nvSpPr>
          <p:spPr bwMode="auto">
            <a:xfrm>
              <a:off x="624" y="1776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Thread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200" dirty="0"/>
              <a:t>Coordination of Asynchronous Concurrent processes</a:t>
            </a:r>
            <a:endParaRPr lang="en-GB" altLang="en-US" sz="3200" dirty="0"/>
          </a:p>
        </p:txBody>
      </p:sp>
      <p:sp>
        <p:nvSpPr>
          <p:cNvPr id="129031" name="Rectangle 7"/>
          <p:cNvSpPr>
            <a:spLocks noGrp="1" noChangeArrowheads="1"/>
          </p:cNvSpPr>
          <p:nvPr>
            <p:ph idx="1"/>
          </p:nvPr>
        </p:nvSpPr>
        <p:spPr>
          <a:xfrm>
            <a:off x="257117" y="1519238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i="1" dirty="0">
                <a:latin typeface="Times New Roman" pitchFamily="18" charset="0"/>
              </a:rPr>
              <a:t>i</a:t>
            </a:r>
            <a:r>
              <a:rPr lang="en-GB" altLang="en-US" dirty="0"/>
              <a:t> should hopefully be incremented by 2 after the execution of the two threads. </a:t>
            </a:r>
          </a:p>
          <a:p>
            <a:r>
              <a:rPr lang="en-GB" altLang="en-US" dirty="0"/>
              <a:t>The code is however faulty without some form of synchronization: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B9724AB6-18CE-4D5E-AFA6-3E6292027756}" type="slidenum">
              <a:rPr lang="en-US" altLang="en-US" sz="1400" b="1">
                <a:latin typeface="Times New Roman" pitchFamily="18" charset="0"/>
              </a:rPr>
              <a:pPr algn="ctr" eaLnBrk="1" hangingPunct="1"/>
              <a:t>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1219200" y="4114800"/>
            <a:ext cx="2209800" cy="381000"/>
          </a:xfrm>
          <a:prstGeom prst="rect">
            <a:avLst/>
          </a:prstGeom>
          <a:solidFill>
            <a:srgbClr val="FFFF99"/>
          </a:solidFill>
          <a:ln w="2857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Times New Roman" pitchFamily="18" charset="0"/>
              </a:rPr>
              <a:t>Mov R1, i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1219200" y="4495800"/>
            <a:ext cx="2209800" cy="381000"/>
          </a:xfrm>
          <a:prstGeom prst="rect">
            <a:avLst/>
          </a:prstGeom>
          <a:solidFill>
            <a:srgbClr val="FFFF99"/>
          </a:solidFill>
          <a:ln w="2857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Times New Roman" pitchFamily="18" charset="0"/>
              </a:rPr>
              <a:t>Add R1, #1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1219200" y="4876800"/>
            <a:ext cx="2209800" cy="381000"/>
          </a:xfrm>
          <a:prstGeom prst="rect">
            <a:avLst/>
          </a:prstGeom>
          <a:solidFill>
            <a:srgbClr val="FFFF99"/>
          </a:solidFill>
          <a:ln w="2857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Times New Roman" pitchFamily="18" charset="0"/>
              </a:rPr>
              <a:t>Mov i, R1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3352800" y="4495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R1=1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3352800" y="4129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R1=0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867400" y="3048000"/>
            <a:ext cx="2286000" cy="3352800"/>
            <a:chOff x="3696" y="1920"/>
            <a:chExt cx="1440" cy="2112"/>
          </a:xfrm>
        </p:grpSpPr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3744" y="2208"/>
              <a:ext cx="1392" cy="1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053" name="Text Box 29"/>
            <p:cNvSpPr txBox="1">
              <a:spLocks noChangeArrowheads="1"/>
            </p:cNvSpPr>
            <p:nvPr/>
          </p:nvSpPr>
          <p:spPr bwMode="auto">
            <a:xfrm>
              <a:off x="3696" y="1920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Thread 1</a:t>
              </a:r>
            </a:p>
          </p:txBody>
        </p:sp>
      </p:grp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5943600" y="4191000"/>
            <a:ext cx="2209800" cy="381000"/>
          </a:xfrm>
          <a:prstGeom prst="rect">
            <a:avLst/>
          </a:prstGeom>
          <a:solidFill>
            <a:schemeClr val="accent1"/>
          </a:solidFill>
          <a:ln w="2857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Times New Roman" pitchFamily="18" charset="0"/>
              </a:rPr>
              <a:t>Mov R1, i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5943600" y="4572000"/>
            <a:ext cx="2209800" cy="381000"/>
          </a:xfrm>
          <a:prstGeom prst="rect">
            <a:avLst/>
          </a:prstGeom>
          <a:solidFill>
            <a:schemeClr val="accent1"/>
          </a:solidFill>
          <a:ln w="2857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Times New Roman" pitchFamily="18" charset="0"/>
              </a:rPr>
              <a:t>Add R1, #1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8077200" y="4572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R1=1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8077200" y="4205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R1=0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5943600" y="4953000"/>
            <a:ext cx="2209800" cy="381000"/>
          </a:xfrm>
          <a:prstGeom prst="rect">
            <a:avLst/>
          </a:prstGeom>
          <a:solidFill>
            <a:schemeClr val="accent1"/>
          </a:solidFill>
          <a:ln w="2857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Times New Roman" pitchFamily="18" charset="0"/>
              </a:rPr>
              <a:t>Mov i, R1</a:t>
            </a:r>
            <a:endParaRPr lang="en-US" altLang="en-US">
              <a:latin typeface="Times New Roman" pitchFamily="18" charset="0"/>
            </a:endParaRPr>
          </a:p>
        </p:txBody>
      </p:sp>
      <p:grpSp>
        <p:nvGrpSpPr>
          <p:cNvPr id="129063" name="Group 39"/>
          <p:cNvGrpSpPr>
            <a:grpSpLocks/>
          </p:cNvGrpSpPr>
          <p:nvPr/>
        </p:nvGrpSpPr>
        <p:grpSpPr bwMode="auto">
          <a:xfrm>
            <a:off x="1143000" y="3048000"/>
            <a:ext cx="3733800" cy="3352800"/>
            <a:chOff x="720" y="1920"/>
            <a:chExt cx="2352" cy="2112"/>
          </a:xfrm>
        </p:grpSpPr>
        <p:sp>
          <p:nvSpPr>
            <p:cNvPr id="129047" name="Rectangle 23"/>
            <p:cNvSpPr>
              <a:spLocks noChangeArrowheads="1"/>
            </p:cNvSpPr>
            <p:nvPr/>
          </p:nvSpPr>
          <p:spPr bwMode="auto">
            <a:xfrm>
              <a:off x="768" y="2208"/>
              <a:ext cx="1392" cy="1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048" name="Text Box 24"/>
            <p:cNvSpPr txBox="1">
              <a:spLocks noChangeArrowheads="1"/>
            </p:cNvSpPr>
            <p:nvPr/>
          </p:nvSpPr>
          <p:spPr bwMode="auto">
            <a:xfrm>
              <a:off x="720" y="1920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Thread 0</a:t>
              </a:r>
            </a:p>
          </p:txBody>
        </p:sp>
        <p:sp>
          <p:nvSpPr>
            <p:cNvPr id="129060" name="Rectangle 36"/>
            <p:cNvSpPr>
              <a:spLocks noChangeArrowheads="1"/>
            </p:cNvSpPr>
            <p:nvPr/>
          </p:nvSpPr>
          <p:spPr bwMode="auto">
            <a:xfrm>
              <a:off x="2736" y="22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129061" name="Text Box 37"/>
            <p:cNvSpPr txBox="1">
              <a:spLocks noChangeArrowheads="1"/>
            </p:cNvSpPr>
            <p:nvPr/>
          </p:nvSpPr>
          <p:spPr bwMode="auto">
            <a:xfrm>
              <a:off x="2592" y="2229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129065" name="Text Box 41"/>
          <p:cNvSpPr txBox="1">
            <a:spLocks noChangeArrowheads="1"/>
          </p:cNvSpPr>
          <p:nvPr/>
        </p:nvSpPr>
        <p:spPr bwMode="auto">
          <a:xfrm>
            <a:off x="4281488" y="355282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X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2" grpId="0" animBg="1"/>
      <p:bldP spid="129043" grpId="0" animBg="1"/>
      <p:bldP spid="129044" grpId="0" animBg="1"/>
      <p:bldP spid="129050" grpId="0"/>
      <p:bldP spid="129051" grpId="0"/>
      <p:bldP spid="129054" grpId="0" animBg="1"/>
      <p:bldP spid="129055" grpId="0" animBg="1"/>
      <p:bldP spid="129056" grpId="0"/>
      <p:bldP spid="129057" grpId="0"/>
      <p:bldP spid="129058" grpId="0" animBg="1"/>
      <p:bldP spid="1290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5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altLang="en-US" sz="2800" dirty="0"/>
              <a:t>The increment of the global variable </a:t>
            </a:r>
            <a:r>
              <a:rPr lang="en-GB" altLang="en-US" sz="2800" i="1" dirty="0">
                <a:latin typeface="Times New Roman" pitchFamily="18" charset="0"/>
              </a:rPr>
              <a:t>i</a:t>
            </a:r>
            <a:r>
              <a:rPr lang="en-GB" altLang="en-US" sz="2800" dirty="0">
                <a:latin typeface="Times New Roman" pitchFamily="18" charset="0"/>
              </a:rPr>
              <a:t> </a:t>
            </a:r>
            <a:r>
              <a:rPr lang="en-GB" altLang="en-US" sz="2800" dirty="0"/>
              <a:t>should have been </a:t>
            </a:r>
            <a:r>
              <a:rPr lang="en-GB" altLang="en-US" sz="2800" dirty="0">
                <a:solidFill>
                  <a:srgbClr val="666633"/>
                </a:solidFill>
              </a:rPr>
              <a:t>atomic</a:t>
            </a:r>
            <a:r>
              <a:rPr lang="en-GB" altLang="en-US" sz="2800" dirty="0">
                <a:solidFill>
                  <a:srgbClr val="320064"/>
                </a:solidFill>
              </a:rPr>
              <a:t> </a:t>
            </a:r>
            <a:r>
              <a:rPr lang="en-GB" altLang="en-US" sz="2800" dirty="0"/>
              <a:t>(one process at a time). </a:t>
            </a:r>
          </a:p>
          <a:p>
            <a:pPr>
              <a:lnSpc>
                <a:spcPct val="11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r>
              <a:rPr lang="en-GB" altLang="en-US" sz="2800" dirty="0"/>
              <a:t>Such a section of code that can only be accessed/computed by one process is called a </a:t>
            </a:r>
            <a:r>
              <a:rPr lang="en-GB" altLang="en-US" sz="2800" dirty="0">
                <a:solidFill>
                  <a:srgbClr val="666633"/>
                </a:solidFill>
              </a:rPr>
              <a:t>critical section</a:t>
            </a:r>
            <a:r>
              <a:rPr lang="en-GB" altLang="en-US" sz="2800" dirty="0">
                <a:solidFill>
                  <a:srgbClr val="320064"/>
                </a:solidFill>
              </a:rPr>
              <a:t>.</a:t>
            </a:r>
          </a:p>
          <a:p>
            <a:pPr marL="365760" lvl="1" indent="0">
              <a:lnSpc>
                <a:spcPct val="110000"/>
              </a:lnSpc>
              <a:buNone/>
            </a:pPr>
            <a:endParaRPr lang="en-GB" altLang="en-US" sz="2500" dirty="0">
              <a:solidFill>
                <a:srgbClr val="320064"/>
              </a:solidFill>
            </a:endParaRPr>
          </a:p>
          <a:p>
            <a:pPr>
              <a:lnSpc>
                <a:spcPct val="110000"/>
              </a:lnSpc>
            </a:pPr>
            <a:r>
              <a:rPr lang="en-GB" altLang="en-US" sz="2800" dirty="0"/>
              <a:t>The variable </a:t>
            </a:r>
            <a:r>
              <a:rPr lang="en-GB" altLang="en-US" sz="2800" i="1" dirty="0">
                <a:latin typeface="Times New Roman" pitchFamily="18" charset="0"/>
              </a:rPr>
              <a:t>i</a:t>
            </a:r>
            <a:r>
              <a:rPr lang="en-GB" altLang="en-US" sz="2800" dirty="0"/>
              <a:t> can be seen as a </a:t>
            </a:r>
            <a:r>
              <a:rPr lang="en-GB" altLang="en-US" sz="2800" dirty="0">
                <a:solidFill>
                  <a:srgbClr val="666633"/>
                </a:solidFill>
              </a:rPr>
              <a:t>resource</a:t>
            </a:r>
            <a:r>
              <a:rPr lang="en-GB" altLang="en-US" sz="2800" dirty="0">
                <a:solidFill>
                  <a:srgbClr val="320064"/>
                </a:solidFill>
              </a:rPr>
              <a:t> </a:t>
            </a:r>
            <a:r>
              <a:rPr lang="en-GB" altLang="en-US" sz="2800" dirty="0"/>
              <a:t>that must be accessed in</a:t>
            </a:r>
            <a:r>
              <a:rPr lang="en-GB" altLang="en-US" sz="2800" dirty="0">
                <a:solidFill>
                  <a:srgbClr val="320064"/>
                </a:solidFill>
              </a:rPr>
              <a:t> </a:t>
            </a:r>
            <a:r>
              <a:rPr lang="en-GB" altLang="en-US" sz="2800" dirty="0">
                <a:solidFill>
                  <a:srgbClr val="666633"/>
                </a:solidFill>
              </a:rPr>
              <a:t>mutual exclusion</a:t>
            </a:r>
            <a:r>
              <a:rPr lang="en-GB" altLang="en-US" sz="2800" dirty="0">
                <a:solidFill>
                  <a:srgbClr val="320064"/>
                </a:solidFill>
              </a:rPr>
              <a:t> </a:t>
            </a:r>
            <a:r>
              <a:rPr lang="en-GB" altLang="en-US" sz="2800" dirty="0"/>
              <a:t>by the 2 processes.</a:t>
            </a:r>
          </a:p>
          <a:p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EF566ADA-0337-41D2-BE6B-9988428607CF}" type="slidenum">
              <a:rPr lang="en-US" altLang="en-US" sz="1400" b="1">
                <a:latin typeface="Times New Roman" pitchFamily="18" charset="0"/>
              </a:rPr>
              <a:pPr algn="ctr" eaLnBrk="1" hangingPunct="1"/>
              <a:t>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" y="152400"/>
            <a:ext cx="8839200" cy="838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200" dirty="0">
                <a:solidFill>
                  <a:schemeClr val="accent2"/>
                </a:solidFill>
              </a:rPr>
              <a:t>Coordination of Asynchronous Concurrent processes</a:t>
            </a:r>
            <a:endParaRPr lang="en-GB" alt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200" dirty="0"/>
              <a:t>Coordination of Asynchronous Concurrent processes</a:t>
            </a:r>
            <a:endParaRPr lang="en-GB" altLang="en-US" sz="3200" dirty="0"/>
          </a:p>
        </p:txBody>
      </p:sp>
      <p:sp>
        <p:nvSpPr>
          <p:cNvPr id="13107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sz="2400" dirty="0"/>
              <a:t>If this code is located inside a properly implemented critical section, the final result is ensured to be 2, whatever the processing order is. </a:t>
            </a:r>
          </a:p>
          <a:p>
            <a:endParaRPr lang="en-GB" altLang="en-US" sz="2400" dirty="0">
              <a:solidFill>
                <a:srgbClr val="320064"/>
              </a:solidFill>
            </a:endParaRPr>
          </a:p>
          <a:p>
            <a:r>
              <a:rPr lang="en-GB" altLang="en-US" sz="2400" dirty="0"/>
              <a:t>If a results depends upon the processing order, then the situation is called a </a:t>
            </a:r>
            <a:r>
              <a:rPr lang="en-GB" altLang="en-US" sz="2400" dirty="0">
                <a:solidFill>
                  <a:srgbClr val="666633"/>
                </a:solidFill>
              </a:rPr>
              <a:t>race condition</a:t>
            </a:r>
            <a:r>
              <a:rPr lang="en-GB" altLang="en-US" sz="2400" dirty="0">
                <a:solidFill>
                  <a:srgbClr val="320064"/>
                </a:solidFill>
              </a:rPr>
              <a:t>.</a:t>
            </a:r>
          </a:p>
          <a:p>
            <a:pPr lvl="1"/>
            <a:r>
              <a:rPr lang="en-GB" altLang="en-US" sz="2000" dirty="0"/>
              <a:t>Example: two travel agencies booking at the same time the last seat available on a given flight.</a:t>
            </a:r>
          </a:p>
          <a:p>
            <a:endParaRPr lang="en-GB" altLang="en-US" sz="2400" dirty="0"/>
          </a:p>
          <a:p>
            <a:r>
              <a:rPr lang="en-GB" altLang="en-US" dirty="0"/>
              <a:t>Critical Sections are often used to deal with resources.</a:t>
            </a:r>
          </a:p>
          <a:p>
            <a:pPr lvl="1"/>
            <a:r>
              <a:rPr lang="en-GB" altLang="en-US" sz="2100" dirty="0"/>
              <a:t>E.g., Printer driver code.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72B14A3B-B919-4671-97D7-8ACB04E48273}" type="slidenum">
              <a:rPr lang="en-US" altLang="en-US" sz="1400" b="1">
                <a:latin typeface="Times New Roman" pitchFamily="18" charset="0"/>
              </a:rPr>
              <a:pPr algn="ctr" eaLnBrk="1" hangingPunct="1"/>
              <a:t>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24413</TotalTime>
  <Words>3272</Words>
  <Application>Microsoft Office PowerPoint</Application>
  <PresentationFormat>On-screen Show (4:3)</PresentationFormat>
  <Paragraphs>702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Times New Roman</vt:lpstr>
      <vt:lpstr>Office Theme</vt:lpstr>
      <vt:lpstr>Operating Systems and Architectures  CSCM98, Part 3:  Concurrency and  Thread/Process Synchronization</vt:lpstr>
      <vt:lpstr>Content</vt:lpstr>
      <vt:lpstr>Coordination of Asynchronous Concurrent processes</vt:lpstr>
      <vt:lpstr>CPU and Code execution (déjà vu)</vt:lpstr>
      <vt:lpstr>CPU and Code execution (déjà vu)</vt:lpstr>
      <vt:lpstr>Coordination of Asynchronous Concurrent processes</vt:lpstr>
      <vt:lpstr>Coordination of Asynchronous Concurrent processes</vt:lpstr>
      <vt:lpstr>PowerPoint Presentation</vt:lpstr>
      <vt:lpstr>Coordination of Asynchronous Concurrent processes</vt:lpstr>
      <vt:lpstr>Coordination of Asynchronous Concurrent processes</vt:lpstr>
      <vt:lpstr>Coordination of Asynchronous Concurrent processes</vt:lpstr>
      <vt:lpstr>PowerPoint Presentation</vt:lpstr>
      <vt:lpstr>Mutual Exclusion Algorithms</vt:lpstr>
      <vt:lpstr>PowerPoint Presentation</vt:lpstr>
      <vt:lpstr>Mutual Exclusion : Bad soft. solution #1</vt:lpstr>
      <vt:lpstr>Mutual Exclusion : Bad soft. solution #1</vt:lpstr>
      <vt:lpstr>Mutual Exclusion : Bad soft. solution #2</vt:lpstr>
      <vt:lpstr>Mutual Exclusion : Bad soft. solution #3</vt:lpstr>
      <vt:lpstr>Mutual Exclusion : Bad soft. solution #3</vt:lpstr>
      <vt:lpstr>PowerPoint Presentation</vt:lpstr>
      <vt:lpstr>Mutual Exclusion : Dekker’s Algorithm</vt:lpstr>
      <vt:lpstr>Shared Memory Mutual Exclusion</vt:lpstr>
      <vt:lpstr>Mutual Exclusion: Lamport’s algorithm</vt:lpstr>
      <vt:lpstr>PowerPoint Presentation</vt:lpstr>
      <vt:lpstr>Mutual Exclusion: Packages</vt:lpstr>
      <vt:lpstr>Mutual Exclusion: Compare &amp; Exchange</vt:lpstr>
      <vt:lpstr>Mutual Exclusion: Compare &amp; Exchange</vt:lpstr>
      <vt:lpstr>Mutual Exclusion: Compare &amp; Exchange</vt:lpstr>
      <vt:lpstr>Mutual Exclusion: Mutex</vt:lpstr>
      <vt:lpstr>Mutual Exclusion: Mutex Example</vt:lpstr>
      <vt:lpstr>Mutual Exclusion: Atomic Add</vt:lpstr>
      <vt:lpstr>Mutual Exclusion: Dijkstra’s Semaphores</vt:lpstr>
      <vt:lpstr>Mutual Exclusion: Monitors</vt:lpstr>
      <vt:lpstr>Mutual Exclusion: Monitors</vt:lpstr>
      <vt:lpstr> High Performance Computing Oriented Concurrency techniques</vt:lpstr>
      <vt:lpstr>Reasons</vt:lpstr>
      <vt:lpstr> Barriers</vt:lpstr>
      <vt:lpstr> Barriers: Example Stream Compaction of Even Numbers</vt:lpstr>
      <vt:lpstr> Barriers: Example Stream Compaction of Even Numbers – 2 processes</vt:lpstr>
      <vt:lpstr> Barriers: Example Stream Compaction of Even Numbers – 2 processes</vt:lpstr>
      <vt:lpstr> Barriers: Example Stream Compaction of Even Numbers – 2 processes</vt:lpstr>
      <vt:lpstr>Barriers</vt:lpstr>
      <vt:lpstr>Atomic Add (and etc.)</vt:lpstr>
      <vt:lpstr>Atomic Add (and etc.)</vt:lpstr>
      <vt:lpstr>Transactional Memory</vt:lpstr>
      <vt:lpstr>Transactional Memory</vt:lpstr>
      <vt:lpstr>Transactional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Benjamin Mora</cp:lastModifiedBy>
  <cp:revision>284</cp:revision>
  <cp:lastPrinted>2021-10-11T08:54:52Z</cp:lastPrinted>
  <dcterms:created xsi:type="dcterms:W3CDTF">1601-01-01T00:00:00Z</dcterms:created>
  <dcterms:modified xsi:type="dcterms:W3CDTF">2022-10-18T16:45:39Z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