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3" r:id="rId3"/>
    <p:sldId id="374" r:id="rId4"/>
    <p:sldId id="375" r:id="rId5"/>
    <p:sldId id="376" r:id="rId6"/>
    <p:sldId id="377" r:id="rId7"/>
    <p:sldId id="379" r:id="rId8"/>
    <p:sldId id="378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55" r:id="rId23"/>
    <p:sldId id="396" r:id="rId24"/>
    <p:sldId id="356" r:id="rId25"/>
    <p:sldId id="395" r:id="rId26"/>
    <p:sldId id="357" r:id="rId27"/>
    <p:sldId id="358" r:id="rId28"/>
    <p:sldId id="359" r:id="rId29"/>
    <p:sldId id="360" r:id="rId30"/>
    <p:sldId id="361" r:id="rId31"/>
    <p:sldId id="308" r:id="rId32"/>
    <p:sldId id="372" r:id="rId33"/>
    <p:sldId id="373" r:id="rId34"/>
    <p:sldId id="393" r:id="rId35"/>
    <p:sldId id="394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076"/>
    <a:srgbClr val="FF0000"/>
    <a:srgbClr val="320064"/>
    <a:srgbClr val="009900"/>
    <a:srgbClr val="333300"/>
    <a:srgbClr val="D9EDEF"/>
    <a:srgbClr val="66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5213" autoAdjust="0"/>
  </p:normalViewPr>
  <p:slideViewPr>
    <p:cSldViewPr>
      <p:cViewPr varScale="1">
        <p:scale>
          <a:sx n="156" d="100"/>
          <a:sy n="156" d="100"/>
        </p:scale>
        <p:origin x="24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-221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860F02F1-1A4D-40E2-B16A-49445F774F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3B3B1D1-2544-4F7D-B859-E00FB9BF64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DD562822-8E26-47B4-B2B1-1C2DDA595A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50A62546-7AB9-4297-8C62-1CB396F8741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/>
            </a:lvl1pPr>
          </a:lstStyle>
          <a:p>
            <a:pPr>
              <a:defRPr/>
            </a:pPr>
            <a:fld id="{4D377D4C-769F-4382-B2DF-A030BD4185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00064B5-03E2-41C0-BDA5-0732CFC939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0F97267-10E6-4CCD-8667-6E45956201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EA20490-8223-4690-BE91-1E39961FF8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F9AAFA0-45F1-4732-B1A0-859E614DB9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C5553B1-E44E-4235-9269-B149933C8C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F090F37-7727-4ED6-8E64-EC35BB9253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/>
            </a:lvl1pPr>
          </a:lstStyle>
          <a:p>
            <a:pPr>
              <a:defRPr/>
            </a:pPr>
            <a:fld id="{A6742285-C537-4954-B9C0-B34C00DEE7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38E52DF-19AA-4A89-A654-4256BC8E9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85061-0AB2-49A8-891F-1DFA371D913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C893661-771F-4F10-BF70-5F89428A7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CD6A5B5-6AA7-46A3-87C4-E2DA0569C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fr-F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5FD846D-5826-49D4-986C-1313B7D3F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CF80BF-B534-48F9-AF4F-B101C429FEF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83B741C-57AE-43FA-A977-1E1BFF40A1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AE40999-DB4F-4D9D-AB3C-2872E1342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0AA2681-A8FA-4FA2-9643-033402EB1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305F85-9010-43C5-8C2B-16FDAE1FBED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15E1A66-061B-48AC-AAD7-AE0A6A8FD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EABE29D-FCBE-411A-9284-F81D0863A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02DDAA1-3623-441E-A2F9-C773EB6C02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CEFF83-9F7F-41E8-89E8-3DE072C968F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DEB5FE0-4AC8-49F1-95E9-713D56EE9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F172A0C-EFF5-4509-933A-E0D5CC7E4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F432D00-B166-4DE5-AC40-E51106E6C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24A062-F77B-4A9A-94BE-B78781B35DD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C7232EC-EA2D-4408-B967-167B49DE2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2C71B09-5B8C-4F5C-AFB7-6291E5862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2FB8509-840B-498A-83B7-336B3B217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98C2B7-A0F7-400D-ACE4-2396DBA59E5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6B21F5A-B695-46EC-9D6A-15920220B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45EF784-E2EA-4B56-A790-6C2248E84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671855F-ACF6-4A0F-B14F-2C2844F517C6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8559015-6B9A-4E02-8AC1-938D7C5A31AF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AE1690-6877-4CC0-9C4C-46E2DD6A7852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8A072F67-A7FE-4C6A-9F6D-89232E91418A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67E12977-138E-4FD4-919B-411CB4EA6F25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1F2F86A2-B363-4B90-B5AF-41D1218532F6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7117A0B1-5F51-4DCB-BD1F-145D7E6B5037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3B9A451A-0147-42C2-A6C6-0F51B76C0D02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E6ABBF51-9148-4111-B86C-42A9E89B8682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8B3FEA70-4DAF-40A6-A1F6-82C0B8BBDBC9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98E061C8-A2F6-445F-A7CA-E27463132A98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30D4149-E41E-4AC2-9324-D142467D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16B422B-5333-4899-B521-13F5D029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07225F9-C117-41B3-800C-EBA2C599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88F038-334B-44AC-A3A0-B716703C00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28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5FB3-E594-46A0-8248-383DFAF1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D0CA-14E4-482F-A024-72253517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37B4-9C6A-418E-AB9C-D433CC4C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DF9C7F-FFF9-486A-9DE2-55AFFD22D2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1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8A4F1D-EB2D-4F06-9926-E4F6A8EF8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61678-3014-45C3-ADFA-27B003F58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F01113-5B35-4FB5-AB3F-898D5020A8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6299D7-C9D4-4484-B35F-3D315A168E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520DA8B-D72E-45D2-9BC2-96E6908F0D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52265-5BFB-46CC-A002-D6FCD8E42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111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74A70-112C-4418-BF0C-6FC0B9FD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9D52-7484-43A7-B206-1DCDC1AC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A0B5-29A0-492F-BE1E-9A2BE4B6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7618-443C-4413-9536-E4D04D39A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55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388377-09BE-4079-A275-B6B5557D2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0A612-E03B-4F87-911C-13BE5B7EF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4CAC07A-009B-4DFF-B3A1-6B371464F3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D21F30A-CC8B-47EB-BF3D-DBD2541158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FD97B9-9E19-43E2-936B-0C425CB629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CE0960-9010-4800-A159-976C3337D2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56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C75BE4-C9F7-4B17-B8B1-D2AEC9D6443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F30D2E-24D6-4751-BE02-26C5F68DD8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9B8836-44FF-489F-8F08-1B69589A51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2AA35-67A3-4EA6-B911-2978189D3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16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195DB-A70C-436B-A44F-FFA6D948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2286-2481-4A5C-B1F5-1DE5EF46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83F1-4149-485C-9E73-8A166769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3D8FF-2EA6-4F69-A1A7-2F0A1244BF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70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86A81-122C-4B34-B0D9-A1CC8FB2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618B-FF2F-4CEC-A298-2357912E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56B4-DBAE-4CC2-B254-A0BBFA9A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3CB09-024F-4846-9302-1389ED2964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45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6AD8-8D5B-4B17-B5CD-60F5B176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04B31-88D3-4AEC-8134-8F57112D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E59A3-14B4-4B70-A8B6-AE25E4B1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FFC3A-6980-4EC4-82E5-3B1BBC92F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42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1785-9A39-4FB9-BA37-6F9DD0FB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313A-9FC3-4C8F-997A-4188FE04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F46FB-F685-40F3-A14D-A2DFBFDF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B6B865-2BEA-4ADA-A699-D6520A71C5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31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046C56-570A-4FE6-BC78-AE1E2D37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A5EB05-8069-492B-9AD9-166F1AAB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E153D5-4EA4-4B26-A74C-5C8C8814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7E0516-44A4-4CE2-8D8B-9C5530EF7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81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85E4D6B-B37B-4E53-800B-702E71FC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A1C9B1-B4CF-4FA6-84BF-394B9E1E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BF103A-1C4C-413F-8238-A56652B9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D551C5-AABD-45A7-BC5A-7D8B0C0EF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1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181A02-A2BD-40C7-89D5-EF2209E7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A7EEFC-C95B-45F8-8E6E-1CB9A5E9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B2D1DF-4CD5-42FE-B46A-8C94F057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08B729-204C-4920-AA6A-C92B9DE05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29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098ADA7-01BF-4BFC-BB78-106D8EA4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BCCB94-05BE-4222-9108-28026874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4B53E99-96D5-4E2A-ADC9-CBD804EF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92ACA4-3015-40B6-96B4-D17109EA5A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20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A9C1B7-B861-4262-AFC5-29E7D8C2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55EA8D-8F19-43D8-94C6-BEBF6619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4D2BE7-3C9F-436D-B04B-A3DA728B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E00059-490E-4B41-9D67-0E9430247B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2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4C51D5-CB9B-48FA-A781-C3BCD8BC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FA39B0-82EA-4610-AFA9-E7DC33A9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C8EFAF-D2DF-4820-A06F-84B72B53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3AB766-EEBD-4473-A33F-C4BDADF89A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8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754E5F33-9857-43A9-9DF1-C566C97D9A46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6FD8F94-87E1-42CB-BC9E-7F53DF9EC2FE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B41C54A-67FB-4E1C-868F-BD0A9AE0407C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850D40-0002-40F4-9999-BBEEF803D708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263A91B-B036-46DD-A6B5-E6D5A980547A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D70FCD-8A9A-49AD-926D-EBFFCE655C02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57CEC91-ADF1-46D0-A17D-9BB5DB3AF050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456FDF6-57A9-4F75-8D7A-EA38A085F887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6AD5BA1-65CC-4651-8E6E-4F2B979CBEE2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8531284-A158-4879-9CD1-778854E4A66D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79B53E9-DE78-4DE8-B913-89D9EAF33F88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52BED35-ED37-477F-8A00-527BD0A6A2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DE3063C-E31F-4C4E-832D-A89E9D7FCC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B5B8-D739-4F63-B011-2994F95BB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4192-7FA6-489E-AB8B-5445AA42A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003DF-146F-462F-9F83-B2946C4AD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2FA930E-D115-450B-983C-0C8EAF2B15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75" r:id="rId12"/>
    <p:sldLayoutId id="2147483990" r:id="rId13"/>
    <p:sldLayoutId id="2147483976" r:id="rId14"/>
    <p:sldLayoutId id="2147483977" r:id="rId15"/>
    <p:sldLayoutId id="2147483978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7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8.wmf"/><Relationship Id="rId7" Type="http://schemas.openxmlformats.org/officeDocument/2006/relationships/image" Target="../media/image21.jpe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90F2ED3-8B9E-4E46-89F6-BABED5BB0AD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6477000" cy="2133600"/>
          </a:xfrm>
        </p:spPr>
        <p:txBody>
          <a:bodyPr rtlCol="0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solidFill>
                  <a:srgbClr val="FF0000"/>
                </a:solidFill>
              </a:rPr>
              <a:t>Operating Systems And Architectures</a:t>
            </a:r>
            <a:br>
              <a:rPr lang="en-US" altLang="en-US" sz="3600" dirty="0">
                <a:solidFill>
                  <a:srgbClr val="FF0000"/>
                </a:solidFill>
              </a:rPr>
            </a:b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br>
              <a:rPr lang="en-US" altLang="en-US" sz="3600" dirty="0">
                <a:solidFill>
                  <a:srgbClr val="FF0000"/>
                </a:solidFill>
              </a:rPr>
            </a:br>
            <a:r>
              <a:rPr lang="en-US" altLang="en-US" sz="3600" dirty="0">
                <a:solidFill>
                  <a:srgbClr val="FF0000"/>
                </a:solidFill>
              </a:rPr>
              <a:t>CSCM98, Part 3B:</a:t>
            </a:r>
            <a:br>
              <a:rPr lang="en-US" altLang="en-US" sz="3600" dirty="0">
                <a:solidFill>
                  <a:srgbClr val="FF0000"/>
                </a:solidFill>
              </a:rPr>
            </a:br>
            <a:br>
              <a:rPr lang="en-US" altLang="en-US" sz="3600" dirty="0">
                <a:solidFill>
                  <a:srgbClr val="FF0000"/>
                </a:solidFill>
              </a:rPr>
            </a:br>
            <a:r>
              <a:rPr lang="en-US" altLang="en-US" sz="3600" dirty="0">
                <a:solidFill>
                  <a:srgbClr val="FF0000"/>
                </a:solidFill>
              </a:rPr>
              <a:t>Concurrency by Examples:</a:t>
            </a:r>
            <a:br>
              <a:rPr lang="en-US" altLang="en-US" sz="3600" dirty="0">
                <a:solidFill>
                  <a:srgbClr val="FF0000"/>
                </a:solidFill>
              </a:rPr>
            </a:br>
            <a:r>
              <a:rPr lang="en-US" altLang="en-US" sz="3600" dirty="0">
                <a:solidFill>
                  <a:srgbClr val="FF0000"/>
                </a:solidFill>
              </a:rPr>
              <a:t>Classical Problems</a:t>
            </a:r>
            <a:br>
              <a:rPr lang="en-US" altLang="en-US" sz="3600" dirty="0">
                <a:solidFill>
                  <a:srgbClr val="FF0000"/>
                </a:solidFill>
              </a:rPr>
            </a:br>
            <a:r>
              <a:rPr lang="en-US" altLang="en-US" sz="3600" dirty="0">
                <a:solidFill>
                  <a:srgbClr val="FF0000"/>
                </a:solidFill>
              </a:rPr>
              <a:t>In Concurrency</a:t>
            </a:r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1EBC365E-0335-4F09-855E-99ABFA1E1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B8599431-9BA4-45E5-9EF4-DF389139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22970A4-8E81-4914-ACD0-6521DB7AE772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Text Box 7">
            <a:extLst>
              <a:ext uri="{FF2B5EF4-FFF2-40B4-BE49-F238E27FC236}">
                <a16:creationId xmlns:a16="http://schemas.microsoft.com/office/drawing/2014/main" id="{90FEE030-E480-4193-8FC7-68541275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E35F22C-3209-4C69-A0C1-B0220F84F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Readers and Writers: Solution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89AE3D24-D8E8-411C-8F21-18F7771F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E60DE1DA-BADB-4B62-BC55-79B549BBC118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191EE7DB-A202-402A-9EEC-DF98EACB9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108DF167-844C-4526-8A88-E688D6D03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B6C9E29D-D76D-4169-AF6D-33D4DD10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143000"/>
            <a:ext cx="701040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en-US"/>
              <a:t>void EnterWriter() {</a:t>
            </a:r>
          </a:p>
          <a:p>
            <a:pPr lvl="1"/>
            <a:r>
              <a:rPr lang="en-US" altLang="en-US"/>
              <a:t>	WritersSemaphore -&gt;Wait();</a:t>
            </a:r>
          </a:p>
          <a:p>
            <a:pPr lvl="1"/>
            <a:r>
              <a:rPr lang="en-US" altLang="en-US"/>
              <a:t>}</a:t>
            </a:r>
          </a:p>
          <a:p>
            <a:pPr lvl="1"/>
            <a:r>
              <a:rPr lang="en-US" altLang="en-US"/>
              <a:t>void LeaveWriter() {</a:t>
            </a:r>
          </a:p>
          <a:p>
            <a:pPr lvl="1"/>
            <a:r>
              <a:rPr lang="en-US" altLang="en-US"/>
              <a:t>	WritersSemaphore -&gt;Signal();</a:t>
            </a:r>
          </a:p>
          <a:p>
            <a:pPr lvl="1"/>
            <a:r>
              <a:rPr lang="en-US" altLang="en-US"/>
              <a:t>}</a:t>
            </a:r>
          </a:p>
          <a:p>
            <a:pPr lvl="1"/>
            <a:r>
              <a:rPr lang="en-US" altLang="en-US"/>
              <a:t>void EnterReader() {</a:t>
            </a:r>
          </a:p>
          <a:p>
            <a:pPr lvl="2"/>
            <a:r>
              <a:rPr lang="en-US" altLang="en-US"/>
              <a:t>mutexCount-&gt;Wait();</a:t>
            </a:r>
          </a:p>
          <a:p>
            <a:pPr lvl="2"/>
            <a:r>
              <a:rPr lang="en-US" altLang="en-US"/>
              <a:t>if (++readCount == 1 )</a:t>
            </a:r>
          </a:p>
          <a:p>
            <a:pPr lvl="2"/>
            <a:r>
              <a:rPr lang="en-US" altLang="en-US"/>
              <a:t>	WritersSemaphore -&gt;Wait();</a:t>
            </a:r>
          </a:p>
          <a:p>
            <a:pPr lvl="2"/>
            <a:r>
              <a:rPr lang="en-US" altLang="en-US"/>
              <a:t>mutexCount-&gt;Signal();</a:t>
            </a:r>
          </a:p>
          <a:p>
            <a:pPr lvl="1"/>
            <a:r>
              <a:rPr lang="en-US" altLang="en-US"/>
              <a:t>}</a:t>
            </a:r>
          </a:p>
          <a:p>
            <a:pPr lvl="1"/>
            <a:r>
              <a:rPr lang="en-US" altLang="en-US"/>
              <a:t>void LeaveReader() {</a:t>
            </a:r>
          </a:p>
          <a:p>
            <a:pPr lvl="2"/>
            <a:r>
              <a:rPr lang="en-US" altLang="en-US"/>
              <a:t>mutexCount-&gt;Wait();</a:t>
            </a:r>
          </a:p>
          <a:p>
            <a:pPr lvl="2"/>
            <a:r>
              <a:rPr lang="en-US" altLang="en-US"/>
              <a:t>if (--readCount == 0 )</a:t>
            </a:r>
          </a:p>
          <a:p>
            <a:pPr lvl="2"/>
            <a:r>
              <a:rPr lang="en-US" altLang="en-US"/>
              <a:t>	WritersSemaphore -&gt;Signal();</a:t>
            </a:r>
          </a:p>
          <a:p>
            <a:pPr lvl="2"/>
            <a:r>
              <a:rPr lang="en-US" altLang="en-US"/>
              <a:t>mutexCount-&gt;Signal();</a:t>
            </a:r>
          </a:p>
          <a:p>
            <a:pPr lvl="1"/>
            <a:r>
              <a:rPr lang="en-US" altLang="en-US"/>
              <a:t>}</a:t>
            </a:r>
          </a:p>
          <a:p>
            <a:r>
              <a:rPr lang="en-US" altLang="en-US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B14B085-2AEF-44A2-91FB-5A1F93959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Readers and Writers: Solution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1659CD1A-5AE0-4AAA-BB26-7F520DAC8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805AAFF-92D1-44BF-920C-607B63EE213D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FEE16518-FC1D-4C2D-BB61-DD627532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0D9A0F80-E4C1-423D-9C50-465927ECD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B3E21D3B-D6D3-410F-9522-BBA73823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447800"/>
            <a:ext cx="701040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// initialization code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RdWrProblem *rsws = new RdWrProblem();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// Reader Thread code fragment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. . .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rsws-&gt; EnterReader();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// Can Read shared resource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rsws-&gt;LeaveReader();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. . .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// Writer Thread code fragment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. . .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rsws-&gt; EnterWriter();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// Can Write shared resource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rsws-&gt;LeaveWriter();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8608F17D-EA1A-4F36-9770-A2537963A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>
                <a:solidFill>
                  <a:srgbClr val="FF0000"/>
                </a:solidFill>
              </a:rPr>
              <a:t>Dining </a:t>
            </a:r>
            <a:br>
              <a:rPr lang="en-US" altLang="en-US" sz="5400">
                <a:solidFill>
                  <a:srgbClr val="FF0000"/>
                </a:solidFill>
              </a:rPr>
            </a:br>
            <a:r>
              <a:rPr lang="en-US" altLang="en-US" sz="5400">
                <a:solidFill>
                  <a:srgbClr val="FF0000"/>
                </a:solidFill>
              </a:rPr>
              <a:t>Philosophers</a:t>
            </a:r>
            <a:endParaRPr lang="en-GB" altLang="en-US" sz="5400">
              <a:solidFill>
                <a:srgbClr val="FF0000"/>
              </a:solidFill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8B256945-3CC0-414C-BC7F-3578EDA7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924A0DB-0C05-4E21-8E62-C971387E7A88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BE71F3A2-B18D-4C3B-A86B-F911A4F22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496D95C0-0ED9-4CB6-A84A-044B92E1F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E5FD55F-1D54-4981-AFD2-BFB0FF358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Dining Philosophers</a:t>
            </a:r>
          </a:p>
        </p:txBody>
      </p:sp>
      <p:sp>
        <p:nvSpPr>
          <p:cNvPr id="226311" name="Rectangle 7">
            <a:extLst>
              <a:ext uri="{FF2B5EF4-FFF2-40B4-BE49-F238E27FC236}">
                <a16:creationId xmlns:a16="http://schemas.microsoft.com/office/drawing/2014/main" id="{2B3FB38F-AD29-44CD-BA0F-52B0682C5E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2400"/>
              <a:t>Proposed by Dijkstra in 1965.</a:t>
            </a:r>
          </a:p>
          <a:p>
            <a:pPr eaLnBrk="1" hangingPunct="1"/>
            <a:r>
              <a:rPr lang="en-GB" altLang="en-US" sz="2400" i="1"/>
              <a:t>n</a:t>
            </a:r>
            <a:r>
              <a:rPr lang="en-GB" altLang="en-US" sz="2400"/>
              <a:t> (&gt;4) philosophers seated around the table.</a:t>
            </a:r>
          </a:p>
          <a:p>
            <a:pPr lvl="1" eaLnBrk="1" hangingPunct="1"/>
            <a:r>
              <a:rPr lang="en-GB" altLang="en-US" sz="2000"/>
              <a:t>Eating.</a:t>
            </a:r>
          </a:p>
          <a:p>
            <a:pPr lvl="1" eaLnBrk="1" hangingPunct="1"/>
            <a:r>
              <a:rPr lang="en-GB" altLang="en-US" sz="2000"/>
              <a:t>Thinking.</a:t>
            </a:r>
          </a:p>
          <a:p>
            <a:pPr eaLnBrk="1" hangingPunct="1"/>
            <a:r>
              <a:rPr lang="en-GB" altLang="en-US" sz="2400"/>
              <a:t>One chopstick on both sides 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of the bowls. </a:t>
            </a:r>
          </a:p>
          <a:p>
            <a:pPr eaLnBrk="1" hangingPunct="1">
              <a:buFontTx/>
              <a:buNone/>
            </a:pPr>
            <a:endParaRPr lang="en-GB" altLang="en-US" sz="2800">
              <a:solidFill>
                <a:srgbClr val="320064"/>
              </a:solidFill>
            </a:endParaRPr>
          </a:p>
          <a:p>
            <a:pPr eaLnBrk="1" hangingPunct="1">
              <a:buFontTx/>
              <a:buNone/>
            </a:pPr>
            <a:endParaRPr lang="en-GB" altLang="en-US" sz="2800">
              <a:solidFill>
                <a:srgbClr val="320064"/>
              </a:solidFill>
            </a:endParaRPr>
          </a:p>
          <a:p>
            <a:pPr eaLnBrk="1" hangingPunct="1">
              <a:buFontTx/>
              <a:buNone/>
            </a:pPr>
            <a:endParaRPr lang="en-GB" altLang="en-US" sz="2800">
              <a:solidFill>
                <a:srgbClr val="320064"/>
              </a:solidFill>
            </a:endParaRPr>
          </a:p>
          <a:p>
            <a:pPr eaLnBrk="1" hangingPunct="1"/>
            <a:endParaRPr lang="en-GB" altLang="en-US" sz="1400">
              <a:solidFill>
                <a:srgbClr val="320064"/>
              </a:solidFill>
            </a:endParaRPr>
          </a:p>
          <a:p>
            <a:pPr eaLnBrk="1" hangingPunct="1">
              <a:buFontTx/>
              <a:buNone/>
            </a:pPr>
            <a:r>
              <a:rPr lang="en-GB" altLang="en-US" sz="1400">
                <a:solidFill>
                  <a:srgbClr val="320064"/>
                </a:solidFill>
              </a:rPr>
              <a:t>http://www.doc.ic.ac.uk/~jnm/book/book_applets/FixedDiners.html</a:t>
            </a:r>
            <a:endParaRPr lang="en-US" altLang="en-US" sz="1400">
              <a:solidFill>
                <a:srgbClr val="320064"/>
              </a:solidFill>
            </a:endParaRP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3C43C6A0-012A-4F57-8B96-F08F04902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1CA621A-5A97-4003-93BD-DE8E0B494A6D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7A73F35C-5C3E-4DEE-9767-1D48B5CE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62EBE6DE-EB06-4F3E-A4D4-A5BEDB66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6312" name="Group 8">
            <a:extLst>
              <a:ext uri="{FF2B5EF4-FFF2-40B4-BE49-F238E27FC236}">
                <a16:creationId xmlns:a16="http://schemas.microsoft.com/office/drawing/2014/main" id="{1CC9B704-D64A-4E25-BFE6-1132A3AF6608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590800"/>
            <a:ext cx="3233738" cy="3049588"/>
            <a:chOff x="3552" y="1632"/>
            <a:chExt cx="2037" cy="1921"/>
          </a:xfrm>
        </p:grpSpPr>
        <p:grpSp>
          <p:nvGrpSpPr>
            <p:cNvPr id="30728" name="Group 9">
              <a:extLst>
                <a:ext uri="{FF2B5EF4-FFF2-40B4-BE49-F238E27FC236}">
                  <a16:creationId xmlns:a16="http://schemas.microsoft.com/office/drawing/2014/main" id="{FAA04267-9667-40B4-B1E7-E7FBC3830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632"/>
              <a:ext cx="2037" cy="1921"/>
              <a:chOff x="1467" y="1200"/>
              <a:chExt cx="3091" cy="2929"/>
            </a:xfrm>
          </p:grpSpPr>
          <p:grpSp>
            <p:nvGrpSpPr>
              <p:cNvPr id="30730" name="Group 10">
                <a:extLst>
                  <a:ext uri="{FF2B5EF4-FFF2-40B4-BE49-F238E27FC236}">
                    <a16:creationId xmlns:a16="http://schemas.microsoft.com/office/drawing/2014/main" id="{7E9562F0-4A75-4318-84B4-9FF8CFFED0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7" y="1200"/>
                <a:ext cx="3091" cy="2929"/>
                <a:chOff x="1467" y="1200"/>
                <a:chExt cx="3091" cy="2929"/>
              </a:xfrm>
            </p:grpSpPr>
            <p:pic>
              <p:nvPicPr>
                <p:cNvPr id="30732" name="Picture 11">
                  <a:extLst>
                    <a:ext uri="{FF2B5EF4-FFF2-40B4-BE49-F238E27FC236}">
                      <a16:creationId xmlns:a16="http://schemas.microsoft.com/office/drawing/2014/main" id="{F5AD765B-A726-4F24-BB50-866319A1C8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72" y="1728"/>
                  <a:ext cx="2223" cy="2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0733" name="Picture 12" descr="MRoggenbach">
                  <a:extLst>
                    <a:ext uri="{FF2B5EF4-FFF2-40B4-BE49-F238E27FC236}">
                      <a16:creationId xmlns:a16="http://schemas.microsoft.com/office/drawing/2014/main" id="{2E84FF34-D4A3-4302-B1F7-B725EBD6CC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7" y="2160"/>
                  <a:ext cx="588" cy="8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734" name="Picture 13" descr="Photo of Prof. J. V. Tucker">
                  <a:extLst>
                    <a:ext uri="{FF2B5EF4-FFF2-40B4-BE49-F238E27FC236}">
                      <a16:creationId xmlns:a16="http://schemas.microsoft.com/office/drawing/2014/main" id="{DAF40074-5CB9-4043-B171-13DF944FBF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2834330">
                  <a:off x="1840" y="3501"/>
                  <a:ext cx="503" cy="7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735" name="Picture 14" descr="Photo of Dr. A. Beckmann">
                  <a:extLst>
                    <a:ext uri="{FF2B5EF4-FFF2-40B4-BE49-F238E27FC236}">
                      <a16:creationId xmlns:a16="http://schemas.microsoft.com/office/drawing/2014/main" id="{27652DAF-C6F0-4BC0-8A45-CCED0660C3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9" y="2160"/>
                  <a:ext cx="529" cy="8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736" name="Picture 15" descr="Photo of Mr. C. J. Whyley">
                  <a:extLst>
                    <a:ext uri="{FF2B5EF4-FFF2-40B4-BE49-F238E27FC236}">
                      <a16:creationId xmlns:a16="http://schemas.microsoft.com/office/drawing/2014/main" id="{EC134642-933A-44B5-A439-0ED259DE43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4" y="1200"/>
                  <a:ext cx="912" cy="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0731" name="Picture 16" descr="Photo of Dr. M. Seisenberger">
                <a:extLst>
                  <a:ext uri="{FF2B5EF4-FFF2-40B4-BE49-F238E27FC236}">
                    <a16:creationId xmlns:a16="http://schemas.microsoft.com/office/drawing/2014/main" id="{6C15E105-FBDA-4055-ACF4-FE42226D04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22072">
                <a:off x="3642" y="3392"/>
                <a:ext cx="586" cy="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729" name="Text Box 17">
              <a:extLst>
                <a:ext uri="{FF2B5EF4-FFF2-40B4-BE49-F238E27FC236}">
                  <a16:creationId xmlns:a16="http://schemas.microsoft.com/office/drawing/2014/main" id="{4189AB00-4009-4855-A4EF-9A4D05B56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2246"/>
              <a:ext cx="240" cy="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800" b="1">
                  <a:solidFill>
                    <a:schemeClr val="tx1"/>
                  </a:solidFill>
                  <a:latin typeface="Arial" panose="020B0604020202020204" pitchFamily="34" charset="0"/>
                </a:rPr>
                <a:t>Rice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6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6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6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6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6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ADEEDA5-A067-4C86-AC3C-827C22487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Dining Philosophers</a:t>
            </a:r>
          </a:p>
        </p:txBody>
      </p:sp>
      <p:sp>
        <p:nvSpPr>
          <p:cNvPr id="227335" name="Rectangle 7">
            <a:extLst>
              <a:ext uri="{FF2B5EF4-FFF2-40B4-BE49-F238E27FC236}">
                <a16:creationId xmlns:a16="http://schemas.microsoft.com/office/drawing/2014/main" id="{628BEF94-44FB-46B4-8A0A-E30DAD4AD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5035550" cy="5257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rules…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the beginning, philosophers are having deep thoughts.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some point, a philosopher will become hungry.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being able to eat, a philosopher must acquire two chopsticks.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done, philosophers put chopsticks down and return to the contemplation of higher things.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Philosophers do not speak to </a:t>
            </a:r>
          </a:p>
          <a:p>
            <a:pPr marL="457200" lvl="1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each other!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6861549F-BA0F-47C9-A1BC-985ECE33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8D350B6-9BD1-4188-B194-B21099FA4D00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93ED6BDE-C2AA-47C8-B103-C3C83513C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49892B85-1155-4807-ABFF-15823303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751" name="Group 8">
            <a:extLst>
              <a:ext uri="{FF2B5EF4-FFF2-40B4-BE49-F238E27FC236}">
                <a16:creationId xmlns:a16="http://schemas.microsoft.com/office/drawing/2014/main" id="{2A3655F6-8B88-4B8A-80F2-BE50F3DE666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590800"/>
            <a:ext cx="3233738" cy="3049588"/>
            <a:chOff x="1467" y="1200"/>
            <a:chExt cx="3091" cy="2929"/>
          </a:xfrm>
        </p:grpSpPr>
        <p:grpSp>
          <p:nvGrpSpPr>
            <p:cNvPr id="31754" name="Group 9">
              <a:extLst>
                <a:ext uri="{FF2B5EF4-FFF2-40B4-BE49-F238E27FC236}">
                  <a16:creationId xmlns:a16="http://schemas.microsoft.com/office/drawing/2014/main" id="{921E5015-CBA8-478C-93F8-5B95F8850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7" y="1200"/>
              <a:ext cx="3091" cy="2929"/>
              <a:chOff x="1467" y="1200"/>
              <a:chExt cx="3091" cy="2929"/>
            </a:xfrm>
          </p:grpSpPr>
          <p:pic>
            <p:nvPicPr>
              <p:cNvPr id="31756" name="Picture 10">
                <a:extLst>
                  <a:ext uri="{FF2B5EF4-FFF2-40B4-BE49-F238E27FC236}">
                    <a16:creationId xmlns:a16="http://schemas.microsoft.com/office/drawing/2014/main" id="{A98ED754-A5F0-49A5-BB70-FC64649F68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" y="1728"/>
                <a:ext cx="2223" cy="2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757" name="Picture 11" descr="MRoggenbach">
                <a:extLst>
                  <a:ext uri="{FF2B5EF4-FFF2-40B4-BE49-F238E27FC236}">
                    <a16:creationId xmlns:a16="http://schemas.microsoft.com/office/drawing/2014/main" id="{E22C2252-8F1A-4335-8654-5B94E42B9E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7" y="2160"/>
                <a:ext cx="588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58" name="Picture 12" descr="Photo of Prof. J. V. Tucker">
                <a:extLst>
                  <a:ext uri="{FF2B5EF4-FFF2-40B4-BE49-F238E27FC236}">
                    <a16:creationId xmlns:a16="http://schemas.microsoft.com/office/drawing/2014/main" id="{857B3CF0-03DC-4F4D-8468-111AD03BD7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834330">
                <a:off x="1840" y="3501"/>
                <a:ext cx="503" cy="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59" name="Picture 13" descr="Photo of Dr. A. Beckmann">
                <a:extLst>
                  <a:ext uri="{FF2B5EF4-FFF2-40B4-BE49-F238E27FC236}">
                    <a16:creationId xmlns:a16="http://schemas.microsoft.com/office/drawing/2014/main" id="{AD926976-A7E6-41B2-8ADA-F76B50BE80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9" y="2160"/>
                <a:ext cx="529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60" name="Picture 14" descr="Photo of Mr. C. J. Whyley">
                <a:extLst>
                  <a:ext uri="{FF2B5EF4-FFF2-40B4-BE49-F238E27FC236}">
                    <a16:creationId xmlns:a16="http://schemas.microsoft.com/office/drawing/2014/main" id="{E1B7569B-6C2F-4BB3-929B-51894E02D8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1200"/>
                <a:ext cx="912" cy="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1755" name="Picture 15" descr="Photo of Dr. M. Seisenberger">
              <a:extLst>
                <a:ext uri="{FF2B5EF4-FFF2-40B4-BE49-F238E27FC236}">
                  <a16:creationId xmlns:a16="http://schemas.microsoft.com/office/drawing/2014/main" id="{D5B8B3B7-5F69-4195-AD6E-CCD489C55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22072">
              <a:off x="3642" y="3392"/>
              <a:ext cx="586" cy="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52" name="Text Box 16">
            <a:extLst>
              <a:ext uri="{FF2B5EF4-FFF2-40B4-BE49-F238E27FC236}">
                <a16:creationId xmlns:a16="http://schemas.microsoft.com/office/drawing/2014/main" id="{14373F2A-2628-4D63-8E89-50B76E96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3565525"/>
            <a:ext cx="381000" cy="1317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800" b="1">
                <a:solidFill>
                  <a:schemeClr val="tx1"/>
                </a:solidFill>
                <a:latin typeface="Arial" panose="020B0604020202020204" pitchFamily="34" charset="0"/>
              </a:rPr>
              <a:t>Rice</a:t>
            </a:r>
          </a:p>
        </p:txBody>
      </p:sp>
      <p:sp>
        <p:nvSpPr>
          <p:cNvPr id="31753" name="Rectangle 17">
            <a:extLst>
              <a:ext uri="{FF2B5EF4-FFF2-40B4-BE49-F238E27FC236}">
                <a16:creationId xmlns:a16="http://schemas.microsoft.com/office/drawing/2014/main" id="{AF2507B2-C9C4-42B1-9D59-C824ABAE6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17716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7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7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7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8C88C9D-CB91-489B-9EC6-2D0564806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Dining Philosophers</a:t>
            </a:r>
          </a:p>
        </p:txBody>
      </p:sp>
      <p:sp>
        <p:nvSpPr>
          <p:cNvPr id="228359" name="Rectangle 7">
            <a:extLst>
              <a:ext uri="{FF2B5EF4-FFF2-40B4-BE49-F238E27FC236}">
                <a16:creationId xmlns:a16="http://schemas.microsoft.com/office/drawing/2014/main" id="{F15FBDFC-74F1-4FB4-9FDA-99E757497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5614988" cy="52578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Special points: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a philosopher eats, his two neighbours cannot do the same.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Deadlock can occur if all the philosophers have 1 chopstick and are waiting for the other one.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Starvation can happen if a philosopher waits for too long!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Therefore, we need to envision a solution such that no philosopher starves to death.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6127AFA9-1A36-4A35-AED8-AAEEA1FE1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8DEE59EF-9511-4AC7-8F56-9C0CDB3B3B9D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BCFA8090-BCF1-40AB-8C7E-587CC390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E1E0FCF0-062D-4DB0-84C8-AFEF74FF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775" name="Group 8">
            <a:extLst>
              <a:ext uri="{FF2B5EF4-FFF2-40B4-BE49-F238E27FC236}">
                <a16:creationId xmlns:a16="http://schemas.microsoft.com/office/drawing/2014/main" id="{2E4A8559-8914-46F2-8B89-8516C9B8C27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429000"/>
            <a:ext cx="2819400" cy="2516188"/>
            <a:chOff x="1467" y="1200"/>
            <a:chExt cx="3091" cy="2929"/>
          </a:xfrm>
        </p:grpSpPr>
        <p:grpSp>
          <p:nvGrpSpPr>
            <p:cNvPr id="32778" name="Group 9">
              <a:extLst>
                <a:ext uri="{FF2B5EF4-FFF2-40B4-BE49-F238E27FC236}">
                  <a16:creationId xmlns:a16="http://schemas.microsoft.com/office/drawing/2014/main" id="{CE1BB2BB-DECB-493A-BC9A-F3BE97467A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7" y="1200"/>
              <a:ext cx="3091" cy="2929"/>
              <a:chOff x="1467" y="1200"/>
              <a:chExt cx="3091" cy="2929"/>
            </a:xfrm>
          </p:grpSpPr>
          <p:pic>
            <p:nvPicPr>
              <p:cNvPr id="32780" name="Picture 10">
                <a:extLst>
                  <a:ext uri="{FF2B5EF4-FFF2-40B4-BE49-F238E27FC236}">
                    <a16:creationId xmlns:a16="http://schemas.microsoft.com/office/drawing/2014/main" id="{0C2058DF-0A85-451E-957B-883CB9081F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" y="1728"/>
                <a:ext cx="2223" cy="2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781" name="Picture 11" descr="MRoggenbach">
                <a:extLst>
                  <a:ext uri="{FF2B5EF4-FFF2-40B4-BE49-F238E27FC236}">
                    <a16:creationId xmlns:a16="http://schemas.microsoft.com/office/drawing/2014/main" id="{F064CEA2-FC81-4D12-B02F-DB45E058F7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7" y="2160"/>
                <a:ext cx="588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782" name="Picture 12" descr="Photo of Prof. J. V. Tucker">
                <a:extLst>
                  <a:ext uri="{FF2B5EF4-FFF2-40B4-BE49-F238E27FC236}">
                    <a16:creationId xmlns:a16="http://schemas.microsoft.com/office/drawing/2014/main" id="{E6666963-5E68-4798-92A5-925F44FC3E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834330">
                <a:off x="1840" y="3501"/>
                <a:ext cx="503" cy="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783" name="Picture 13" descr="Photo of Dr. A. Beckmann">
                <a:extLst>
                  <a:ext uri="{FF2B5EF4-FFF2-40B4-BE49-F238E27FC236}">
                    <a16:creationId xmlns:a16="http://schemas.microsoft.com/office/drawing/2014/main" id="{02E4020A-7F32-40A7-AAE0-A9C3C37001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9" y="2160"/>
                <a:ext cx="529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784" name="Picture 14" descr="Photo of Mr. C. J. Whyley">
                <a:extLst>
                  <a:ext uri="{FF2B5EF4-FFF2-40B4-BE49-F238E27FC236}">
                    <a16:creationId xmlns:a16="http://schemas.microsoft.com/office/drawing/2014/main" id="{1B7107F0-5570-4046-A824-18E02E3488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1200"/>
                <a:ext cx="912" cy="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2779" name="Picture 15" descr="Photo of Dr. M. Seisenberger">
              <a:extLst>
                <a:ext uri="{FF2B5EF4-FFF2-40B4-BE49-F238E27FC236}">
                  <a16:creationId xmlns:a16="http://schemas.microsoft.com/office/drawing/2014/main" id="{0FDE5D3A-2F5E-42F1-878A-54A89529C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22072">
              <a:off x="3642" y="3392"/>
              <a:ext cx="586" cy="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6" name="Text Box 16">
            <a:extLst>
              <a:ext uri="{FF2B5EF4-FFF2-40B4-BE49-F238E27FC236}">
                <a16:creationId xmlns:a16="http://schemas.microsoft.com/office/drawing/2014/main" id="{4ABCA983-D6E6-4B08-B0EE-43BCA0B78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688" y="4206875"/>
            <a:ext cx="381000" cy="1317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800" b="1">
                <a:solidFill>
                  <a:schemeClr val="tx1"/>
                </a:solidFill>
                <a:latin typeface="Arial" panose="020B0604020202020204" pitchFamily="34" charset="0"/>
              </a:rPr>
              <a:t>Rice</a:t>
            </a:r>
          </a:p>
        </p:txBody>
      </p:sp>
      <p:sp>
        <p:nvSpPr>
          <p:cNvPr id="32777" name="Rectangle 17">
            <a:extLst>
              <a:ext uri="{FF2B5EF4-FFF2-40B4-BE49-F238E27FC236}">
                <a16:creationId xmlns:a16="http://schemas.microsoft.com/office/drawing/2014/main" id="{AADBDFB1-CEDD-41B8-9F6A-B41B8B59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17716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CD4C3F5-8825-4D95-8A7D-91E271A26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Dining Philosophers</a:t>
            </a:r>
          </a:p>
        </p:txBody>
      </p:sp>
      <p:sp>
        <p:nvSpPr>
          <p:cNvPr id="229383" name="Rectangle 7">
            <a:extLst>
              <a:ext uri="{FF2B5EF4-FFF2-40B4-BE49-F238E27FC236}">
                <a16:creationId xmlns:a16="http://schemas.microsoft.com/office/drawing/2014/main" id="{035D9381-5EC8-4A9F-B827-1BE1D0A3C2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74676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2400"/>
              <a:t>First attempt: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think until hungry.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When hungry, wait for the left chopstick, then wait for the right chopstick.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eat.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Put  the chopsticks down.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repeat process…</a:t>
            </a:r>
          </a:p>
          <a:p>
            <a:pPr eaLnBrk="1" hangingPunct="1"/>
            <a:endParaRPr lang="en-GB" altLang="en-US" sz="2400"/>
          </a:p>
          <a:p>
            <a:pPr eaLnBrk="1" hangingPunct="1"/>
            <a:r>
              <a:rPr lang="en-GB" altLang="en-US" sz="2400"/>
              <a:t>Will lead to a deadlock…</a:t>
            </a:r>
          </a:p>
          <a:p>
            <a:pPr lvl="1" eaLnBrk="1" hangingPunct="1"/>
            <a:endParaRPr lang="en-GB" altLang="en-US" sz="2000">
              <a:solidFill>
                <a:srgbClr val="320064"/>
              </a:solidFill>
            </a:endParaRP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62F798B0-A0B2-4D2C-A8EB-44966A5FD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E96FFEB-E19F-457E-8E02-06ECD2FC0335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2BDF3DC9-9E10-4E47-BF46-B7BCFEBCD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A85BC609-B1EC-4467-8090-866B00B39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799" name="Group 8">
            <a:extLst>
              <a:ext uri="{FF2B5EF4-FFF2-40B4-BE49-F238E27FC236}">
                <a16:creationId xmlns:a16="http://schemas.microsoft.com/office/drawing/2014/main" id="{239D9D5B-B758-4721-A860-E2B46B9B4D90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962400"/>
            <a:ext cx="2362200" cy="2135188"/>
            <a:chOff x="3840" y="2160"/>
            <a:chExt cx="1776" cy="1585"/>
          </a:xfrm>
        </p:grpSpPr>
        <p:grpSp>
          <p:nvGrpSpPr>
            <p:cNvPr id="33801" name="Group 9">
              <a:extLst>
                <a:ext uri="{FF2B5EF4-FFF2-40B4-BE49-F238E27FC236}">
                  <a16:creationId xmlns:a16="http://schemas.microsoft.com/office/drawing/2014/main" id="{EEB183C1-D11C-4B85-9337-F4630778C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160"/>
              <a:ext cx="1776" cy="1585"/>
              <a:chOff x="1467" y="1200"/>
              <a:chExt cx="3091" cy="2929"/>
            </a:xfrm>
          </p:grpSpPr>
          <p:grpSp>
            <p:nvGrpSpPr>
              <p:cNvPr id="33803" name="Group 10">
                <a:extLst>
                  <a:ext uri="{FF2B5EF4-FFF2-40B4-BE49-F238E27FC236}">
                    <a16:creationId xmlns:a16="http://schemas.microsoft.com/office/drawing/2014/main" id="{0DDFFC46-78A8-44C8-8272-3A2B81643C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7" y="1200"/>
                <a:ext cx="3091" cy="2929"/>
                <a:chOff x="1467" y="1200"/>
                <a:chExt cx="3091" cy="2929"/>
              </a:xfrm>
            </p:grpSpPr>
            <p:pic>
              <p:nvPicPr>
                <p:cNvPr id="33805" name="Picture 11">
                  <a:extLst>
                    <a:ext uri="{FF2B5EF4-FFF2-40B4-BE49-F238E27FC236}">
                      <a16:creationId xmlns:a16="http://schemas.microsoft.com/office/drawing/2014/main" id="{46C8931C-B669-4123-9096-575F656B33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72" y="1728"/>
                  <a:ext cx="2223" cy="2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3806" name="Picture 12" descr="MRoggenbach">
                  <a:extLst>
                    <a:ext uri="{FF2B5EF4-FFF2-40B4-BE49-F238E27FC236}">
                      <a16:creationId xmlns:a16="http://schemas.microsoft.com/office/drawing/2014/main" id="{BC4A6E6E-D9BE-4C20-89BA-91076FF13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7" y="2160"/>
                  <a:ext cx="588" cy="8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807" name="Picture 13" descr="Photo of Prof. J. V. Tucker">
                  <a:extLst>
                    <a:ext uri="{FF2B5EF4-FFF2-40B4-BE49-F238E27FC236}">
                      <a16:creationId xmlns:a16="http://schemas.microsoft.com/office/drawing/2014/main" id="{AFDE4CB3-92D6-4E15-A80D-D2407E8381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2834330">
                  <a:off x="1840" y="3501"/>
                  <a:ext cx="503" cy="7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808" name="Picture 14" descr="Photo of Dr. A. Beckmann">
                  <a:extLst>
                    <a:ext uri="{FF2B5EF4-FFF2-40B4-BE49-F238E27FC236}">
                      <a16:creationId xmlns:a16="http://schemas.microsoft.com/office/drawing/2014/main" id="{12C6BE43-DF16-421C-93E5-120F81F790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9" y="2160"/>
                  <a:ext cx="529" cy="8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809" name="Picture 15" descr="Photo of Mr. C. J. Whyley">
                  <a:extLst>
                    <a:ext uri="{FF2B5EF4-FFF2-40B4-BE49-F238E27FC236}">
                      <a16:creationId xmlns:a16="http://schemas.microsoft.com/office/drawing/2014/main" id="{0CBD5B15-33EE-4694-90F5-1976F4427B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4" y="1200"/>
                  <a:ext cx="912" cy="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3804" name="Picture 16" descr="Photo of Dr. M. Seisenberger">
                <a:extLst>
                  <a:ext uri="{FF2B5EF4-FFF2-40B4-BE49-F238E27FC236}">
                    <a16:creationId xmlns:a16="http://schemas.microsoft.com/office/drawing/2014/main" id="{62B4E1D0-7E24-4DBC-A2EF-D3BA4A956E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22072">
                <a:off x="3642" y="3392"/>
                <a:ext cx="586" cy="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802" name="Text Box 17">
              <a:extLst>
                <a:ext uri="{FF2B5EF4-FFF2-40B4-BE49-F238E27FC236}">
                  <a16:creationId xmlns:a16="http://schemas.microsoft.com/office/drawing/2014/main" id="{F567475A-FDFB-4651-BD26-0845880FD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" y="2640"/>
              <a:ext cx="242" cy="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800" b="1">
                  <a:solidFill>
                    <a:schemeClr val="tx1"/>
                  </a:solidFill>
                  <a:latin typeface="Arial" panose="020B0604020202020204" pitchFamily="34" charset="0"/>
                </a:rPr>
                <a:t>Rice</a:t>
              </a:r>
            </a:p>
          </p:txBody>
        </p:sp>
      </p:grpSp>
      <p:sp>
        <p:nvSpPr>
          <p:cNvPr id="33800" name="Rectangle 18">
            <a:extLst>
              <a:ext uri="{FF2B5EF4-FFF2-40B4-BE49-F238E27FC236}">
                <a16:creationId xmlns:a16="http://schemas.microsoft.com/office/drawing/2014/main" id="{B2AE126A-BC6E-4A0C-88F6-AB2703250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17716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9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9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9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9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9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586DB8-2FDA-4AB2-86E8-C84769EB5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Dining Philosophers</a:t>
            </a: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B1CC1E61-901F-4717-9C47-843B96D907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862763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2400"/>
              <a:t>Second attempt: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If philosophers have been waiting too long, they should release their chopsticks!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Ok, but still lead to indefinite postponement (livelock) if everyone is synchronized…</a:t>
            </a:r>
          </a:p>
          <a:p>
            <a:pPr lvl="1" eaLnBrk="1" hangingPunct="1"/>
            <a:endParaRPr lang="en-GB" altLang="en-US" sz="2000"/>
          </a:p>
          <a:p>
            <a:pPr eaLnBrk="1" hangingPunct="1"/>
            <a:r>
              <a:rPr lang="en-GB" altLang="en-US" sz="2400"/>
              <a:t>Let’s envision a solution using 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semaphores…</a:t>
            </a:r>
          </a:p>
          <a:p>
            <a:pPr lvl="1" eaLnBrk="1" hangingPunct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8CB26477-22C7-4EC4-B2DA-5063ACF8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5EA03ED-2676-4B1D-B1E6-2DDB91E5D7FF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285BBD59-5C2F-4393-9484-00ED0E4C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Text Box 5">
            <a:extLst>
              <a:ext uri="{FF2B5EF4-FFF2-40B4-BE49-F238E27FC236}">
                <a16:creationId xmlns:a16="http://schemas.microsoft.com/office/drawing/2014/main" id="{750FD3EC-8747-4FCF-91BE-958181C5D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4823" name="Group 8">
            <a:extLst>
              <a:ext uri="{FF2B5EF4-FFF2-40B4-BE49-F238E27FC236}">
                <a16:creationId xmlns:a16="http://schemas.microsoft.com/office/drawing/2014/main" id="{9981DC24-7AFA-4E2F-8948-38D65AA01EF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962400"/>
            <a:ext cx="2362200" cy="2135188"/>
            <a:chOff x="3840" y="2160"/>
            <a:chExt cx="1776" cy="1585"/>
          </a:xfrm>
        </p:grpSpPr>
        <p:grpSp>
          <p:nvGrpSpPr>
            <p:cNvPr id="34825" name="Group 9">
              <a:extLst>
                <a:ext uri="{FF2B5EF4-FFF2-40B4-BE49-F238E27FC236}">
                  <a16:creationId xmlns:a16="http://schemas.microsoft.com/office/drawing/2014/main" id="{562319DE-4046-461D-925B-6DF3FBD5D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160"/>
              <a:ext cx="1776" cy="1585"/>
              <a:chOff x="1467" y="1200"/>
              <a:chExt cx="3091" cy="2929"/>
            </a:xfrm>
          </p:grpSpPr>
          <p:grpSp>
            <p:nvGrpSpPr>
              <p:cNvPr id="34827" name="Group 10">
                <a:extLst>
                  <a:ext uri="{FF2B5EF4-FFF2-40B4-BE49-F238E27FC236}">
                    <a16:creationId xmlns:a16="http://schemas.microsoft.com/office/drawing/2014/main" id="{68F97D0B-5F96-4352-B13B-429356E7A0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7" y="1200"/>
                <a:ext cx="3091" cy="2929"/>
                <a:chOff x="1467" y="1200"/>
                <a:chExt cx="3091" cy="2929"/>
              </a:xfrm>
            </p:grpSpPr>
            <p:pic>
              <p:nvPicPr>
                <p:cNvPr id="34829" name="Picture 11">
                  <a:extLst>
                    <a:ext uri="{FF2B5EF4-FFF2-40B4-BE49-F238E27FC236}">
                      <a16:creationId xmlns:a16="http://schemas.microsoft.com/office/drawing/2014/main" id="{74C68D5C-ACE5-4B4E-B1F4-3303D5BA00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72" y="1728"/>
                  <a:ext cx="2223" cy="2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4830" name="Picture 12" descr="MRoggenbach">
                  <a:extLst>
                    <a:ext uri="{FF2B5EF4-FFF2-40B4-BE49-F238E27FC236}">
                      <a16:creationId xmlns:a16="http://schemas.microsoft.com/office/drawing/2014/main" id="{37C605C5-9417-4E41-AF13-2EFAD49CE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7" y="2160"/>
                  <a:ext cx="588" cy="8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31" name="Picture 13" descr="Photo of Prof. J. V. Tucker">
                  <a:extLst>
                    <a:ext uri="{FF2B5EF4-FFF2-40B4-BE49-F238E27FC236}">
                      <a16:creationId xmlns:a16="http://schemas.microsoft.com/office/drawing/2014/main" id="{AD8B5CF5-35D1-43ED-855B-AF397DB424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2834330">
                  <a:off x="1840" y="3501"/>
                  <a:ext cx="503" cy="7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32" name="Picture 14" descr="Photo of Dr. A. Beckmann">
                  <a:extLst>
                    <a:ext uri="{FF2B5EF4-FFF2-40B4-BE49-F238E27FC236}">
                      <a16:creationId xmlns:a16="http://schemas.microsoft.com/office/drawing/2014/main" id="{8D4EA3D1-605D-4BA1-BE60-EEAFE8D37D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9" y="2160"/>
                  <a:ext cx="529" cy="8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833" name="Picture 15" descr="Photo of Mr. C. J. Whyley">
                  <a:extLst>
                    <a:ext uri="{FF2B5EF4-FFF2-40B4-BE49-F238E27FC236}">
                      <a16:creationId xmlns:a16="http://schemas.microsoft.com/office/drawing/2014/main" id="{B6778B0F-2B6A-4765-B718-E0F98FD2B0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4" y="1200"/>
                  <a:ext cx="912" cy="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4828" name="Picture 16" descr="Photo of Dr. M. Seisenberger">
                <a:extLst>
                  <a:ext uri="{FF2B5EF4-FFF2-40B4-BE49-F238E27FC236}">
                    <a16:creationId xmlns:a16="http://schemas.microsoft.com/office/drawing/2014/main" id="{9617603B-4C3D-46EF-9165-FF04B4A797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22072">
                <a:off x="3642" y="3392"/>
                <a:ext cx="586" cy="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4826" name="Text Box 17">
              <a:extLst>
                <a:ext uri="{FF2B5EF4-FFF2-40B4-BE49-F238E27FC236}">
                  <a16:creationId xmlns:a16="http://schemas.microsoft.com/office/drawing/2014/main" id="{2886B697-0B5D-4A05-8268-6A2C22A17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" y="2640"/>
              <a:ext cx="242" cy="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800" b="1">
                  <a:solidFill>
                    <a:schemeClr val="tx1"/>
                  </a:solidFill>
                  <a:latin typeface="Arial" panose="020B0604020202020204" pitchFamily="34" charset="0"/>
                </a:rPr>
                <a:t>Rice</a:t>
              </a:r>
            </a:p>
          </p:txBody>
        </p:sp>
      </p:grpSp>
      <p:sp>
        <p:nvSpPr>
          <p:cNvPr id="34824" name="Rectangle 18">
            <a:extLst>
              <a:ext uri="{FF2B5EF4-FFF2-40B4-BE49-F238E27FC236}">
                <a16:creationId xmlns:a16="http://schemas.microsoft.com/office/drawing/2014/main" id="{EFD1724E-CD24-4980-92AF-08D603A6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17716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B73935B-ABEE-4515-8005-FE2EFCC05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Dining Philosophers</a:t>
            </a:r>
          </a:p>
        </p:txBody>
      </p:sp>
      <p:sp>
        <p:nvSpPr>
          <p:cNvPr id="35843" name="Rectangle 7">
            <a:extLst>
              <a:ext uri="{FF2B5EF4-FFF2-40B4-BE49-F238E27FC236}">
                <a16:creationId xmlns:a16="http://schemas.microsoft.com/office/drawing/2014/main" id="{4D82E46B-D27B-46FE-8FA6-5D58F1BC6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74676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endParaRPr lang="en-GB" altLang="en-US" sz="2400"/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GB" altLang="en-US" sz="2400"/>
              <a:t>1 global</a:t>
            </a:r>
            <a:r>
              <a:rPr lang="en-GB" altLang="en-US" sz="2400">
                <a:solidFill>
                  <a:srgbClr val="320064"/>
                </a:solidFill>
              </a:rPr>
              <a:t> </a:t>
            </a:r>
            <a:r>
              <a:rPr lang="en-GB" altLang="en-US" sz="2400"/>
              <a:t>semaphore/mutex only: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Only one eater at a time.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The one that will be eating will have to get the semaphore/key first.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Resolve deadlock.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Not efficient for large </a:t>
            </a:r>
            <a:r>
              <a:rPr lang="en-GB" altLang="en-US" sz="2000" i="1"/>
              <a:t>N.</a:t>
            </a:r>
            <a:endParaRPr lang="en-GB" altLang="en-US" sz="2000"/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7961993D-6104-4BD5-8F56-767189053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02352391-BFB8-4A4D-8ECB-DE210B5C3FF8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4EA46D12-4BA8-4944-A66B-A07832E3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Text Box 5">
            <a:extLst>
              <a:ext uri="{FF2B5EF4-FFF2-40B4-BE49-F238E27FC236}">
                <a16:creationId xmlns:a16="http://schemas.microsoft.com/office/drawing/2014/main" id="{E003EB6B-54EA-4356-AFA0-CFF915AD6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5847" name="Group 8">
            <a:extLst>
              <a:ext uri="{FF2B5EF4-FFF2-40B4-BE49-F238E27FC236}">
                <a16:creationId xmlns:a16="http://schemas.microsoft.com/office/drawing/2014/main" id="{7ACD3A6D-D969-4E72-B5C1-6E177AFD8900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962400"/>
            <a:ext cx="2362200" cy="2135188"/>
            <a:chOff x="3840" y="2160"/>
            <a:chExt cx="1776" cy="1585"/>
          </a:xfrm>
        </p:grpSpPr>
        <p:grpSp>
          <p:nvGrpSpPr>
            <p:cNvPr id="35849" name="Group 9">
              <a:extLst>
                <a:ext uri="{FF2B5EF4-FFF2-40B4-BE49-F238E27FC236}">
                  <a16:creationId xmlns:a16="http://schemas.microsoft.com/office/drawing/2014/main" id="{A121B011-F178-42C8-9ED8-9A4901E23A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160"/>
              <a:ext cx="1776" cy="1585"/>
              <a:chOff x="1467" y="1200"/>
              <a:chExt cx="3091" cy="2929"/>
            </a:xfrm>
          </p:grpSpPr>
          <p:grpSp>
            <p:nvGrpSpPr>
              <p:cNvPr id="35851" name="Group 10">
                <a:extLst>
                  <a:ext uri="{FF2B5EF4-FFF2-40B4-BE49-F238E27FC236}">
                    <a16:creationId xmlns:a16="http://schemas.microsoft.com/office/drawing/2014/main" id="{4BFA68ED-D7B5-4E09-99DD-7D127068A2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7" y="1200"/>
                <a:ext cx="3091" cy="2929"/>
                <a:chOff x="1467" y="1200"/>
                <a:chExt cx="3091" cy="2929"/>
              </a:xfrm>
            </p:grpSpPr>
            <p:pic>
              <p:nvPicPr>
                <p:cNvPr id="35853" name="Picture 11">
                  <a:extLst>
                    <a:ext uri="{FF2B5EF4-FFF2-40B4-BE49-F238E27FC236}">
                      <a16:creationId xmlns:a16="http://schemas.microsoft.com/office/drawing/2014/main" id="{8630455F-C4C2-418F-8C52-FB41B182DC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72" y="1728"/>
                  <a:ext cx="2223" cy="2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5854" name="Picture 12" descr="MRoggenbach">
                  <a:extLst>
                    <a:ext uri="{FF2B5EF4-FFF2-40B4-BE49-F238E27FC236}">
                      <a16:creationId xmlns:a16="http://schemas.microsoft.com/office/drawing/2014/main" id="{7B3C1A19-1BD9-4675-A739-60D68BB4C1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7" y="2160"/>
                  <a:ext cx="588" cy="8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855" name="Picture 13" descr="Photo of Prof. J. V. Tucker">
                  <a:extLst>
                    <a:ext uri="{FF2B5EF4-FFF2-40B4-BE49-F238E27FC236}">
                      <a16:creationId xmlns:a16="http://schemas.microsoft.com/office/drawing/2014/main" id="{58E5EB4D-AF5E-49AF-B7FC-761C7EBE2F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2834330">
                  <a:off x="1840" y="3501"/>
                  <a:ext cx="503" cy="7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856" name="Picture 14" descr="Photo of Dr. A. Beckmann">
                  <a:extLst>
                    <a:ext uri="{FF2B5EF4-FFF2-40B4-BE49-F238E27FC236}">
                      <a16:creationId xmlns:a16="http://schemas.microsoft.com/office/drawing/2014/main" id="{2083CEDA-7349-4E95-BACF-28D30615613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9" y="2160"/>
                  <a:ext cx="529" cy="8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857" name="Picture 15" descr="Photo of Mr. C. J. Whyley">
                  <a:extLst>
                    <a:ext uri="{FF2B5EF4-FFF2-40B4-BE49-F238E27FC236}">
                      <a16:creationId xmlns:a16="http://schemas.microsoft.com/office/drawing/2014/main" id="{D5962505-97C0-4E93-AAD7-288902B0AC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4" y="1200"/>
                  <a:ext cx="912" cy="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5852" name="Picture 16" descr="Photo of Dr. M. Seisenberger">
                <a:extLst>
                  <a:ext uri="{FF2B5EF4-FFF2-40B4-BE49-F238E27FC236}">
                    <a16:creationId xmlns:a16="http://schemas.microsoft.com/office/drawing/2014/main" id="{CDC48B82-2C21-4BC4-A88C-79D5993D80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22072">
                <a:off x="3642" y="3392"/>
                <a:ext cx="586" cy="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850" name="Text Box 17">
              <a:extLst>
                <a:ext uri="{FF2B5EF4-FFF2-40B4-BE49-F238E27FC236}">
                  <a16:creationId xmlns:a16="http://schemas.microsoft.com/office/drawing/2014/main" id="{27A8D13C-986F-470A-9365-49D604E84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" y="2640"/>
              <a:ext cx="242" cy="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800" b="1">
                  <a:solidFill>
                    <a:schemeClr val="tx1"/>
                  </a:solidFill>
                  <a:latin typeface="Arial" panose="020B0604020202020204" pitchFamily="34" charset="0"/>
                </a:rPr>
                <a:t>Rice</a:t>
              </a:r>
            </a:p>
          </p:txBody>
        </p:sp>
      </p:grpSp>
      <p:sp>
        <p:nvSpPr>
          <p:cNvPr id="35848" name="Rectangle 18">
            <a:extLst>
              <a:ext uri="{FF2B5EF4-FFF2-40B4-BE49-F238E27FC236}">
                <a16:creationId xmlns:a16="http://schemas.microsoft.com/office/drawing/2014/main" id="{14033ADE-D259-436F-8CF2-0669E7BE0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17716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D2115BC7-3432-4395-A74C-7BB822844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Dining Philosophers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67032205-2A3C-4C16-A29E-AF89E840EE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066800"/>
            <a:ext cx="8153400" cy="3222625"/>
          </a:xfrm>
          <a:noFill/>
        </p:spPr>
      </p:pic>
      <p:sp>
        <p:nvSpPr>
          <p:cNvPr id="36868" name="Text Box 4">
            <a:extLst>
              <a:ext uri="{FF2B5EF4-FFF2-40B4-BE49-F238E27FC236}">
                <a16:creationId xmlns:a16="http://schemas.microsoft.com/office/drawing/2014/main" id="{3A46461D-EE36-4D63-8C99-C4DE8F06F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58F040E-58BE-482D-813C-3CD813FA0B5D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FB55234C-18EC-4CF4-954A-D7EC1271C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BFC42EB3-F0A5-4954-B4B9-3D9D73E7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871" name="Group 8">
            <a:extLst>
              <a:ext uri="{FF2B5EF4-FFF2-40B4-BE49-F238E27FC236}">
                <a16:creationId xmlns:a16="http://schemas.microsoft.com/office/drawing/2014/main" id="{E9C641E4-B4F8-44BD-8AAC-EAB0BEAC033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962400"/>
            <a:ext cx="2362200" cy="2135188"/>
            <a:chOff x="3840" y="2160"/>
            <a:chExt cx="1776" cy="1585"/>
          </a:xfrm>
        </p:grpSpPr>
        <p:grpSp>
          <p:nvGrpSpPr>
            <p:cNvPr id="36880" name="Group 9">
              <a:extLst>
                <a:ext uri="{FF2B5EF4-FFF2-40B4-BE49-F238E27FC236}">
                  <a16:creationId xmlns:a16="http://schemas.microsoft.com/office/drawing/2014/main" id="{78419FD5-CF28-43FD-9ED2-63C0F980D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160"/>
              <a:ext cx="1776" cy="1585"/>
              <a:chOff x="1467" y="1200"/>
              <a:chExt cx="3091" cy="2929"/>
            </a:xfrm>
          </p:grpSpPr>
          <p:grpSp>
            <p:nvGrpSpPr>
              <p:cNvPr id="36882" name="Group 10">
                <a:extLst>
                  <a:ext uri="{FF2B5EF4-FFF2-40B4-BE49-F238E27FC236}">
                    <a16:creationId xmlns:a16="http://schemas.microsoft.com/office/drawing/2014/main" id="{69E04014-890F-49B8-A894-044EFB648B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7" y="1200"/>
                <a:ext cx="3091" cy="2929"/>
                <a:chOff x="1467" y="1200"/>
                <a:chExt cx="3091" cy="2929"/>
              </a:xfrm>
            </p:grpSpPr>
            <p:pic>
              <p:nvPicPr>
                <p:cNvPr id="36884" name="Picture 11">
                  <a:extLst>
                    <a:ext uri="{FF2B5EF4-FFF2-40B4-BE49-F238E27FC236}">
                      <a16:creationId xmlns:a16="http://schemas.microsoft.com/office/drawing/2014/main" id="{ABABF2AE-8ED9-4BF2-9394-6B0FF91C74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72" y="1728"/>
                  <a:ext cx="2223" cy="2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885" name="Picture 12" descr="MRoggenbach">
                  <a:extLst>
                    <a:ext uri="{FF2B5EF4-FFF2-40B4-BE49-F238E27FC236}">
                      <a16:creationId xmlns:a16="http://schemas.microsoft.com/office/drawing/2014/main" id="{745C5544-043E-49B7-B5FD-71F15E0CDA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7" y="2160"/>
                  <a:ext cx="588" cy="8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886" name="Picture 13" descr="Photo of Prof. J. V. Tucker">
                  <a:extLst>
                    <a:ext uri="{FF2B5EF4-FFF2-40B4-BE49-F238E27FC236}">
                      <a16:creationId xmlns:a16="http://schemas.microsoft.com/office/drawing/2014/main" id="{5341594E-D714-41E6-89A4-BC4CBA0551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-2834330">
                  <a:off x="1840" y="3501"/>
                  <a:ext cx="503" cy="7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887" name="Picture 14" descr="Photo of Dr. A. Beckmann">
                  <a:extLst>
                    <a:ext uri="{FF2B5EF4-FFF2-40B4-BE49-F238E27FC236}">
                      <a16:creationId xmlns:a16="http://schemas.microsoft.com/office/drawing/2014/main" id="{91AB8D74-3936-4DE0-BA61-24AE8128B4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9" y="2160"/>
                  <a:ext cx="529" cy="8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888" name="Picture 15" descr="Photo of Mr. C. J. Whyley">
                  <a:extLst>
                    <a:ext uri="{FF2B5EF4-FFF2-40B4-BE49-F238E27FC236}">
                      <a16:creationId xmlns:a16="http://schemas.microsoft.com/office/drawing/2014/main" id="{E745BE8C-EA56-440F-968C-770A068DD7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4" y="1200"/>
                  <a:ext cx="912" cy="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6883" name="Picture 16" descr="Photo of Dr. M. Seisenberger">
                <a:extLst>
                  <a:ext uri="{FF2B5EF4-FFF2-40B4-BE49-F238E27FC236}">
                    <a16:creationId xmlns:a16="http://schemas.microsoft.com/office/drawing/2014/main" id="{750CE8EB-1C14-4A90-BF3C-D55BBD4F14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22072">
                <a:off x="3642" y="3392"/>
                <a:ext cx="586" cy="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881" name="Text Box 17">
              <a:extLst>
                <a:ext uri="{FF2B5EF4-FFF2-40B4-BE49-F238E27FC236}">
                  <a16:creationId xmlns:a16="http://schemas.microsoft.com/office/drawing/2014/main" id="{600177F3-C51E-404C-B744-C11E7A32C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" y="2640"/>
              <a:ext cx="242" cy="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800" b="1">
                  <a:solidFill>
                    <a:schemeClr val="tx1"/>
                  </a:solidFill>
                  <a:latin typeface="Arial" panose="020B0604020202020204" pitchFamily="34" charset="0"/>
                </a:rPr>
                <a:t>Rice</a:t>
              </a:r>
            </a:p>
          </p:txBody>
        </p:sp>
      </p:grpSp>
      <p:sp>
        <p:nvSpPr>
          <p:cNvPr id="36872" name="Rectangle 18">
            <a:extLst>
              <a:ext uri="{FF2B5EF4-FFF2-40B4-BE49-F238E27FC236}">
                <a16:creationId xmlns:a16="http://schemas.microsoft.com/office/drawing/2014/main" id="{8ABE57B4-FDA0-4B14-8550-4A5BD86A5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17716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32467" name="AutoShape 19">
            <a:extLst>
              <a:ext uri="{FF2B5EF4-FFF2-40B4-BE49-F238E27FC236}">
                <a16:creationId xmlns:a16="http://schemas.microsoft.com/office/drawing/2014/main" id="{115743CA-92FA-45B9-AB5D-8C82C1B79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133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2468" name="AutoShape 20">
            <a:extLst>
              <a:ext uri="{FF2B5EF4-FFF2-40B4-BE49-F238E27FC236}">
                <a16:creationId xmlns:a16="http://schemas.microsoft.com/office/drawing/2014/main" id="{3035CD61-994D-4AF8-B7DF-FA1B4EC12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466975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2469" name="AutoShape 21">
            <a:extLst>
              <a:ext uri="{FF2B5EF4-FFF2-40B4-BE49-F238E27FC236}">
                <a16:creationId xmlns:a16="http://schemas.microsoft.com/office/drawing/2014/main" id="{66972CAB-BF4A-4BED-9BBE-0412A03C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790825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2470" name="AutoShape 22">
            <a:extLst>
              <a:ext uri="{FF2B5EF4-FFF2-40B4-BE49-F238E27FC236}">
                <a16:creationId xmlns:a16="http://schemas.microsoft.com/office/drawing/2014/main" id="{F454EC2A-B6ED-49C4-8DEF-720E8A22B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127375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2471" name="AutoShape 23">
            <a:extLst>
              <a:ext uri="{FF2B5EF4-FFF2-40B4-BE49-F238E27FC236}">
                <a16:creationId xmlns:a16="http://schemas.microsoft.com/office/drawing/2014/main" id="{D5B1DC20-1E29-4A6E-8AA3-5990B43DE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429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2472" name="AutoShape 24">
            <a:extLst>
              <a:ext uri="{FF2B5EF4-FFF2-40B4-BE49-F238E27FC236}">
                <a16:creationId xmlns:a16="http://schemas.microsoft.com/office/drawing/2014/main" id="{61B6F2CF-C1E3-4EA1-BB4D-A76E78999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37782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2473" name="AutoShape 25">
            <a:extLst>
              <a:ext uri="{FF2B5EF4-FFF2-40B4-BE49-F238E27FC236}">
                <a16:creationId xmlns:a16="http://schemas.microsoft.com/office/drawing/2014/main" id="{8D84F7C1-DA2C-45D4-BFB2-144FBF83E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4038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32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3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32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32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7" grpId="0" animBg="1"/>
      <p:bldP spid="232467" grpId="1" animBg="1"/>
      <p:bldP spid="232468" grpId="0" animBg="1"/>
      <p:bldP spid="232468" grpId="1" animBg="1"/>
      <p:bldP spid="232469" grpId="0" animBg="1"/>
      <p:bldP spid="232469" grpId="1" animBg="1"/>
      <p:bldP spid="232470" grpId="0" animBg="1"/>
      <p:bldP spid="232470" grpId="1" animBg="1"/>
      <p:bldP spid="232471" grpId="0" animBg="1"/>
      <p:bldP spid="232471" grpId="1" animBg="1"/>
      <p:bldP spid="232472" grpId="0" animBg="1"/>
      <p:bldP spid="232472" grpId="1" animBg="1"/>
      <p:bldP spid="232473" grpId="0" animBg="1"/>
      <p:bldP spid="23247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03A8743-562C-4D03-A4D9-9E44F5158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Classic Problems In Concurrency</a:t>
            </a:r>
            <a:endParaRPr lang="en-GB" altLang="en-US"/>
          </a:p>
        </p:txBody>
      </p:sp>
      <p:sp>
        <p:nvSpPr>
          <p:cNvPr id="18435" name="Rectangle 9">
            <a:extLst>
              <a:ext uri="{FF2B5EF4-FFF2-40B4-BE49-F238E27FC236}">
                <a16:creationId xmlns:a16="http://schemas.microsoft.com/office/drawing/2014/main" id="{F8E57FB0-CAFE-4BF1-A1B9-C7DB875FE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000" dirty="0"/>
              <a:t>Readers &amp; Writers</a:t>
            </a:r>
          </a:p>
          <a:p>
            <a:pPr lvl="1" eaLnBrk="1" hangingPunct="1"/>
            <a:r>
              <a:rPr lang="en-US" altLang="en-US" sz="2000" dirty="0"/>
              <a:t>E.g., for concurrent access to files, websites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Dining Philosophers</a:t>
            </a:r>
          </a:p>
          <a:p>
            <a:pPr lvl="1" eaLnBrk="1" hangingPunct="1"/>
            <a:r>
              <a:rPr lang="en-US" altLang="en-US" sz="2000" dirty="0"/>
              <a:t>Illustrates access to shared resources.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Sleeping Barber</a:t>
            </a:r>
          </a:p>
          <a:p>
            <a:pPr lvl="1" eaLnBrk="1" hangingPunct="1"/>
            <a:r>
              <a:rPr lang="en-US" altLang="en-US" sz="2000" dirty="0"/>
              <a:t>Illustrates efficient coordination of threads without the pitfalls (deadlock, starvation) and using queues.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Producers and Consumers</a:t>
            </a:r>
          </a:p>
          <a:p>
            <a:pPr lvl="1" eaLnBrk="1" hangingPunct="1"/>
            <a:r>
              <a:rPr lang="en-US" altLang="en-US" sz="2000" dirty="0"/>
              <a:t>Processing of non-reusable resources.</a:t>
            </a:r>
            <a:endParaRPr lang="en-GB" altLang="en-US" sz="2000" dirty="0"/>
          </a:p>
          <a:p>
            <a:pPr eaLnBrk="1" hangingPunct="1"/>
            <a:endParaRPr lang="en-GB" altLang="en-US" sz="2400" dirty="0">
              <a:solidFill>
                <a:srgbClr val="320064"/>
              </a:solidFill>
            </a:endParaRP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5A3C6183-506E-4298-A28F-3E5E4035A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9021E7B-341D-477D-9E88-ADD18F31A478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BB3DE520-9FDC-423F-9266-5730940B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728686C8-913C-4497-8C4F-A2CF54D9B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B5BD7DC-76B8-492A-B5A7-83EB0ED18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Dining Philosophers</a:t>
            </a:r>
          </a:p>
        </p:txBody>
      </p:sp>
      <p:sp>
        <p:nvSpPr>
          <p:cNvPr id="37891" name="Rectangle 7">
            <a:extLst>
              <a:ext uri="{FF2B5EF4-FFF2-40B4-BE49-F238E27FC236}">
                <a16:creationId xmlns:a16="http://schemas.microsoft.com/office/drawing/2014/main" id="{663B23D2-1F58-4C6B-92EC-EE79FDDA4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73152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2400"/>
              <a:t>Second solution (better):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An attendant will be denying a chopstick to a random philosopher.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GB" altLang="en-US" sz="2000"/>
              <a:t>Implies that at least one philosopher gets 2 chopsticks.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eaLnBrk="1" hangingPunct="1"/>
            <a:r>
              <a:rPr lang="en-GB" altLang="en-US" sz="2400"/>
              <a:t>Solution (C++ code) derived from Operating Systems by William Stallings (slightly different from the solution given in the notes).</a:t>
            </a:r>
          </a:p>
          <a:p>
            <a:pPr eaLnBrk="1" hangingPunct="1"/>
            <a:endParaRPr lang="en-GB" altLang="en-US" sz="2800">
              <a:solidFill>
                <a:srgbClr val="320064"/>
              </a:solidFill>
            </a:endParaRP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730D29BA-F0BB-4C9D-A023-FF907DFE3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FDD02FC2-D8A8-48C2-B6FB-337ED52BFA56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1865A68B-1F6C-4A33-9A59-C3D613A0C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7CD8D10B-8F35-433E-B5B6-10851534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5" name="Rectangle 8">
            <a:extLst>
              <a:ext uri="{FF2B5EF4-FFF2-40B4-BE49-F238E27FC236}">
                <a16:creationId xmlns:a16="http://schemas.microsoft.com/office/drawing/2014/main" id="{D53CF6FF-A28D-498D-AC3A-FF518C48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17716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5FB3978-9EE7-4EA4-B150-9F17418A0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Dining Philosophers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964D02E7-9DE5-436B-B7BD-3126C8463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ACB004E-B12D-4530-83AA-7E32220EB654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E85406A6-1DE6-495F-B134-BF6A9A76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43B1B6C2-D242-4E6E-BE98-7A173C398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Rectangle 7">
            <a:extLst>
              <a:ext uri="{FF2B5EF4-FFF2-40B4-BE49-F238E27FC236}">
                <a16:creationId xmlns:a16="http://schemas.microsoft.com/office/drawing/2014/main" id="{3ABB0109-E72E-46E5-AE30-A95A80B53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17716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919" name="Rectangle 8">
            <a:extLst>
              <a:ext uri="{FF2B5EF4-FFF2-40B4-BE49-F238E27FC236}">
                <a16:creationId xmlns:a16="http://schemas.microsoft.com/office/drawing/2014/main" id="{390AA681-B5D8-4731-89E7-63504512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77724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0363"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19138"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semaphore chopsticks [5]= {1,1,1,1,1};</a:t>
            </a:r>
          </a:p>
          <a:p>
            <a:r>
              <a:rPr lang="en-US" altLang="en-US"/>
              <a:t>semaphore room= {4}; </a:t>
            </a:r>
            <a:r>
              <a:rPr lang="en-US" altLang="en-US">
                <a:solidFill>
                  <a:srgbClr val="009900"/>
                </a:solidFill>
              </a:rPr>
              <a:t>// Up to 4 phil. will be getting a chopstick</a:t>
            </a:r>
          </a:p>
          <a:p>
            <a:endParaRPr lang="en-US" altLang="en-US"/>
          </a:p>
          <a:p>
            <a:r>
              <a:rPr lang="en-US" altLang="en-US"/>
              <a:t>void philosopher(int i) { </a:t>
            </a:r>
            <a:r>
              <a:rPr lang="en-US" altLang="en-US" sz="1600">
                <a:solidFill>
                  <a:srgbClr val="009900"/>
                </a:solidFill>
              </a:rPr>
              <a:t>//This function isthe entry point of the threads</a:t>
            </a:r>
          </a:p>
          <a:p>
            <a:pPr lvl="1"/>
            <a:r>
              <a:rPr lang="en-US" altLang="en-US"/>
              <a:t>while(true) {</a:t>
            </a:r>
          </a:p>
          <a:p>
            <a:pPr lvl="2"/>
            <a:r>
              <a:rPr lang="en-US" altLang="en-US"/>
              <a:t>think();</a:t>
            </a:r>
          </a:p>
          <a:p>
            <a:pPr lvl="2"/>
            <a:r>
              <a:rPr lang="en-US" altLang="en-US"/>
              <a:t>room.p(); </a:t>
            </a:r>
            <a:r>
              <a:rPr lang="en-US" altLang="en-US">
                <a:solidFill>
                  <a:srgbClr val="009900"/>
                </a:solidFill>
              </a:rPr>
              <a:t>// Waiting to be one of the lucky 4 philosophers!</a:t>
            </a:r>
          </a:p>
          <a:p>
            <a:pPr lvl="2"/>
            <a:r>
              <a:rPr lang="en-US" altLang="en-US"/>
              <a:t>chopstick[i].p(); </a:t>
            </a:r>
            <a:r>
              <a:rPr lang="en-US" altLang="en-US">
                <a:solidFill>
                  <a:srgbClr val="009900"/>
                </a:solidFill>
              </a:rPr>
              <a:t>// Philosopher i waits for his left chopstick. </a:t>
            </a:r>
          </a:p>
          <a:p>
            <a:pPr lvl="2"/>
            <a:r>
              <a:rPr lang="en-US" altLang="en-US"/>
              <a:t>chopstick[(i+1)%5].p(); </a:t>
            </a:r>
            <a:r>
              <a:rPr lang="en-US" altLang="en-US">
                <a:solidFill>
                  <a:srgbClr val="009900"/>
                </a:solidFill>
              </a:rPr>
              <a:t>// Philosopher i waits for his right chopstick.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eat(); </a:t>
            </a:r>
          </a:p>
          <a:p>
            <a:pPr lvl="2"/>
            <a:r>
              <a:rPr lang="en-US" altLang="en-US"/>
              <a:t>chopstick[(i+1)%5].v(); </a:t>
            </a:r>
            <a:r>
              <a:rPr lang="en-US" altLang="en-US">
                <a:solidFill>
                  <a:srgbClr val="009900"/>
                </a:solidFill>
              </a:rPr>
              <a:t>// Releasing the right chopstick. </a:t>
            </a:r>
          </a:p>
          <a:p>
            <a:pPr lvl="2"/>
            <a:r>
              <a:rPr lang="en-US" altLang="en-US"/>
              <a:t>chopstick[i].v(); </a:t>
            </a:r>
            <a:r>
              <a:rPr lang="en-US" altLang="en-US">
                <a:solidFill>
                  <a:srgbClr val="009900"/>
                </a:solidFill>
              </a:rPr>
              <a:t>// Releasing the left chopstick. </a:t>
            </a:r>
          </a:p>
          <a:p>
            <a:pPr lvl="2"/>
            <a:r>
              <a:rPr lang="en-US" altLang="en-US"/>
              <a:t>room.v(); </a:t>
            </a:r>
            <a:r>
              <a:rPr lang="en-US" altLang="en-US">
                <a:solidFill>
                  <a:srgbClr val="009900"/>
                </a:solidFill>
              </a:rPr>
              <a:t>// The 5</a:t>
            </a:r>
            <a:r>
              <a:rPr lang="en-US" altLang="en-US" baseline="30000">
                <a:solidFill>
                  <a:srgbClr val="009900"/>
                </a:solidFill>
              </a:rPr>
              <a:t>th</a:t>
            </a:r>
            <a:r>
              <a:rPr lang="en-US" altLang="en-US">
                <a:solidFill>
                  <a:srgbClr val="009900"/>
                </a:solidFill>
              </a:rPr>
              <a:t> element will now try to get his first chopstick!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}</a:t>
            </a:r>
          </a:p>
          <a:p>
            <a:r>
              <a:rPr lang="en-US" altLang="en-US"/>
              <a:t>} </a:t>
            </a:r>
            <a:endParaRPr lang="en-US" altLang="en-US">
              <a:solidFill>
                <a:srgbClr val="009900"/>
              </a:solidFill>
            </a:endParaRPr>
          </a:p>
          <a:p>
            <a:r>
              <a:rPr lang="en-US" altLang="en-US"/>
              <a:t>void main() {</a:t>
            </a:r>
          </a:p>
          <a:p>
            <a:r>
              <a:rPr lang="en-US" altLang="en-US"/>
              <a:t>	start_threads(philosopher(0), philosopher(1), philosopher(2), 			philosopher(3), philosopher(4)); //Starts 5 threads </a:t>
            </a:r>
          </a:p>
          <a:p>
            <a:r>
              <a:rPr lang="en-US" altLang="en-US"/>
              <a:t>} </a:t>
            </a:r>
            <a:endParaRPr lang="en-US" altLang="en-US">
              <a:solidFill>
                <a:srgbClr val="009900"/>
              </a:solidFill>
            </a:endParaRPr>
          </a:p>
          <a:p>
            <a:endParaRPr lang="en-US" altLang="en-US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EBD0E3A9-9901-4EC7-A5C1-B00243290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>
                <a:solidFill>
                  <a:srgbClr val="FF0000"/>
                </a:solidFill>
              </a:rPr>
              <a:t>Sleeping Barber</a:t>
            </a:r>
            <a:endParaRPr lang="en-GB" altLang="en-US" sz="5400">
              <a:solidFill>
                <a:srgbClr val="FF0000"/>
              </a:solidFill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CC64737D-4144-4D04-84EC-2A01F8362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07940DE-3D86-4B9C-9B6D-99834FF0F386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8562BAF2-AC72-4A3D-B717-29858304F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581181B1-00A0-4C11-8E92-1C1DB86A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D8D8-17A0-4186-8C3A-10662B15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Sleeping Barber</a:t>
            </a:r>
            <a:endParaRPr lang="en-GB" dirty="0"/>
          </a:p>
        </p:txBody>
      </p:sp>
      <p:pic>
        <p:nvPicPr>
          <p:cNvPr id="5" name="Graphic 4" descr="Person eating with solid fill">
            <a:extLst>
              <a:ext uri="{FF2B5EF4-FFF2-40B4-BE49-F238E27FC236}">
                <a16:creationId xmlns:a16="http://schemas.microsoft.com/office/drawing/2014/main" id="{6CDC59D4-AD13-4FFC-B04D-5E1B9B96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5470" y="4001169"/>
            <a:ext cx="914400" cy="914400"/>
          </a:xfrm>
          <a:prstGeom prst="rect">
            <a:avLst/>
          </a:prstGeom>
        </p:spPr>
      </p:pic>
      <p:pic>
        <p:nvPicPr>
          <p:cNvPr id="7" name="Graphic 6" descr="Walk with solid fill">
            <a:extLst>
              <a:ext uri="{FF2B5EF4-FFF2-40B4-BE49-F238E27FC236}">
                <a16:creationId xmlns:a16="http://schemas.microsoft.com/office/drawing/2014/main" id="{F00B9283-843E-43C5-BCCA-DE7AF1167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301" y="2286000"/>
            <a:ext cx="914400" cy="914400"/>
          </a:xfrm>
          <a:prstGeom prst="rect">
            <a:avLst/>
          </a:prstGeom>
        </p:spPr>
      </p:pic>
      <p:pic>
        <p:nvPicPr>
          <p:cNvPr id="9" name="Graphic 8" descr="Run with solid fill">
            <a:extLst>
              <a:ext uri="{FF2B5EF4-FFF2-40B4-BE49-F238E27FC236}">
                <a16:creationId xmlns:a16="http://schemas.microsoft.com/office/drawing/2014/main" id="{37338E0E-0E8D-41EF-A604-639DC31DD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6700" y="2548689"/>
            <a:ext cx="914400" cy="914400"/>
          </a:xfrm>
          <a:prstGeom prst="rect">
            <a:avLst/>
          </a:prstGeom>
        </p:spPr>
      </p:pic>
      <p:pic>
        <p:nvPicPr>
          <p:cNvPr id="11" name="Graphic 10" descr="Man with cane with solid fill">
            <a:extLst>
              <a:ext uri="{FF2B5EF4-FFF2-40B4-BE49-F238E27FC236}">
                <a16:creationId xmlns:a16="http://schemas.microsoft.com/office/drawing/2014/main" id="{C6E6DEF9-008F-4DF6-8E7F-E1D53FF50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385" y="2286000"/>
            <a:ext cx="914400" cy="914400"/>
          </a:xfrm>
          <a:prstGeom prst="rect">
            <a:avLst/>
          </a:prstGeom>
        </p:spPr>
      </p:pic>
      <p:pic>
        <p:nvPicPr>
          <p:cNvPr id="13" name="Graphic 12" descr="Director's Chair with solid fill">
            <a:extLst>
              <a:ext uri="{FF2B5EF4-FFF2-40B4-BE49-F238E27FC236}">
                <a16:creationId xmlns:a16="http://schemas.microsoft.com/office/drawing/2014/main" id="{FA7CE2D8-20E5-4671-B2B8-8740C3111E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40572" y="3110033"/>
            <a:ext cx="603447" cy="603447"/>
          </a:xfrm>
          <a:prstGeom prst="rect">
            <a:avLst/>
          </a:prstGeom>
        </p:spPr>
      </p:pic>
      <p:pic>
        <p:nvPicPr>
          <p:cNvPr id="14" name="Graphic 13" descr="Director's Chair with solid fill">
            <a:extLst>
              <a:ext uri="{FF2B5EF4-FFF2-40B4-BE49-F238E27FC236}">
                <a16:creationId xmlns:a16="http://schemas.microsoft.com/office/drawing/2014/main" id="{F179EC1C-C10C-4D2B-97D2-154732263E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4254" y="2501376"/>
            <a:ext cx="603447" cy="603447"/>
          </a:xfrm>
          <a:prstGeom prst="rect">
            <a:avLst/>
          </a:prstGeom>
        </p:spPr>
      </p:pic>
      <p:pic>
        <p:nvPicPr>
          <p:cNvPr id="15" name="Graphic 14" descr="Director's Chair with solid fill">
            <a:extLst>
              <a:ext uri="{FF2B5EF4-FFF2-40B4-BE49-F238E27FC236}">
                <a16:creationId xmlns:a16="http://schemas.microsoft.com/office/drawing/2014/main" id="{0C7A1616-3CC0-4095-9905-A57C823E9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4254" y="3110034"/>
            <a:ext cx="603447" cy="603447"/>
          </a:xfrm>
          <a:prstGeom prst="rect">
            <a:avLst/>
          </a:prstGeom>
        </p:spPr>
      </p:pic>
      <p:pic>
        <p:nvPicPr>
          <p:cNvPr id="16" name="Graphic 15" descr="Director's Chair with solid fill">
            <a:extLst>
              <a:ext uri="{FF2B5EF4-FFF2-40B4-BE49-F238E27FC236}">
                <a16:creationId xmlns:a16="http://schemas.microsoft.com/office/drawing/2014/main" id="{53CCF56B-287E-43C8-A077-543AA665D1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8147" y="3115244"/>
            <a:ext cx="603447" cy="603447"/>
          </a:xfrm>
          <a:prstGeom prst="rect">
            <a:avLst/>
          </a:prstGeom>
        </p:spPr>
      </p:pic>
      <p:pic>
        <p:nvPicPr>
          <p:cNvPr id="17" name="Graphic 16" descr="Director's Chair with solid fill">
            <a:extLst>
              <a:ext uri="{FF2B5EF4-FFF2-40B4-BE49-F238E27FC236}">
                <a16:creationId xmlns:a16="http://schemas.microsoft.com/office/drawing/2014/main" id="{A0E79A74-991E-4D07-B953-FA72164333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7934" y="2502569"/>
            <a:ext cx="603447" cy="603447"/>
          </a:xfrm>
          <a:prstGeom prst="rect">
            <a:avLst/>
          </a:prstGeom>
        </p:spPr>
      </p:pic>
      <p:pic>
        <p:nvPicPr>
          <p:cNvPr id="18" name="Graphic 17" descr="Director's Chair with solid fill">
            <a:extLst>
              <a:ext uri="{FF2B5EF4-FFF2-40B4-BE49-F238E27FC236}">
                <a16:creationId xmlns:a16="http://schemas.microsoft.com/office/drawing/2014/main" id="{5AEA4D05-9D97-4DB9-B10B-946361E68C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3612" y="2485007"/>
            <a:ext cx="603447" cy="60344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E30328-FC1F-4469-9146-5B448B93D9EC}"/>
              </a:ext>
            </a:extLst>
          </p:cNvPr>
          <p:cNvCxnSpPr>
            <a:cxnSpLocks/>
          </p:cNvCxnSpPr>
          <p:nvPr/>
        </p:nvCxnSpPr>
        <p:spPr>
          <a:xfrm>
            <a:off x="2895600" y="1617980"/>
            <a:ext cx="0" cy="419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C42570-D309-451F-917C-C1B79E8227F2}"/>
              </a:ext>
            </a:extLst>
          </p:cNvPr>
          <p:cNvCxnSpPr>
            <a:cxnSpLocks/>
          </p:cNvCxnSpPr>
          <p:nvPr/>
        </p:nvCxnSpPr>
        <p:spPr>
          <a:xfrm>
            <a:off x="6172200" y="1600200"/>
            <a:ext cx="0" cy="419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066611-A77B-40B2-9CB8-DDAAB4D6ABF1}"/>
              </a:ext>
            </a:extLst>
          </p:cNvPr>
          <p:cNvCxnSpPr/>
          <p:nvPr/>
        </p:nvCxnSpPr>
        <p:spPr>
          <a:xfrm>
            <a:off x="2026701" y="2895600"/>
            <a:ext cx="592269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61528C-B425-4253-B1A4-D07AAE70A018}"/>
              </a:ext>
            </a:extLst>
          </p:cNvPr>
          <p:cNvCxnSpPr/>
          <p:nvPr/>
        </p:nvCxnSpPr>
        <p:spPr>
          <a:xfrm>
            <a:off x="6622514" y="2985836"/>
            <a:ext cx="592269" cy="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E13087-E00A-4A1F-BEEE-8D97AD448607}"/>
              </a:ext>
            </a:extLst>
          </p:cNvPr>
          <p:cNvSpPr txBox="1"/>
          <p:nvPr/>
        </p:nvSpPr>
        <p:spPr>
          <a:xfrm>
            <a:off x="429945" y="1600200"/>
            <a:ext cx="216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Customers Arriving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B3DCD-EC20-4E8E-992E-725F7812E776}"/>
              </a:ext>
            </a:extLst>
          </p:cNvPr>
          <p:cNvSpPr txBox="1"/>
          <p:nvPr/>
        </p:nvSpPr>
        <p:spPr>
          <a:xfrm>
            <a:off x="3323825" y="1433314"/>
            <a:ext cx="216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barbershop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23203-B25F-4113-A1C0-58C0D50FC5FD}"/>
              </a:ext>
            </a:extLst>
          </p:cNvPr>
          <p:cNvSpPr txBox="1"/>
          <p:nvPr/>
        </p:nvSpPr>
        <p:spPr>
          <a:xfrm>
            <a:off x="6241961" y="1745734"/>
            <a:ext cx="216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Customer had a haircut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CBA280-5965-4AB0-90F6-8EEE78B3CF6F}"/>
              </a:ext>
            </a:extLst>
          </p:cNvPr>
          <p:cNvSpPr txBox="1"/>
          <p:nvPr/>
        </p:nvSpPr>
        <p:spPr>
          <a:xfrm>
            <a:off x="458115" y="3676135"/>
            <a:ext cx="216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Barbershop is full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1ACDDF-3086-47DF-8491-B79FA48E8961}"/>
              </a:ext>
            </a:extLst>
          </p:cNvPr>
          <p:cNvCxnSpPr>
            <a:cxnSpLocks/>
          </p:cNvCxnSpPr>
          <p:nvPr/>
        </p:nvCxnSpPr>
        <p:spPr>
          <a:xfrm flipH="1">
            <a:off x="1871055" y="3934227"/>
            <a:ext cx="886230" cy="38448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phic 32" descr="Run with solid fill">
            <a:extLst>
              <a:ext uri="{FF2B5EF4-FFF2-40B4-BE49-F238E27FC236}">
                <a16:creationId xmlns:a16="http://schemas.microsoft.com/office/drawing/2014/main" id="{30D1C627-B333-4187-BF47-1E192972C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3762" y="4368801"/>
            <a:ext cx="886231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47E8C6-7B0D-40DC-BAA8-911F61CD87ED}"/>
              </a:ext>
            </a:extLst>
          </p:cNvPr>
          <p:cNvSpPr txBox="1"/>
          <p:nvPr/>
        </p:nvSpPr>
        <p:spPr>
          <a:xfrm>
            <a:off x="3200401" y="5013381"/>
            <a:ext cx="259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Barber is waiting for customer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B15C0F-EF8F-57C7-CA55-868139CCDBBB}"/>
              </a:ext>
            </a:extLst>
          </p:cNvPr>
          <p:cNvCxnSpPr>
            <a:cxnSpLocks/>
          </p:cNvCxnSpPr>
          <p:nvPr/>
        </p:nvCxnSpPr>
        <p:spPr>
          <a:xfrm flipV="1">
            <a:off x="2757285" y="2392065"/>
            <a:ext cx="566540" cy="42733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CDECB7-351D-ACEE-81B8-12B2A7CC5322}"/>
              </a:ext>
            </a:extLst>
          </p:cNvPr>
          <p:cNvSpPr txBox="1"/>
          <p:nvPr/>
        </p:nvSpPr>
        <p:spPr>
          <a:xfrm>
            <a:off x="2458126" y="1954744"/>
            <a:ext cx="216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Take a seat</a:t>
            </a:r>
          </a:p>
        </p:txBody>
      </p:sp>
      <p:pic>
        <p:nvPicPr>
          <p:cNvPr id="8" name="Graphic 7" descr="Walk with solid fill">
            <a:extLst>
              <a:ext uri="{FF2B5EF4-FFF2-40B4-BE49-F238E27FC236}">
                <a16:creationId xmlns:a16="http://schemas.microsoft.com/office/drawing/2014/main" id="{0CB91681-6628-0F83-D8E6-2422C4382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578" y="24586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32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BC5D53E-FF82-43E1-9F9E-7CDC04513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Sleeping Barber</a:t>
            </a:r>
            <a:endParaRPr lang="en-GB" altLang="en-US" dirty="0"/>
          </a:p>
        </p:txBody>
      </p:sp>
      <p:sp>
        <p:nvSpPr>
          <p:cNvPr id="40963" name="Rectangle 7">
            <a:extLst>
              <a:ext uri="{FF2B5EF4-FFF2-40B4-BE49-F238E27FC236}">
                <a16:creationId xmlns:a16="http://schemas.microsoft.com/office/drawing/2014/main" id="{68A98742-3E36-44CE-8DEB-B62DC69DF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76200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1 barber, 1 barber chair and </a:t>
            </a:r>
            <a:r>
              <a:rPr lang="en-GB" altLang="en-US" sz="2400" i="1"/>
              <a:t>n</a:t>
            </a:r>
            <a:r>
              <a:rPr lang="en-GB" altLang="en-US" sz="2400"/>
              <a:t> waiting chairs.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4 cases: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sz="2000"/>
              <a:t>No customer: The barber sleeps.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sz="2000"/>
              <a:t>A customer arrives: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sz="1800"/>
              <a:t>No other customer: he awakes the barber.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sz="1800"/>
              <a:t>Barber is busy, but there is a vacant chair: the customer sits down.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sz="1800"/>
              <a:t>All chairs are occupied: The customer sadly leaves the shop.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The problem can lead to deadlocks and starvation if not properly implemented.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Our solution will use semaphores again.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>
              <a:solidFill>
                <a:srgbClr val="320064"/>
              </a:solidFill>
            </a:endParaRP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B14B1C60-BB8E-4BCF-9AC1-AF5173B9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6582A7F-3D84-4D5C-B2A1-C6F483AC659D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18A17397-EFA7-41A1-AA6D-6E0BCCE3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6D79F094-1281-414D-9462-8F60CA499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FDD8CD0-6E14-41A0-89AD-C28407A73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Sleeping Barber</a:t>
            </a:r>
            <a:endParaRPr lang="en-GB" altLang="en-US"/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6D235219-5C37-423C-A2E5-7D6E8E6FA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76200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Representative of 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00"/>
              <a:t>queueing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00"/>
              <a:t>Client/server communications.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i="1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cutHair</a:t>
            </a:r>
            <a:r>
              <a:rPr lang="en-GB" altLang="en-US" sz="2000"/>
              <a:t>() and </a:t>
            </a:r>
            <a:r>
              <a:rPr lang="en-GB" altLang="en-US" sz="2000" i="1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getHaircut</a:t>
            </a:r>
            <a:r>
              <a:rPr lang="en-GB" altLang="en-US" sz="2000"/>
              <a:t>() functions.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>
              <a:solidFill>
                <a:srgbClr val="320064"/>
              </a:solidFill>
            </a:endParaRP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A37C73AC-B91C-4866-8FFE-CFAB5A507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53CF6A3-2820-4922-AE1C-BACA6EAA9AF3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id="{79C0C571-8CB5-45F5-BC2E-2263CC892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0" name="Text Box 5">
            <a:extLst>
              <a:ext uri="{FF2B5EF4-FFF2-40B4-BE49-F238E27FC236}">
                <a16:creationId xmlns:a16="http://schemas.microsoft.com/office/drawing/2014/main" id="{972B8A84-1335-49CE-8EBD-745930C84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3CBD952-5EB7-4187-9F22-02ABE4CC9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Sleeping Barber</a:t>
            </a:r>
            <a:endParaRPr lang="en-GB" altLang="en-US"/>
          </a:p>
        </p:txBody>
      </p:sp>
      <p:sp>
        <p:nvSpPr>
          <p:cNvPr id="195591" name="Rectangle 7">
            <a:extLst>
              <a:ext uri="{FF2B5EF4-FFF2-40B4-BE49-F238E27FC236}">
                <a16:creationId xmlns:a16="http://schemas.microsoft.com/office/drawing/2014/main" id="{00F6CAD9-2162-4C79-9B81-56581FAB0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Initialization (pseudo-code):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GB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barber thread should then be created, which will be followed by the creation of customer threads according to the needs.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EE960BBA-44C8-4B8E-8117-176E31975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36C7A9F-1078-406C-A621-9AADDE51BD41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499F7E83-DDC8-47A3-AC2C-9FC17A8D7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4" name="Text Box 5">
            <a:extLst>
              <a:ext uri="{FF2B5EF4-FFF2-40B4-BE49-F238E27FC236}">
                <a16:creationId xmlns:a16="http://schemas.microsoft.com/office/drawing/2014/main" id="{3F97E936-1134-4464-BF32-069E73B7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3015" name="Picture 8">
            <a:extLst>
              <a:ext uri="{FF2B5EF4-FFF2-40B4-BE49-F238E27FC236}">
                <a16:creationId xmlns:a16="http://schemas.microsoft.com/office/drawing/2014/main" id="{9C4A8FE6-5BC6-476C-A3BB-A3A46D4B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382000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5593" name="AutoShape 9">
            <a:extLst>
              <a:ext uri="{FF2B5EF4-FFF2-40B4-BE49-F238E27FC236}">
                <a16:creationId xmlns:a16="http://schemas.microsoft.com/office/drawing/2014/main" id="{11158D80-AD73-4EEC-BE84-F186FDB6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2057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5594" name="AutoShape 10">
            <a:extLst>
              <a:ext uri="{FF2B5EF4-FFF2-40B4-BE49-F238E27FC236}">
                <a16:creationId xmlns:a16="http://schemas.microsoft.com/office/drawing/2014/main" id="{D95A158D-2A0E-48BF-813D-EB4D23597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2362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5595" name="AutoShape 11">
            <a:extLst>
              <a:ext uri="{FF2B5EF4-FFF2-40B4-BE49-F238E27FC236}">
                <a16:creationId xmlns:a16="http://schemas.microsoft.com/office/drawing/2014/main" id="{10905780-FA84-47F2-8D9B-BF30E3A5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2667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5596" name="AutoShape 12">
            <a:extLst>
              <a:ext uri="{FF2B5EF4-FFF2-40B4-BE49-F238E27FC236}">
                <a16:creationId xmlns:a16="http://schemas.microsoft.com/office/drawing/2014/main" id="{00C20811-7AD6-4A5D-8C88-6DC4B7B91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2971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5597" name="AutoShape 13">
            <a:extLst>
              <a:ext uri="{FF2B5EF4-FFF2-40B4-BE49-F238E27FC236}">
                <a16:creationId xmlns:a16="http://schemas.microsoft.com/office/drawing/2014/main" id="{E26C6A76-D2D9-4754-B704-547CCE9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3240088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3" grpId="0" animBg="1"/>
      <p:bldP spid="195593" grpId="1" animBg="1"/>
      <p:bldP spid="195594" grpId="0" animBg="1"/>
      <p:bldP spid="195594" grpId="1" animBg="1"/>
      <p:bldP spid="195595" grpId="0" animBg="1"/>
      <p:bldP spid="195595" grpId="1" animBg="1"/>
      <p:bldP spid="195596" grpId="0" animBg="1"/>
      <p:bldP spid="195596" grpId="1" animBg="1"/>
      <p:bldP spid="195597" grpId="0" animBg="1"/>
      <p:bldP spid="19559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FD39588-8863-49C0-B323-116BC0005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Sleeping Barber</a:t>
            </a:r>
            <a:endParaRPr lang="en-GB" altLang="en-US"/>
          </a:p>
        </p:txBody>
      </p:sp>
      <p:sp>
        <p:nvSpPr>
          <p:cNvPr id="196615" name="Rectangle 7">
            <a:extLst>
              <a:ext uri="{FF2B5EF4-FFF2-40B4-BE49-F238E27FC236}">
                <a16:creationId xmlns:a16="http://schemas.microsoft.com/office/drawing/2014/main" id="{B4BDB957-98AA-468C-9B1D-760133D24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Barber thread: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66E5F100-1CE1-496E-A518-C560E638D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5AFBB0E-B7E5-470E-85DE-E124D32298DA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A2031EE8-3432-4CF6-8E6D-D439D7FF3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5FB28DA4-978D-4306-AF4F-818FEF679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4039" name="Picture 8">
            <a:extLst>
              <a:ext uri="{FF2B5EF4-FFF2-40B4-BE49-F238E27FC236}">
                <a16:creationId xmlns:a16="http://schemas.microsoft.com/office/drawing/2014/main" id="{5839C29F-0970-4690-94AE-907D3D18F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27238"/>
            <a:ext cx="8458200" cy="2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6617" name="AutoShape 9">
            <a:extLst>
              <a:ext uri="{FF2B5EF4-FFF2-40B4-BE49-F238E27FC236}">
                <a16:creationId xmlns:a16="http://schemas.microsoft.com/office/drawing/2014/main" id="{573C4884-DCC1-4E30-85DA-B03DE31D8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27559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6618" name="AutoShape 10">
            <a:extLst>
              <a:ext uri="{FF2B5EF4-FFF2-40B4-BE49-F238E27FC236}">
                <a16:creationId xmlns:a16="http://schemas.microsoft.com/office/drawing/2014/main" id="{C13A4107-D6CC-450C-90EF-97F81BFF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3048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6619" name="AutoShape 11">
            <a:extLst>
              <a:ext uri="{FF2B5EF4-FFF2-40B4-BE49-F238E27FC236}">
                <a16:creationId xmlns:a16="http://schemas.microsoft.com/office/drawing/2014/main" id="{C33E8765-6937-4244-BD9E-91E3FA76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338931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6620" name="AutoShape 12">
            <a:extLst>
              <a:ext uri="{FF2B5EF4-FFF2-40B4-BE49-F238E27FC236}">
                <a16:creationId xmlns:a16="http://schemas.microsoft.com/office/drawing/2014/main" id="{C2A67EDF-D92F-4F68-B7B4-A5942612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3678238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6621" name="AutoShape 13">
            <a:extLst>
              <a:ext uri="{FF2B5EF4-FFF2-40B4-BE49-F238E27FC236}">
                <a16:creationId xmlns:a16="http://schemas.microsoft.com/office/drawing/2014/main" id="{3B8B4504-C411-4A89-AA2B-7DE02082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3962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6622" name="AutoShape 14">
            <a:extLst>
              <a:ext uri="{FF2B5EF4-FFF2-40B4-BE49-F238E27FC236}">
                <a16:creationId xmlns:a16="http://schemas.microsoft.com/office/drawing/2014/main" id="{477077B7-AE30-42FA-9750-67D560999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4267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7" grpId="0" animBg="1"/>
      <p:bldP spid="196617" grpId="1" animBg="1"/>
      <p:bldP spid="196618" grpId="0" animBg="1"/>
      <p:bldP spid="196618" grpId="1" animBg="1"/>
      <p:bldP spid="196619" grpId="0" animBg="1"/>
      <p:bldP spid="196619" grpId="1" animBg="1"/>
      <p:bldP spid="196620" grpId="0" animBg="1"/>
      <p:bldP spid="196620" grpId="1" animBg="1"/>
      <p:bldP spid="196621" grpId="0" animBg="1"/>
      <p:bldP spid="196621" grpId="1" animBg="1"/>
      <p:bldP spid="196622" grpId="0" animBg="1"/>
      <p:bldP spid="19662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C88D9E9-62B7-4D54-93D1-AA81D9A5A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Sleeping Barber</a:t>
            </a:r>
            <a:endParaRPr lang="en-GB" altLang="en-US"/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BA1A34A8-3429-4A3A-BBCF-E178EA898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thread: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800" dirty="0">
              <a:solidFill>
                <a:srgbClr val="320064"/>
              </a:solidFill>
            </a:endParaRP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F6005538-51A6-4983-91A2-C1B0ABDF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C425685-759C-48A0-A1D2-B1D58ECE2938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8C154017-68CF-47A8-BA0A-8ACE5D6AF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2" name="Text Box 5">
            <a:extLst>
              <a:ext uri="{FF2B5EF4-FFF2-40B4-BE49-F238E27FC236}">
                <a16:creationId xmlns:a16="http://schemas.microsoft.com/office/drawing/2014/main" id="{D5C6B8C8-3FBB-4E89-AF81-862123F7E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5063" name="Picture 8">
            <a:extLst>
              <a:ext uri="{FF2B5EF4-FFF2-40B4-BE49-F238E27FC236}">
                <a16:creationId xmlns:a16="http://schemas.microsoft.com/office/drawing/2014/main" id="{DDB578CA-9D81-400F-8187-F2CC34D1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14525"/>
            <a:ext cx="8763000" cy="331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641" name="AutoShape 9">
            <a:extLst>
              <a:ext uri="{FF2B5EF4-FFF2-40B4-BE49-F238E27FC236}">
                <a16:creationId xmlns:a16="http://schemas.microsoft.com/office/drawing/2014/main" id="{4102FDD0-3221-41C2-B0E6-91202E1CE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2362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7642" name="AutoShape 10">
            <a:extLst>
              <a:ext uri="{FF2B5EF4-FFF2-40B4-BE49-F238E27FC236}">
                <a16:creationId xmlns:a16="http://schemas.microsoft.com/office/drawing/2014/main" id="{3D93B076-D0F3-4014-A4D1-5ABC4DB0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2667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7643" name="AutoShape 11">
            <a:extLst>
              <a:ext uri="{FF2B5EF4-FFF2-40B4-BE49-F238E27FC236}">
                <a16:creationId xmlns:a16="http://schemas.microsoft.com/office/drawing/2014/main" id="{4D6E8572-0195-4C78-B365-1021AE18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2971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7644" name="AutoShape 12">
            <a:extLst>
              <a:ext uri="{FF2B5EF4-FFF2-40B4-BE49-F238E27FC236}">
                <a16:creationId xmlns:a16="http://schemas.microsoft.com/office/drawing/2014/main" id="{F3AA509C-9446-4F94-98AE-0EFD856F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7645" name="AutoShape 13">
            <a:extLst>
              <a:ext uri="{FF2B5EF4-FFF2-40B4-BE49-F238E27FC236}">
                <a16:creationId xmlns:a16="http://schemas.microsoft.com/office/drawing/2014/main" id="{33055724-7530-472D-9E62-8CE464557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3581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7646" name="AutoShape 14">
            <a:extLst>
              <a:ext uri="{FF2B5EF4-FFF2-40B4-BE49-F238E27FC236}">
                <a16:creationId xmlns:a16="http://schemas.microsoft.com/office/drawing/2014/main" id="{B9CE8341-4021-4F8C-BD8D-3E5BDA49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3886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7647" name="AutoShape 15">
            <a:extLst>
              <a:ext uri="{FF2B5EF4-FFF2-40B4-BE49-F238E27FC236}">
                <a16:creationId xmlns:a16="http://schemas.microsoft.com/office/drawing/2014/main" id="{DCB02A47-C07F-40F2-8CDC-B5EE6A3D2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4206875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7648" name="AutoShape 16">
            <a:extLst>
              <a:ext uri="{FF2B5EF4-FFF2-40B4-BE49-F238E27FC236}">
                <a16:creationId xmlns:a16="http://schemas.microsoft.com/office/drawing/2014/main" id="{12A383BF-DCF6-4FC0-B959-AC138C578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4876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97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1" grpId="0" animBg="1"/>
      <p:bldP spid="197641" grpId="1" animBg="1"/>
      <p:bldP spid="197642" grpId="0" animBg="1"/>
      <p:bldP spid="197642" grpId="1" animBg="1"/>
      <p:bldP spid="197643" grpId="0" animBg="1"/>
      <p:bldP spid="197643" grpId="1" animBg="1"/>
      <p:bldP spid="197644" grpId="0" animBg="1"/>
      <p:bldP spid="197644" grpId="1" animBg="1"/>
      <p:bldP spid="197645" grpId="0" animBg="1"/>
      <p:bldP spid="197645" grpId="1" animBg="1"/>
      <p:bldP spid="197646" grpId="0" animBg="1"/>
      <p:bldP spid="197646" grpId="1" animBg="1"/>
      <p:bldP spid="197647" grpId="0" animBg="1"/>
      <p:bldP spid="197647" grpId="1" animBg="1"/>
      <p:bldP spid="197648" grpId="0" animBg="1"/>
      <p:bldP spid="19764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F936D7F-B23B-499A-851D-2476E1F92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Sleeping Barber</a:t>
            </a:r>
            <a:endParaRPr lang="en-GB" altLang="en-US"/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7EF820AA-DC3D-4726-8205-091B9162F4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2400"/>
              <a:t>Wikipedia solution (C++):</a:t>
            </a:r>
          </a:p>
          <a:p>
            <a:pPr eaLnBrk="1" hangingPunct="1"/>
            <a:endParaRPr lang="en-GB" altLang="en-US" sz="2400"/>
          </a:p>
          <a:p>
            <a:pPr eaLnBrk="1" hangingPunct="1"/>
            <a:endParaRPr lang="en-GB" altLang="en-US" sz="2400"/>
          </a:p>
          <a:p>
            <a:pPr eaLnBrk="1" hangingPunct="1"/>
            <a:r>
              <a:rPr lang="en-GB" altLang="en-US" sz="2400"/>
              <a:t>Barber thread:</a:t>
            </a:r>
          </a:p>
          <a:p>
            <a:pPr eaLnBrk="1" hangingPunct="1">
              <a:buFontTx/>
              <a:buNone/>
            </a:pPr>
            <a:endParaRPr lang="en-US" altLang="en-US" sz="2800">
              <a:solidFill>
                <a:srgbClr val="320064"/>
              </a:solidFill>
            </a:endParaRP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55B92907-A17E-45F9-B903-0F11D0829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113EC71E-4759-421B-B8FA-F06514BF29A8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5" name="Text Box 4">
            <a:extLst>
              <a:ext uri="{FF2B5EF4-FFF2-40B4-BE49-F238E27FC236}">
                <a16:creationId xmlns:a16="http://schemas.microsoft.com/office/drawing/2014/main" id="{6F9BA5AC-FB02-4CE5-9FAB-E0ED52BA6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Text Box 5">
            <a:extLst>
              <a:ext uri="{FF2B5EF4-FFF2-40B4-BE49-F238E27FC236}">
                <a16:creationId xmlns:a16="http://schemas.microsoft.com/office/drawing/2014/main" id="{8797261E-2FDC-4372-8E42-38097B16E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7" name="Rectangle 8">
            <a:extLst>
              <a:ext uri="{FF2B5EF4-FFF2-40B4-BE49-F238E27FC236}">
                <a16:creationId xmlns:a16="http://schemas.microsoft.com/office/drawing/2014/main" id="{4957983F-8D3E-4713-ABE0-C74B4AB6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39875"/>
            <a:ext cx="3130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Semaphore Customers(0);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Semaphore Barber(0);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Semaphore accessSeats(1) 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int NumberOfFreeSeats=5; </a:t>
            </a:r>
          </a:p>
        </p:txBody>
      </p:sp>
      <p:sp>
        <p:nvSpPr>
          <p:cNvPr id="46088" name="Rectangle 9">
            <a:extLst>
              <a:ext uri="{FF2B5EF4-FFF2-40B4-BE49-F238E27FC236}">
                <a16:creationId xmlns:a16="http://schemas.microsoft.com/office/drawing/2014/main" id="{9033311D-D614-4854-8F28-02F9E26E4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67063"/>
            <a:ext cx="7772400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  <a:tab pos="2155825" algn="l"/>
                <a:tab pos="2514600" algn="l"/>
                <a:tab pos="2873375" algn="l"/>
              </a:tabLst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  <a:tab pos="2155825" algn="l"/>
                <a:tab pos="2514600" algn="l"/>
                <a:tab pos="2873375" algn="l"/>
              </a:tabLst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  <a:tab pos="2155825" algn="l"/>
                <a:tab pos="2514600" algn="l"/>
                <a:tab pos="2873375" algn="l"/>
              </a:tabLst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  <a:tab pos="2155825" algn="l"/>
                <a:tab pos="2514600" algn="l"/>
                <a:tab pos="2873375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  <a:tab pos="2155825" algn="l"/>
                <a:tab pos="2514600" algn="l"/>
                <a:tab pos="2873375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  <a:tab pos="2155825" algn="l"/>
                <a:tab pos="2514600" algn="l"/>
                <a:tab pos="2873375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  <a:tab pos="2155825" algn="l"/>
                <a:tab pos="2514600" algn="l"/>
                <a:tab pos="2873375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  <a:tab pos="2155825" algn="l"/>
                <a:tab pos="2514600" algn="l"/>
                <a:tab pos="2873375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  <a:tab pos="2155825" algn="l"/>
                <a:tab pos="2514600" algn="l"/>
                <a:tab pos="2873375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while(true) {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	Customers.p(); </a:t>
            </a:r>
            <a:r>
              <a:rPr lang="en-US" altLang="en-US" sz="1400">
                <a:solidFill>
                  <a:srgbClr val="009900"/>
                </a:solidFill>
                <a:latin typeface="Arial" panose="020B0604020202020204" pitchFamily="34" charset="0"/>
              </a:rPr>
              <a:t>//tries to acquire a customer - if none is available he goes to sleep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	accessSeats.p(); </a:t>
            </a:r>
            <a:r>
              <a:rPr lang="en-US" altLang="en-US" sz="1400">
                <a:solidFill>
                  <a:srgbClr val="009900"/>
                </a:solidFill>
                <a:latin typeface="Arial" panose="020B0604020202020204" pitchFamily="34" charset="0"/>
              </a:rPr>
              <a:t>//at this time he has been awaken -&gt; want to modify the number of 						available seats</a:t>
            </a:r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	NumberOfFreeSeats++; </a:t>
            </a:r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//one chair gets free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	Barber.v(); </a:t>
            </a:r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// the barber is ready to cut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	accessSeats.v(); </a:t>
            </a:r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//we don't need the lock on the chairs anymore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					</a:t>
            </a:r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//now the barber is cutting hair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}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C3182515-DADB-421E-8621-D09150EDB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>
                <a:solidFill>
                  <a:srgbClr val="FF0000"/>
                </a:solidFill>
              </a:rPr>
              <a:t>Readers </a:t>
            </a:r>
            <a:br>
              <a:rPr lang="en-US" altLang="en-US" sz="5400">
                <a:solidFill>
                  <a:srgbClr val="FF0000"/>
                </a:solidFill>
              </a:rPr>
            </a:br>
            <a:r>
              <a:rPr lang="en-US" altLang="en-US" sz="5400">
                <a:solidFill>
                  <a:srgbClr val="FF0000"/>
                </a:solidFill>
              </a:rPr>
              <a:t>&amp;</a:t>
            </a:r>
            <a:br>
              <a:rPr lang="en-US" altLang="en-US" sz="5400">
                <a:solidFill>
                  <a:srgbClr val="FF0000"/>
                </a:solidFill>
              </a:rPr>
            </a:br>
            <a:r>
              <a:rPr lang="en-US" altLang="en-US" sz="5400">
                <a:solidFill>
                  <a:srgbClr val="FF0000"/>
                </a:solidFill>
              </a:rPr>
              <a:t>Writers</a:t>
            </a:r>
            <a:endParaRPr lang="en-GB" altLang="en-US" sz="5400">
              <a:solidFill>
                <a:srgbClr val="FF0000"/>
              </a:solidFill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E902EFF8-A4E8-48B1-9CA3-9AEE4A1EF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FBBB9792-2277-4F58-B4E4-2320B45BAA2B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1B301220-FC12-4E96-AF90-FAC5F3AD8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ABF2D057-C3FB-4E36-8F77-60363A83C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C789CEB-1773-46CA-B74F-B32DDD85A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Sleeping Barber</a:t>
            </a:r>
            <a:endParaRPr lang="en-GB" altLang="en-US"/>
          </a:p>
        </p:txBody>
      </p:sp>
      <p:sp>
        <p:nvSpPr>
          <p:cNvPr id="199687" name="Rectangle 7">
            <a:extLst>
              <a:ext uri="{FF2B5EF4-FFF2-40B4-BE49-F238E27FC236}">
                <a16:creationId xmlns:a16="http://schemas.microsoft.com/office/drawing/2014/main" id="{9D6F449C-191D-4AAE-9F6A-7A32BC03C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thread: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800" dirty="0">
              <a:solidFill>
                <a:srgbClr val="320064"/>
              </a:solidFill>
            </a:endParaRP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F8CBABAF-0F98-4093-B23D-702583546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0BC1A1AF-356A-46A2-B8CD-FE1E455B8B8C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C399BA2B-09A3-4375-9437-8576B8E00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0" name="Text Box 5">
            <a:extLst>
              <a:ext uri="{FF2B5EF4-FFF2-40B4-BE49-F238E27FC236}">
                <a16:creationId xmlns:a16="http://schemas.microsoft.com/office/drawing/2014/main" id="{45377224-EEFE-49C1-8354-8926ECE28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Rectangle 8">
            <a:extLst>
              <a:ext uri="{FF2B5EF4-FFF2-40B4-BE49-F238E27FC236}">
                <a16:creationId xmlns:a16="http://schemas.microsoft.com/office/drawing/2014/main" id="{482419AF-60A8-4F45-A204-A581EDD95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600" y="2057400"/>
            <a:ext cx="82327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360363" algn="l"/>
                <a:tab pos="715963" algn="l"/>
                <a:tab pos="1074738" algn="l"/>
                <a:tab pos="1431925" algn="l"/>
                <a:tab pos="1790700" algn="l"/>
              </a:tabLst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60363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360363" algn="l"/>
                <a:tab pos="715963" algn="l"/>
                <a:tab pos="1074738" algn="l"/>
                <a:tab pos="1431925" algn="l"/>
                <a:tab pos="1790700" algn="l"/>
              </a:tabLst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360363" algn="l"/>
                <a:tab pos="715963" algn="l"/>
                <a:tab pos="1074738" algn="l"/>
                <a:tab pos="1431925" algn="l"/>
                <a:tab pos="1790700" algn="l"/>
              </a:tabLst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360363" algn="l"/>
                <a:tab pos="715963" algn="l"/>
                <a:tab pos="1074738" algn="l"/>
                <a:tab pos="1431925" algn="l"/>
                <a:tab pos="17907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360363" algn="l"/>
                <a:tab pos="715963" algn="l"/>
                <a:tab pos="1074738" algn="l"/>
                <a:tab pos="1431925" algn="l"/>
                <a:tab pos="17907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360363" algn="l"/>
                <a:tab pos="715963" algn="l"/>
                <a:tab pos="1074738" algn="l"/>
                <a:tab pos="1431925" algn="l"/>
                <a:tab pos="17907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360363" algn="l"/>
                <a:tab pos="715963" algn="l"/>
                <a:tab pos="1074738" algn="l"/>
                <a:tab pos="1431925" algn="l"/>
                <a:tab pos="17907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360363" algn="l"/>
                <a:tab pos="715963" algn="l"/>
                <a:tab pos="1074738" algn="l"/>
                <a:tab pos="1431925" algn="l"/>
                <a:tab pos="17907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358775" algn="l"/>
                <a:tab pos="360363" algn="l"/>
                <a:tab pos="715963" algn="l"/>
                <a:tab pos="1074738" algn="l"/>
                <a:tab pos="1431925" algn="l"/>
                <a:tab pos="17907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	accessSeats.p(); </a:t>
            </a:r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//tries to get access to the chairs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	if (NumberOfFreeSeats&gt;0) { </a:t>
            </a:r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//if there are any free seats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			NumberOfFreeSeats --; </a:t>
            </a:r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//sitting down on a chair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	Customers.v(); </a:t>
            </a: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//notify the barber, who's waiting that there is a customer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	access	Seats.v(); </a:t>
            </a: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// don't need to lock the chairs anymore 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	Barber.p() </a:t>
            </a: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// now it's this customers turn, but wait if the barber is busy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1"/>
                </a:solidFill>
                <a:latin typeface="Arial" panose="020B0604020202020204" pitchFamily="34" charset="0"/>
              </a:rPr>
              <a:t>}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else </a:t>
            </a:r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// there are no free seats //tough luck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			accessSeats.v() </a:t>
            </a:r>
            <a:r>
              <a:rPr lang="en-US" altLang="en-US">
                <a:solidFill>
                  <a:srgbClr val="009900"/>
                </a:solidFill>
                <a:latin typeface="Arial" panose="020B0604020202020204" pitchFamily="34" charset="0"/>
              </a:rPr>
              <a:t>//but don't forget to release the lock on the seats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21AC289F-D641-4186-A61D-0975D499F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>
                <a:solidFill>
                  <a:srgbClr val="FF0000"/>
                </a:solidFill>
              </a:rPr>
              <a:t>Producers</a:t>
            </a:r>
            <a:br>
              <a:rPr lang="en-US" altLang="en-US" sz="5400">
                <a:solidFill>
                  <a:srgbClr val="FF0000"/>
                </a:solidFill>
              </a:rPr>
            </a:br>
            <a:r>
              <a:rPr lang="en-US" altLang="en-US" sz="5400">
                <a:solidFill>
                  <a:srgbClr val="FF0000"/>
                </a:solidFill>
              </a:rPr>
              <a:t>&amp;</a:t>
            </a:r>
            <a:br>
              <a:rPr lang="en-US" altLang="en-US" sz="5400">
                <a:solidFill>
                  <a:srgbClr val="FF0000"/>
                </a:solidFill>
              </a:rPr>
            </a:br>
            <a:r>
              <a:rPr lang="en-US" altLang="en-US" sz="5400">
                <a:solidFill>
                  <a:srgbClr val="FF0000"/>
                </a:solidFill>
              </a:rPr>
              <a:t>consumers</a:t>
            </a:r>
            <a:endParaRPr lang="en-GB" altLang="en-US" sz="5400">
              <a:solidFill>
                <a:srgbClr val="FF0000"/>
              </a:solidFill>
            </a:endParaRP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200BA89-54FD-4C79-9C6D-1A04D81E2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A91821F-7DBC-486C-8B3D-B0C57A0ADA49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D9045057-AA3D-49D0-B4DE-57704E82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2789B904-E6CD-4E64-A548-2B5CCF34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64A37E5-49CE-4C4E-9114-67A93B882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Producers &amp; Consumers</a:t>
            </a:r>
            <a:endParaRPr lang="en-GB" altLang="en-US"/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C5822D77-853E-4A1F-8B36-C4F6C3220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/>
              <a:t>Producers add items to a queue.</a:t>
            </a:r>
          </a:p>
          <a:p>
            <a:pPr eaLnBrk="1" hangingPunct="1"/>
            <a:r>
              <a:rPr lang="en-US" altLang="en-US" sz="2400"/>
              <a:t>Consumers remove items from the queue. </a:t>
            </a:r>
          </a:p>
          <a:p>
            <a:pPr eaLnBrk="1" hangingPunct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615AB5B9-238D-41AE-9F1E-92A8CF2FE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0FFAAF5-9F46-4231-9489-806A55CB4370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0FBF9B74-F2D8-4589-9F57-A606014C0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8" name="Text Box 5">
            <a:extLst>
              <a:ext uri="{FF2B5EF4-FFF2-40B4-BE49-F238E27FC236}">
                <a16:creationId xmlns:a16="http://schemas.microsoft.com/office/drawing/2014/main" id="{B040EB31-62DA-4E71-BA45-36F89301E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9" name="Line 8">
            <a:extLst>
              <a:ext uri="{FF2B5EF4-FFF2-40B4-BE49-F238E27FC236}">
                <a16:creationId xmlns:a16="http://schemas.microsoft.com/office/drawing/2014/main" id="{D42AFA42-F3E2-49DD-8082-FCFA2444E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10000"/>
            <a:ext cx="3352800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0" name="Line 9">
            <a:extLst>
              <a:ext uri="{FF2B5EF4-FFF2-40B4-BE49-F238E27FC236}">
                <a16:creationId xmlns:a16="http://schemas.microsoft.com/office/drawing/2014/main" id="{488A881B-53CF-429E-AC08-CD86C1C9B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19600"/>
            <a:ext cx="3352800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1978" name="Rectangle 10">
            <a:extLst>
              <a:ext uri="{FF2B5EF4-FFF2-40B4-BE49-F238E27FC236}">
                <a16:creationId xmlns:a16="http://schemas.microsoft.com/office/drawing/2014/main" id="{59CE20F0-0834-40F5-80A1-3742F7E0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956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62" name="Text Box 11">
            <a:extLst>
              <a:ext uri="{FF2B5EF4-FFF2-40B4-BE49-F238E27FC236}">
                <a16:creationId xmlns:a16="http://schemas.microsoft.com/office/drawing/2014/main" id="{CAC25E6D-BE17-4C16-9FD8-DE9DFCFC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16250"/>
            <a:ext cx="1447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</a:rPr>
              <a:t>Producer #1</a:t>
            </a:r>
          </a:p>
        </p:txBody>
      </p:sp>
      <p:sp>
        <p:nvSpPr>
          <p:cNvPr id="49163" name="Text Box 12">
            <a:extLst>
              <a:ext uri="{FF2B5EF4-FFF2-40B4-BE49-F238E27FC236}">
                <a16:creationId xmlns:a16="http://schemas.microsoft.com/office/drawing/2014/main" id="{4F68D8FB-B690-4790-8940-18CA29243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54450"/>
            <a:ext cx="1447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</a:rPr>
              <a:t>Producer #2</a:t>
            </a:r>
          </a:p>
        </p:txBody>
      </p:sp>
      <p:sp>
        <p:nvSpPr>
          <p:cNvPr id="49164" name="Text Box 13">
            <a:extLst>
              <a:ext uri="{FF2B5EF4-FFF2-40B4-BE49-F238E27FC236}">
                <a16:creationId xmlns:a16="http://schemas.microsoft.com/office/drawing/2014/main" id="{088CDA93-8F5C-482C-AA05-600EDF88F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21250"/>
            <a:ext cx="1447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</a:rPr>
              <a:t>Producer #3</a:t>
            </a:r>
          </a:p>
        </p:txBody>
      </p:sp>
      <p:sp>
        <p:nvSpPr>
          <p:cNvPr id="49165" name="Text Box 14">
            <a:extLst>
              <a:ext uri="{FF2B5EF4-FFF2-40B4-BE49-F238E27FC236}">
                <a16:creationId xmlns:a16="http://schemas.microsoft.com/office/drawing/2014/main" id="{0DF06BE5-4D4E-4717-8612-37CC57CC0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016250"/>
            <a:ext cx="1447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</a:rPr>
              <a:t>Consumer #1</a:t>
            </a:r>
          </a:p>
        </p:txBody>
      </p:sp>
      <p:sp>
        <p:nvSpPr>
          <p:cNvPr id="49166" name="Text Box 15">
            <a:extLst>
              <a:ext uri="{FF2B5EF4-FFF2-40B4-BE49-F238E27FC236}">
                <a16:creationId xmlns:a16="http://schemas.microsoft.com/office/drawing/2014/main" id="{BCB4E2B0-FE24-4182-B1EE-AD140BF60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54450"/>
            <a:ext cx="1447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</a:rPr>
              <a:t>Consumer #2</a:t>
            </a:r>
          </a:p>
        </p:txBody>
      </p:sp>
      <p:sp>
        <p:nvSpPr>
          <p:cNvPr id="49167" name="Text Box 16">
            <a:extLst>
              <a:ext uri="{FF2B5EF4-FFF2-40B4-BE49-F238E27FC236}">
                <a16:creationId xmlns:a16="http://schemas.microsoft.com/office/drawing/2014/main" id="{8B24941F-F9A6-43CE-B2C6-AA1D3FF4D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21250"/>
            <a:ext cx="1447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tx1"/>
                </a:solidFill>
                <a:latin typeface="Arial" panose="020B0604020202020204" pitchFamily="34" charset="0"/>
              </a:rPr>
              <a:t>Consumer #3</a:t>
            </a:r>
          </a:p>
        </p:txBody>
      </p:sp>
      <p:sp>
        <p:nvSpPr>
          <p:cNvPr id="211985" name="Rectangle 17">
            <a:extLst>
              <a:ext uri="{FF2B5EF4-FFF2-40B4-BE49-F238E27FC236}">
                <a16:creationId xmlns:a16="http://schemas.microsoft.com/office/drawing/2014/main" id="{579D4419-9F72-4F64-A171-69B0D2586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1986" name="Rectangle 18">
            <a:extLst>
              <a:ext uri="{FF2B5EF4-FFF2-40B4-BE49-F238E27FC236}">
                <a16:creationId xmlns:a16="http://schemas.microsoft.com/office/drawing/2014/main" id="{98451FE0-1BA2-47FC-9603-F396C484F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70" name="Text Box 20">
            <a:extLst>
              <a:ext uri="{FF2B5EF4-FFF2-40B4-BE49-F238E27FC236}">
                <a16:creationId xmlns:a16="http://schemas.microsoft.com/office/drawing/2014/main" id="{43479E63-E9D9-4147-AA37-DE66C101D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00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6187E-6 L 0.4 0.011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17261E-7 L 0.3125 0.1332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25" y="66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 0.0111 L 0.55 3.618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98519E-6 L 0.23334 -0.12217 " pathEditMode="relative" ptsTypes="AA">
                                      <p:cBhvr>
                                        <p:cTn id="30" dur="20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5 0.13327 L 0.53334 0.2776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7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34 -0.12217 L 0.54167 -0.25544 " pathEditMode="relative" ptsTypes="AA">
                                      <p:cBhvr>
                                        <p:cTn id="42" dur="20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8" grpId="0" animBg="1"/>
      <p:bldP spid="211978" grpId="1" animBg="1"/>
      <p:bldP spid="211978" grpId="2" animBg="1"/>
      <p:bldP spid="211978" grpId="3" animBg="1"/>
      <p:bldP spid="211985" grpId="0" animBg="1"/>
      <p:bldP spid="211985" grpId="1" animBg="1"/>
      <p:bldP spid="211985" grpId="2" animBg="1"/>
      <p:bldP spid="211985" grpId="3" animBg="1"/>
      <p:bldP spid="211986" grpId="0" animBg="1"/>
      <p:bldP spid="211986" grpId="1" animBg="1"/>
      <p:bldP spid="211986" grpId="2" animBg="1"/>
      <p:bldP spid="211986" grpId="3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AFDE36A-2FFD-4A5C-93F7-487EBB8CD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Producers &amp; Consumers</a:t>
            </a:r>
            <a:endParaRPr lang="en-GB" altLang="en-US"/>
          </a:p>
        </p:txBody>
      </p:sp>
      <p:sp>
        <p:nvSpPr>
          <p:cNvPr id="51203" name="Rectangle 7">
            <a:extLst>
              <a:ext uri="{FF2B5EF4-FFF2-40B4-BE49-F238E27FC236}">
                <a16:creationId xmlns:a16="http://schemas.microsoft.com/office/drawing/2014/main" id="{AADF8BC9-E0FD-4EB2-91A0-88E85CFF8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endParaRPr lang="en-US" altLang="en-US" sz="2400">
              <a:solidFill>
                <a:srgbClr val="320064"/>
              </a:solidFill>
            </a:endParaRP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400"/>
              <a:t>A fixed-size ring buffer is required in practice! </a:t>
            </a: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984197BB-E924-4283-8E4B-20943F861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0F28364-910A-4C0F-91A6-EB20A9342818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C661B47D-7875-436F-B381-74F03B111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6" name="Text Box 5">
            <a:extLst>
              <a:ext uri="{FF2B5EF4-FFF2-40B4-BE49-F238E27FC236}">
                <a16:creationId xmlns:a16="http://schemas.microsoft.com/office/drawing/2014/main" id="{89483B69-96D6-486F-BAF3-658966B2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7" name="Line 8">
            <a:extLst>
              <a:ext uri="{FF2B5EF4-FFF2-40B4-BE49-F238E27FC236}">
                <a16:creationId xmlns:a16="http://schemas.microsoft.com/office/drawing/2014/main" id="{3E476A3D-27B1-40E0-902A-BFD8D020C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429000"/>
            <a:ext cx="7010400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8" name="Line 9">
            <a:extLst>
              <a:ext uri="{FF2B5EF4-FFF2-40B4-BE49-F238E27FC236}">
                <a16:creationId xmlns:a16="http://schemas.microsoft.com/office/drawing/2014/main" id="{7C6CC31A-EA52-4DB5-9FF6-F25840A42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038600"/>
            <a:ext cx="7010400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9" name="Rectangle 10">
            <a:extLst>
              <a:ext uri="{FF2B5EF4-FFF2-40B4-BE49-F238E27FC236}">
                <a16:creationId xmlns:a16="http://schemas.microsoft.com/office/drawing/2014/main" id="{CF71677A-0DEA-4D11-9084-AC5B1566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429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0" name="Rectangle 11">
            <a:extLst>
              <a:ext uri="{FF2B5EF4-FFF2-40B4-BE49-F238E27FC236}">
                <a16:creationId xmlns:a16="http://schemas.microsoft.com/office/drawing/2014/main" id="{344E04C1-BC03-4ABB-A152-B2B6D216A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429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1" name="Rectangle 12">
            <a:extLst>
              <a:ext uri="{FF2B5EF4-FFF2-40B4-BE49-F238E27FC236}">
                <a16:creationId xmlns:a16="http://schemas.microsoft.com/office/drawing/2014/main" id="{62A4A68E-45D5-4715-A1AC-26B48F368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2" name="Rectangle 13">
            <a:extLst>
              <a:ext uri="{FF2B5EF4-FFF2-40B4-BE49-F238E27FC236}">
                <a16:creationId xmlns:a16="http://schemas.microsoft.com/office/drawing/2014/main" id="{368E5961-6AC7-4568-9B39-A6B17249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29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3" name="Rectangle 14">
            <a:extLst>
              <a:ext uri="{FF2B5EF4-FFF2-40B4-BE49-F238E27FC236}">
                <a16:creationId xmlns:a16="http://schemas.microsoft.com/office/drawing/2014/main" id="{10FCFF9D-DA13-4337-BA05-A84BDCA8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0"/>
            <a:ext cx="6858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4" name="Rectangle 15">
            <a:extLst>
              <a:ext uri="{FF2B5EF4-FFF2-40B4-BE49-F238E27FC236}">
                <a16:creationId xmlns:a16="http://schemas.microsoft.com/office/drawing/2014/main" id="{4F7DA447-9687-44B9-862A-636C8CE82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000"/>
            <a:ext cx="6858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5" name="Rectangle 16">
            <a:extLst>
              <a:ext uri="{FF2B5EF4-FFF2-40B4-BE49-F238E27FC236}">
                <a16:creationId xmlns:a16="http://schemas.microsoft.com/office/drawing/2014/main" id="{511FF4D9-704B-4585-ABCA-6DAD1CC0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429000"/>
            <a:ext cx="6858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6" name="Line 17">
            <a:extLst>
              <a:ext uri="{FF2B5EF4-FFF2-40B4-BE49-F238E27FC236}">
                <a16:creationId xmlns:a16="http://schemas.microsoft.com/office/drawing/2014/main" id="{3ADE796F-B171-4303-AC07-FAE0A821C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7" name="Text Box 19">
            <a:extLst>
              <a:ext uri="{FF2B5EF4-FFF2-40B4-BE49-F238E27FC236}">
                <a16:creationId xmlns:a16="http://schemas.microsoft.com/office/drawing/2014/main" id="{D72A9C18-8A23-44B0-B902-66C8BF482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716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out</a:t>
            </a:r>
          </a:p>
        </p:txBody>
      </p:sp>
      <p:sp>
        <p:nvSpPr>
          <p:cNvPr id="51218" name="Line 21">
            <a:extLst>
              <a:ext uri="{FF2B5EF4-FFF2-40B4-BE49-F238E27FC236}">
                <a16:creationId xmlns:a16="http://schemas.microsoft.com/office/drawing/2014/main" id="{E6044983-2DAF-48B1-B89E-E3B485815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76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9" name="Text Box 22">
            <a:extLst>
              <a:ext uri="{FF2B5EF4-FFF2-40B4-BE49-F238E27FC236}">
                <a16:creationId xmlns:a16="http://schemas.microsoft.com/office/drawing/2014/main" id="{B9B81201-BD93-4DD1-A15F-3E76B0307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57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51220" name="Text Box 23">
            <a:extLst>
              <a:ext uri="{FF2B5EF4-FFF2-40B4-BE49-F238E27FC236}">
                <a16:creationId xmlns:a16="http://schemas.microsoft.com/office/drawing/2014/main" id="{121EFB8A-8468-46C9-A372-37597EB6A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14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chemeClr val="tx1"/>
                </a:solidFill>
                <a:latin typeface="Arial" panose="020B0604020202020204" pitchFamily="34" charset="0"/>
              </a:rPr>
              <a:t>i % size</a:t>
            </a:r>
          </a:p>
        </p:txBody>
      </p:sp>
      <p:sp>
        <p:nvSpPr>
          <p:cNvPr id="51221" name="Text Box 24">
            <a:extLst>
              <a:ext uri="{FF2B5EF4-FFF2-40B4-BE49-F238E27FC236}">
                <a16:creationId xmlns:a16="http://schemas.microsoft.com/office/drawing/2014/main" id="{379C2C53-6233-4066-8D3F-854B65496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114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400">
                <a:solidFill>
                  <a:schemeClr val="tx1"/>
                </a:solidFill>
                <a:latin typeface="Arial" panose="020B0604020202020204" pitchFamily="34" charset="0"/>
              </a:rPr>
              <a:t>(i+1) % size</a:t>
            </a:r>
          </a:p>
        </p:txBody>
      </p:sp>
      <p:sp>
        <p:nvSpPr>
          <p:cNvPr id="51222" name="Freeform 25">
            <a:extLst>
              <a:ext uri="{FF2B5EF4-FFF2-40B4-BE49-F238E27FC236}">
                <a16:creationId xmlns:a16="http://schemas.microsoft.com/office/drawing/2014/main" id="{E1DF40E7-7931-4E7A-BA3E-8C19C7FBE53D}"/>
              </a:ext>
            </a:extLst>
          </p:cNvPr>
          <p:cNvSpPr>
            <a:spLocks/>
          </p:cNvSpPr>
          <p:nvPr/>
        </p:nvSpPr>
        <p:spPr bwMode="auto">
          <a:xfrm>
            <a:off x="139700" y="3657600"/>
            <a:ext cx="8712200" cy="2133600"/>
          </a:xfrm>
          <a:custGeom>
            <a:avLst/>
            <a:gdLst>
              <a:gd name="T0" fmla="*/ 2147483646 w 5488"/>
              <a:gd name="T1" fmla="*/ 0 h 1344"/>
              <a:gd name="T2" fmla="*/ 2147483646 w 5488"/>
              <a:gd name="T3" fmla="*/ 2147483646 h 1344"/>
              <a:gd name="T4" fmla="*/ 2147483646 w 5488"/>
              <a:gd name="T5" fmla="*/ 2147483646 h 1344"/>
              <a:gd name="T6" fmla="*/ 2147483646 w 5488"/>
              <a:gd name="T7" fmla="*/ 2147483646 h 1344"/>
              <a:gd name="T8" fmla="*/ 2147483646 w 5488"/>
              <a:gd name="T9" fmla="*/ 2147483646 h 1344"/>
              <a:gd name="T10" fmla="*/ 2147483646 w 5488"/>
              <a:gd name="T11" fmla="*/ 21474836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88" h="1344">
                <a:moveTo>
                  <a:pt x="5048" y="0"/>
                </a:moveTo>
                <a:cubicBezTo>
                  <a:pt x="5268" y="44"/>
                  <a:pt x="5488" y="88"/>
                  <a:pt x="5384" y="288"/>
                </a:cubicBezTo>
                <a:cubicBezTo>
                  <a:pt x="5280" y="488"/>
                  <a:pt x="5176" y="1056"/>
                  <a:pt x="4424" y="1200"/>
                </a:cubicBezTo>
                <a:cubicBezTo>
                  <a:pt x="3672" y="1344"/>
                  <a:pt x="1600" y="1296"/>
                  <a:pt x="872" y="1152"/>
                </a:cubicBezTo>
                <a:cubicBezTo>
                  <a:pt x="144" y="1008"/>
                  <a:pt x="112" y="520"/>
                  <a:pt x="56" y="336"/>
                </a:cubicBezTo>
                <a:cubicBezTo>
                  <a:pt x="0" y="152"/>
                  <a:pt x="268" y="100"/>
                  <a:pt x="536" y="4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254EDC1-06B9-4EB6-8A5C-7A6ABB29A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Producers &amp; Consumers</a:t>
            </a:r>
            <a:endParaRPr lang="en-GB" altLang="en-US"/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DBD09C29-7756-4F0B-90E7-FFD06D8F97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endParaRPr lang="en-US" altLang="en-US" sz="2400">
              <a:solidFill>
                <a:srgbClr val="320064"/>
              </a:solidFill>
            </a:endParaRP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400"/>
              <a:t>First non-correct attempt:</a:t>
            </a: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968FEDEC-DCFA-4B1C-BCD9-3389D8C69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6C81BA0-6CD3-4339-8993-CB78ABD00B40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BCC7F526-D3E2-4B10-8BB7-B3EEC10A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4" name="Text Box 5">
            <a:extLst>
              <a:ext uri="{FF2B5EF4-FFF2-40B4-BE49-F238E27FC236}">
                <a16:creationId xmlns:a16="http://schemas.microsoft.com/office/drawing/2014/main" id="{22DC5B9C-4582-4393-8266-4B79FDA57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5" name="Text Box 23">
            <a:extLst>
              <a:ext uri="{FF2B5EF4-FFF2-40B4-BE49-F238E27FC236}">
                <a16:creationId xmlns:a16="http://schemas.microsoft.com/office/drawing/2014/main" id="{8BE81E0E-B99E-4A06-8271-D32DB1625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514600"/>
            <a:ext cx="3886200" cy="3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Producers: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while (notEnd) {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GB" altLang="en-US">
                <a:solidFill>
                  <a:srgbClr val="009900"/>
                </a:solidFill>
                <a:latin typeface="Arial" panose="020B0604020202020204" pitchFamily="34" charset="0"/>
              </a:rPr>
              <a:t>//produce item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 while ((in+1)%size==out) 		      NULL;  </a:t>
            </a:r>
            <a:r>
              <a:rPr lang="en-GB" altLang="en-US">
                <a:solidFill>
                  <a:srgbClr val="009900"/>
                </a:solidFill>
                <a:latin typeface="Arial" panose="020B0604020202020204" pitchFamily="34" charset="0"/>
              </a:rPr>
              <a:t>//Buffer is full</a:t>
            </a: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;	buffer[in]=item;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in=(in+1) % size;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6" name="Text Box 24">
            <a:extLst>
              <a:ext uri="{FF2B5EF4-FFF2-40B4-BE49-F238E27FC236}">
                <a16:creationId xmlns:a16="http://schemas.microsoft.com/office/drawing/2014/main" id="{3AB3C92B-F905-4D82-B7C0-75EBBC168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38400"/>
            <a:ext cx="4572000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Consumers: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while (notEnd) {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while (in==out) </a:t>
            </a:r>
            <a:r>
              <a:rPr lang="en-GB" altLang="en-US">
                <a:solidFill>
                  <a:srgbClr val="009900"/>
                </a:solidFill>
                <a:latin typeface="Arial" panose="020B0604020202020204" pitchFamily="34" charset="0"/>
              </a:rPr>
              <a:t>//Buffer is empty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	NULL;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item=buffer[out];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out=(out+1) % size;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GB" altLang="en-US">
                <a:solidFill>
                  <a:srgbClr val="009900"/>
                </a:solidFill>
                <a:latin typeface="Arial" panose="020B0604020202020204" pitchFamily="34" charset="0"/>
              </a:rPr>
              <a:t>//Consume Item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102255-72A5-4C1E-B6FB-0AE9916F33E2}"/>
              </a:ext>
            </a:extLst>
          </p:cNvPr>
          <p:cNvCxnSpPr/>
          <p:nvPr/>
        </p:nvCxnSpPr>
        <p:spPr>
          <a:xfrm>
            <a:off x="4114800" y="2362200"/>
            <a:ext cx="0" cy="385127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95FDFBB-6928-4503-AF6A-59BC37588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Producers &amp; Consumers</a:t>
            </a:r>
            <a:endParaRPr lang="en-GB" altLang="en-US"/>
          </a:p>
        </p:txBody>
      </p:sp>
      <p:sp>
        <p:nvSpPr>
          <p:cNvPr id="55299" name="Rectangle 7">
            <a:extLst>
              <a:ext uri="{FF2B5EF4-FFF2-40B4-BE49-F238E27FC236}">
                <a16:creationId xmlns:a16="http://schemas.microsoft.com/office/drawing/2014/main" id="{184419B6-293E-4E2A-86E8-65AB1A3D0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en-US" sz="2000"/>
              <a:t>Correct Solution with semaphores:</a:t>
            </a: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56045CC7-48AD-44A6-A532-85C51342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8653DF5-1693-40AB-BFAA-F036F694ED5E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6DBA1A61-CD00-455E-9D6E-9FF3AB5E8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2" name="Text Box 5">
            <a:extLst>
              <a:ext uri="{FF2B5EF4-FFF2-40B4-BE49-F238E27FC236}">
                <a16:creationId xmlns:a16="http://schemas.microsoft.com/office/drawing/2014/main" id="{0AE70E9E-2C6A-46E7-8C8D-D8142AA6F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3" name="Text Box 8">
            <a:extLst>
              <a:ext uri="{FF2B5EF4-FFF2-40B4-BE49-F238E27FC236}">
                <a16:creationId xmlns:a16="http://schemas.microsoft.com/office/drawing/2014/main" id="{70692A73-F63A-474E-861B-05EE2FAD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94038"/>
            <a:ext cx="3886200" cy="391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Producers: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while (notEnd) {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GB" altLang="en-US">
                <a:solidFill>
                  <a:srgbClr val="009900"/>
                </a:solidFill>
                <a:latin typeface="Arial" panose="020B0604020202020204" pitchFamily="34" charset="0"/>
              </a:rPr>
              <a:t>//produce item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rgbClr val="009900"/>
                </a:solidFill>
                <a:latin typeface="Arial" panose="020B0604020202020204" pitchFamily="34" charset="0"/>
              </a:rPr>
              <a:t>	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empty.p();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	s.p();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buffer[in]=item;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in=(in+1) % size;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s.v();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full.v();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4" name="Text Box 9">
            <a:extLst>
              <a:ext uri="{FF2B5EF4-FFF2-40B4-BE49-F238E27FC236}">
                <a16:creationId xmlns:a16="http://schemas.microsoft.com/office/drawing/2014/main" id="{99F976E1-72C2-4273-843C-FFE8D16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16263"/>
            <a:ext cx="4572000" cy="366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Consumers: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while (notEnd)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full.p();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	s.p();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item=buffer[out];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out=(out+1) % 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s.v();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empty.v();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GB" altLang="en-US">
                <a:solidFill>
                  <a:srgbClr val="009900"/>
                </a:solidFill>
                <a:latin typeface="Arial" panose="020B0604020202020204" pitchFamily="34" charset="0"/>
              </a:rPr>
              <a:t>//Consume Item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5" name="Text Box 10">
            <a:extLst>
              <a:ext uri="{FF2B5EF4-FFF2-40B4-BE49-F238E27FC236}">
                <a16:creationId xmlns:a16="http://schemas.microsoft.com/office/drawing/2014/main" id="{74070069-2EDF-4212-B9E2-E6EB2201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447800"/>
            <a:ext cx="38862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rgbClr val="009900"/>
                </a:solidFill>
                <a:latin typeface="Arial" panose="020B0604020202020204" pitchFamily="34" charset="0"/>
              </a:rPr>
              <a:t>//Initialization: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Semaphore s=1;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Semaphore full=0;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Semaphore empty=bufferSize;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int in=1, out=0, buffer[bufferSize];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C535F7-37EB-45DA-8950-D2DB28A5BE1D}"/>
              </a:ext>
            </a:extLst>
          </p:cNvPr>
          <p:cNvCxnSpPr>
            <a:endCxn id="55300" idx="1"/>
          </p:cNvCxnSpPr>
          <p:nvPr/>
        </p:nvCxnSpPr>
        <p:spPr>
          <a:xfrm>
            <a:off x="4114800" y="3094038"/>
            <a:ext cx="0" cy="345916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3655D5C-7D7B-4AD6-A640-37AC398F5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Readers and Writers</a:t>
            </a:r>
          </a:p>
        </p:txBody>
      </p:sp>
      <p:sp>
        <p:nvSpPr>
          <p:cNvPr id="21507" name="Rectangle 7">
            <a:extLst>
              <a:ext uri="{FF2B5EF4-FFF2-40B4-BE49-F238E27FC236}">
                <a16:creationId xmlns:a16="http://schemas.microsoft.com/office/drawing/2014/main" id="{02795C0B-4CB8-483F-953B-B7E38D168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2400" dirty="0"/>
              <a:t>Applicable to different types of problems.</a:t>
            </a:r>
          </a:p>
          <a:p>
            <a:pPr eaLnBrk="1" hangingPunct="1"/>
            <a:r>
              <a:rPr lang="en-GB" altLang="en-US" sz="2400" dirty="0"/>
              <a:t>Can be used to model the access to a database or more generally the access of an element of a given memory/storage device. </a:t>
            </a:r>
          </a:p>
          <a:p>
            <a:pPr eaLnBrk="1" hangingPunct="1"/>
            <a:r>
              <a:rPr lang="en-GB" altLang="en-US" sz="2400" dirty="0"/>
              <a:t>4 Rules:</a:t>
            </a:r>
          </a:p>
          <a:p>
            <a:pPr lvl="1" eaLnBrk="1" hangingPunct="1"/>
            <a:r>
              <a:rPr lang="en-GB" altLang="en-US" sz="2000" dirty="0"/>
              <a:t>Any number of readers may read the file.</a:t>
            </a:r>
          </a:p>
          <a:p>
            <a:pPr lvl="1" eaLnBrk="1" hangingPunct="1"/>
            <a:r>
              <a:rPr lang="en-GB" altLang="en-US" sz="2000" dirty="0"/>
              <a:t>Only one Writer at a time may write to the file.</a:t>
            </a:r>
          </a:p>
          <a:p>
            <a:pPr lvl="1" eaLnBrk="1" hangingPunct="1"/>
            <a:r>
              <a:rPr lang="en-GB" altLang="en-US" sz="2000" dirty="0"/>
              <a:t>If a writer is writing to the file, no reader can read it. </a:t>
            </a:r>
          </a:p>
          <a:p>
            <a:pPr lvl="1" eaLnBrk="1" hangingPunct="1"/>
            <a:r>
              <a:rPr lang="en-GB" altLang="en-US" sz="2000" dirty="0"/>
              <a:t>If a reader is reading the file, no writer can interrupt him. </a:t>
            </a:r>
          </a:p>
          <a:p>
            <a:pPr eaLnBrk="1" hangingPunct="1">
              <a:buFontTx/>
              <a:buNone/>
            </a:pPr>
            <a:endParaRPr lang="en-US" altLang="en-US" sz="2800" dirty="0">
              <a:solidFill>
                <a:srgbClr val="320064"/>
              </a:solidFill>
            </a:endParaRP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F1C30528-A6BD-4680-965B-A4B022460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DF110AE-E19F-4726-9298-4BDBCF1EE0A4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AC7AAFBE-DED0-4902-B82D-F7848785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A36B201E-FC07-4EA2-929F-50F901265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9735C3-7C2E-4DA3-9F6E-EB7D06CE8C77}"/>
              </a:ext>
            </a:extLst>
          </p:cNvPr>
          <p:cNvGrpSpPr/>
          <p:nvPr/>
        </p:nvGrpSpPr>
        <p:grpSpPr>
          <a:xfrm>
            <a:off x="2278982" y="5112216"/>
            <a:ext cx="4579018" cy="1364784"/>
            <a:chOff x="2216819" y="4959816"/>
            <a:chExt cx="4579018" cy="1364784"/>
          </a:xfrm>
        </p:grpSpPr>
        <p:pic>
          <p:nvPicPr>
            <p:cNvPr id="3" name="Graphic 2" descr="Blog with solid fill">
              <a:extLst>
                <a:ext uri="{FF2B5EF4-FFF2-40B4-BE49-F238E27FC236}">
                  <a16:creationId xmlns:a16="http://schemas.microsoft.com/office/drawing/2014/main" id="{B88EFC6D-8A25-44A8-89D4-5E8ADE308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05037" y="5398168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Users outline">
              <a:extLst>
                <a:ext uri="{FF2B5EF4-FFF2-40B4-BE49-F238E27FC236}">
                  <a16:creationId xmlns:a16="http://schemas.microsoft.com/office/drawing/2014/main" id="{61FA842C-AA9A-4BE9-AD44-EE44CF8E2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8400" y="53340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Users outline">
              <a:extLst>
                <a:ext uri="{FF2B5EF4-FFF2-40B4-BE49-F238E27FC236}">
                  <a16:creationId xmlns:a16="http://schemas.microsoft.com/office/drawing/2014/main" id="{50681444-61CA-46AA-9430-40F0178B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76900" y="5410200"/>
              <a:ext cx="914400" cy="9144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95A605B-6109-4C54-85F1-DC89231708D1}"/>
                </a:ext>
              </a:extLst>
            </p:cNvPr>
            <p:cNvCxnSpPr/>
            <p:nvPr/>
          </p:nvCxnSpPr>
          <p:spPr>
            <a:xfrm>
              <a:off x="3429000" y="5562600"/>
              <a:ext cx="685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E34DE53-6CC5-400A-991F-9C2657134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5943600"/>
              <a:ext cx="6858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869E5F8-DC68-4642-95B4-F037BDC66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5715000"/>
              <a:ext cx="685800" cy="178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D4FF94-00FD-44A7-B3C0-5FE90403FEE5}"/>
                </a:ext>
              </a:extLst>
            </p:cNvPr>
            <p:cNvCxnSpPr>
              <a:cxnSpLocks/>
            </p:cNvCxnSpPr>
            <p:nvPr/>
          </p:nvCxnSpPr>
          <p:spPr>
            <a:xfrm>
              <a:off x="5119437" y="6019800"/>
              <a:ext cx="819150" cy="2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1D187A-A391-416E-B8CD-523A8B47C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437" y="5943600"/>
              <a:ext cx="1128963" cy="38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A47301-BB58-4D55-9875-DDFFD1FF155C}"/>
                </a:ext>
              </a:extLst>
            </p:cNvPr>
            <p:cNvSpPr txBox="1"/>
            <p:nvPr/>
          </p:nvSpPr>
          <p:spPr>
            <a:xfrm>
              <a:off x="2216819" y="5111234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Writers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9E56AC-4D96-4A5A-BABB-59AD88ED0130}"/>
                </a:ext>
              </a:extLst>
            </p:cNvPr>
            <p:cNvSpPr txBox="1"/>
            <p:nvPr/>
          </p:nvSpPr>
          <p:spPr>
            <a:xfrm>
              <a:off x="3623009" y="4959816"/>
              <a:ext cx="2078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Blogs, e.g., </a:t>
              </a:r>
              <a:r>
                <a:rPr lang="en-GB" sz="1400" dirty="0" err="1"/>
                <a:t>InsTweetFace</a:t>
              </a:r>
              <a:endParaRPr lang="en-GB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49E52A-3AEA-4307-B350-912330163C77}"/>
                </a:ext>
              </a:extLst>
            </p:cNvPr>
            <p:cNvSpPr txBox="1"/>
            <p:nvPr/>
          </p:nvSpPr>
          <p:spPr>
            <a:xfrm>
              <a:off x="5500437" y="5149334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Readers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1A2762D-D7C2-4A47-87DD-093E118F5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Readers and Writers: Solution</a:t>
            </a: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8DC3ABBA-78EF-48DD-8B04-5FFB07A38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70866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2000"/>
              <a:t>A bad approach would be to consider every read and write as atomic.</a:t>
            </a:r>
          </a:p>
          <a:p>
            <a:pPr lvl="1" eaLnBrk="1" hangingPunct="1"/>
            <a:r>
              <a:rPr lang="en-GB" altLang="en-US" sz="1800"/>
              <a:t>Very inefficient since a reader will block any other reader. </a:t>
            </a:r>
          </a:p>
          <a:p>
            <a:pPr lvl="1" eaLnBrk="1" hangingPunct="1"/>
            <a:r>
              <a:rPr lang="en-GB" altLang="en-US" sz="1800"/>
              <a:t>We suppose that reading/writing is (very much) time consuming!</a:t>
            </a:r>
          </a:p>
          <a:p>
            <a:pPr lvl="2" eaLnBrk="1" hangingPunct="1"/>
            <a:r>
              <a:rPr lang="en-GB" altLang="en-US"/>
              <a:t>Much more than synchronization at least.</a:t>
            </a:r>
          </a:p>
          <a:p>
            <a:pPr lvl="1" eaLnBrk="1" hangingPunct="1"/>
            <a:endParaRPr lang="en-GB" altLang="en-US" sz="1800"/>
          </a:p>
          <a:p>
            <a:pPr eaLnBrk="1" hangingPunct="1"/>
            <a:r>
              <a:rPr lang="en-GB" altLang="en-US" sz="2000"/>
              <a:t>Different types of solutions are possible to solve this problem.</a:t>
            </a:r>
          </a:p>
          <a:p>
            <a:pPr lvl="1" eaLnBrk="1" hangingPunct="1"/>
            <a:r>
              <a:rPr lang="en-GB" altLang="en-US" sz="1800"/>
              <a:t>Our solution will use a semaphore.</a:t>
            </a:r>
          </a:p>
          <a:p>
            <a:pPr eaLnBrk="1" hangingPunct="1">
              <a:buFontTx/>
              <a:buNone/>
            </a:pPr>
            <a:endParaRPr lang="en-US" altLang="en-US" sz="2800">
              <a:solidFill>
                <a:srgbClr val="320064"/>
              </a:solidFill>
            </a:endParaRP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C862873C-8F7E-4DAF-9C35-974D505A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E0F6CB3A-4E6A-4226-8E8D-C72CC42072EE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127DDA2D-15B5-4AE8-9C7B-87221AD02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59703140-5E7F-48B2-8FBC-52214D324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3749D62-6846-41AD-8401-056F21C98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Readers and Writers: Solution</a:t>
            </a:r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483A705F-5CE4-4353-930B-F0EB8E0F57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2000"/>
              <a:t>Initialisation of semaphores and variables:</a:t>
            </a:r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r>
              <a:rPr lang="en-GB" altLang="en-US" sz="2000"/>
              <a:t>Several reader and writer threads must also be created after this initialisation!  </a:t>
            </a:r>
          </a:p>
          <a:p>
            <a:pPr eaLnBrk="1" hangingPunct="1"/>
            <a:endParaRPr lang="en-GB" altLang="en-US" sz="2400">
              <a:solidFill>
                <a:srgbClr val="320064"/>
              </a:solidFill>
            </a:endParaRPr>
          </a:p>
          <a:p>
            <a:pPr eaLnBrk="1" hangingPunct="1">
              <a:buFontTx/>
              <a:buNone/>
            </a:pPr>
            <a:endParaRPr lang="en-US" altLang="en-US" sz="2800">
              <a:solidFill>
                <a:srgbClr val="320064"/>
              </a:solidFill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67622F4D-31CA-4318-9C30-B4715A112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A186147-0C41-4711-A674-C9C5B32891B3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45D60C1C-1AD7-420F-948B-BFB1CF36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7BDC8550-AD31-43DB-8F52-ED6C305C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59" name="Picture 8">
            <a:extLst>
              <a:ext uri="{FF2B5EF4-FFF2-40B4-BE49-F238E27FC236}">
                <a16:creationId xmlns:a16="http://schemas.microsoft.com/office/drawing/2014/main" id="{4550B410-7BE6-4C1E-B734-713F2B29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391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9145" name="AutoShape 9">
            <a:extLst>
              <a:ext uri="{FF2B5EF4-FFF2-40B4-BE49-F238E27FC236}">
                <a16:creationId xmlns:a16="http://schemas.microsoft.com/office/drawing/2014/main" id="{737B8D92-76AC-4EB5-85DF-C99C76011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2133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9146" name="AutoShape 10">
            <a:extLst>
              <a:ext uri="{FF2B5EF4-FFF2-40B4-BE49-F238E27FC236}">
                <a16:creationId xmlns:a16="http://schemas.microsoft.com/office/drawing/2014/main" id="{268E56A6-67E4-4231-8E74-84B2930B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2438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9147" name="AutoShape 11">
            <a:extLst>
              <a:ext uri="{FF2B5EF4-FFF2-40B4-BE49-F238E27FC236}">
                <a16:creationId xmlns:a16="http://schemas.microsoft.com/office/drawing/2014/main" id="{3EE2D68C-9C6C-488A-B40A-350F6C2F4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270351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5" grpId="0" animBg="1"/>
      <p:bldP spid="219145" grpId="1" animBg="1"/>
      <p:bldP spid="219146" grpId="0" animBg="1"/>
      <p:bldP spid="219146" grpId="1" animBg="1"/>
      <p:bldP spid="219147" grpId="0" animBg="1"/>
      <p:bldP spid="2191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FD168B3-163A-4C68-B58D-B9B7BEC6B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Readers and Writers: Solution</a:t>
            </a:r>
          </a:p>
        </p:txBody>
      </p:sp>
      <p:sp>
        <p:nvSpPr>
          <p:cNvPr id="221191" name="Rectangle 7">
            <a:extLst>
              <a:ext uri="{FF2B5EF4-FFF2-40B4-BE49-F238E27FC236}">
                <a16:creationId xmlns:a16="http://schemas.microsoft.com/office/drawing/2014/main" id="{6673BEB8-CA27-4A05-BE4C-EBD486615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Writer function: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800" dirty="0">
              <a:solidFill>
                <a:srgbClr val="320064"/>
              </a:solidFill>
            </a:endParaRP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2E78E61C-BB74-4BF6-A788-D2F5489F5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F942A2B-0E6C-4FD2-9A7B-249C7CB86FDD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921A6141-AA6A-4235-9CE0-E34924E10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774C6C64-9591-4DC5-8E70-50C55AF0C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583" name="Picture 8">
            <a:extLst>
              <a:ext uri="{FF2B5EF4-FFF2-40B4-BE49-F238E27FC236}">
                <a16:creationId xmlns:a16="http://schemas.microsoft.com/office/drawing/2014/main" id="{7B84805F-C7E6-4D63-A09F-D9AF5268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310563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1193" name="AutoShape 9">
            <a:extLst>
              <a:ext uri="{FF2B5EF4-FFF2-40B4-BE49-F238E27FC236}">
                <a16:creationId xmlns:a16="http://schemas.microsoft.com/office/drawing/2014/main" id="{583DFC8F-A0FE-422B-8BB7-224EA118E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177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1194" name="AutoShape 10">
            <a:extLst>
              <a:ext uri="{FF2B5EF4-FFF2-40B4-BE49-F238E27FC236}">
                <a16:creationId xmlns:a16="http://schemas.microsoft.com/office/drawing/2014/main" id="{FBCEE3B8-1A6C-4DBC-9E6B-01B5DA79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667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1195" name="AutoShape 11">
            <a:extLst>
              <a:ext uri="{FF2B5EF4-FFF2-40B4-BE49-F238E27FC236}">
                <a16:creationId xmlns:a16="http://schemas.microsoft.com/office/drawing/2014/main" id="{22DEEF86-7E80-487F-A694-70A858DA6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971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1196" name="AutoShape 12">
            <a:extLst>
              <a:ext uri="{FF2B5EF4-FFF2-40B4-BE49-F238E27FC236}">
                <a16:creationId xmlns:a16="http://schemas.microsoft.com/office/drawing/2014/main" id="{77CA72CE-1EE2-45B9-B485-2BF93D92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1197" name="AutoShape 13">
            <a:extLst>
              <a:ext uri="{FF2B5EF4-FFF2-40B4-BE49-F238E27FC236}">
                <a16:creationId xmlns:a16="http://schemas.microsoft.com/office/drawing/2014/main" id="{8757BC4E-AD62-486F-903F-425670E74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3657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1198" name="AutoShape 14">
            <a:extLst>
              <a:ext uri="{FF2B5EF4-FFF2-40B4-BE49-F238E27FC236}">
                <a16:creationId xmlns:a16="http://schemas.microsoft.com/office/drawing/2014/main" id="{D0B2DF4A-2A44-4CFF-B833-15A690915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962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3" grpId="0" animBg="1"/>
      <p:bldP spid="221193" grpId="1" animBg="1"/>
      <p:bldP spid="221194" grpId="0" animBg="1"/>
      <p:bldP spid="221194" grpId="1" animBg="1"/>
      <p:bldP spid="221195" grpId="0" animBg="1"/>
      <p:bldP spid="221195" grpId="1" animBg="1"/>
      <p:bldP spid="221196" grpId="0" animBg="1"/>
      <p:bldP spid="221196" grpId="1" animBg="1"/>
      <p:bldP spid="221197" grpId="0" animBg="1"/>
      <p:bldP spid="221197" grpId="1" animBg="1"/>
      <p:bldP spid="221198" grpId="0" animBg="1"/>
      <p:bldP spid="22119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DDB7DAC-9F71-4430-A67C-A9748A407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Readers and Writers: Solution</a:t>
            </a:r>
          </a:p>
        </p:txBody>
      </p:sp>
      <p:sp>
        <p:nvSpPr>
          <p:cNvPr id="220167" name="Rectangle 7">
            <a:extLst>
              <a:ext uri="{FF2B5EF4-FFF2-40B4-BE49-F238E27FC236}">
                <a16:creationId xmlns:a16="http://schemas.microsoft.com/office/drawing/2014/main" id="{408FBCF0-BBD5-46E2-8AA3-2200602BF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Reader function: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GB" altLang="en-US" sz="2800" dirty="0">
              <a:solidFill>
                <a:srgbClr val="320064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800" dirty="0">
              <a:solidFill>
                <a:srgbClr val="320064"/>
              </a:solidFill>
            </a:endParaRP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C23390B0-1527-4A21-BBE4-08779166F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F4171DC-B8BF-4EF2-9EAC-C46225180571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B6D28C4-65DE-4C47-A624-1F2FDD9D9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0B49D1CF-EE3C-407C-AB22-F6AEF33F8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5607" name="Picture 8">
            <a:extLst>
              <a:ext uri="{FF2B5EF4-FFF2-40B4-BE49-F238E27FC236}">
                <a16:creationId xmlns:a16="http://schemas.microsoft.com/office/drawing/2014/main" id="{27EC4096-F514-40F9-BF13-8E0E1DC3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58200" cy="390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0169" name="AutoShape 9">
            <a:extLst>
              <a:ext uri="{FF2B5EF4-FFF2-40B4-BE49-F238E27FC236}">
                <a16:creationId xmlns:a16="http://schemas.microsoft.com/office/drawing/2014/main" id="{BEAB56F1-0718-4961-A405-20525E054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78088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0170" name="AutoShape 10">
            <a:extLst>
              <a:ext uri="{FF2B5EF4-FFF2-40B4-BE49-F238E27FC236}">
                <a16:creationId xmlns:a16="http://schemas.microsoft.com/office/drawing/2014/main" id="{3E39A177-0487-407D-9668-3CF4518D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43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0171" name="AutoShape 11">
            <a:extLst>
              <a:ext uri="{FF2B5EF4-FFF2-40B4-BE49-F238E27FC236}">
                <a16:creationId xmlns:a16="http://schemas.microsoft.com/office/drawing/2014/main" id="{5E30E1A9-2065-4357-B28D-ADCC86468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035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0172" name="AutoShape 12">
            <a:extLst>
              <a:ext uri="{FF2B5EF4-FFF2-40B4-BE49-F238E27FC236}">
                <a16:creationId xmlns:a16="http://schemas.microsoft.com/office/drawing/2014/main" id="{E14B0875-E40A-413C-B118-89FE925F2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44888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0173" name="AutoShape 13">
            <a:extLst>
              <a:ext uri="{FF2B5EF4-FFF2-40B4-BE49-F238E27FC236}">
                <a16:creationId xmlns:a16="http://schemas.microsoft.com/office/drawing/2014/main" id="{041E3D56-25AC-4759-9ACF-69249423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25875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0174" name="AutoShape 14">
            <a:extLst>
              <a:ext uri="{FF2B5EF4-FFF2-40B4-BE49-F238E27FC236}">
                <a16:creationId xmlns:a16="http://schemas.microsoft.com/office/drawing/2014/main" id="{CE2C0870-0960-4D7D-8AA5-6F051FB6E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98925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0175" name="AutoShape 15">
            <a:extLst>
              <a:ext uri="{FF2B5EF4-FFF2-40B4-BE49-F238E27FC236}">
                <a16:creationId xmlns:a16="http://schemas.microsoft.com/office/drawing/2014/main" id="{CBEFA547-B351-4142-AAEE-226C1BB9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3878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0176" name="AutoShape 16">
            <a:extLst>
              <a:ext uri="{FF2B5EF4-FFF2-40B4-BE49-F238E27FC236}">
                <a16:creationId xmlns:a16="http://schemas.microsoft.com/office/drawing/2014/main" id="{74CB2ABA-A0DE-412A-AFB4-B7CA6961A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37088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0177" name="AutoShape 17">
            <a:extLst>
              <a:ext uri="{FF2B5EF4-FFF2-40B4-BE49-F238E27FC236}">
                <a16:creationId xmlns:a16="http://schemas.microsoft.com/office/drawing/2014/main" id="{C86B4256-D7A0-4623-9D90-2F323048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181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0178" name="AutoShape 18">
            <a:extLst>
              <a:ext uri="{FF2B5EF4-FFF2-40B4-BE49-F238E27FC236}">
                <a16:creationId xmlns:a16="http://schemas.microsoft.com/office/drawing/2014/main" id="{C931BC6C-BAC1-4E1C-A7B5-9B2423FE3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86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9" grpId="0" animBg="1"/>
      <p:bldP spid="220169" grpId="1" animBg="1"/>
      <p:bldP spid="220170" grpId="0" animBg="1"/>
      <p:bldP spid="220170" grpId="1" animBg="1"/>
      <p:bldP spid="220171" grpId="0" animBg="1"/>
      <p:bldP spid="220171" grpId="1" animBg="1"/>
      <p:bldP spid="220172" grpId="0" animBg="1"/>
      <p:bldP spid="220172" grpId="1" animBg="1"/>
      <p:bldP spid="220173" grpId="0" animBg="1"/>
      <p:bldP spid="220173" grpId="1" animBg="1"/>
      <p:bldP spid="220174" grpId="0" animBg="1"/>
      <p:bldP spid="220174" grpId="1" animBg="1"/>
      <p:bldP spid="220175" grpId="0" animBg="1"/>
      <p:bldP spid="220175" grpId="1" animBg="1"/>
      <p:bldP spid="220176" grpId="0" animBg="1"/>
      <p:bldP spid="220176" grpId="1" animBg="1"/>
      <p:bldP spid="220177" grpId="0" animBg="1"/>
      <p:bldP spid="220177" grpId="1" animBg="1"/>
      <p:bldP spid="220178" grpId="0" animBg="1"/>
      <p:bldP spid="22017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6C6DABA-8611-42D8-8D2A-DAFFBF752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Readers and Writers: Solution</a:t>
            </a:r>
          </a:p>
        </p:txBody>
      </p:sp>
      <p:sp>
        <p:nvSpPr>
          <p:cNvPr id="222215" name="Rectangle 7">
            <a:extLst>
              <a:ext uri="{FF2B5EF4-FFF2-40B4-BE49-F238E27FC236}">
                <a16:creationId xmlns:a16="http://schemas.microsoft.com/office/drawing/2014/main" id="{91C0F6C5-3B43-4071-AD78-FE3EED0C6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 Solution from</a:t>
            </a:r>
            <a:r>
              <a:rPr lang="en-GB" altLang="en-US" dirty="0">
                <a:solidFill>
                  <a:srgbClr val="320064"/>
                </a:solidFill>
              </a:rPr>
              <a:t>: “</a:t>
            </a:r>
            <a:r>
              <a:rPr lang="en-US" altLang="en-US" dirty="0">
                <a:solidFill>
                  <a:srgbClr val="FF0000"/>
                </a:solidFill>
              </a:rPr>
              <a:t>TEACHING CLASSICAL CONCURRENT ALGORITHMS USING A GRAPHICAL INTERFACE TOOLKIT</a:t>
            </a:r>
            <a:r>
              <a:rPr lang="en-GB" altLang="en-US" dirty="0">
                <a:solidFill>
                  <a:srgbClr val="320064"/>
                </a:solidFill>
              </a:rPr>
              <a:t>” by </a:t>
            </a:r>
            <a:r>
              <a:rPr lang="pt-BR" altLang="en-US" dirty="0">
                <a:solidFill>
                  <a:srgbClr val="320064"/>
                </a:solidFill>
              </a:rPr>
              <a:t>L. ASSUNÇÃO, N. OLIVEIRA and M. BARATA.</a:t>
            </a:r>
            <a:endParaRPr lang="en-GB" altLang="en-US" dirty="0">
              <a:solidFill>
                <a:srgbClr val="320064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dirty="0">
              <a:solidFill>
                <a:srgbClr val="320064"/>
              </a:solidFill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EFC88D1E-91B7-4775-80A6-5ABF2DA6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01B6060-52A5-4C89-ABA5-64CAFA3C4A9C}" type="slidenum"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fr-FR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13159396-0854-4A7D-8FCA-64BD8C6D6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A35CD2DC-DF45-43AC-8F4A-B8CE0FCF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1447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6600"/>
                </a:solidFill>
                <a:latin typeface="Times New Roman" panose="02020603050405020304" pitchFamily="18" charset="0"/>
              </a:rPr>
              <a:t>Swansea University</a:t>
            </a:r>
            <a:endParaRPr lang="fr-FR" altLang="en-US" sz="120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85C604BC-499D-4E49-8A72-581FF741E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981200"/>
            <a:ext cx="77724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19138" algn="l"/>
                <a:tab pos="1079500" algn="l"/>
                <a:tab pos="1431925" algn="l"/>
                <a:tab pos="1790700" algn="l"/>
                <a:tab pos="2151063" algn="l"/>
                <a:tab pos="2511425" algn="l"/>
                <a:tab pos="2870200" algn="l"/>
                <a:tab pos="3230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class RdWrProblem {</a:t>
            </a:r>
          </a:p>
          <a:p>
            <a:pPr lvl="1"/>
            <a:r>
              <a:rPr lang="en-US" altLang="en-US"/>
              <a:t>private:</a:t>
            </a:r>
          </a:p>
          <a:p>
            <a:pPr lvl="2"/>
            <a:r>
              <a:rPr lang="en-US" altLang="en-US"/>
              <a:t>int readCount;</a:t>
            </a:r>
          </a:p>
          <a:p>
            <a:pPr lvl="2"/>
            <a:r>
              <a:rPr lang="en-US" altLang="en-US"/>
              <a:t>Semaphore *mutexCount;</a:t>
            </a:r>
          </a:p>
          <a:p>
            <a:pPr lvl="2"/>
            <a:r>
              <a:rPr lang="en-US" altLang="en-US"/>
              <a:t>Semaphore * WritersSemaphore;</a:t>
            </a:r>
          </a:p>
          <a:p>
            <a:pPr lvl="1"/>
            <a:r>
              <a:rPr lang="en-US" altLang="en-US"/>
              <a:t>public:</a:t>
            </a:r>
          </a:p>
          <a:p>
            <a:pPr lvl="1"/>
            <a:r>
              <a:rPr lang="en-US" altLang="en-US"/>
              <a:t>RdWrProblem () {</a:t>
            </a:r>
          </a:p>
          <a:p>
            <a:pPr lvl="2"/>
            <a:r>
              <a:rPr lang="en-US" altLang="en-US"/>
              <a:t>readCount = 0;</a:t>
            </a:r>
          </a:p>
          <a:p>
            <a:pPr lvl="2"/>
            <a:r>
              <a:rPr lang="en-US" altLang="en-US"/>
              <a:t>mutexCount=new Semaphore(1, 1);</a:t>
            </a:r>
          </a:p>
          <a:p>
            <a:pPr lvl="2"/>
            <a:r>
              <a:rPr lang="en-US" altLang="en-US"/>
              <a:t>WritersSemaphore = new Semaphore(1,1);</a:t>
            </a:r>
          </a:p>
          <a:p>
            <a:r>
              <a:rPr lang="en-US" altLang="en-US"/>
              <a:t>	 }</a:t>
            </a:r>
          </a:p>
          <a:p>
            <a:pPr lvl="1"/>
            <a:r>
              <a:rPr lang="en-US" altLang="en-US"/>
              <a:t>~RdWrProblem () {</a:t>
            </a:r>
          </a:p>
          <a:p>
            <a:pPr lvl="2"/>
            <a:r>
              <a:rPr lang="en-US" altLang="en-US"/>
              <a:t>delete mutexCount;</a:t>
            </a:r>
          </a:p>
          <a:p>
            <a:pPr lvl="2"/>
            <a:r>
              <a:rPr lang="en-US" altLang="en-US"/>
              <a:t>delete WritersSemaphore;</a:t>
            </a:r>
          </a:p>
          <a:p>
            <a:pPr lvl="1"/>
            <a:r>
              <a:rPr lang="en-US" altLang="en-US"/>
              <a:t>}</a:t>
            </a:r>
          </a:p>
          <a:p>
            <a:r>
              <a:rPr lang="en-US" altLang="en-US"/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17813</TotalTime>
  <Words>1979</Words>
  <Application>Microsoft Office PowerPoint</Application>
  <PresentationFormat>On-screen Show (4:3)</PresentationFormat>
  <Paragraphs>429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Tahoma</vt:lpstr>
      <vt:lpstr>Times New Roman</vt:lpstr>
      <vt:lpstr>Trebuchet MS</vt:lpstr>
      <vt:lpstr>Wingdings 3</vt:lpstr>
      <vt:lpstr>Facet</vt:lpstr>
      <vt:lpstr>Operating Systems And Architectures   CSCM98, Part 3B:  Concurrency by Examples: Classical Problems In Concurrency</vt:lpstr>
      <vt:lpstr>Classic Problems In Concurrency</vt:lpstr>
      <vt:lpstr>Readers  &amp; Writers</vt:lpstr>
      <vt:lpstr>Readers and Writers</vt:lpstr>
      <vt:lpstr>Readers and Writers: Solution</vt:lpstr>
      <vt:lpstr>Readers and Writers: Solution</vt:lpstr>
      <vt:lpstr>Readers and Writers: Solution</vt:lpstr>
      <vt:lpstr>Readers and Writers: Solution</vt:lpstr>
      <vt:lpstr>Readers and Writers: Solution</vt:lpstr>
      <vt:lpstr>Readers and Writers: Solution</vt:lpstr>
      <vt:lpstr>Readers and Writers: Solution</vt:lpstr>
      <vt:lpstr>Dining  Philosophers</vt:lpstr>
      <vt:lpstr>Dining Philosophers</vt:lpstr>
      <vt:lpstr>Dining Philosophers</vt:lpstr>
      <vt:lpstr>Dining Philosophers</vt:lpstr>
      <vt:lpstr>Dining Philosophers</vt:lpstr>
      <vt:lpstr>Dining Philosophers</vt:lpstr>
      <vt:lpstr>Dining Philosophers</vt:lpstr>
      <vt:lpstr>Dining Philosophers</vt:lpstr>
      <vt:lpstr>Dining Philosophers</vt:lpstr>
      <vt:lpstr>Dining Philosophers</vt:lpstr>
      <vt:lpstr>Sleeping Barber</vt:lpstr>
      <vt:lpstr>Sleeping Barber</vt:lpstr>
      <vt:lpstr>Sleeping Barber</vt:lpstr>
      <vt:lpstr>Sleeping Barber</vt:lpstr>
      <vt:lpstr>Sleeping Barber</vt:lpstr>
      <vt:lpstr>Sleeping Barber</vt:lpstr>
      <vt:lpstr>Sleeping Barber</vt:lpstr>
      <vt:lpstr>Sleeping Barber</vt:lpstr>
      <vt:lpstr>Sleeping Barber</vt:lpstr>
      <vt:lpstr>Producers &amp; consumers</vt:lpstr>
      <vt:lpstr>Producers &amp; Consumers</vt:lpstr>
      <vt:lpstr>Producers &amp; Consumers</vt:lpstr>
      <vt:lpstr>Producers &amp; Consumers</vt:lpstr>
      <vt:lpstr>Producers &amp; Consumers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Benjamin Mora</cp:lastModifiedBy>
  <cp:revision>250</cp:revision>
  <cp:lastPrinted>2020-10-16T12:47:30Z</cp:lastPrinted>
  <dcterms:created xsi:type="dcterms:W3CDTF">1601-01-01T00:00:00Z</dcterms:created>
  <dcterms:modified xsi:type="dcterms:W3CDTF">2022-10-25T15:55:38Z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