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3" r:id="rId3"/>
    <p:sldId id="323" r:id="rId4"/>
    <p:sldId id="358" r:id="rId5"/>
    <p:sldId id="357" r:id="rId6"/>
    <p:sldId id="325" r:id="rId7"/>
    <p:sldId id="359" r:id="rId8"/>
    <p:sldId id="327" r:id="rId9"/>
    <p:sldId id="360" r:id="rId10"/>
    <p:sldId id="361" r:id="rId11"/>
    <p:sldId id="326" r:id="rId12"/>
    <p:sldId id="328" r:id="rId13"/>
    <p:sldId id="332" r:id="rId14"/>
    <p:sldId id="329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4" r:id="rId38"/>
    <p:sldId id="355" r:id="rId39"/>
    <p:sldId id="363" r:id="rId4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w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0092"/>
    <a:srgbClr val="4F009E"/>
    <a:srgbClr val="0C27AC"/>
    <a:srgbClr val="270076"/>
    <a:srgbClr val="FF0000"/>
    <a:srgbClr val="320064"/>
    <a:srgbClr val="666633"/>
    <a:srgbClr val="CC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6F96F-D967-4408-90AD-CB2639535008}" v="1" dt="2019-10-10T16:17:02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8" autoAdjust="0"/>
    <p:restoredTop sz="97416" autoAdjust="0"/>
  </p:normalViewPr>
  <p:slideViewPr>
    <p:cSldViewPr>
      <p:cViewPr varScale="1">
        <p:scale>
          <a:sx n="160" d="100"/>
          <a:sy n="160" d="100"/>
        </p:scale>
        <p:origin x="204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-221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 B." userId="f3c7253f-363e-4165-8397-0804119ce15e" providerId="ADAL" clId="{8956F96F-D967-4408-90AD-CB2639535008}"/>
    <pc:docChg chg="modSld modNotesMaster modHandout">
      <pc:chgData name="Mora B." userId="f3c7253f-363e-4165-8397-0804119ce15e" providerId="ADAL" clId="{8956F96F-D967-4408-90AD-CB2639535008}" dt="2019-10-10T16:17:02.449" v="0"/>
      <pc:docMkLst>
        <pc:docMk/>
      </pc:docMkLst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256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263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23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25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27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28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29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0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1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2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3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4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5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6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7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8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39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0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1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2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3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4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5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6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7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8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49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50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51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52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54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0" sldId="355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3020310995" sldId="357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154651292" sldId="358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1764686894" sldId="359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935535838" sldId="360"/>
        </pc:sldMkLst>
      </pc:sldChg>
      <pc:sldChg chg="modNotes">
        <pc:chgData name="Mora B." userId="f3c7253f-363e-4165-8397-0804119ce15e" providerId="ADAL" clId="{8956F96F-D967-4408-90AD-CB2639535008}" dt="2019-10-10T16:17:02.449" v="0"/>
        <pc:sldMkLst>
          <pc:docMk/>
          <pc:sldMk cId="4229740700" sldId="361"/>
        </pc:sldMkLst>
      </pc:sldChg>
    </pc:docChg>
  </pc:docChgLst>
  <pc:docChgLst>
    <pc:chgData name="Mora B." userId="f3c7253f-363e-4165-8397-0804119ce15e" providerId="ADAL" clId="{483D6EDD-C2DA-4F03-A0D8-03CFDF4DB6C7}"/>
    <pc:docChg chg="modSld">
      <pc:chgData name="Mora B." userId="f3c7253f-363e-4165-8397-0804119ce15e" providerId="ADAL" clId="{483D6EDD-C2DA-4F03-A0D8-03CFDF4DB6C7}" dt="2018-10-30T21:15:16.974" v="91" actId="20577"/>
      <pc:docMkLst>
        <pc:docMk/>
      </pc:docMkLst>
      <pc:sldChg chg="modNotesTx">
        <pc:chgData name="Mora B." userId="f3c7253f-363e-4165-8397-0804119ce15e" providerId="ADAL" clId="{483D6EDD-C2DA-4F03-A0D8-03CFDF4DB6C7}" dt="2018-10-30T21:15:16.974" v="91" actId="20577"/>
        <pc:sldMkLst>
          <pc:docMk/>
          <pc:sldMk cId="0" sldId="325"/>
        </pc:sldMkLst>
      </pc:sldChg>
      <pc:sldChg chg="modSp">
        <pc:chgData name="Mora B." userId="f3c7253f-363e-4165-8397-0804119ce15e" providerId="ADAL" clId="{483D6EDD-C2DA-4F03-A0D8-03CFDF4DB6C7}" dt="2018-10-30T21:09:28.700" v="1"/>
        <pc:sldMkLst>
          <pc:docMk/>
          <pc:sldMk cId="3020310995" sldId="357"/>
        </pc:sldMkLst>
        <pc:spChg chg="mod">
          <ac:chgData name="Mora B." userId="f3c7253f-363e-4165-8397-0804119ce15e" providerId="ADAL" clId="{483D6EDD-C2DA-4F03-A0D8-03CFDF4DB6C7}" dt="2018-10-30T21:09:28.700" v="1"/>
          <ac:spMkLst>
            <pc:docMk/>
            <pc:sldMk cId="3020310995" sldId="357"/>
            <ac:spMk id="439301" creationId="{00000000-0000-0000-0000-000000000000}"/>
          </ac:spMkLst>
        </pc:spChg>
      </pc:sldChg>
      <pc:sldChg chg="modSp">
        <pc:chgData name="Mora B." userId="f3c7253f-363e-4165-8397-0804119ce15e" providerId="ADAL" clId="{483D6EDD-C2DA-4F03-A0D8-03CFDF4DB6C7}" dt="2018-10-30T21:09:16.411" v="0"/>
        <pc:sldMkLst>
          <pc:docMk/>
          <pc:sldMk cId="1764686894" sldId="359"/>
        </pc:sldMkLst>
        <pc:spChg chg="mod">
          <ac:chgData name="Mora B." userId="f3c7253f-363e-4165-8397-0804119ce15e" providerId="ADAL" clId="{483D6EDD-C2DA-4F03-A0D8-03CFDF4DB6C7}" dt="2018-10-30T21:09:16.411" v="0"/>
          <ac:spMkLst>
            <pc:docMk/>
            <pc:sldMk cId="1764686894" sldId="359"/>
            <ac:spMk id="441349" creationId="{00000000-0000-0000-0000-000000000000}"/>
          </ac:spMkLst>
        </pc:spChg>
      </pc:sldChg>
      <pc:sldChg chg="modSp">
        <pc:chgData name="Mora B." userId="f3c7253f-363e-4165-8397-0804119ce15e" providerId="ADAL" clId="{483D6EDD-C2DA-4F03-A0D8-03CFDF4DB6C7}" dt="2018-10-30T21:09:38.187" v="2"/>
        <pc:sldMkLst>
          <pc:docMk/>
          <pc:sldMk cId="935535838" sldId="360"/>
        </pc:sldMkLst>
        <pc:spChg chg="mod">
          <ac:chgData name="Mora B." userId="f3c7253f-363e-4165-8397-0804119ce15e" providerId="ADAL" clId="{483D6EDD-C2DA-4F03-A0D8-03CFDF4DB6C7}" dt="2018-10-30T21:09:38.187" v="2"/>
          <ac:spMkLst>
            <pc:docMk/>
            <pc:sldMk cId="935535838" sldId="360"/>
            <ac:spMk id="500741" creationId="{00000000-0000-0000-0000-000000000000}"/>
          </ac:spMkLst>
        </pc:spChg>
      </pc:sldChg>
      <pc:sldChg chg="modSp">
        <pc:chgData name="Mora B." userId="f3c7253f-363e-4165-8397-0804119ce15e" providerId="ADAL" clId="{483D6EDD-C2DA-4F03-A0D8-03CFDF4DB6C7}" dt="2018-10-30T21:09:43.473" v="3"/>
        <pc:sldMkLst>
          <pc:docMk/>
          <pc:sldMk cId="4229740700" sldId="361"/>
        </pc:sldMkLst>
        <pc:spChg chg="mod">
          <ac:chgData name="Mora B." userId="f3c7253f-363e-4165-8397-0804119ce15e" providerId="ADAL" clId="{483D6EDD-C2DA-4F03-A0D8-03CFDF4DB6C7}" dt="2018-10-30T21:09:43.473" v="3"/>
          <ac:spMkLst>
            <pc:docMk/>
            <pc:sldMk cId="4229740700" sldId="361"/>
            <ac:spMk id="44339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520"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1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520"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3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520" eaLnBrk="1" hangingPunct="1">
              <a:defRPr sz="1300"/>
            </a:lvl1pPr>
          </a:lstStyle>
          <a:p>
            <a:endParaRPr lang="en-GB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3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520" eaLnBrk="1" hangingPunct="1">
              <a:defRPr sz="1300"/>
            </a:lvl1pPr>
          </a:lstStyle>
          <a:p>
            <a:fld id="{2DBF5145-ED79-4C9D-8907-D7C2241061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8225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520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8" y="1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520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3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520" eaLnBrk="1" hangingPunct="1">
              <a:defRPr sz="13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8" y="9120173"/>
            <a:ext cx="3170138" cy="47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520" eaLnBrk="1" hangingPunct="1">
              <a:defRPr sz="1300"/>
            </a:lvl1pPr>
          </a:lstStyle>
          <a:p>
            <a:fld id="{9C8D33B3-54F0-47EF-A28A-0AEB90074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675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A4207-595B-48B0-87D8-AE6278FD43D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6"/>
            <a:ext cx="5365352" cy="4320317"/>
          </a:xfrm>
        </p:spPr>
        <p:txBody>
          <a:bodyPr/>
          <a:lstStyle/>
          <a:p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15401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444EB-896A-49EC-BC74-A7975475176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386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2F9A3-AE3A-4D97-82A1-43D422ED2AE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9933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A749C-3705-41DF-B458-B7E581214D1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90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CBE8E-EC22-4466-8182-79B0D8A35D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2571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8F501-7CCB-486D-A492-9AEE85B6E38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102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9B172-5AA3-46F6-8997-285011FDCE9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8711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8E6EC-BCEE-47B3-829A-86EC63D55B4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891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AFACE-3086-4362-A893-1AC2583D2C2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51362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D6629-C011-4B50-BB2C-1204EC91B6D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41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2AC1E-042D-420F-B1C6-AD3EC3C7244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156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0F1D4D-D194-49BE-AAB6-5733B85F53F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4893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0DBBD6-5247-4063-BD8D-9C3B748374A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2393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A044E-B1F8-45EE-97F2-9A81120EBFE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5046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E0798-29C2-479F-B317-0ACD1FCDE3A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51987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1F38C-91BB-49E1-A9B1-E195660A8E2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0705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5EDBC-A044-4434-8CB5-A3EE2642A68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2250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367EC-F461-461A-8D20-7C9521A2EBB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4359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C3E8A-4F6D-4AA4-9A52-840E475A3AE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419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3DD55-7E0F-4BB7-8D61-B1D1EEF8FDE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0591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EB858-0133-4EE0-8EB0-BC4A8FABED6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2959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DF4A2-CDB1-4E84-BACF-1C700FC58A0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1410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7593-5B04-49BD-8C65-CC33F226EF6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 deadlock appears here after </a:t>
            </a:r>
          </a:p>
        </p:txBody>
      </p:sp>
    </p:spTree>
    <p:extLst>
      <p:ext uri="{BB962C8B-B14F-4D97-AF65-F5344CB8AC3E}">
        <p14:creationId xmlns:p14="http://schemas.microsoft.com/office/powerpoint/2010/main" val="2188403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8C101-C1CC-41B7-9C81-6AF84EC05D1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01810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B570E-F174-48EB-9DEB-CD28CE37466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058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43A14-7FF7-4D28-A7CB-0E8EF8B06A6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3241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99847-0B83-445A-A891-7657473BFCF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4005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A9D3D-1EBA-46F1-83E5-74981A05328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1404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FAC69-048E-4901-A956-239381CE0F8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1679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63D6E-B178-45EE-9A2A-9B5ABCDADA7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8548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0ECE8-0663-4C69-BDD1-37D49321932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4643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63D6E-B178-45EE-9A2A-9B5ABCDADA7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482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D300C-CCFD-4B5B-9594-EF6536B2B6A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758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0084D-F659-4AA8-956E-0E23E77926D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7588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B56C4-D2DF-417C-B62C-B6428FC7F3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 deadlock can happen as Receiving is a blocking/</a:t>
            </a:r>
            <a:r>
              <a:rPr lang="en-GB" altLang="en-US"/>
              <a:t>synchronous operation</a:t>
            </a:r>
          </a:p>
        </p:txBody>
      </p:sp>
    </p:spTree>
    <p:extLst>
      <p:ext uri="{BB962C8B-B14F-4D97-AF65-F5344CB8AC3E}">
        <p14:creationId xmlns:p14="http://schemas.microsoft.com/office/powerpoint/2010/main" val="57734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081F4-47B1-47BA-B3E2-0D15DD658E5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8998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EF7F5-A66B-4C66-9818-0DDCF66D0EE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194" y="4561576"/>
            <a:ext cx="5852814" cy="4318827"/>
          </a:xfrm>
        </p:spPr>
        <p:txBody>
          <a:bodyPr/>
          <a:lstStyle/>
          <a:p>
            <a:r>
              <a:rPr lang="en-GB" altLang="en-US" dirty="0"/>
              <a:t>A should be renamed </a:t>
            </a:r>
            <a:r>
              <a:rPr lang="en-GB" altLang="en-US" dirty="0" err="1"/>
              <a:t>a,b,c,d,e</a:t>
            </a:r>
            <a:r>
              <a:rPr lang="en-GB" altLang="en-US" dirty="0"/>
              <a:t>,</a:t>
            </a:r>
            <a:r>
              <a:rPr lang="en-GB" altLang="en-US" baseline="0" dirty="0"/>
              <a:t> p2 =&gt; p1 to p5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0894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B470D-55A0-49D4-8C73-A27F2E7E0C7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Hold and wait: can be seen as a non</a:t>
            </a:r>
            <a:r>
              <a:rPr lang="en-GB" altLang="en-US" baseline="0" dirty="0"/>
              <a:t>-atomic request of all resources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242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062C46C-67AD-4F50-BBEB-C14AE66A6E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1DA8C-3BD6-4332-9775-154E8F124A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9A6E-7191-464D-A390-8F8B7E3009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225C430-C572-4DF4-9461-9D37AA6FE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03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23C5C61-C56A-4CE0-AE57-7FB9D4F87D8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76EDADC-939E-4213-A895-54294E0156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BCA6-C6F9-44FF-BB4F-53BE312CC0A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1854-81F8-46AA-9893-7A820278F9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AD66ECF-2889-474B-A782-7F0F8C2BD7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EF02C-EBD1-4293-A532-DBC330778E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F58434B-85E8-4EB9-8541-7138B552290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7708A58-A464-4D38-AA21-0457809B4E9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9A427E-0E67-402F-A58C-266C3D28C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rgbClr val="0C27AC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1219200"/>
            <a:ext cx="7239000" cy="21336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4000" dirty="0">
                <a:solidFill>
                  <a:srgbClr val="FF0000"/>
                </a:solidFill>
              </a:rPr>
              <a:t>Operating Systems and Architectures</a:t>
            </a:r>
            <a:br>
              <a:rPr lang="en-US" altLang="en-US" sz="4000">
                <a:solidFill>
                  <a:srgbClr val="FF0000"/>
                </a:solidFill>
              </a:rPr>
            </a:br>
            <a:r>
              <a:rPr lang="en-US" altLang="en-US" sz="4000">
                <a:solidFill>
                  <a:srgbClr val="FF0000"/>
                </a:solidFill>
              </a:rPr>
              <a:t>CSCM98 Part 4</a:t>
            </a:r>
            <a:br>
              <a:rPr lang="en-US" altLang="en-US" sz="4000" dirty="0">
                <a:solidFill>
                  <a:srgbClr val="FF0000"/>
                </a:solidFill>
              </a:rPr>
            </a:br>
            <a:r>
              <a:rPr lang="en-US" altLang="en-US" sz="4000" dirty="0">
                <a:solidFill>
                  <a:srgbClr val="FF0000"/>
                </a:solidFill>
              </a:rPr>
              <a:t>Deadlocks and Resource Management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400800" cy="1752600"/>
          </a:xfrm>
          <a:noFill/>
          <a:ln w="31750">
            <a:solidFill>
              <a:srgbClr val="3A527A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372DEC86-D59D-466F-ACD4-99609A396EE8}" type="slidenum">
              <a:rPr lang="en-US" altLang="en-US" sz="1400" b="1">
                <a:latin typeface="Times New Roman" pitchFamily="18" charset="0"/>
              </a:rPr>
              <a:pPr algn="ctr" eaLnBrk="1" hangingPunct="1"/>
              <a:t>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406775" y="4876800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Dr. Benjamin Mora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Deadlock : Conditions</a:t>
            </a:r>
            <a:endParaRPr lang="en-GB" altLang="en-US" dirty="0"/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37A4726E-0713-4BDB-B060-0CE111887F7E}" type="slidenum">
              <a:rPr lang="en-US" altLang="en-US" sz="1400" b="1">
                <a:latin typeface="Times New Roman" pitchFamily="18" charset="0"/>
              </a:rPr>
              <a:pPr algn="ctr" eaLnBrk="1" hangingPunct="1"/>
              <a:t>10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433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296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4 Conditions </a:t>
            </a:r>
            <a:r>
              <a:rPr lang="en-US" altLang="en-US" dirty="0">
                <a:solidFill>
                  <a:srgbClr val="320064"/>
                </a:solidFill>
              </a:rPr>
              <a:t>are required to get a deadlock situation:</a:t>
            </a:r>
          </a:p>
          <a:p>
            <a:endParaRPr lang="en-GB" altLang="en-US" dirty="0">
              <a:solidFill>
                <a:srgbClr val="320064"/>
              </a:solidFill>
            </a:endParaRPr>
          </a:p>
          <a:p>
            <a:pPr lvl="1"/>
            <a:r>
              <a:rPr lang="en-GB" altLang="en-US" sz="2400" b="1" dirty="0">
                <a:solidFill>
                  <a:srgbClr val="320064"/>
                </a:solidFill>
              </a:rPr>
              <a:t>No pre-emption condition.</a:t>
            </a:r>
            <a:r>
              <a:rPr lang="en-GB" altLang="en-US" sz="2400" dirty="0">
                <a:solidFill>
                  <a:srgbClr val="320064"/>
                </a:solidFill>
              </a:rPr>
              <a:t> Once a resource has been granted, it can't be forcibly taken away from a process. Rather, it must be explicitly released by the holding process.</a:t>
            </a: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  <a:p>
            <a:pPr lvl="1"/>
            <a:r>
              <a:rPr lang="en-GB" altLang="en-US" sz="2400" b="1" dirty="0">
                <a:solidFill>
                  <a:srgbClr val="320064"/>
                </a:solidFill>
              </a:rPr>
              <a:t>Circular wait condition.</a:t>
            </a:r>
            <a:r>
              <a:rPr lang="en-GB" altLang="en-US" sz="2400" dirty="0">
                <a:solidFill>
                  <a:srgbClr val="320064"/>
                </a:solidFill>
              </a:rPr>
              <a:t> There must be a circular chain of two or more processes, each of which is waiting for a resource held by the next member of the chain.</a:t>
            </a:r>
          </a:p>
        </p:txBody>
      </p:sp>
    </p:spTree>
    <p:extLst>
      <p:ext uri="{BB962C8B-B14F-4D97-AF65-F5344CB8AC3E}">
        <p14:creationId xmlns:p14="http://schemas.microsoft.com/office/powerpoint/2010/main" val="422974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3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r>
              <a:rPr lang="en-US" altLang="en-US" sz="5400">
                <a:solidFill>
                  <a:srgbClr val="FF0000"/>
                </a:solidFill>
              </a:rPr>
              <a:t>Dealing with Deadlocks</a:t>
            </a:r>
            <a:endParaRPr lang="en-GB" altLang="en-US" sz="5400">
              <a:solidFill>
                <a:srgbClr val="FF0000"/>
              </a:solidFill>
            </a:endParaRP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10A8124-C72D-4B04-93BD-3E94C96A6464}" type="slidenum">
              <a:rPr lang="en-US" altLang="en-US" sz="1400" b="1">
                <a:latin typeface="Times New Roman" pitchFamily="18" charset="0"/>
              </a:rPr>
              <a:pPr algn="ctr" eaLnBrk="1" hangingPunct="1"/>
              <a:t>11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Dealing with Deadlocks</a:t>
            </a:r>
            <a:endParaRPr lang="en-GB" altLang="en-US" dirty="0"/>
          </a:p>
        </p:txBody>
      </p:sp>
      <p:sp>
        <p:nvSpPr>
          <p:cNvPr id="16896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GB" altLang="en-US" sz="2800" dirty="0">
                <a:solidFill>
                  <a:srgbClr val="320064"/>
                </a:solidFill>
              </a:rPr>
              <a:t>Just ignore the problem altogether (Ostrich algorithm).</a:t>
            </a:r>
          </a:p>
          <a:p>
            <a:pPr lvl="1"/>
            <a:r>
              <a:rPr lang="en-GB" altLang="en-US" sz="2500" dirty="0">
                <a:solidFill>
                  <a:srgbClr val="320064"/>
                </a:solidFill>
              </a:rPr>
              <a:t>Not wished.</a:t>
            </a:r>
          </a:p>
          <a:p>
            <a:endParaRPr lang="en-GB" altLang="en-US" sz="2800" dirty="0">
              <a:solidFill>
                <a:srgbClr val="320064"/>
              </a:solidFill>
            </a:endParaRPr>
          </a:p>
          <a:p>
            <a:r>
              <a:rPr lang="en-GB" altLang="en-US" sz="2800" dirty="0">
                <a:solidFill>
                  <a:srgbClr val="320064"/>
                </a:solidFill>
              </a:rPr>
              <a:t>(Post) Detection and Recovery.</a:t>
            </a:r>
          </a:p>
          <a:p>
            <a:endParaRPr lang="en-GB" altLang="en-US" sz="2800" dirty="0">
              <a:solidFill>
                <a:srgbClr val="320064"/>
              </a:solidFill>
            </a:endParaRPr>
          </a:p>
          <a:p>
            <a:r>
              <a:rPr lang="en-GB" altLang="en-US" sz="2800" dirty="0">
                <a:solidFill>
                  <a:srgbClr val="320064"/>
                </a:solidFill>
              </a:rPr>
              <a:t>Prevention by negating one of the four necessary conditions.</a:t>
            </a:r>
          </a:p>
          <a:p>
            <a:pPr lvl="1"/>
            <a:r>
              <a:rPr lang="en-GB" altLang="en-US" sz="2500" dirty="0">
                <a:solidFill>
                  <a:srgbClr val="320064"/>
                </a:solidFill>
              </a:rPr>
              <a:t>Making sure it will never happen.</a:t>
            </a:r>
          </a:p>
          <a:p>
            <a:pPr lvl="1"/>
            <a:endParaRPr lang="en-GB" altLang="en-US" sz="2500" dirty="0">
              <a:solidFill>
                <a:srgbClr val="320064"/>
              </a:solidFill>
            </a:endParaRPr>
          </a:p>
          <a:p>
            <a:r>
              <a:rPr lang="en-GB" altLang="en-US" sz="2800" dirty="0">
                <a:solidFill>
                  <a:srgbClr val="320064"/>
                </a:solidFill>
              </a:rPr>
              <a:t>Dynamic avoidance with a careful resource allocation.</a:t>
            </a:r>
          </a:p>
          <a:p>
            <a:pPr lvl="1"/>
            <a:r>
              <a:rPr lang="en-GB" altLang="en-US" sz="2400" dirty="0">
                <a:solidFill>
                  <a:srgbClr val="320064"/>
                </a:solidFill>
              </a:rPr>
              <a:t>(Pre) Detection and avoidance </a:t>
            </a:r>
          </a:p>
          <a:p>
            <a:pPr lvl="1"/>
            <a:r>
              <a:rPr lang="en-US" altLang="en-US" sz="2400" dirty="0">
                <a:solidFill>
                  <a:srgbClr val="320064"/>
                </a:solidFill>
              </a:rPr>
              <a:t>Ordering Resources.</a:t>
            </a:r>
          </a:p>
          <a:p>
            <a:pPr lvl="1"/>
            <a:r>
              <a:rPr lang="en-US" altLang="en-US" sz="2400" dirty="0">
                <a:solidFill>
                  <a:srgbClr val="320064"/>
                </a:solidFill>
              </a:rPr>
              <a:t>Banker’s Algorithm.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DFFC50A-25F2-4396-AA23-18D918D446D0}" type="slidenum">
              <a:rPr lang="en-US" altLang="en-US" sz="1400" b="1">
                <a:latin typeface="Times New Roman" pitchFamily="18" charset="0"/>
              </a:rPr>
              <a:pPr algn="ctr" eaLnBrk="1" hangingPunct="1"/>
              <a:t>12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Detection and recovery</a:t>
            </a:r>
            <a:endParaRPr lang="en-GB" altLang="en-US" dirty="0"/>
          </a:p>
        </p:txBody>
      </p:sp>
      <p:sp>
        <p:nvSpPr>
          <p:cNvPr id="17715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b="1" dirty="0">
                <a:solidFill>
                  <a:srgbClr val="320064"/>
                </a:solidFill>
              </a:rPr>
              <a:t>Method 1:</a:t>
            </a:r>
            <a:r>
              <a:rPr lang="en-GB" altLang="en-US" dirty="0">
                <a:solidFill>
                  <a:srgbClr val="320064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Periodically checking if there are any processes that have been blocked for more than a given period (timeout).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Process can be killed or pre-empted</a:t>
            </a:r>
          </a:p>
          <a:p>
            <a:pPr lvl="2">
              <a:lnSpc>
                <a:spcPct val="9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Not wished most of the time.</a:t>
            </a:r>
          </a:p>
          <a:p>
            <a:pPr>
              <a:lnSpc>
                <a:spcPct val="90000"/>
              </a:lnSpc>
            </a:pPr>
            <a:endParaRPr lang="en-GB" altLang="en-US" sz="2800" b="1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solidFill>
                  <a:srgbClr val="320064"/>
                </a:solidFill>
              </a:rPr>
              <a:t>Method 2:</a:t>
            </a:r>
            <a:r>
              <a:rPr lang="en-GB" altLang="en-US" dirty="0">
                <a:solidFill>
                  <a:srgbClr val="320064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Check the resource allocation graph for possible cycles every time a resource is requested.</a:t>
            </a:r>
          </a:p>
          <a:p>
            <a:pPr lvl="2">
              <a:lnSpc>
                <a:spcPct val="90000"/>
              </a:lnSpc>
            </a:pPr>
            <a:endParaRPr lang="en-GB" altLang="en-US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95DEE77-2EEC-4366-86EE-D71EBE3A4141}" type="slidenum">
              <a:rPr lang="en-US" altLang="en-US" sz="1400" b="1">
                <a:latin typeface="Times New Roman" pitchFamily="18" charset="0"/>
              </a:rPr>
              <a:pPr algn="ctr" eaLnBrk="1" hangingPunct="1"/>
              <a:t>13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Prevention</a:t>
            </a:r>
            <a:endParaRPr lang="en-GB" altLang="en-US" dirty="0"/>
          </a:p>
        </p:txBody>
      </p:sp>
      <p:sp>
        <p:nvSpPr>
          <p:cNvPr id="17101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320064"/>
                </a:solidFill>
              </a:rPr>
              <a:t>Denying any of the 4 conditions: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320064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320064"/>
                </a:solidFill>
              </a:rPr>
              <a:t>Denying the Mutual Exclusion Condition. 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>
                <a:solidFill>
                  <a:srgbClr val="D26900"/>
                </a:solidFill>
              </a:rPr>
              <a:t>No way.</a:t>
            </a:r>
          </a:p>
          <a:p>
            <a:pPr lvl="2">
              <a:lnSpc>
                <a:spcPct val="90000"/>
              </a:lnSpc>
            </a:pPr>
            <a:endParaRPr lang="en-GB" altLang="en-US" sz="2000" dirty="0">
              <a:solidFill>
                <a:srgbClr val="D269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270076"/>
                </a:solidFill>
              </a:rPr>
              <a:t>Denying the hold and wait condition.	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>
                <a:solidFill>
                  <a:srgbClr val="270076"/>
                </a:solidFill>
              </a:rPr>
              <a:t>Each process must request all of its required resources at once</a:t>
            </a:r>
          </a:p>
          <a:p>
            <a:pPr lvl="3">
              <a:lnSpc>
                <a:spcPct val="90000"/>
              </a:lnSpc>
            </a:pPr>
            <a:r>
              <a:rPr lang="en-GB" altLang="en-US" sz="2000" dirty="0"/>
              <a:t>All or Nothing.</a:t>
            </a:r>
          </a:p>
          <a:p>
            <a:pPr lvl="3">
              <a:lnSpc>
                <a:spcPct val="90000"/>
              </a:lnSpc>
            </a:pPr>
            <a:r>
              <a:rPr lang="en-GB" altLang="en-US" sz="2000" dirty="0"/>
              <a:t>A process might not know what it will need at the start.</a:t>
            </a:r>
          </a:p>
          <a:p>
            <a:pPr lvl="4">
              <a:lnSpc>
                <a:spcPct val="90000"/>
              </a:lnSpc>
            </a:pPr>
            <a:r>
              <a:rPr lang="en-GB" altLang="en-US" sz="2000" dirty="0"/>
              <a:t>E.g., Memory.</a:t>
            </a:r>
          </a:p>
          <a:p>
            <a:pPr lvl="3">
              <a:lnSpc>
                <a:spcPct val="90000"/>
              </a:lnSpc>
            </a:pPr>
            <a:r>
              <a:rPr lang="en-GB" altLang="en-US" sz="2000" dirty="0"/>
              <a:t>Could cause serious waste of resources and indefinite postponement.</a:t>
            </a:r>
          </a:p>
          <a:p>
            <a:pPr lvl="2">
              <a:lnSpc>
                <a:spcPct val="90000"/>
              </a:lnSpc>
            </a:pPr>
            <a:endParaRPr lang="en-GB" altLang="en-US" dirty="0">
              <a:solidFill>
                <a:srgbClr val="270076"/>
              </a:solidFill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565BAE99-E40B-470B-A71F-79CD0E957F9E}" type="slidenum">
              <a:rPr lang="en-US" altLang="en-US" sz="1400" b="1">
                <a:latin typeface="Times New Roman" pitchFamily="18" charset="0"/>
              </a:rPr>
              <a:pPr algn="ctr" eaLnBrk="1" hangingPunct="1"/>
              <a:t>14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Prevention</a:t>
            </a:r>
            <a:endParaRPr lang="en-GB" alt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rgbClr val="320064"/>
                </a:solidFill>
              </a:rPr>
              <a:t>Denying the no pre-emption condition:</a:t>
            </a:r>
          </a:p>
          <a:p>
            <a:pPr lvl="1"/>
            <a:r>
              <a:rPr lang="en-US" altLang="en-US" sz="2400" dirty="0">
                <a:solidFill>
                  <a:srgbClr val="320064"/>
                </a:solidFill>
              </a:rPr>
              <a:t>When a process is refused a resource, release all the resources held</a:t>
            </a:r>
          </a:p>
          <a:p>
            <a:pPr lvl="2"/>
            <a:r>
              <a:rPr lang="en-GB" altLang="en-US" sz="2400" dirty="0">
                <a:solidFill>
                  <a:srgbClr val="270076"/>
                </a:solidFill>
              </a:rPr>
              <a:t>Some resources cannot be pre-empted (e.g., printer has already started printing).</a:t>
            </a:r>
          </a:p>
          <a:p>
            <a:pPr lvl="1"/>
            <a:r>
              <a:rPr lang="en-GB" altLang="en-US" sz="2400" dirty="0">
                <a:solidFill>
                  <a:srgbClr val="270076"/>
                </a:solidFill>
              </a:rPr>
              <a:t>Indefinite postponement possible depending on allocation patterns.</a:t>
            </a:r>
          </a:p>
          <a:p>
            <a:pPr lvl="1"/>
            <a:endParaRPr lang="en-GB" altLang="en-US" sz="2400" dirty="0">
              <a:solidFill>
                <a:srgbClr val="270076"/>
              </a:solidFill>
            </a:endParaRPr>
          </a:p>
          <a:p>
            <a:r>
              <a:rPr lang="en-GB" altLang="en-US" dirty="0">
                <a:solidFill>
                  <a:srgbClr val="270076"/>
                </a:solidFill>
              </a:rPr>
              <a:t>Denying the circular wait condition</a:t>
            </a:r>
          </a:p>
          <a:p>
            <a:pPr lvl="1"/>
            <a:r>
              <a:rPr lang="en-GB" altLang="en-US" sz="2400" dirty="0">
                <a:solidFill>
                  <a:srgbClr val="270076"/>
                </a:solidFill>
              </a:rPr>
              <a:t>Only using a single resource at a time. </a:t>
            </a:r>
          </a:p>
          <a:p>
            <a:pPr lvl="1"/>
            <a:r>
              <a:rPr lang="en-GB" altLang="en-US" sz="2400" dirty="0">
                <a:solidFill>
                  <a:srgbClr val="270076"/>
                </a:solidFill>
              </a:rPr>
              <a:t>Ordering resources.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D5A48768-A61F-45B4-84CB-A929EE9E95BB}" type="slidenum">
              <a:rPr lang="en-US" altLang="en-US" sz="1400" b="1">
                <a:latin typeface="Times New Roman" pitchFamily="18" charset="0"/>
              </a:rPr>
              <a:pPr algn="ctr" eaLnBrk="1" hangingPunct="1"/>
              <a:t>15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Prevention</a:t>
            </a:r>
            <a:endParaRPr lang="en-GB" altLang="en-US" dirty="0"/>
          </a:p>
        </p:txBody>
      </p:sp>
      <p:sp>
        <p:nvSpPr>
          <p:cNvPr id="17511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320064"/>
                </a:solidFill>
              </a:rPr>
              <a:t>(Total) Ordering of Resources.</a:t>
            </a:r>
          </a:p>
          <a:p>
            <a:endParaRPr lang="en-US" altLang="en-US" dirty="0">
              <a:solidFill>
                <a:srgbClr val="320064"/>
              </a:solidFill>
            </a:endParaRPr>
          </a:p>
          <a:p>
            <a:r>
              <a:rPr lang="en-US" altLang="en-US" dirty="0">
                <a:solidFill>
                  <a:srgbClr val="320064"/>
                </a:solidFill>
              </a:rPr>
              <a:t>Order must be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320064"/>
                </a:solidFill>
              </a:rPr>
              <a:t>	established first on resources.</a:t>
            </a:r>
          </a:p>
          <a:p>
            <a:endParaRPr lang="en-US" altLang="en-US" dirty="0">
              <a:solidFill>
                <a:srgbClr val="320064"/>
              </a:solidFill>
            </a:endParaRPr>
          </a:p>
          <a:p>
            <a:r>
              <a:rPr lang="en-US" altLang="en-US" dirty="0">
                <a:solidFill>
                  <a:srgbClr val="320064"/>
                </a:solidFill>
              </a:rPr>
              <a:t>Processes must request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320064"/>
                </a:solidFill>
              </a:rPr>
              <a:t>	Resources in order.</a:t>
            </a:r>
            <a:endParaRPr lang="en-GB" altLang="en-US" dirty="0">
              <a:solidFill>
                <a:srgbClr val="270076"/>
              </a:solidFill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5F0CEC0B-6EC1-4257-B86F-E58897C4DC5D}" type="slidenum">
              <a:rPr lang="en-US" altLang="en-US" sz="1400" b="1">
                <a:latin typeface="Times New Roman" pitchFamily="18" charset="0"/>
              </a:rPr>
              <a:pPr algn="ctr" eaLnBrk="1" hangingPunct="1"/>
              <a:t>16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5791200" y="2286000"/>
            <a:ext cx="5334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400" i="1">
                <a:latin typeface="Times New Roman" pitchFamily="18" charset="0"/>
              </a:rPr>
              <a:t>P</a:t>
            </a:r>
            <a:r>
              <a:rPr lang="en-GB" altLang="en-US" sz="2400" baseline="-25000"/>
              <a:t>1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6934200" y="1905000"/>
            <a:ext cx="457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i="1">
                <a:latin typeface="Times New Roman" pitchFamily="18" charset="0"/>
              </a:rPr>
              <a:t>R</a:t>
            </a:r>
            <a:r>
              <a:rPr lang="en-GB" altLang="en-US" sz="2000" baseline="-25000"/>
              <a:t>1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6934200" y="2590800"/>
            <a:ext cx="457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i="1">
                <a:latin typeface="Times New Roman" pitchFamily="18" charset="0"/>
              </a:rPr>
              <a:t>R</a:t>
            </a:r>
            <a:r>
              <a:rPr lang="en-GB" altLang="en-US" sz="2000" baseline="-25000"/>
              <a:t>2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6934200" y="3276600"/>
            <a:ext cx="457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i="1">
                <a:latin typeface="Times New Roman" pitchFamily="18" charset="0"/>
              </a:rPr>
              <a:t>R</a:t>
            </a:r>
            <a:r>
              <a:rPr lang="en-GB" altLang="en-US" sz="2000" baseline="-25000"/>
              <a:t>3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6934200" y="3962400"/>
            <a:ext cx="457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i="1">
                <a:latin typeface="Times New Roman" pitchFamily="18" charset="0"/>
              </a:rPr>
              <a:t>R</a:t>
            </a:r>
            <a:r>
              <a:rPr lang="en-GB" altLang="en-US" sz="2000" baseline="-25000"/>
              <a:t>4</a:t>
            </a: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6934200" y="4648200"/>
            <a:ext cx="4572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000" i="1">
                <a:latin typeface="Times New Roman" pitchFamily="18" charset="0"/>
              </a:rPr>
              <a:t>R</a:t>
            </a:r>
            <a:r>
              <a:rPr lang="en-GB" altLang="en-US" sz="2000" baseline="-25000"/>
              <a:t>5</a:t>
            </a:r>
          </a:p>
        </p:txBody>
      </p:sp>
      <p:sp>
        <p:nvSpPr>
          <p:cNvPr id="175118" name="Oval 14"/>
          <p:cNvSpPr>
            <a:spLocks noChangeArrowheads="1"/>
          </p:cNvSpPr>
          <p:nvPr/>
        </p:nvSpPr>
        <p:spPr bwMode="auto">
          <a:xfrm>
            <a:off x="5791200" y="2895600"/>
            <a:ext cx="5334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400" i="1">
                <a:latin typeface="Times New Roman" pitchFamily="18" charset="0"/>
              </a:rPr>
              <a:t>P</a:t>
            </a:r>
            <a:r>
              <a:rPr lang="en-GB" altLang="en-US" sz="2400" baseline="-25000"/>
              <a:t>1</a:t>
            </a:r>
          </a:p>
        </p:txBody>
      </p:sp>
      <p:sp>
        <p:nvSpPr>
          <p:cNvPr id="175119" name="Oval 15"/>
          <p:cNvSpPr>
            <a:spLocks noChangeArrowheads="1"/>
          </p:cNvSpPr>
          <p:nvPr/>
        </p:nvSpPr>
        <p:spPr bwMode="auto">
          <a:xfrm>
            <a:off x="5791200" y="4267200"/>
            <a:ext cx="5334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400" i="1">
                <a:latin typeface="Times New Roman" pitchFamily="18" charset="0"/>
              </a:rPr>
              <a:t>P</a:t>
            </a:r>
            <a:r>
              <a:rPr lang="en-GB" altLang="en-US" sz="2400" baseline="-25000"/>
              <a:t>1</a:t>
            </a:r>
          </a:p>
        </p:txBody>
      </p:sp>
      <p:sp>
        <p:nvSpPr>
          <p:cNvPr id="175120" name="Oval 16"/>
          <p:cNvSpPr>
            <a:spLocks noChangeArrowheads="1"/>
          </p:cNvSpPr>
          <p:nvPr/>
        </p:nvSpPr>
        <p:spPr bwMode="auto">
          <a:xfrm>
            <a:off x="7848600" y="2209800"/>
            <a:ext cx="5334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400" i="1">
                <a:latin typeface="Times New Roman" pitchFamily="18" charset="0"/>
              </a:rPr>
              <a:t>P</a:t>
            </a:r>
            <a:r>
              <a:rPr lang="en-GB" altLang="en-US" sz="2400" baseline="-25000"/>
              <a:t>2</a:t>
            </a:r>
          </a:p>
        </p:txBody>
      </p:sp>
      <p:sp>
        <p:nvSpPr>
          <p:cNvPr id="175121" name="Oval 17"/>
          <p:cNvSpPr>
            <a:spLocks noChangeArrowheads="1"/>
          </p:cNvSpPr>
          <p:nvPr/>
        </p:nvSpPr>
        <p:spPr bwMode="auto">
          <a:xfrm>
            <a:off x="7848600" y="3200400"/>
            <a:ext cx="533400" cy="533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400" i="1">
                <a:latin typeface="Times New Roman" pitchFamily="18" charset="0"/>
              </a:rPr>
              <a:t>P</a:t>
            </a:r>
            <a:r>
              <a:rPr lang="en-GB" altLang="en-US" sz="2400" baseline="-25000"/>
              <a:t>2</a:t>
            </a:r>
          </a:p>
        </p:txBody>
      </p:sp>
      <p:sp>
        <p:nvSpPr>
          <p:cNvPr id="175122" name="Line 18"/>
          <p:cNvSpPr>
            <a:spLocks noChangeShapeType="1"/>
          </p:cNvSpPr>
          <p:nvPr/>
        </p:nvSpPr>
        <p:spPr bwMode="auto">
          <a:xfrm>
            <a:off x="6400800" y="25908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123" name="Line 19"/>
          <p:cNvSpPr>
            <a:spLocks noChangeShapeType="1"/>
          </p:cNvSpPr>
          <p:nvPr/>
        </p:nvSpPr>
        <p:spPr bwMode="auto">
          <a:xfrm flipH="1">
            <a:off x="6400800" y="28956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124" name="Line 20"/>
          <p:cNvSpPr>
            <a:spLocks noChangeShapeType="1"/>
          </p:cNvSpPr>
          <p:nvPr/>
        </p:nvSpPr>
        <p:spPr bwMode="auto">
          <a:xfrm>
            <a:off x="6400800" y="3124200"/>
            <a:ext cx="5334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125" name="Line 21"/>
          <p:cNvSpPr>
            <a:spLocks noChangeShapeType="1"/>
          </p:cNvSpPr>
          <p:nvPr/>
        </p:nvSpPr>
        <p:spPr bwMode="auto">
          <a:xfrm flipH="1">
            <a:off x="6324600" y="41910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126" name="Line 22"/>
          <p:cNvSpPr>
            <a:spLocks noChangeShapeType="1"/>
          </p:cNvSpPr>
          <p:nvPr/>
        </p:nvSpPr>
        <p:spPr bwMode="auto">
          <a:xfrm flipH="1">
            <a:off x="7467600" y="2590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127" name="Line 23"/>
          <p:cNvSpPr>
            <a:spLocks noChangeShapeType="1"/>
          </p:cNvSpPr>
          <p:nvPr/>
        </p:nvSpPr>
        <p:spPr bwMode="auto">
          <a:xfrm>
            <a:off x="7467600" y="2819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128" name="Line 24"/>
          <p:cNvSpPr>
            <a:spLocks noChangeShapeType="1"/>
          </p:cNvSpPr>
          <p:nvPr/>
        </p:nvSpPr>
        <p:spPr bwMode="auto">
          <a:xfrm flipH="1">
            <a:off x="7467600" y="373380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5129" name="Line 25"/>
          <p:cNvSpPr>
            <a:spLocks noChangeShapeType="1"/>
          </p:cNvSpPr>
          <p:nvPr/>
        </p:nvSpPr>
        <p:spPr bwMode="auto">
          <a:xfrm>
            <a:off x="7391400" y="20574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</a:t>
            </a:r>
            <a:endParaRPr lang="en-GB" altLang="en-US" dirty="0"/>
          </a:p>
        </p:txBody>
      </p:sp>
      <p:sp>
        <p:nvSpPr>
          <p:cNvPr id="17920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320064"/>
                </a:solidFill>
              </a:rPr>
              <a:t>Allows the first 3 necessary conditions, but ensure that a deadlock will never be reached</a:t>
            </a:r>
          </a:p>
          <a:p>
            <a:pPr lvl="1"/>
            <a:r>
              <a:rPr lang="en-GB" altLang="en-US" sz="2400" dirty="0">
                <a:solidFill>
                  <a:srgbClr val="320064"/>
                </a:solidFill>
              </a:rPr>
              <a:t>Dynamic approach. </a:t>
            </a:r>
          </a:p>
          <a:p>
            <a:pPr lvl="1"/>
            <a:r>
              <a:rPr lang="en-GB" altLang="en-US" sz="2400" dirty="0">
                <a:solidFill>
                  <a:srgbClr val="320064"/>
                </a:solidFill>
              </a:rPr>
              <a:t>Alternatives must possibly be implemented.</a:t>
            </a:r>
          </a:p>
          <a:p>
            <a:endParaRPr lang="en-GB" altLang="en-US" dirty="0">
              <a:solidFill>
                <a:srgbClr val="320064"/>
              </a:solidFill>
            </a:endParaRPr>
          </a:p>
          <a:p>
            <a:r>
              <a:rPr lang="en-GB" altLang="en-US" dirty="0">
                <a:solidFill>
                  <a:srgbClr val="320064"/>
                </a:solidFill>
              </a:rPr>
              <a:t>Banker’s Algorithm</a:t>
            </a:r>
          </a:p>
          <a:p>
            <a:pPr lvl="1"/>
            <a:r>
              <a:rPr lang="en-GB" altLang="en-US" sz="2000" dirty="0">
                <a:solidFill>
                  <a:srgbClr val="320064"/>
                </a:solidFill>
              </a:rPr>
              <a:t>By Dijkstra.</a:t>
            </a:r>
          </a:p>
          <a:p>
            <a:pPr lvl="1"/>
            <a:r>
              <a:rPr lang="en-GB" altLang="en-US" dirty="0">
                <a:solidFill>
                  <a:srgbClr val="D26900"/>
                </a:solidFill>
              </a:rPr>
              <a:t>Resource allocation state</a:t>
            </a:r>
            <a:r>
              <a:rPr lang="en-GB" altLang="en-US" dirty="0">
                <a:solidFill>
                  <a:srgbClr val="320064"/>
                </a:solidFill>
              </a:rPr>
              <a:t> concept</a:t>
            </a:r>
          </a:p>
          <a:p>
            <a:pPr lvl="2"/>
            <a:r>
              <a:rPr lang="en-GB" altLang="en-US" sz="1700" dirty="0">
                <a:solidFill>
                  <a:srgbClr val="320064"/>
                </a:solidFill>
              </a:rPr>
              <a:t>Resources currently allocated per process.</a:t>
            </a:r>
          </a:p>
          <a:p>
            <a:pPr lvl="2"/>
            <a:r>
              <a:rPr lang="en-GB" altLang="en-US" sz="1700" dirty="0">
                <a:solidFill>
                  <a:srgbClr val="320064"/>
                </a:solidFill>
              </a:rPr>
              <a:t>Maximum number of resources possibly required per process.</a:t>
            </a:r>
          </a:p>
          <a:p>
            <a:pPr lvl="2"/>
            <a:r>
              <a:rPr lang="en-GB" altLang="en-US" sz="1700" dirty="0">
                <a:solidFill>
                  <a:srgbClr val="320064"/>
                </a:solidFill>
              </a:rPr>
              <a:t>Number of resources currently available.</a:t>
            </a:r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BBFA074-C062-459F-8DD8-FCE0B1EE2D10}" type="slidenum">
              <a:rPr lang="en-US" altLang="en-US" sz="1400" b="1">
                <a:latin typeface="Times New Roman" pitchFamily="18" charset="0"/>
              </a:rPr>
              <a:pPr algn="ctr" eaLnBrk="1" hangingPunct="1"/>
              <a:t>17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dirty="0"/>
              <a:t>Deadlock avoidance: </a:t>
            </a:r>
            <a:r>
              <a:rPr lang="en-GB" altLang="en-US" dirty="0"/>
              <a:t>Banker’s Algorithm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1812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GB" altLang="en-US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Allocation of resources changes the resource allocation state.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The state is safe if we can ensure that all processes will finish.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Unsafe otherwise</a:t>
            </a:r>
          </a:p>
          <a:p>
            <a:pPr lvl="2">
              <a:lnSpc>
                <a:spcPct val="90000"/>
              </a:lnSpc>
            </a:pPr>
            <a:r>
              <a:rPr lang="en-GB" altLang="en-US" sz="2000" dirty="0">
                <a:solidFill>
                  <a:srgbClr val="320064"/>
                </a:solidFill>
              </a:rPr>
              <a:t>Deadlock may occur.</a:t>
            </a:r>
          </a:p>
          <a:p>
            <a:pPr>
              <a:lnSpc>
                <a:spcPct val="90000"/>
              </a:lnSpc>
            </a:pPr>
            <a:endParaRPr lang="en-GB" altLang="en-US" sz="2800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Resources are allocated only if the new state is safe.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E46F5801-BD80-49EA-A681-982E100EB925}" type="slidenum">
              <a:rPr lang="en-US" altLang="en-US" sz="1400" b="1">
                <a:latin typeface="Times New Roman" pitchFamily="18" charset="0"/>
              </a:rPr>
              <a:pPr algn="ctr" eaLnBrk="1" hangingPunct="1"/>
              <a:t>18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8330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sz="2600" dirty="0">
                <a:solidFill>
                  <a:srgbClr val="320064"/>
                </a:solidFill>
              </a:rPr>
              <a:t>Single type case: </a:t>
            </a:r>
          </a:p>
          <a:p>
            <a:endParaRPr lang="en-GB" altLang="en-US" sz="2600" dirty="0">
              <a:solidFill>
                <a:srgbClr val="320064"/>
              </a:solidFill>
            </a:endParaRPr>
          </a:p>
          <a:p>
            <a:endParaRPr lang="en-GB" altLang="en-US" sz="2600" dirty="0">
              <a:solidFill>
                <a:srgbClr val="320064"/>
              </a:solidFill>
            </a:endParaRPr>
          </a:p>
          <a:p>
            <a:endParaRPr lang="en-GB" altLang="en-US" sz="2600" dirty="0">
              <a:solidFill>
                <a:srgbClr val="320064"/>
              </a:solidFill>
            </a:endParaRPr>
          </a:p>
          <a:p>
            <a:endParaRPr lang="en-GB" altLang="en-US" sz="2600" dirty="0">
              <a:solidFill>
                <a:srgbClr val="320064"/>
              </a:solidFill>
            </a:endParaRPr>
          </a:p>
          <a:p>
            <a:endParaRPr lang="en-GB" altLang="en-US" sz="2600" dirty="0">
              <a:solidFill>
                <a:srgbClr val="320064"/>
              </a:solidFill>
            </a:endParaRPr>
          </a:p>
          <a:p>
            <a:r>
              <a:rPr lang="en-GB" altLang="en-US" sz="2600" dirty="0">
                <a:solidFill>
                  <a:srgbClr val="320064"/>
                </a:solidFill>
              </a:rPr>
              <a:t>A simple algorithm would be to test that for all running processes:						</a:t>
            </a:r>
          </a:p>
          <a:p>
            <a:pPr>
              <a:buFontTx/>
              <a:buNone/>
            </a:pPr>
            <a:r>
              <a:rPr lang="en-GB" altLang="en-US" sz="2600" dirty="0">
                <a:solidFill>
                  <a:srgbClr val="320064"/>
                </a:solidFill>
              </a:rPr>
              <a:t>						</a:t>
            </a:r>
            <a:r>
              <a:rPr lang="en-GB" altLang="en-US" sz="3500" dirty="0">
                <a:solidFill>
                  <a:srgbClr val="320064"/>
                </a:solidFill>
              </a:rPr>
              <a:t>&gt;=0</a:t>
            </a:r>
            <a:endParaRPr lang="en-GB" altLang="en-US" sz="2600" dirty="0">
              <a:solidFill>
                <a:srgbClr val="320064"/>
              </a:solidFill>
            </a:endParaRPr>
          </a:p>
          <a:p>
            <a:pPr lvl="1"/>
            <a:endParaRPr lang="en-GB" altLang="en-US" sz="2200" dirty="0">
              <a:solidFill>
                <a:srgbClr val="320064"/>
              </a:solidFill>
            </a:endParaRPr>
          </a:p>
          <a:p>
            <a:pPr lvl="1"/>
            <a:r>
              <a:rPr lang="en-GB" altLang="en-US" sz="2200" dirty="0">
                <a:solidFill>
                  <a:srgbClr val="320064"/>
                </a:solidFill>
              </a:rPr>
              <a:t>Inefficient.</a:t>
            </a:r>
          </a:p>
          <a:p>
            <a:pPr lvl="1"/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18366E6C-996D-457C-B167-6406B237DCCD}" type="slidenum">
              <a:rPr lang="en-US" altLang="en-US" sz="1400" b="1">
                <a:latin typeface="Times New Roman" pitchFamily="18" charset="0"/>
              </a:rPr>
              <a:pPr algn="ctr" eaLnBrk="1" hangingPunct="1"/>
              <a:t>19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1833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73200"/>
            <a:ext cx="64021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3305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756943"/>
            <a:ext cx="3352800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Content</a:t>
            </a:r>
            <a:endParaRPr lang="en-GB" altLang="en-US" sz="4000" dirty="0">
              <a:solidFill>
                <a:srgbClr val="FF0000"/>
              </a:solidFill>
            </a:endParaRPr>
          </a:p>
        </p:txBody>
      </p:sp>
      <p:sp>
        <p:nvSpPr>
          <p:cNvPr id="90121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GB" altLang="en-US" dirty="0">
              <a:solidFill>
                <a:srgbClr val="320064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Problem.</a:t>
            </a:r>
          </a:p>
          <a:p>
            <a:pPr>
              <a:lnSpc>
                <a:spcPct val="80000"/>
              </a:lnSpc>
            </a:pPr>
            <a:endParaRPr lang="en-GB" altLang="en-US" dirty="0">
              <a:solidFill>
                <a:srgbClr val="320064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Deadlock conditions and modelling.</a:t>
            </a:r>
          </a:p>
          <a:p>
            <a:pPr marL="365760" lvl="1" indent="0">
              <a:lnSpc>
                <a:spcPct val="80000"/>
              </a:lnSpc>
              <a:buNone/>
            </a:pPr>
            <a:endParaRPr lang="en-GB" altLang="en-US" sz="2000" dirty="0">
              <a:solidFill>
                <a:srgbClr val="320064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Dealing with </a:t>
            </a:r>
            <a:r>
              <a:rPr lang="en-GB" altLang="en-US">
                <a:solidFill>
                  <a:srgbClr val="320064"/>
                </a:solidFill>
              </a:rPr>
              <a:t>deadlocks </a:t>
            </a:r>
            <a:endParaRPr lang="en-GB" altLang="en-US" dirty="0">
              <a:solidFill>
                <a:srgbClr val="320064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Detection and Recovery.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Preventing deadlocks</a:t>
            </a:r>
          </a:p>
          <a:p>
            <a:pPr lvl="2">
              <a:lnSpc>
                <a:spcPct val="8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Ensured before hand.</a:t>
            </a:r>
          </a:p>
          <a:p>
            <a:pPr lvl="1">
              <a:lnSpc>
                <a:spcPct val="8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Avoiding deadlocks</a:t>
            </a:r>
          </a:p>
          <a:p>
            <a:pPr lvl="2">
              <a:lnSpc>
                <a:spcPct val="8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Dynamic handling.</a:t>
            </a:r>
          </a:p>
          <a:p>
            <a:pPr lvl="2">
              <a:lnSpc>
                <a:spcPct val="80000"/>
              </a:lnSpc>
            </a:pPr>
            <a:r>
              <a:rPr lang="en-GB" altLang="en-US" sz="2400" dirty="0">
                <a:solidFill>
                  <a:srgbClr val="320064"/>
                </a:solidFill>
              </a:rPr>
              <a:t>Access to Resources: Banker’s algorithm.</a:t>
            </a:r>
          </a:p>
          <a:p>
            <a:pPr>
              <a:lnSpc>
                <a:spcPct val="80000"/>
              </a:lnSpc>
            </a:pPr>
            <a:endParaRPr lang="en-GB" altLang="en-US" sz="2000" dirty="0">
              <a:solidFill>
                <a:srgbClr val="320064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dirty="0">
                <a:solidFill>
                  <a:srgbClr val="320064"/>
                </a:solidFill>
              </a:rPr>
              <a:t>Starvation</a:t>
            </a:r>
            <a:endParaRPr lang="en-GB" altLang="en-US" sz="2000" dirty="0">
              <a:solidFill>
                <a:srgbClr val="320064"/>
              </a:solidFill>
            </a:endParaRP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0F5FA3D9-B6D6-4FFC-9077-0EF2F3288595}" type="slidenum">
              <a:rPr lang="en-US" altLang="en-US" sz="1400" b="1">
                <a:latin typeface="Times New Roman" pitchFamily="18" charset="0"/>
              </a:rPr>
              <a:pPr algn="ctr" eaLnBrk="1" hangingPunct="1"/>
              <a:t>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8535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rgbClr val="320064"/>
                </a:solidFill>
              </a:rPr>
              <a:t>Example 1: Safe case. </a:t>
            </a:r>
          </a:p>
          <a:p>
            <a:pPr lvl="1"/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9F2710AE-4F31-4EC6-9091-9B5892BFDB88}" type="slidenum">
              <a:rPr lang="en-US" altLang="en-US" sz="1400" b="1">
                <a:latin typeface="Times New Roman" pitchFamily="18" charset="0"/>
              </a:rPr>
              <a:pPr algn="ctr" eaLnBrk="1" hangingPunct="1"/>
              <a:t>20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5352" name="Text Box 8"/>
          <p:cNvSpPr txBox="1">
            <a:spLocks noChangeAspect="1" noChangeArrowheads="1"/>
          </p:cNvSpPr>
          <p:nvPr/>
        </p:nvSpPr>
        <p:spPr bwMode="auto">
          <a:xfrm>
            <a:off x="2417763" y="2662238"/>
            <a:ext cx="18113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Loan</a:t>
            </a:r>
          </a:p>
        </p:txBody>
      </p:sp>
      <p:sp>
        <p:nvSpPr>
          <p:cNvPr id="185353" name="Text Box 9"/>
          <p:cNvSpPr txBox="1">
            <a:spLocks noChangeAspect="1" noChangeArrowheads="1"/>
          </p:cNvSpPr>
          <p:nvPr/>
        </p:nvSpPr>
        <p:spPr bwMode="auto">
          <a:xfrm>
            <a:off x="422910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Max</a:t>
            </a:r>
          </a:p>
        </p:txBody>
      </p:sp>
      <p:sp>
        <p:nvSpPr>
          <p:cNvPr id="185354" name="Text Box 10"/>
          <p:cNvSpPr txBox="1">
            <a:spLocks noChangeAspect="1" noChangeArrowheads="1"/>
          </p:cNvSpPr>
          <p:nvPr/>
        </p:nvSpPr>
        <p:spPr bwMode="auto">
          <a:xfrm>
            <a:off x="603885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Claim</a:t>
            </a:r>
          </a:p>
        </p:txBody>
      </p:sp>
      <p:sp>
        <p:nvSpPr>
          <p:cNvPr id="185355" name="Text Box 11"/>
          <p:cNvSpPr txBox="1">
            <a:spLocks noChangeAspect="1" noChangeArrowheads="1"/>
          </p:cNvSpPr>
          <p:nvPr/>
        </p:nvSpPr>
        <p:spPr bwMode="auto">
          <a:xfrm>
            <a:off x="2417763" y="3048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185356" name="Text Box 12"/>
          <p:cNvSpPr txBox="1">
            <a:spLocks noChangeAspect="1" noChangeArrowheads="1"/>
          </p:cNvSpPr>
          <p:nvPr/>
        </p:nvSpPr>
        <p:spPr bwMode="auto">
          <a:xfrm>
            <a:off x="422910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85357" name="Text Box 13"/>
          <p:cNvSpPr txBox="1">
            <a:spLocks noChangeAspect="1" noChangeArrowheads="1"/>
          </p:cNvSpPr>
          <p:nvPr/>
        </p:nvSpPr>
        <p:spPr bwMode="auto">
          <a:xfrm>
            <a:off x="603885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85358" name="Text Box 14"/>
          <p:cNvSpPr txBox="1">
            <a:spLocks noChangeAspect="1" noChangeArrowheads="1"/>
          </p:cNvSpPr>
          <p:nvPr/>
        </p:nvSpPr>
        <p:spPr bwMode="auto">
          <a:xfrm>
            <a:off x="2417763" y="3429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85359" name="Text Box 15"/>
          <p:cNvSpPr txBox="1">
            <a:spLocks noChangeAspect="1" noChangeArrowheads="1"/>
          </p:cNvSpPr>
          <p:nvPr/>
        </p:nvSpPr>
        <p:spPr bwMode="auto">
          <a:xfrm>
            <a:off x="422910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185360" name="Text Box 16"/>
          <p:cNvSpPr txBox="1">
            <a:spLocks noChangeAspect="1" noChangeArrowheads="1"/>
          </p:cNvSpPr>
          <p:nvPr/>
        </p:nvSpPr>
        <p:spPr bwMode="auto">
          <a:xfrm>
            <a:off x="603885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185361" name="Text Box 17"/>
          <p:cNvSpPr txBox="1">
            <a:spLocks noChangeAspect="1" noChangeArrowheads="1"/>
          </p:cNvSpPr>
          <p:nvPr/>
        </p:nvSpPr>
        <p:spPr bwMode="auto">
          <a:xfrm>
            <a:off x="2417763" y="3810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5</a:t>
            </a:r>
          </a:p>
        </p:txBody>
      </p:sp>
      <p:sp>
        <p:nvSpPr>
          <p:cNvPr id="185362" name="Text Box 18"/>
          <p:cNvSpPr txBox="1">
            <a:spLocks noChangeAspect="1" noChangeArrowheads="1"/>
          </p:cNvSpPr>
          <p:nvPr/>
        </p:nvSpPr>
        <p:spPr bwMode="auto">
          <a:xfrm>
            <a:off x="422910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8</a:t>
            </a:r>
          </a:p>
        </p:txBody>
      </p:sp>
      <p:sp>
        <p:nvSpPr>
          <p:cNvPr id="185363" name="Text Box 19"/>
          <p:cNvSpPr txBox="1">
            <a:spLocks noChangeAspect="1" noChangeArrowheads="1"/>
          </p:cNvSpPr>
          <p:nvPr/>
        </p:nvSpPr>
        <p:spPr bwMode="auto">
          <a:xfrm>
            <a:off x="603885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85364" name="Text Box 20"/>
          <p:cNvSpPr txBox="1">
            <a:spLocks noChangeAspect="1" noChangeArrowheads="1"/>
          </p:cNvSpPr>
          <p:nvPr/>
        </p:nvSpPr>
        <p:spPr bwMode="auto">
          <a:xfrm>
            <a:off x="608013" y="3048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185365" name="Text Box 21"/>
          <p:cNvSpPr txBox="1">
            <a:spLocks noChangeAspect="1" noChangeArrowheads="1"/>
          </p:cNvSpPr>
          <p:nvPr/>
        </p:nvSpPr>
        <p:spPr bwMode="auto">
          <a:xfrm>
            <a:off x="608013" y="3429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185366" name="Text Box 22"/>
          <p:cNvSpPr txBox="1">
            <a:spLocks noChangeAspect="1" noChangeArrowheads="1"/>
          </p:cNvSpPr>
          <p:nvPr/>
        </p:nvSpPr>
        <p:spPr bwMode="auto">
          <a:xfrm>
            <a:off x="608013" y="3810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185367" name="Text Box 23"/>
          <p:cNvSpPr txBox="1">
            <a:spLocks noChangeAspect="1" noChangeArrowheads="1"/>
          </p:cNvSpPr>
          <p:nvPr/>
        </p:nvSpPr>
        <p:spPr bwMode="auto">
          <a:xfrm>
            <a:off x="4894263" y="5024438"/>
            <a:ext cx="18113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85368" name="Text Box 24"/>
          <p:cNvSpPr txBox="1">
            <a:spLocks noChangeAspect="1" noChangeArrowheads="1"/>
          </p:cNvSpPr>
          <p:nvPr/>
        </p:nvSpPr>
        <p:spPr bwMode="auto">
          <a:xfrm>
            <a:off x="3084513" y="5024438"/>
            <a:ext cx="18097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185369" name="Text Box 25"/>
          <p:cNvSpPr txBox="1">
            <a:spLocks noChangeAspect="1" noChangeArrowheads="1"/>
          </p:cNvSpPr>
          <p:nvPr/>
        </p:nvSpPr>
        <p:spPr bwMode="auto">
          <a:xfrm>
            <a:off x="4894263" y="54102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185370" name="Text Box 26"/>
          <p:cNvSpPr txBox="1">
            <a:spLocks noChangeAspect="1" noChangeArrowheads="1"/>
          </p:cNvSpPr>
          <p:nvPr/>
        </p:nvSpPr>
        <p:spPr bwMode="auto">
          <a:xfrm>
            <a:off x="3084513" y="54102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8739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1: Safe case.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BFD0073-39F4-4571-8AE5-D943E23E3807}" type="slidenum">
              <a:rPr lang="en-US" altLang="en-US" sz="1400" b="1">
                <a:latin typeface="Times New Roman" pitchFamily="18" charset="0"/>
              </a:rPr>
              <a:pPr algn="ctr" eaLnBrk="1" hangingPunct="1"/>
              <a:t>21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8739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7400" name="Text Box 8"/>
          <p:cNvSpPr txBox="1">
            <a:spLocks noChangeAspect="1" noChangeArrowheads="1"/>
          </p:cNvSpPr>
          <p:nvPr/>
        </p:nvSpPr>
        <p:spPr bwMode="auto">
          <a:xfrm>
            <a:off x="2417763" y="2662238"/>
            <a:ext cx="18113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Loan</a:t>
            </a:r>
          </a:p>
        </p:txBody>
      </p:sp>
      <p:sp>
        <p:nvSpPr>
          <p:cNvPr id="187401" name="Text Box 9"/>
          <p:cNvSpPr txBox="1">
            <a:spLocks noChangeAspect="1" noChangeArrowheads="1"/>
          </p:cNvSpPr>
          <p:nvPr/>
        </p:nvSpPr>
        <p:spPr bwMode="auto">
          <a:xfrm>
            <a:off x="422910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Max</a:t>
            </a:r>
          </a:p>
        </p:txBody>
      </p:sp>
      <p:sp>
        <p:nvSpPr>
          <p:cNvPr id="187402" name="Text Box 10"/>
          <p:cNvSpPr txBox="1">
            <a:spLocks noChangeAspect="1" noChangeArrowheads="1"/>
          </p:cNvSpPr>
          <p:nvPr/>
        </p:nvSpPr>
        <p:spPr bwMode="auto">
          <a:xfrm>
            <a:off x="6038850" y="2662238"/>
            <a:ext cx="180975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02B0A"/>
                </a:solidFill>
              </a:rPr>
              <a:t>Max Claimed</a:t>
            </a:r>
          </a:p>
        </p:txBody>
      </p:sp>
      <p:sp>
        <p:nvSpPr>
          <p:cNvPr id="187403" name="Text Box 11"/>
          <p:cNvSpPr txBox="1">
            <a:spLocks noChangeAspect="1" noChangeArrowheads="1"/>
          </p:cNvSpPr>
          <p:nvPr/>
        </p:nvSpPr>
        <p:spPr bwMode="auto">
          <a:xfrm>
            <a:off x="2417763" y="3048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187404" name="Text Box 12"/>
          <p:cNvSpPr txBox="1">
            <a:spLocks noChangeAspect="1" noChangeArrowheads="1"/>
          </p:cNvSpPr>
          <p:nvPr/>
        </p:nvSpPr>
        <p:spPr bwMode="auto">
          <a:xfrm>
            <a:off x="422910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87405" name="Text Box 13"/>
          <p:cNvSpPr txBox="1">
            <a:spLocks noChangeAspect="1" noChangeArrowheads="1"/>
          </p:cNvSpPr>
          <p:nvPr/>
        </p:nvSpPr>
        <p:spPr bwMode="auto">
          <a:xfrm>
            <a:off x="603885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87406" name="Text Box 14"/>
          <p:cNvSpPr txBox="1">
            <a:spLocks noChangeAspect="1" noChangeArrowheads="1"/>
          </p:cNvSpPr>
          <p:nvPr/>
        </p:nvSpPr>
        <p:spPr bwMode="auto">
          <a:xfrm>
            <a:off x="2417763" y="3429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87407" name="Text Box 15"/>
          <p:cNvSpPr txBox="1">
            <a:spLocks noChangeAspect="1" noChangeArrowheads="1"/>
          </p:cNvSpPr>
          <p:nvPr/>
        </p:nvSpPr>
        <p:spPr bwMode="auto">
          <a:xfrm>
            <a:off x="422910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187408" name="Text Box 16"/>
          <p:cNvSpPr txBox="1">
            <a:spLocks noChangeAspect="1" noChangeArrowheads="1"/>
          </p:cNvSpPr>
          <p:nvPr/>
        </p:nvSpPr>
        <p:spPr bwMode="auto">
          <a:xfrm>
            <a:off x="603885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187409" name="Text Box 17"/>
          <p:cNvSpPr txBox="1">
            <a:spLocks noChangeAspect="1" noChangeArrowheads="1"/>
          </p:cNvSpPr>
          <p:nvPr/>
        </p:nvSpPr>
        <p:spPr bwMode="auto">
          <a:xfrm>
            <a:off x="2417763" y="3810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5</a:t>
            </a:r>
          </a:p>
        </p:txBody>
      </p:sp>
      <p:sp>
        <p:nvSpPr>
          <p:cNvPr id="187410" name="Text Box 18"/>
          <p:cNvSpPr txBox="1">
            <a:spLocks noChangeAspect="1" noChangeArrowheads="1"/>
          </p:cNvSpPr>
          <p:nvPr/>
        </p:nvSpPr>
        <p:spPr bwMode="auto">
          <a:xfrm>
            <a:off x="422910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8</a:t>
            </a:r>
          </a:p>
        </p:txBody>
      </p:sp>
      <p:sp>
        <p:nvSpPr>
          <p:cNvPr id="187411" name="Text Box 19"/>
          <p:cNvSpPr txBox="1">
            <a:spLocks noChangeAspect="1" noChangeArrowheads="1"/>
          </p:cNvSpPr>
          <p:nvPr/>
        </p:nvSpPr>
        <p:spPr bwMode="auto">
          <a:xfrm>
            <a:off x="603885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87412" name="Text Box 20"/>
          <p:cNvSpPr txBox="1">
            <a:spLocks noChangeAspect="1" noChangeArrowheads="1"/>
          </p:cNvSpPr>
          <p:nvPr/>
        </p:nvSpPr>
        <p:spPr bwMode="auto">
          <a:xfrm>
            <a:off x="608013" y="3048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187413" name="Text Box 21"/>
          <p:cNvSpPr txBox="1">
            <a:spLocks noChangeAspect="1" noChangeArrowheads="1"/>
          </p:cNvSpPr>
          <p:nvPr/>
        </p:nvSpPr>
        <p:spPr bwMode="auto">
          <a:xfrm>
            <a:off x="608013" y="3429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187414" name="Text Box 22"/>
          <p:cNvSpPr txBox="1">
            <a:spLocks noChangeAspect="1" noChangeArrowheads="1"/>
          </p:cNvSpPr>
          <p:nvPr/>
        </p:nvSpPr>
        <p:spPr bwMode="auto">
          <a:xfrm>
            <a:off x="608013" y="3810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187415" name="Text Box 23"/>
          <p:cNvSpPr txBox="1">
            <a:spLocks noChangeAspect="1" noChangeArrowheads="1"/>
          </p:cNvSpPr>
          <p:nvPr/>
        </p:nvSpPr>
        <p:spPr bwMode="auto">
          <a:xfrm>
            <a:off x="4894263" y="5024438"/>
            <a:ext cx="18113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87416" name="Text Box 24"/>
          <p:cNvSpPr txBox="1">
            <a:spLocks noChangeAspect="1" noChangeArrowheads="1"/>
          </p:cNvSpPr>
          <p:nvPr/>
        </p:nvSpPr>
        <p:spPr bwMode="auto">
          <a:xfrm>
            <a:off x="3084513" y="5024438"/>
            <a:ext cx="18097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187417" name="Text Box 25"/>
          <p:cNvSpPr txBox="1">
            <a:spLocks noChangeAspect="1" noChangeArrowheads="1"/>
          </p:cNvSpPr>
          <p:nvPr/>
        </p:nvSpPr>
        <p:spPr bwMode="auto">
          <a:xfrm>
            <a:off x="4894263" y="54102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187418" name="Text Box 26"/>
          <p:cNvSpPr txBox="1">
            <a:spLocks noChangeAspect="1" noChangeArrowheads="1"/>
          </p:cNvSpPr>
          <p:nvPr/>
        </p:nvSpPr>
        <p:spPr bwMode="auto">
          <a:xfrm>
            <a:off x="3084513" y="54102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</a:t>
            </a:r>
          </a:p>
        </p:txBody>
      </p:sp>
      <p:grpSp>
        <p:nvGrpSpPr>
          <p:cNvPr id="187419" name="Group 27"/>
          <p:cNvGrpSpPr>
            <a:grpSpLocks/>
          </p:cNvGrpSpPr>
          <p:nvPr/>
        </p:nvGrpSpPr>
        <p:grpSpPr bwMode="auto">
          <a:xfrm>
            <a:off x="5410200" y="3352800"/>
            <a:ext cx="1905000" cy="2530475"/>
            <a:chOff x="3408" y="2112"/>
            <a:chExt cx="1200" cy="1594"/>
          </a:xfrm>
        </p:grpSpPr>
        <p:sp>
          <p:nvSpPr>
            <p:cNvPr id="187420" name="Oval 28"/>
            <p:cNvSpPr>
              <a:spLocks noChangeArrowheads="1"/>
            </p:cNvSpPr>
            <p:nvPr/>
          </p:nvSpPr>
          <p:spPr bwMode="auto">
            <a:xfrm>
              <a:off x="3408" y="3370"/>
              <a:ext cx="480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7421" name="Oval 29"/>
            <p:cNvSpPr>
              <a:spLocks noChangeArrowheads="1"/>
            </p:cNvSpPr>
            <p:nvPr/>
          </p:nvSpPr>
          <p:spPr bwMode="auto">
            <a:xfrm>
              <a:off x="4128" y="2112"/>
              <a:ext cx="480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7422" name="Line 30"/>
            <p:cNvSpPr>
              <a:spLocks noChangeShapeType="1"/>
            </p:cNvSpPr>
            <p:nvPr/>
          </p:nvSpPr>
          <p:spPr bwMode="auto">
            <a:xfrm flipH="1">
              <a:off x="3792" y="2458"/>
              <a:ext cx="48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8944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rgbClr val="320064"/>
                </a:solidFill>
              </a:rPr>
              <a:t>Example 1: Safe case. </a:t>
            </a:r>
          </a:p>
          <a:p>
            <a:pPr lvl="1"/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1894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6F4DCD6A-0028-4EE7-8CB0-1EA5D8413DCD}" type="slidenum">
              <a:rPr lang="en-US" altLang="en-US" sz="1400" b="1">
                <a:latin typeface="Times New Roman" pitchFamily="18" charset="0"/>
              </a:rPr>
              <a:pPr algn="ctr" eaLnBrk="1" hangingPunct="1"/>
              <a:t>22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89448" name="Text Box 8"/>
          <p:cNvSpPr txBox="1">
            <a:spLocks noChangeAspect="1" noChangeArrowheads="1"/>
          </p:cNvSpPr>
          <p:nvPr/>
        </p:nvSpPr>
        <p:spPr bwMode="auto">
          <a:xfrm>
            <a:off x="2417763" y="2662238"/>
            <a:ext cx="18113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Loan</a:t>
            </a:r>
          </a:p>
        </p:txBody>
      </p:sp>
      <p:sp>
        <p:nvSpPr>
          <p:cNvPr id="189449" name="Text Box 9"/>
          <p:cNvSpPr txBox="1">
            <a:spLocks noChangeAspect="1" noChangeArrowheads="1"/>
          </p:cNvSpPr>
          <p:nvPr/>
        </p:nvSpPr>
        <p:spPr bwMode="auto">
          <a:xfrm>
            <a:off x="422910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Max</a:t>
            </a:r>
          </a:p>
        </p:txBody>
      </p:sp>
      <p:sp>
        <p:nvSpPr>
          <p:cNvPr id="189450" name="Text Box 10"/>
          <p:cNvSpPr txBox="1">
            <a:spLocks noChangeAspect="1" noChangeArrowheads="1"/>
          </p:cNvSpPr>
          <p:nvPr/>
        </p:nvSpPr>
        <p:spPr bwMode="auto">
          <a:xfrm>
            <a:off x="6038850" y="2662238"/>
            <a:ext cx="1809750" cy="7848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02B0A"/>
                </a:solidFill>
              </a:rPr>
              <a:t>Max Claimed</a:t>
            </a:r>
          </a:p>
          <a:p>
            <a:pPr algn="ctr">
              <a:spcBef>
                <a:spcPct val="50000"/>
              </a:spcBef>
            </a:pPr>
            <a:endParaRPr lang="en-US" altLang="en-US" dirty="0">
              <a:solidFill>
                <a:srgbClr val="302B0A"/>
              </a:solidFill>
            </a:endParaRPr>
          </a:p>
        </p:txBody>
      </p:sp>
      <p:sp>
        <p:nvSpPr>
          <p:cNvPr id="189451" name="Text Box 11"/>
          <p:cNvSpPr txBox="1">
            <a:spLocks noChangeAspect="1" noChangeArrowheads="1"/>
          </p:cNvSpPr>
          <p:nvPr/>
        </p:nvSpPr>
        <p:spPr bwMode="auto">
          <a:xfrm>
            <a:off x="2417763" y="3048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189452" name="Text Box 12"/>
          <p:cNvSpPr txBox="1">
            <a:spLocks noChangeAspect="1" noChangeArrowheads="1"/>
          </p:cNvSpPr>
          <p:nvPr/>
        </p:nvSpPr>
        <p:spPr bwMode="auto">
          <a:xfrm>
            <a:off x="422910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89453" name="Text Box 13"/>
          <p:cNvSpPr txBox="1">
            <a:spLocks noChangeAspect="1" noChangeArrowheads="1"/>
          </p:cNvSpPr>
          <p:nvPr/>
        </p:nvSpPr>
        <p:spPr bwMode="auto">
          <a:xfrm>
            <a:off x="603885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89454" name="Text Box 14"/>
          <p:cNvSpPr txBox="1">
            <a:spLocks noChangeAspect="1" noChangeArrowheads="1"/>
          </p:cNvSpPr>
          <p:nvPr/>
        </p:nvSpPr>
        <p:spPr bwMode="auto">
          <a:xfrm>
            <a:off x="2417763" y="3429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89455" name="Text Box 15"/>
          <p:cNvSpPr txBox="1">
            <a:spLocks noChangeAspect="1" noChangeArrowheads="1"/>
          </p:cNvSpPr>
          <p:nvPr/>
        </p:nvSpPr>
        <p:spPr bwMode="auto">
          <a:xfrm>
            <a:off x="422910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89456" name="Text Box 16"/>
          <p:cNvSpPr txBox="1">
            <a:spLocks noChangeAspect="1" noChangeArrowheads="1"/>
          </p:cNvSpPr>
          <p:nvPr/>
        </p:nvSpPr>
        <p:spPr bwMode="auto">
          <a:xfrm>
            <a:off x="603885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89457" name="Text Box 17"/>
          <p:cNvSpPr txBox="1">
            <a:spLocks noChangeAspect="1" noChangeArrowheads="1"/>
          </p:cNvSpPr>
          <p:nvPr/>
        </p:nvSpPr>
        <p:spPr bwMode="auto">
          <a:xfrm>
            <a:off x="2417763" y="3810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5</a:t>
            </a:r>
          </a:p>
        </p:txBody>
      </p:sp>
      <p:sp>
        <p:nvSpPr>
          <p:cNvPr id="189458" name="Text Box 18"/>
          <p:cNvSpPr txBox="1">
            <a:spLocks noChangeAspect="1" noChangeArrowheads="1"/>
          </p:cNvSpPr>
          <p:nvPr/>
        </p:nvSpPr>
        <p:spPr bwMode="auto">
          <a:xfrm>
            <a:off x="422910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8</a:t>
            </a:r>
          </a:p>
        </p:txBody>
      </p:sp>
      <p:sp>
        <p:nvSpPr>
          <p:cNvPr id="189459" name="Text Box 19"/>
          <p:cNvSpPr txBox="1">
            <a:spLocks noChangeAspect="1" noChangeArrowheads="1"/>
          </p:cNvSpPr>
          <p:nvPr/>
        </p:nvSpPr>
        <p:spPr bwMode="auto">
          <a:xfrm>
            <a:off x="603885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89460" name="Text Box 20"/>
          <p:cNvSpPr txBox="1">
            <a:spLocks noChangeAspect="1" noChangeArrowheads="1"/>
          </p:cNvSpPr>
          <p:nvPr/>
        </p:nvSpPr>
        <p:spPr bwMode="auto">
          <a:xfrm>
            <a:off x="608013" y="3048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189461" name="Text Box 21"/>
          <p:cNvSpPr txBox="1">
            <a:spLocks noChangeAspect="1" noChangeArrowheads="1"/>
          </p:cNvSpPr>
          <p:nvPr/>
        </p:nvSpPr>
        <p:spPr bwMode="auto">
          <a:xfrm>
            <a:off x="608013" y="3429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189462" name="Text Box 22"/>
          <p:cNvSpPr txBox="1">
            <a:spLocks noChangeAspect="1" noChangeArrowheads="1"/>
          </p:cNvSpPr>
          <p:nvPr/>
        </p:nvSpPr>
        <p:spPr bwMode="auto">
          <a:xfrm>
            <a:off x="608013" y="3810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189463" name="Text Box 23"/>
          <p:cNvSpPr txBox="1">
            <a:spLocks noChangeAspect="1" noChangeArrowheads="1"/>
          </p:cNvSpPr>
          <p:nvPr/>
        </p:nvSpPr>
        <p:spPr bwMode="auto">
          <a:xfrm>
            <a:off x="4894263" y="5024438"/>
            <a:ext cx="18113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89464" name="Text Box 24"/>
          <p:cNvSpPr txBox="1">
            <a:spLocks noChangeAspect="1" noChangeArrowheads="1"/>
          </p:cNvSpPr>
          <p:nvPr/>
        </p:nvSpPr>
        <p:spPr bwMode="auto">
          <a:xfrm>
            <a:off x="3084513" y="5024438"/>
            <a:ext cx="18097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189465" name="Text Box 25"/>
          <p:cNvSpPr txBox="1">
            <a:spLocks noChangeAspect="1" noChangeArrowheads="1"/>
          </p:cNvSpPr>
          <p:nvPr/>
        </p:nvSpPr>
        <p:spPr bwMode="auto">
          <a:xfrm>
            <a:off x="4894263" y="54102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189466" name="Text Box 26"/>
          <p:cNvSpPr txBox="1">
            <a:spLocks noChangeAspect="1" noChangeArrowheads="1"/>
          </p:cNvSpPr>
          <p:nvPr/>
        </p:nvSpPr>
        <p:spPr bwMode="auto">
          <a:xfrm>
            <a:off x="3084513" y="54102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9149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1: Safe case.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8EEBB612-4A5D-49AB-B5C9-24B998595EAC}" type="slidenum">
              <a:rPr lang="en-US" altLang="en-US" sz="1400" b="1">
                <a:latin typeface="Times New Roman" pitchFamily="18" charset="0"/>
              </a:rPr>
              <a:pPr algn="ctr" eaLnBrk="1" hangingPunct="1"/>
              <a:t>23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1496" name="Text Box 8"/>
          <p:cNvSpPr txBox="1">
            <a:spLocks noChangeAspect="1" noChangeArrowheads="1"/>
          </p:cNvSpPr>
          <p:nvPr/>
        </p:nvSpPr>
        <p:spPr bwMode="auto">
          <a:xfrm>
            <a:off x="2417763" y="2662238"/>
            <a:ext cx="18113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Loan</a:t>
            </a:r>
          </a:p>
        </p:txBody>
      </p:sp>
      <p:sp>
        <p:nvSpPr>
          <p:cNvPr id="191497" name="Text Box 9"/>
          <p:cNvSpPr txBox="1">
            <a:spLocks noChangeAspect="1" noChangeArrowheads="1"/>
          </p:cNvSpPr>
          <p:nvPr/>
        </p:nvSpPr>
        <p:spPr bwMode="auto">
          <a:xfrm>
            <a:off x="422910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Max</a:t>
            </a:r>
          </a:p>
        </p:txBody>
      </p:sp>
      <p:sp>
        <p:nvSpPr>
          <p:cNvPr id="191498" name="Text Box 10"/>
          <p:cNvSpPr txBox="1">
            <a:spLocks noChangeAspect="1" noChangeArrowheads="1"/>
          </p:cNvSpPr>
          <p:nvPr/>
        </p:nvSpPr>
        <p:spPr bwMode="auto">
          <a:xfrm>
            <a:off x="6038850" y="2662238"/>
            <a:ext cx="1809750" cy="7848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02B0A"/>
                </a:solidFill>
              </a:rPr>
              <a:t>Max Claimed</a:t>
            </a:r>
          </a:p>
          <a:p>
            <a:pPr algn="ctr">
              <a:spcBef>
                <a:spcPct val="50000"/>
              </a:spcBef>
            </a:pPr>
            <a:endParaRPr lang="en-US" altLang="en-US" dirty="0">
              <a:solidFill>
                <a:srgbClr val="302B0A"/>
              </a:solidFill>
            </a:endParaRPr>
          </a:p>
        </p:txBody>
      </p:sp>
      <p:sp>
        <p:nvSpPr>
          <p:cNvPr id="191499" name="Text Box 11"/>
          <p:cNvSpPr txBox="1">
            <a:spLocks noChangeAspect="1" noChangeArrowheads="1"/>
          </p:cNvSpPr>
          <p:nvPr/>
        </p:nvSpPr>
        <p:spPr bwMode="auto">
          <a:xfrm>
            <a:off x="2417763" y="3048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191500" name="Text Box 12"/>
          <p:cNvSpPr txBox="1">
            <a:spLocks noChangeAspect="1" noChangeArrowheads="1"/>
          </p:cNvSpPr>
          <p:nvPr/>
        </p:nvSpPr>
        <p:spPr bwMode="auto">
          <a:xfrm>
            <a:off x="422910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91501" name="Text Box 13"/>
          <p:cNvSpPr txBox="1">
            <a:spLocks noChangeAspect="1" noChangeArrowheads="1"/>
          </p:cNvSpPr>
          <p:nvPr/>
        </p:nvSpPr>
        <p:spPr bwMode="auto">
          <a:xfrm>
            <a:off x="603885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91502" name="Text Box 14"/>
          <p:cNvSpPr txBox="1">
            <a:spLocks noChangeAspect="1" noChangeArrowheads="1"/>
          </p:cNvSpPr>
          <p:nvPr/>
        </p:nvSpPr>
        <p:spPr bwMode="auto">
          <a:xfrm>
            <a:off x="2417763" y="3429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1503" name="Text Box 15"/>
          <p:cNvSpPr txBox="1">
            <a:spLocks noChangeAspect="1" noChangeArrowheads="1"/>
          </p:cNvSpPr>
          <p:nvPr/>
        </p:nvSpPr>
        <p:spPr bwMode="auto">
          <a:xfrm>
            <a:off x="422910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1504" name="Text Box 16"/>
          <p:cNvSpPr txBox="1">
            <a:spLocks noChangeAspect="1" noChangeArrowheads="1"/>
          </p:cNvSpPr>
          <p:nvPr/>
        </p:nvSpPr>
        <p:spPr bwMode="auto">
          <a:xfrm>
            <a:off x="603885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1505" name="Text Box 17"/>
          <p:cNvSpPr txBox="1">
            <a:spLocks noChangeAspect="1" noChangeArrowheads="1"/>
          </p:cNvSpPr>
          <p:nvPr/>
        </p:nvSpPr>
        <p:spPr bwMode="auto">
          <a:xfrm>
            <a:off x="2417763" y="3810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5</a:t>
            </a:r>
          </a:p>
        </p:txBody>
      </p:sp>
      <p:sp>
        <p:nvSpPr>
          <p:cNvPr id="191506" name="Text Box 18"/>
          <p:cNvSpPr txBox="1">
            <a:spLocks noChangeAspect="1" noChangeArrowheads="1"/>
          </p:cNvSpPr>
          <p:nvPr/>
        </p:nvSpPr>
        <p:spPr bwMode="auto">
          <a:xfrm>
            <a:off x="422910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8</a:t>
            </a:r>
          </a:p>
        </p:txBody>
      </p:sp>
      <p:sp>
        <p:nvSpPr>
          <p:cNvPr id="191507" name="Text Box 19"/>
          <p:cNvSpPr txBox="1">
            <a:spLocks noChangeAspect="1" noChangeArrowheads="1"/>
          </p:cNvSpPr>
          <p:nvPr/>
        </p:nvSpPr>
        <p:spPr bwMode="auto">
          <a:xfrm>
            <a:off x="603885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91508" name="Text Box 20"/>
          <p:cNvSpPr txBox="1">
            <a:spLocks noChangeAspect="1" noChangeArrowheads="1"/>
          </p:cNvSpPr>
          <p:nvPr/>
        </p:nvSpPr>
        <p:spPr bwMode="auto">
          <a:xfrm>
            <a:off x="608013" y="3048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191509" name="Text Box 21"/>
          <p:cNvSpPr txBox="1">
            <a:spLocks noChangeAspect="1" noChangeArrowheads="1"/>
          </p:cNvSpPr>
          <p:nvPr/>
        </p:nvSpPr>
        <p:spPr bwMode="auto">
          <a:xfrm>
            <a:off x="608013" y="3429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191510" name="Text Box 22"/>
          <p:cNvSpPr txBox="1">
            <a:spLocks noChangeAspect="1" noChangeArrowheads="1"/>
          </p:cNvSpPr>
          <p:nvPr/>
        </p:nvSpPr>
        <p:spPr bwMode="auto">
          <a:xfrm>
            <a:off x="608013" y="3810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191511" name="Text Box 23"/>
          <p:cNvSpPr txBox="1">
            <a:spLocks noChangeAspect="1" noChangeArrowheads="1"/>
          </p:cNvSpPr>
          <p:nvPr/>
        </p:nvSpPr>
        <p:spPr bwMode="auto">
          <a:xfrm>
            <a:off x="4894263" y="5024438"/>
            <a:ext cx="18113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91512" name="Text Box 24"/>
          <p:cNvSpPr txBox="1">
            <a:spLocks noChangeAspect="1" noChangeArrowheads="1"/>
          </p:cNvSpPr>
          <p:nvPr/>
        </p:nvSpPr>
        <p:spPr bwMode="auto">
          <a:xfrm>
            <a:off x="3084513" y="5024438"/>
            <a:ext cx="18097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191513" name="Text Box 25"/>
          <p:cNvSpPr txBox="1">
            <a:spLocks noChangeAspect="1" noChangeArrowheads="1"/>
          </p:cNvSpPr>
          <p:nvPr/>
        </p:nvSpPr>
        <p:spPr bwMode="auto">
          <a:xfrm>
            <a:off x="4894263" y="54102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191514" name="Text Box 26"/>
          <p:cNvSpPr txBox="1">
            <a:spLocks noChangeAspect="1" noChangeArrowheads="1"/>
          </p:cNvSpPr>
          <p:nvPr/>
        </p:nvSpPr>
        <p:spPr bwMode="auto">
          <a:xfrm>
            <a:off x="3084513" y="54102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</a:t>
            </a:r>
          </a:p>
        </p:txBody>
      </p:sp>
      <p:grpSp>
        <p:nvGrpSpPr>
          <p:cNvPr id="191515" name="Group 27"/>
          <p:cNvGrpSpPr>
            <a:grpSpLocks/>
          </p:cNvGrpSpPr>
          <p:nvPr/>
        </p:nvGrpSpPr>
        <p:grpSpPr bwMode="auto">
          <a:xfrm>
            <a:off x="5410200" y="3806825"/>
            <a:ext cx="1905000" cy="1997075"/>
            <a:chOff x="3408" y="2112"/>
            <a:chExt cx="1200" cy="1594"/>
          </a:xfrm>
        </p:grpSpPr>
        <p:sp>
          <p:nvSpPr>
            <p:cNvPr id="191516" name="Oval 28"/>
            <p:cNvSpPr>
              <a:spLocks noChangeArrowheads="1"/>
            </p:cNvSpPr>
            <p:nvPr/>
          </p:nvSpPr>
          <p:spPr bwMode="auto">
            <a:xfrm>
              <a:off x="3408" y="3370"/>
              <a:ext cx="480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1517" name="Oval 29"/>
            <p:cNvSpPr>
              <a:spLocks noChangeArrowheads="1"/>
            </p:cNvSpPr>
            <p:nvPr/>
          </p:nvSpPr>
          <p:spPr bwMode="auto">
            <a:xfrm>
              <a:off x="4128" y="2112"/>
              <a:ext cx="480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1518" name="Line 30"/>
            <p:cNvSpPr>
              <a:spLocks noChangeShapeType="1"/>
            </p:cNvSpPr>
            <p:nvPr/>
          </p:nvSpPr>
          <p:spPr bwMode="auto">
            <a:xfrm flipH="1">
              <a:off x="3792" y="2458"/>
              <a:ext cx="48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9354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1: Safe case.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9518882F-C2F4-4414-B9A9-CD9CF84B9036}" type="slidenum">
              <a:rPr lang="en-US" altLang="en-US" sz="1400" b="1">
                <a:latin typeface="Times New Roman" pitchFamily="18" charset="0"/>
              </a:rPr>
              <a:pPr algn="ctr" eaLnBrk="1" hangingPunct="1"/>
              <a:t>24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3544" name="Text Box 8"/>
          <p:cNvSpPr txBox="1">
            <a:spLocks noChangeAspect="1" noChangeArrowheads="1"/>
          </p:cNvSpPr>
          <p:nvPr/>
        </p:nvSpPr>
        <p:spPr bwMode="auto">
          <a:xfrm>
            <a:off x="2417763" y="2662238"/>
            <a:ext cx="18113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Loan</a:t>
            </a:r>
          </a:p>
        </p:txBody>
      </p:sp>
      <p:sp>
        <p:nvSpPr>
          <p:cNvPr id="193545" name="Text Box 9"/>
          <p:cNvSpPr txBox="1">
            <a:spLocks noChangeAspect="1" noChangeArrowheads="1"/>
          </p:cNvSpPr>
          <p:nvPr/>
        </p:nvSpPr>
        <p:spPr bwMode="auto">
          <a:xfrm>
            <a:off x="422910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Max</a:t>
            </a:r>
          </a:p>
        </p:txBody>
      </p:sp>
      <p:sp>
        <p:nvSpPr>
          <p:cNvPr id="193546" name="Text Box 10"/>
          <p:cNvSpPr txBox="1">
            <a:spLocks noChangeAspect="1" noChangeArrowheads="1"/>
          </p:cNvSpPr>
          <p:nvPr/>
        </p:nvSpPr>
        <p:spPr bwMode="auto">
          <a:xfrm>
            <a:off x="6038850" y="2662238"/>
            <a:ext cx="1809750" cy="7848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02B0A"/>
                </a:solidFill>
              </a:rPr>
              <a:t>Max Claimed</a:t>
            </a:r>
          </a:p>
          <a:p>
            <a:pPr algn="ctr">
              <a:spcBef>
                <a:spcPct val="50000"/>
              </a:spcBef>
            </a:pPr>
            <a:endParaRPr lang="en-US" altLang="en-US" dirty="0">
              <a:solidFill>
                <a:srgbClr val="302B0A"/>
              </a:solidFill>
            </a:endParaRPr>
          </a:p>
        </p:txBody>
      </p:sp>
      <p:sp>
        <p:nvSpPr>
          <p:cNvPr id="193547" name="Text Box 11"/>
          <p:cNvSpPr txBox="1">
            <a:spLocks noChangeAspect="1" noChangeArrowheads="1"/>
          </p:cNvSpPr>
          <p:nvPr/>
        </p:nvSpPr>
        <p:spPr bwMode="auto">
          <a:xfrm>
            <a:off x="2417763" y="3048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193548" name="Text Box 12"/>
          <p:cNvSpPr txBox="1">
            <a:spLocks noChangeAspect="1" noChangeArrowheads="1"/>
          </p:cNvSpPr>
          <p:nvPr/>
        </p:nvSpPr>
        <p:spPr bwMode="auto">
          <a:xfrm>
            <a:off x="422910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93549" name="Text Box 13"/>
          <p:cNvSpPr txBox="1">
            <a:spLocks noChangeAspect="1" noChangeArrowheads="1"/>
          </p:cNvSpPr>
          <p:nvPr/>
        </p:nvSpPr>
        <p:spPr bwMode="auto">
          <a:xfrm>
            <a:off x="603885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93550" name="Text Box 14"/>
          <p:cNvSpPr txBox="1">
            <a:spLocks noChangeAspect="1" noChangeArrowheads="1"/>
          </p:cNvSpPr>
          <p:nvPr/>
        </p:nvSpPr>
        <p:spPr bwMode="auto">
          <a:xfrm>
            <a:off x="2417763" y="3429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3551" name="Text Box 15"/>
          <p:cNvSpPr txBox="1">
            <a:spLocks noChangeAspect="1" noChangeArrowheads="1"/>
          </p:cNvSpPr>
          <p:nvPr/>
        </p:nvSpPr>
        <p:spPr bwMode="auto">
          <a:xfrm>
            <a:off x="422910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3552" name="Text Box 16"/>
          <p:cNvSpPr txBox="1">
            <a:spLocks noChangeAspect="1" noChangeArrowheads="1"/>
          </p:cNvSpPr>
          <p:nvPr/>
        </p:nvSpPr>
        <p:spPr bwMode="auto">
          <a:xfrm>
            <a:off x="603885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3553" name="Text Box 17"/>
          <p:cNvSpPr txBox="1">
            <a:spLocks noChangeAspect="1" noChangeArrowheads="1"/>
          </p:cNvSpPr>
          <p:nvPr/>
        </p:nvSpPr>
        <p:spPr bwMode="auto">
          <a:xfrm>
            <a:off x="2417763" y="3810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3554" name="Text Box 18"/>
          <p:cNvSpPr txBox="1">
            <a:spLocks noChangeAspect="1" noChangeArrowheads="1"/>
          </p:cNvSpPr>
          <p:nvPr/>
        </p:nvSpPr>
        <p:spPr bwMode="auto">
          <a:xfrm>
            <a:off x="422910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3555" name="Text Box 19"/>
          <p:cNvSpPr txBox="1">
            <a:spLocks noChangeAspect="1" noChangeArrowheads="1"/>
          </p:cNvSpPr>
          <p:nvPr/>
        </p:nvSpPr>
        <p:spPr bwMode="auto">
          <a:xfrm>
            <a:off x="603885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3556" name="Text Box 20"/>
          <p:cNvSpPr txBox="1">
            <a:spLocks noChangeAspect="1" noChangeArrowheads="1"/>
          </p:cNvSpPr>
          <p:nvPr/>
        </p:nvSpPr>
        <p:spPr bwMode="auto">
          <a:xfrm>
            <a:off x="608013" y="3048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193557" name="Text Box 21"/>
          <p:cNvSpPr txBox="1">
            <a:spLocks noChangeAspect="1" noChangeArrowheads="1"/>
          </p:cNvSpPr>
          <p:nvPr/>
        </p:nvSpPr>
        <p:spPr bwMode="auto">
          <a:xfrm>
            <a:off x="608013" y="3429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193558" name="Text Box 22"/>
          <p:cNvSpPr txBox="1">
            <a:spLocks noChangeAspect="1" noChangeArrowheads="1"/>
          </p:cNvSpPr>
          <p:nvPr/>
        </p:nvSpPr>
        <p:spPr bwMode="auto">
          <a:xfrm>
            <a:off x="608013" y="3810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193559" name="Text Box 23"/>
          <p:cNvSpPr txBox="1">
            <a:spLocks noChangeAspect="1" noChangeArrowheads="1"/>
          </p:cNvSpPr>
          <p:nvPr/>
        </p:nvSpPr>
        <p:spPr bwMode="auto">
          <a:xfrm>
            <a:off x="4894263" y="5024438"/>
            <a:ext cx="18113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93560" name="Text Box 24"/>
          <p:cNvSpPr txBox="1">
            <a:spLocks noChangeAspect="1" noChangeArrowheads="1"/>
          </p:cNvSpPr>
          <p:nvPr/>
        </p:nvSpPr>
        <p:spPr bwMode="auto">
          <a:xfrm>
            <a:off x="3084513" y="5024438"/>
            <a:ext cx="18097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193561" name="Text Box 25"/>
          <p:cNvSpPr txBox="1">
            <a:spLocks noChangeAspect="1" noChangeArrowheads="1"/>
          </p:cNvSpPr>
          <p:nvPr/>
        </p:nvSpPr>
        <p:spPr bwMode="auto">
          <a:xfrm>
            <a:off x="4894263" y="54102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11</a:t>
            </a:r>
          </a:p>
        </p:txBody>
      </p:sp>
      <p:sp>
        <p:nvSpPr>
          <p:cNvPr id="193562" name="Text Box 26"/>
          <p:cNvSpPr txBox="1">
            <a:spLocks noChangeAspect="1" noChangeArrowheads="1"/>
          </p:cNvSpPr>
          <p:nvPr/>
        </p:nvSpPr>
        <p:spPr bwMode="auto">
          <a:xfrm>
            <a:off x="3084513" y="54102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9559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1: Safe case.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57BAFEA2-0D57-4437-8740-A8273AB3499C}" type="slidenum">
              <a:rPr lang="en-US" altLang="en-US" sz="1400" b="1">
                <a:latin typeface="Times New Roman" pitchFamily="18" charset="0"/>
              </a:rPr>
              <a:pPr algn="ctr" eaLnBrk="1" hangingPunct="1"/>
              <a:t>25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5592" name="Text Box 8"/>
          <p:cNvSpPr txBox="1">
            <a:spLocks noChangeAspect="1" noChangeArrowheads="1"/>
          </p:cNvSpPr>
          <p:nvPr/>
        </p:nvSpPr>
        <p:spPr bwMode="auto">
          <a:xfrm>
            <a:off x="2417763" y="2662238"/>
            <a:ext cx="18113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Loan</a:t>
            </a:r>
          </a:p>
        </p:txBody>
      </p:sp>
      <p:sp>
        <p:nvSpPr>
          <p:cNvPr id="195593" name="Text Box 9"/>
          <p:cNvSpPr txBox="1">
            <a:spLocks noChangeAspect="1" noChangeArrowheads="1"/>
          </p:cNvSpPr>
          <p:nvPr/>
        </p:nvSpPr>
        <p:spPr bwMode="auto">
          <a:xfrm>
            <a:off x="422910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Max</a:t>
            </a:r>
          </a:p>
        </p:txBody>
      </p:sp>
      <p:sp>
        <p:nvSpPr>
          <p:cNvPr id="195594" name="Text Box 10"/>
          <p:cNvSpPr txBox="1">
            <a:spLocks noChangeAspect="1" noChangeArrowheads="1"/>
          </p:cNvSpPr>
          <p:nvPr/>
        </p:nvSpPr>
        <p:spPr bwMode="auto">
          <a:xfrm>
            <a:off x="6038850" y="2662238"/>
            <a:ext cx="180975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02B0A"/>
                </a:solidFill>
              </a:rPr>
              <a:t>Max Claimed</a:t>
            </a:r>
          </a:p>
        </p:txBody>
      </p:sp>
      <p:sp>
        <p:nvSpPr>
          <p:cNvPr id="195595" name="Text Box 11"/>
          <p:cNvSpPr txBox="1">
            <a:spLocks noChangeAspect="1" noChangeArrowheads="1"/>
          </p:cNvSpPr>
          <p:nvPr/>
        </p:nvSpPr>
        <p:spPr bwMode="auto">
          <a:xfrm>
            <a:off x="2417763" y="3048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596" name="Text Box 12"/>
          <p:cNvSpPr txBox="1">
            <a:spLocks noChangeAspect="1" noChangeArrowheads="1"/>
          </p:cNvSpPr>
          <p:nvPr/>
        </p:nvSpPr>
        <p:spPr bwMode="auto">
          <a:xfrm>
            <a:off x="422910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597" name="Text Box 13"/>
          <p:cNvSpPr txBox="1">
            <a:spLocks noChangeAspect="1" noChangeArrowheads="1"/>
          </p:cNvSpPr>
          <p:nvPr/>
        </p:nvSpPr>
        <p:spPr bwMode="auto">
          <a:xfrm>
            <a:off x="603885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598" name="Text Box 14"/>
          <p:cNvSpPr txBox="1">
            <a:spLocks noChangeAspect="1" noChangeArrowheads="1"/>
          </p:cNvSpPr>
          <p:nvPr/>
        </p:nvSpPr>
        <p:spPr bwMode="auto">
          <a:xfrm>
            <a:off x="2417763" y="3429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599" name="Text Box 15"/>
          <p:cNvSpPr txBox="1">
            <a:spLocks noChangeAspect="1" noChangeArrowheads="1"/>
          </p:cNvSpPr>
          <p:nvPr/>
        </p:nvSpPr>
        <p:spPr bwMode="auto">
          <a:xfrm>
            <a:off x="422910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600" name="Text Box 16"/>
          <p:cNvSpPr txBox="1">
            <a:spLocks noChangeAspect="1" noChangeArrowheads="1"/>
          </p:cNvSpPr>
          <p:nvPr/>
        </p:nvSpPr>
        <p:spPr bwMode="auto">
          <a:xfrm>
            <a:off x="603885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601" name="Text Box 17"/>
          <p:cNvSpPr txBox="1">
            <a:spLocks noChangeAspect="1" noChangeArrowheads="1"/>
          </p:cNvSpPr>
          <p:nvPr/>
        </p:nvSpPr>
        <p:spPr bwMode="auto">
          <a:xfrm>
            <a:off x="2417763" y="3810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602" name="Text Box 18"/>
          <p:cNvSpPr txBox="1">
            <a:spLocks noChangeAspect="1" noChangeArrowheads="1"/>
          </p:cNvSpPr>
          <p:nvPr/>
        </p:nvSpPr>
        <p:spPr bwMode="auto">
          <a:xfrm>
            <a:off x="422910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603" name="Text Box 19"/>
          <p:cNvSpPr txBox="1">
            <a:spLocks noChangeAspect="1" noChangeArrowheads="1"/>
          </p:cNvSpPr>
          <p:nvPr/>
        </p:nvSpPr>
        <p:spPr bwMode="auto">
          <a:xfrm>
            <a:off x="603885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195604" name="Text Box 20"/>
          <p:cNvSpPr txBox="1">
            <a:spLocks noChangeAspect="1" noChangeArrowheads="1"/>
          </p:cNvSpPr>
          <p:nvPr/>
        </p:nvSpPr>
        <p:spPr bwMode="auto">
          <a:xfrm>
            <a:off x="608013" y="3048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195605" name="Text Box 21"/>
          <p:cNvSpPr txBox="1">
            <a:spLocks noChangeAspect="1" noChangeArrowheads="1"/>
          </p:cNvSpPr>
          <p:nvPr/>
        </p:nvSpPr>
        <p:spPr bwMode="auto">
          <a:xfrm>
            <a:off x="608013" y="3429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195606" name="Text Box 22"/>
          <p:cNvSpPr txBox="1">
            <a:spLocks noChangeAspect="1" noChangeArrowheads="1"/>
          </p:cNvSpPr>
          <p:nvPr/>
        </p:nvSpPr>
        <p:spPr bwMode="auto">
          <a:xfrm>
            <a:off x="608013" y="3810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195607" name="Text Box 23"/>
          <p:cNvSpPr txBox="1">
            <a:spLocks noChangeAspect="1" noChangeArrowheads="1"/>
          </p:cNvSpPr>
          <p:nvPr/>
        </p:nvSpPr>
        <p:spPr bwMode="auto">
          <a:xfrm>
            <a:off x="4894263" y="5024438"/>
            <a:ext cx="18113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95608" name="Text Box 24"/>
          <p:cNvSpPr txBox="1">
            <a:spLocks noChangeAspect="1" noChangeArrowheads="1"/>
          </p:cNvSpPr>
          <p:nvPr/>
        </p:nvSpPr>
        <p:spPr bwMode="auto">
          <a:xfrm>
            <a:off x="3084513" y="5024438"/>
            <a:ext cx="18097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195609" name="Text Box 25"/>
          <p:cNvSpPr txBox="1">
            <a:spLocks noChangeAspect="1" noChangeArrowheads="1"/>
          </p:cNvSpPr>
          <p:nvPr/>
        </p:nvSpPr>
        <p:spPr bwMode="auto">
          <a:xfrm>
            <a:off x="4894263" y="54102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95610" name="Text Box 26"/>
          <p:cNvSpPr txBox="1">
            <a:spLocks noChangeAspect="1" noChangeArrowheads="1"/>
          </p:cNvSpPr>
          <p:nvPr/>
        </p:nvSpPr>
        <p:spPr bwMode="auto">
          <a:xfrm>
            <a:off x="3084513" y="54102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</a:t>
            </a:r>
            <a:endParaRPr lang="en-GB" altLang="en-US" dirty="0"/>
          </a:p>
        </p:txBody>
      </p:sp>
      <p:sp>
        <p:nvSpPr>
          <p:cNvPr id="19763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rgbClr val="320064"/>
                </a:solidFill>
              </a:rPr>
              <a:t>Example 2: Unsafe case. </a:t>
            </a:r>
          </a:p>
          <a:p>
            <a:pPr lvl="1"/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375F63FF-9D1A-46C9-902C-E625CAFFA2EA}" type="slidenum">
              <a:rPr lang="en-US" altLang="en-US" sz="1400" b="1">
                <a:latin typeface="Times New Roman" pitchFamily="18" charset="0"/>
              </a:rPr>
              <a:pPr algn="ctr" eaLnBrk="1" hangingPunct="1"/>
              <a:t>26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7640" name="Text Box 8"/>
          <p:cNvSpPr txBox="1">
            <a:spLocks noChangeAspect="1" noChangeArrowheads="1"/>
          </p:cNvSpPr>
          <p:nvPr/>
        </p:nvSpPr>
        <p:spPr bwMode="auto">
          <a:xfrm>
            <a:off x="2417763" y="2662238"/>
            <a:ext cx="18113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Loan</a:t>
            </a:r>
          </a:p>
        </p:txBody>
      </p:sp>
      <p:sp>
        <p:nvSpPr>
          <p:cNvPr id="197641" name="Text Box 9"/>
          <p:cNvSpPr txBox="1">
            <a:spLocks noChangeAspect="1" noChangeArrowheads="1"/>
          </p:cNvSpPr>
          <p:nvPr/>
        </p:nvSpPr>
        <p:spPr bwMode="auto">
          <a:xfrm>
            <a:off x="4229100" y="2662238"/>
            <a:ext cx="18097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Max</a:t>
            </a:r>
          </a:p>
        </p:txBody>
      </p:sp>
      <p:sp>
        <p:nvSpPr>
          <p:cNvPr id="197642" name="Text Box 10"/>
          <p:cNvSpPr txBox="1">
            <a:spLocks noChangeAspect="1" noChangeArrowheads="1"/>
          </p:cNvSpPr>
          <p:nvPr/>
        </p:nvSpPr>
        <p:spPr bwMode="auto">
          <a:xfrm>
            <a:off x="6038850" y="2662238"/>
            <a:ext cx="1809750" cy="3693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302B0A"/>
                </a:solidFill>
              </a:rPr>
              <a:t>Max Claimed</a:t>
            </a:r>
          </a:p>
        </p:txBody>
      </p:sp>
      <p:sp>
        <p:nvSpPr>
          <p:cNvPr id="197643" name="Text Box 11"/>
          <p:cNvSpPr txBox="1">
            <a:spLocks noChangeAspect="1" noChangeArrowheads="1"/>
          </p:cNvSpPr>
          <p:nvPr/>
        </p:nvSpPr>
        <p:spPr bwMode="auto">
          <a:xfrm>
            <a:off x="2417763" y="3048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197644" name="Text Box 12"/>
          <p:cNvSpPr txBox="1">
            <a:spLocks noChangeAspect="1" noChangeArrowheads="1"/>
          </p:cNvSpPr>
          <p:nvPr/>
        </p:nvSpPr>
        <p:spPr bwMode="auto">
          <a:xfrm>
            <a:off x="422910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97645" name="Text Box 13"/>
          <p:cNvSpPr txBox="1">
            <a:spLocks noChangeAspect="1" noChangeArrowheads="1"/>
          </p:cNvSpPr>
          <p:nvPr/>
        </p:nvSpPr>
        <p:spPr bwMode="auto">
          <a:xfrm>
            <a:off x="6038850" y="3048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197646" name="Text Box 14"/>
          <p:cNvSpPr txBox="1">
            <a:spLocks noChangeAspect="1" noChangeArrowheads="1"/>
          </p:cNvSpPr>
          <p:nvPr/>
        </p:nvSpPr>
        <p:spPr bwMode="auto">
          <a:xfrm>
            <a:off x="2417763" y="3429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197647" name="Text Box 15"/>
          <p:cNvSpPr txBox="1">
            <a:spLocks noChangeAspect="1" noChangeArrowheads="1"/>
          </p:cNvSpPr>
          <p:nvPr/>
        </p:nvSpPr>
        <p:spPr bwMode="auto">
          <a:xfrm>
            <a:off x="422910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197648" name="Text Box 16"/>
          <p:cNvSpPr txBox="1">
            <a:spLocks noChangeAspect="1" noChangeArrowheads="1"/>
          </p:cNvSpPr>
          <p:nvPr/>
        </p:nvSpPr>
        <p:spPr bwMode="auto">
          <a:xfrm>
            <a:off x="6038850" y="3429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197649" name="Text Box 17"/>
          <p:cNvSpPr txBox="1">
            <a:spLocks noChangeAspect="1" noChangeArrowheads="1"/>
          </p:cNvSpPr>
          <p:nvPr/>
        </p:nvSpPr>
        <p:spPr bwMode="auto">
          <a:xfrm>
            <a:off x="2417763" y="38100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5</a:t>
            </a:r>
          </a:p>
        </p:txBody>
      </p:sp>
      <p:sp>
        <p:nvSpPr>
          <p:cNvPr id="197650" name="Text Box 18"/>
          <p:cNvSpPr txBox="1">
            <a:spLocks noChangeAspect="1" noChangeArrowheads="1"/>
          </p:cNvSpPr>
          <p:nvPr/>
        </p:nvSpPr>
        <p:spPr bwMode="auto">
          <a:xfrm>
            <a:off x="422910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8</a:t>
            </a:r>
          </a:p>
        </p:txBody>
      </p:sp>
      <p:sp>
        <p:nvSpPr>
          <p:cNvPr id="197651" name="Text Box 19"/>
          <p:cNvSpPr txBox="1">
            <a:spLocks noChangeAspect="1" noChangeArrowheads="1"/>
          </p:cNvSpPr>
          <p:nvPr/>
        </p:nvSpPr>
        <p:spPr bwMode="auto">
          <a:xfrm>
            <a:off x="6038850" y="3810000"/>
            <a:ext cx="18097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197652" name="Text Box 20"/>
          <p:cNvSpPr txBox="1">
            <a:spLocks noChangeAspect="1" noChangeArrowheads="1"/>
          </p:cNvSpPr>
          <p:nvPr/>
        </p:nvSpPr>
        <p:spPr bwMode="auto">
          <a:xfrm>
            <a:off x="608013" y="3048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197653" name="Text Box 21"/>
          <p:cNvSpPr txBox="1">
            <a:spLocks noChangeAspect="1" noChangeArrowheads="1"/>
          </p:cNvSpPr>
          <p:nvPr/>
        </p:nvSpPr>
        <p:spPr bwMode="auto">
          <a:xfrm>
            <a:off x="608013" y="3429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197654" name="Text Box 22"/>
          <p:cNvSpPr txBox="1">
            <a:spLocks noChangeAspect="1" noChangeArrowheads="1"/>
          </p:cNvSpPr>
          <p:nvPr/>
        </p:nvSpPr>
        <p:spPr bwMode="auto">
          <a:xfrm>
            <a:off x="608013" y="38100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197655" name="Text Box 23"/>
          <p:cNvSpPr txBox="1">
            <a:spLocks noChangeAspect="1" noChangeArrowheads="1"/>
          </p:cNvSpPr>
          <p:nvPr/>
        </p:nvSpPr>
        <p:spPr bwMode="auto">
          <a:xfrm>
            <a:off x="4894263" y="5024438"/>
            <a:ext cx="18113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12</a:t>
            </a:r>
          </a:p>
        </p:txBody>
      </p:sp>
      <p:sp>
        <p:nvSpPr>
          <p:cNvPr id="197656" name="Text Box 24"/>
          <p:cNvSpPr txBox="1">
            <a:spLocks noChangeAspect="1" noChangeArrowheads="1"/>
          </p:cNvSpPr>
          <p:nvPr/>
        </p:nvSpPr>
        <p:spPr bwMode="auto">
          <a:xfrm>
            <a:off x="3084513" y="5024438"/>
            <a:ext cx="18097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197657" name="Text Box 25"/>
          <p:cNvSpPr txBox="1">
            <a:spLocks noChangeAspect="1" noChangeArrowheads="1"/>
          </p:cNvSpPr>
          <p:nvPr/>
        </p:nvSpPr>
        <p:spPr bwMode="auto">
          <a:xfrm>
            <a:off x="4894263" y="5410200"/>
            <a:ext cx="18113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197658" name="Text Box 26"/>
          <p:cNvSpPr txBox="1">
            <a:spLocks noChangeAspect="1" noChangeArrowheads="1"/>
          </p:cNvSpPr>
          <p:nvPr/>
        </p:nvSpPr>
        <p:spPr bwMode="auto">
          <a:xfrm>
            <a:off x="3084513" y="5410200"/>
            <a:ext cx="18097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Deadlock avoidance: Banker’s Algorithm </a:t>
            </a:r>
            <a:endParaRPr lang="en-GB" altLang="en-US" dirty="0"/>
          </a:p>
        </p:txBody>
      </p:sp>
      <p:sp>
        <p:nvSpPr>
          <p:cNvPr id="19968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2296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FontTx/>
              <a:buAutoNum type="arabicPeriod"/>
            </a:pPr>
            <a:endParaRPr lang="en-US" altLang="en-US" sz="2400" dirty="0"/>
          </a:p>
          <a:p>
            <a:pPr marL="609600" indent="-609600">
              <a:buFontTx/>
              <a:buAutoNum type="arabicPeriod"/>
            </a:pPr>
            <a:r>
              <a:rPr lang="en-US" altLang="en-US" sz="2400" dirty="0"/>
              <a:t>Look for a process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whose unmet resource needs are less than or equal to </a:t>
            </a:r>
            <a:r>
              <a:rPr lang="en-US" altLang="en-US" sz="2400" i="1" dirty="0"/>
              <a:t>A</a:t>
            </a:r>
            <a:r>
              <a:rPr lang="en-US" altLang="en-US" sz="2400" dirty="0"/>
              <a:t>. If no such process exists, the system will eventually deadlock since no process can possibly complete.</a:t>
            </a:r>
          </a:p>
          <a:p>
            <a:pPr marL="990600" lvl="1" indent="-533400">
              <a:buFontTx/>
              <a:buAutoNum type="arabicPeriod"/>
            </a:pPr>
            <a:endParaRPr lang="en-US" altLang="en-US" sz="2000" dirty="0"/>
          </a:p>
          <a:p>
            <a:pPr marL="609600" indent="-609600">
              <a:buFontTx/>
              <a:buAutoNum type="arabicPeriod"/>
            </a:pPr>
            <a:r>
              <a:rPr lang="en-US" altLang="en-US" sz="2400" dirty="0"/>
              <a:t>Assume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requests all the resources it needs and finishes. Mark it as terminated and add all its resources to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  <a:r>
              <a:rPr lang="en-GB" altLang="en-US" sz="2400" dirty="0"/>
              <a:t> </a:t>
            </a:r>
          </a:p>
          <a:p>
            <a:pPr marL="990600" lvl="1" indent="-533400">
              <a:buFontTx/>
              <a:buAutoNum type="arabicPeriod"/>
            </a:pPr>
            <a:endParaRPr lang="en-GB" altLang="en-US" sz="2000" dirty="0"/>
          </a:p>
          <a:p>
            <a:pPr marL="609600" indent="-609600">
              <a:buFontTx/>
              <a:buAutoNum type="arabicPeriod"/>
            </a:pPr>
            <a:r>
              <a:rPr lang="en-GB" altLang="en-US" sz="2400" dirty="0"/>
              <a:t>Repeat steps 1 and 2 until either all processes are marked terminated, in which case the initial state was safe, or until a deadlock occurs, in which case it was not.</a:t>
            </a:r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7541D1EA-E07E-4E86-B39B-10651D50C0C7}" type="slidenum">
              <a:rPr lang="en-US" altLang="en-US" sz="1400" b="1">
                <a:latin typeface="Times New Roman" pitchFamily="18" charset="0"/>
              </a:rPr>
              <a:pPr algn="ctr" eaLnBrk="1" hangingPunct="1"/>
              <a:t>27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Multiple Resources</a:t>
            </a:r>
            <a:endParaRPr lang="en-GB" altLang="en-US" dirty="0"/>
          </a:p>
        </p:txBody>
      </p:sp>
      <p:sp>
        <p:nvSpPr>
          <p:cNvPr id="20173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solidFill>
                  <a:srgbClr val="320064"/>
                </a:solidFill>
              </a:rPr>
              <a:t>Example 3: Multiple resource types (safe). </a:t>
            </a:r>
          </a:p>
          <a:p>
            <a:pPr lvl="1"/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3A991ACB-A154-4509-9AB4-9DF92602293E}" type="slidenum">
              <a:rPr lang="en-US" altLang="en-US" sz="1400" b="1">
                <a:latin typeface="Times New Roman" pitchFamily="18" charset="0"/>
              </a:rPr>
              <a:pPr algn="ctr" eaLnBrk="1" hangingPunct="1"/>
              <a:t>28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1736" name="Text Box 8"/>
          <p:cNvSpPr txBox="1">
            <a:spLocks noChangeAspect="1" noChangeArrowheads="1"/>
          </p:cNvSpPr>
          <p:nvPr/>
        </p:nvSpPr>
        <p:spPr bwMode="auto">
          <a:xfrm>
            <a:off x="1693863" y="2366963"/>
            <a:ext cx="10112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1737" name="Text Box 9"/>
          <p:cNvSpPr txBox="1">
            <a:spLocks noChangeAspect="1" noChangeArrowheads="1"/>
          </p:cNvSpPr>
          <p:nvPr/>
        </p:nvSpPr>
        <p:spPr bwMode="auto">
          <a:xfrm>
            <a:off x="270510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1738" name="Text Box 10"/>
          <p:cNvSpPr txBox="1">
            <a:spLocks noChangeAspect="1" noChangeArrowheads="1"/>
          </p:cNvSpPr>
          <p:nvPr/>
        </p:nvSpPr>
        <p:spPr bwMode="auto">
          <a:xfrm>
            <a:off x="371475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1739" name="Text Box 11"/>
          <p:cNvSpPr txBox="1">
            <a:spLocks noChangeAspect="1" noChangeArrowheads="1"/>
          </p:cNvSpPr>
          <p:nvPr/>
        </p:nvSpPr>
        <p:spPr bwMode="auto">
          <a:xfrm>
            <a:off x="1693863" y="2752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3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1740" name="Text Box 12"/>
          <p:cNvSpPr txBox="1">
            <a:spLocks noChangeAspect="1" noChangeArrowheads="1"/>
          </p:cNvSpPr>
          <p:nvPr/>
        </p:nvSpPr>
        <p:spPr bwMode="auto">
          <a:xfrm>
            <a:off x="270510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2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1741" name="Text Box 13"/>
          <p:cNvSpPr txBox="1">
            <a:spLocks noChangeAspect="1" noChangeArrowheads="1"/>
          </p:cNvSpPr>
          <p:nvPr/>
        </p:nvSpPr>
        <p:spPr bwMode="auto">
          <a:xfrm>
            <a:off x="371475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1742" name="Text Box 14"/>
          <p:cNvSpPr txBox="1">
            <a:spLocks noChangeAspect="1" noChangeArrowheads="1"/>
          </p:cNvSpPr>
          <p:nvPr/>
        </p:nvSpPr>
        <p:spPr bwMode="auto">
          <a:xfrm>
            <a:off x="1693863" y="3133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1743" name="Text Box 15"/>
          <p:cNvSpPr txBox="1">
            <a:spLocks noChangeAspect="1" noChangeArrowheads="1"/>
          </p:cNvSpPr>
          <p:nvPr/>
        </p:nvSpPr>
        <p:spPr bwMode="auto">
          <a:xfrm>
            <a:off x="270510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44" name="Text Box 16"/>
          <p:cNvSpPr txBox="1">
            <a:spLocks noChangeAspect="1" noChangeArrowheads="1"/>
          </p:cNvSpPr>
          <p:nvPr/>
        </p:nvSpPr>
        <p:spPr bwMode="auto">
          <a:xfrm>
            <a:off x="371475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1745" name="Text Box 17"/>
          <p:cNvSpPr txBox="1">
            <a:spLocks noChangeAspect="1" noChangeArrowheads="1"/>
          </p:cNvSpPr>
          <p:nvPr/>
        </p:nvSpPr>
        <p:spPr bwMode="auto">
          <a:xfrm>
            <a:off x="1693863" y="3514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1746" name="Text Box 18"/>
          <p:cNvSpPr txBox="1">
            <a:spLocks noChangeAspect="1" noChangeArrowheads="1"/>
          </p:cNvSpPr>
          <p:nvPr/>
        </p:nvSpPr>
        <p:spPr bwMode="auto">
          <a:xfrm>
            <a:off x="270510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47" name="Text Box 19"/>
          <p:cNvSpPr txBox="1">
            <a:spLocks noChangeAspect="1" noChangeArrowheads="1"/>
          </p:cNvSpPr>
          <p:nvPr/>
        </p:nvSpPr>
        <p:spPr bwMode="auto">
          <a:xfrm>
            <a:off x="371475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1748" name="Text Box 20"/>
          <p:cNvSpPr txBox="1">
            <a:spLocks noChangeAspect="1" noChangeArrowheads="1"/>
          </p:cNvSpPr>
          <p:nvPr/>
        </p:nvSpPr>
        <p:spPr bwMode="auto">
          <a:xfrm>
            <a:off x="381000" y="2752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01749" name="Text Box 21"/>
          <p:cNvSpPr txBox="1">
            <a:spLocks noChangeAspect="1" noChangeArrowheads="1"/>
          </p:cNvSpPr>
          <p:nvPr/>
        </p:nvSpPr>
        <p:spPr bwMode="auto">
          <a:xfrm>
            <a:off x="381000" y="3133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01750" name="Text Box 22"/>
          <p:cNvSpPr txBox="1">
            <a:spLocks noChangeAspect="1" noChangeArrowheads="1"/>
          </p:cNvSpPr>
          <p:nvPr/>
        </p:nvSpPr>
        <p:spPr bwMode="auto">
          <a:xfrm>
            <a:off x="381000" y="3514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1751" name="Text Box 23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201752" name="Text Box 24"/>
          <p:cNvSpPr txBox="1">
            <a:spLocks noChangeAspect="1" noChangeArrowheads="1"/>
          </p:cNvSpPr>
          <p:nvPr/>
        </p:nvSpPr>
        <p:spPr bwMode="auto">
          <a:xfrm>
            <a:off x="5029200" y="237172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1753" name="Text Box 25"/>
          <p:cNvSpPr txBox="1">
            <a:spLocks noChangeAspect="1" noChangeArrowheads="1"/>
          </p:cNvSpPr>
          <p:nvPr/>
        </p:nvSpPr>
        <p:spPr bwMode="auto">
          <a:xfrm>
            <a:off x="604043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1754" name="Text Box 26"/>
          <p:cNvSpPr txBox="1">
            <a:spLocks noChangeAspect="1" noChangeArrowheads="1"/>
          </p:cNvSpPr>
          <p:nvPr/>
        </p:nvSpPr>
        <p:spPr bwMode="auto">
          <a:xfrm>
            <a:off x="705008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1755" name="Text Box 27"/>
          <p:cNvSpPr txBox="1">
            <a:spLocks noChangeAspect="1" noChangeArrowheads="1"/>
          </p:cNvSpPr>
          <p:nvPr/>
        </p:nvSpPr>
        <p:spPr bwMode="auto">
          <a:xfrm>
            <a:off x="5029200" y="2757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56" name="Text Box 28"/>
          <p:cNvSpPr txBox="1">
            <a:spLocks noChangeAspect="1" noChangeArrowheads="1"/>
          </p:cNvSpPr>
          <p:nvPr/>
        </p:nvSpPr>
        <p:spPr bwMode="auto">
          <a:xfrm>
            <a:off x="604043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1757" name="Text Box 29"/>
          <p:cNvSpPr txBox="1">
            <a:spLocks noChangeAspect="1" noChangeArrowheads="1"/>
          </p:cNvSpPr>
          <p:nvPr/>
        </p:nvSpPr>
        <p:spPr bwMode="auto">
          <a:xfrm>
            <a:off x="705008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1758" name="Text Box 30"/>
          <p:cNvSpPr txBox="1">
            <a:spLocks noChangeAspect="1" noChangeArrowheads="1"/>
          </p:cNvSpPr>
          <p:nvPr/>
        </p:nvSpPr>
        <p:spPr bwMode="auto">
          <a:xfrm>
            <a:off x="5029200" y="3138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1759" name="Text Box 31"/>
          <p:cNvSpPr txBox="1">
            <a:spLocks noChangeAspect="1" noChangeArrowheads="1"/>
          </p:cNvSpPr>
          <p:nvPr/>
        </p:nvSpPr>
        <p:spPr bwMode="auto">
          <a:xfrm>
            <a:off x="604043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60" name="Text Box 32"/>
          <p:cNvSpPr txBox="1">
            <a:spLocks noChangeAspect="1" noChangeArrowheads="1"/>
          </p:cNvSpPr>
          <p:nvPr/>
        </p:nvSpPr>
        <p:spPr bwMode="auto">
          <a:xfrm>
            <a:off x="705008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1761" name="Text Box 33"/>
          <p:cNvSpPr txBox="1">
            <a:spLocks noChangeAspect="1" noChangeArrowheads="1"/>
          </p:cNvSpPr>
          <p:nvPr/>
        </p:nvSpPr>
        <p:spPr bwMode="auto">
          <a:xfrm>
            <a:off x="5029200" y="3519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1762" name="Text Box 34"/>
          <p:cNvSpPr txBox="1">
            <a:spLocks noChangeAspect="1" noChangeArrowheads="1"/>
          </p:cNvSpPr>
          <p:nvPr/>
        </p:nvSpPr>
        <p:spPr bwMode="auto">
          <a:xfrm>
            <a:off x="604043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63" name="Text Box 35"/>
          <p:cNvSpPr txBox="1">
            <a:spLocks noChangeAspect="1" noChangeArrowheads="1"/>
          </p:cNvSpPr>
          <p:nvPr/>
        </p:nvSpPr>
        <p:spPr bwMode="auto">
          <a:xfrm>
            <a:off x="705008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64" name="Text Box 36"/>
          <p:cNvSpPr txBox="1">
            <a:spLocks noChangeAspect="1" noChangeArrowheads="1"/>
          </p:cNvSpPr>
          <p:nvPr/>
        </p:nvSpPr>
        <p:spPr bwMode="auto">
          <a:xfrm>
            <a:off x="1219200" y="524827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1765" name="Text Box 37"/>
          <p:cNvSpPr txBox="1">
            <a:spLocks noChangeAspect="1" noChangeArrowheads="1"/>
          </p:cNvSpPr>
          <p:nvPr/>
        </p:nvSpPr>
        <p:spPr bwMode="auto">
          <a:xfrm>
            <a:off x="223043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1766" name="Text Box 38"/>
          <p:cNvSpPr txBox="1">
            <a:spLocks noChangeAspect="1" noChangeArrowheads="1"/>
          </p:cNvSpPr>
          <p:nvPr/>
        </p:nvSpPr>
        <p:spPr bwMode="auto">
          <a:xfrm>
            <a:off x="324008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1767" name="Text Box 39"/>
          <p:cNvSpPr txBox="1">
            <a:spLocks noChangeAspect="1" noChangeArrowheads="1"/>
          </p:cNvSpPr>
          <p:nvPr/>
        </p:nvSpPr>
        <p:spPr bwMode="auto">
          <a:xfrm>
            <a:off x="1219200" y="563403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01768" name="Text Box 40"/>
          <p:cNvSpPr txBox="1">
            <a:spLocks noChangeAspect="1" noChangeArrowheads="1"/>
          </p:cNvSpPr>
          <p:nvPr/>
        </p:nvSpPr>
        <p:spPr bwMode="auto">
          <a:xfrm>
            <a:off x="223043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1769" name="Text Box 41"/>
          <p:cNvSpPr txBox="1">
            <a:spLocks noChangeAspect="1" noChangeArrowheads="1"/>
          </p:cNvSpPr>
          <p:nvPr/>
        </p:nvSpPr>
        <p:spPr bwMode="auto">
          <a:xfrm>
            <a:off x="324008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1770" name="Text Box 42"/>
          <p:cNvSpPr txBox="1">
            <a:spLocks noChangeAspect="1" noChangeArrowheads="1"/>
          </p:cNvSpPr>
          <p:nvPr/>
        </p:nvSpPr>
        <p:spPr bwMode="auto">
          <a:xfrm>
            <a:off x="5638800" y="4719638"/>
            <a:ext cx="25146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 Resources</a:t>
            </a:r>
          </a:p>
        </p:txBody>
      </p:sp>
      <p:sp>
        <p:nvSpPr>
          <p:cNvPr id="201771" name="Text Box 43"/>
          <p:cNvSpPr txBox="1">
            <a:spLocks noChangeAspect="1" noChangeArrowheads="1"/>
          </p:cNvSpPr>
          <p:nvPr/>
        </p:nvSpPr>
        <p:spPr bwMode="auto">
          <a:xfrm>
            <a:off x="5351463" y="5248275"/>
            <a:ext cx="1011237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1772" name="Text Box 44"/>
          <p:cNvSpPr txBox="1">
            <a:spLocks noChangeAspect="1" noChangeArrowheads="1"/>
          </p:cNvSpPr>
          <p:nvPr/>
        </p:nvSpPr>
        <p:spPr bwMode="auto">
          <a:xfrm>
            <a:off x="636270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1773" name="Text Box 45"/>
          <p:cNvSpPr txBox="1">
            <a:spLocks noChangeAspect="1" noChangeArrowheads="1"/>
          </p:cNvSpPr>
          <p:nvPr/>
        </p:nvSpPr>
        <p:spPr bwMode="auto">
          <a:xfrm>
            <a:off x="737235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1774" name="Text Box 46"/>
          <p:cNvSpPr txBox="1">
            <a:spLocks noChangeAspect="1" noChangeArrowheads="1"/>
          </p:cNvSpPr>
          <p:nvPr/>
        </p:nvSpPr>
        <p:spPr bwMode="auto">
          <a:xfrm>
            <a:off x="5351463" y="5634038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1775" name="Text Box 47"/>
          <p:cNvSpPr txBox="1">
            <a:spLocks noChangeAspect="1" noChangeArrowheads="1"/>
          </p:cNvSpPr>
          <p:nvPr/>
        </p:nvSpPr>
        <p:spPr bwMode="auto">
          <a:xfrm>
            <a:off x="636270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76" name="Text Box 48"/>
          <p:cNvSpPr txBox="1">
            <a:spLocks noChangeAspect="1" noChangeArrowheads="1"/>
          </p:cNvSpPr>
          <p:nvPr/>
        </p:nvSpPr>
        <p:spPr bwMode="auto">
          <a:xfrm>
            <a:off x="737235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1777" name="Text Box 49"/>
          <p:cNvSpPr txBox="1">
            <a:spLocks noChangeAspect="1" noChangeArrowheads="1"/>
          </p:cNvSpPr>
          <p:nvPr/>
        </p:nvSpPr>
        <p:spPr bwMode="auto">
          <a:xfrm>
            <a:off x="2133600" y="18288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Max Resources</a:t>
            </a:r>
          </a:p>
        </p:txBody>
      </p:sp>
      <p:sp>
        <p:nvSpPr>
          <p:cNvPr id="201778" name="Text Box 50"/>
          <p:cNvSpPr txBox="1">
            <a:spLocks noChangeAspect="1" noChangeArrowheads="1"/>
          </p:cNvSpPr>
          <p:nvPr/>
        </p:nvSpPr>
        <p:spPr bwMode="auto">
          <a:xfrm>
            <a:off x="5486400" y="1833563"/>
            <a:ext cx="22098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Loan</a:t>
            </a:r>
          </a:p>
        </p:txBody>
      </p:sp>
      <p:sp>
        <p:nvSpPr>
          <p:cNvPr id="201779" name="Text Box 51"/>
          <p:cNvSpPr txBox="1">
            <a:spLocks noChangeAspect="1" noChangeArrowheads="1"/>
          </p:cNvSpPr>
          <p:nvPr/>
        </p:nvSpPr>
        <p:spPr bwMode="auto">
          <a:xfrm>
            <a:off x="1693863" y="3890963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1780" name="Text Box 52"/>
          <p:cNvSpPr txBox="1">
            <a:spLocks noChangeAspect="1" noChangeArrowheads="1"/>
          </p:cNvSpPr>
          <p:nvPr/>
        </p:nvSpPr>
        <p:spPr bwMode="auto">
          <a:xfrm>
            <a:off x="270510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1781" name="Text Box 53"/>
          <p:cNvSpPr txBox="1">
            <a:spLocks noChangeAspect="1" noChangeArrowheads="1"/>
          </p:cNvSpPr>
          <p:nvPr/>
        </p:nvSpPr>
        <p:spPr bwMode="auto">
          <a:xfrm>
            <a:off x="371475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1782" name="Text Box 54"/>
          <p:cNvSpPr txBox="1">
            <a:spLocks noChangeAspect="1" noChangeArrowheads="1"/>
          </p:cNvSpPr>
          <p:nvPr/>
        </p:nvSpPr>
        <p:spPr bwMode="auto">
          <a:xfrm>
            <a:off x="381000" y="3890963"/>
            <a:ext cx="10096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P4</a:t>
            </a:r>
          </a:p>
        </p:txBody>
      </p:sp>
      <p:sp>
        <p:nvSpPr>
          <p:cNvPr id="201783" name="Text Box 55"/>
          <p:cNvSpPr txBox="1">
            <a:spLocks noChangeAspect="1" noChangeArrowheads="1"/>
          </p:cNvSpPr>
          <p:nvPr/>
        </p:nvSpPr>
        <p:spPr bwMode="auto">
          <a:xfrm>
            <a:off x="5029200" y="3895725"/>
            <a:ext cx="1011238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1784" name="Text Box 56"/>
          <p:cNvSpPr txBox="1">
            <a:spLocks noChangeAspect="1" noChangeArrowheads="1"/>
          </p:cNvSpPr>
          <p:nvPr/>
        </p:nvSpPr>
        <p:spPr bwMode="auto">
          <a:xfrm>
            <a:off x="604043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1785" name="Text Box 57"/>
          <p:cNvSpPr txBox="1">
            <a:spLocks noChangeAspect="1" noChangeArrowheads="1"/>
          </p:cNvSpPr>
          <p:nvPr/>
        </p:nvSpPr>
        <p:spPr bwMode="auto">
          <a:xfrm>
            <a:off x="705008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Multiple Resources</a:t>
            </a:r>
            <a:endParaRPr lang="en-GB" altLang="en-US" dirty="0"/>
          </a:p>
        </p:txBody>
      </p:sp>
      <p:sp>
        <p:nvSpPr>
          <p:cNvPr id="20378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3: Multiple resources (safe).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37A895C4-E131-4873-9F93-C735FB755BBA}" type="slidenum">
              <a:rPr lang="en-US" altLang="en-US" sz="1400" b="1">
                <a:latin typeface="Times New Roman" pitchFamily="18" charset="0"/>
              </a:rPr>
              <a:pPr algn="ctr" eaLnBrk="1" hangingPunct="1"/>
              <a:t>29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3784" name="Text Box 8"/>
          <p:cNvSpPr txBox="1">
            <a:spLocks noChangeAspect="1" noChangeArrowheads="1"/>
          </p:cNvSpPr>
          <p:nvPr/>
        </p:nvSpPr>
        <p:spPr bwMode="auto">
          <a:xfrm>
            <a:off x="1693863" y="2366963"/>
            <a:ext cx="10112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3785" name="Text Box 9"/>
          <p:cNvSpPr txBox="1">
            <a:spLocks noChangeAspect="1" noChangeArrowheads="1"/>
          </p:cNvSpPr>
          <p:nvPr/>
        </p:nvSpPr>
        <p:spPr bwMode="auto">
          <a:xfrm>
            <a:off x="270510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3786" name="Text Box 10"/>
          <p:cNvSpPr txBox="1">
            <a:spLocks noChangeAspect="1" noChangeArrowheads="1"/>
          </p:cNvSpPr>
          <p:nvPr/>
        </p:nvSpPr>
        <p:spPr bwMode="auto">
          <a:xfrm>
            <a:off x="371475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3787" name="Text Box 11"/>
          <p:cNvSpPr txBox="1">
            <a:spLocks noChangeAspect="1" noChangeArrowheads="1"/>
          </p:cNvSpPr>
          <p:nvPr/>
        </p:nvSpPr>
        <p:spPr bwMode="auto">
          <a:xfrm>
            <a:off x="1693863" y="2752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3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3788" name="Text Box 12"/>
          <p:cNvSpPr txBox="1">
            <a:spLocks noChangeAspect="1" noChangeArrowheads="1"/>
          </p:cNvSpPr>
          <p:nvPr/>
        </p:nvSpPr>
        <p:spPr bwMode="auto">
          <a:xfrm>
            <a:off x="270510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2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3789" name="Text Box 13"/>
          <p:cNvSpPr txBox="1">
            <a:spLocks noChangeAspect="1" noChangeArrowheads="1"/>
          </p:cNvSpPr>
          <p:nvPr/>
        </p:nvSpPr>
        <p:spPr bwMode="auto">
          <a:xfrm>
            <a:off x="371475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3790" name="Text Box 14"/>
          <p:cNvSpPr txBox="1">
            <a:spLocks noChangeAspect="1" noChangeArrowheads="1"/>
          </p:cNvSpPr>
          <p:nvPr/>
        </p:nvSpPr>
        <p:spPr bwMode="auto">
          <a:xfrm>
            <a:off x="1693863" y="3133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3791" name="Text Box 15"/>
          <p:cNvSpPr txBox="1">
            <a:spLocks noChangeAspect="1" noChangeArrowheads="1"/>
          </p:cNvSpPr>
          <p:nvPr/>
        </p:nvSpPr>
        <p:spPr bwMode="auto">
          <a:xfrm>
            <a:off x="270510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792" name="Text Box 16"/>
          <p:cNvSpPr txBox="1">
            <a:spLocks noChangeAspect="1" noChangeArrowheads="1"/>
          </p:cNvSpPr>
          <p:nvPr/>
        </p:nvSpPr>
        <p:spPr bwMode="auto">
          <a:xfrm>
            <a:off x="371475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3793" name="Text Box 17"/>
          <p:cNvSpPr txBox="1">
            <a:spLocks noChangeAspect="1" noChangeArrowheads="1"/>
          </p:cNvSpPr>
          <p:nvPr/>
        </p:nvSpPr>
        <p:spPr bwMode="auto">
          <a:xfrm>
            <a:off x="1693863" y="3514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3794" name="Text Box 18"/>
          <p:cNvSpPr txBox="1">
            <a:spLocks noChangeAspect="1" noChangeArrowheads="1"/>
          </p:cNvSpPr>
          <p:nvPr/>
        </p:nvSpPr>
        <p:spPr bwMode="auto">
          <a:xfrm>
            <a:off x="270510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795" name="Text Box 19"/>
          <p:cNvSpPr txBox="1">
            <a:spLocks noChangeAspect="1" noChangeArrowheads="1"/>
          </p:cNvSpPr>
          <p:nvPr/>
        </p:nvSpPr>
        <p:spPr bwMode="auto">
          <a:xfrm>
            <a:off x="371475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3796" name="Text Box 20"/>
          <p:cNvSpPr txBox="1">
            <a:spLocks noChangeAspect="1" noChangeArrowheads="1"/>
          </p:cNvSpPr>
          <p:nvPr/>
        </p:nvSpPr>
        <p:spPr bwMode="auto">
          <a:xfrm>
            <a:off x="381000" y="2752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03797" name="Text Box 21"/>
          <p:cNvSpPr txBox="1">
            <a:spLocks noChangeAspect="1" noChangeArrowheads="1"/>
          </p:cNvSpPr>
          <p:nvPr/>
        </p:nvSpPr>
        <p:spPr bwMode="auto">
          <a:xfrm>
            <a:off x="381000" y="3133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03798" name="Text Box 22"/>
          <p:cNvSpPr txBox="1">
            <a:spLocks noChangeAspect="1" noChangeArrowheads="1"/>
          </p:cNvSpPr>
          <p:nvPr/>
        </p:nvSpPr>
        <p:spPr bwMode="auto">
          <a:xfrm>
            <a:off x="381000" y="3514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3799" name="Text Box 23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203800" name="Text Box 24"/>
          <p:cNvSpPr txBox="1">
            <a:spLocks noChangeAspect="1" noChangeArrowheads="1"/>
          </p:cNvSpPr>
          <p:nvPr/>
        </p:nvSpPr>
        <p:spPr bwMode="auto">
          <a:xfrm>
            <a:off x="5029200" y="237172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3801" name="Text Box 25"/>
          <p:cNvSpPr txBox="1">
            <a:spLocks noChangeAspect="1" noChangeArrowheads="1"/>
          </p:cNvSpPr>
          <p:nvPr/>
        </p:nvSpPr>
        <p:spPr bwMode="auto">
          <a:xfrm>
            <a:off x="604043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3802" name="Text Box 26"/>
          <p:cNvSpPr txBox="1">
            <a:spLocks noChangeAspect="1" noChangeArrowheads="1"/>
          </p:cNvSpPr>
          <p:nvPr/>
        </p:nvSpPr>
        <p:spPr bwMode="auto">
          <a:xfrm>
            <a:off x="705008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3803" name="Text Box 27"/>
          <p:cNvSpPr txBox="1">
            <a:spLocks noChangeAspect="1" noChangeArrowheads="1"/>
          </p:cNvSpPr>
          <p:nvPr/>
        </p:nvSpPr>
        <p:spPr bwMode="auto">
          <a:xfrm>
            <a:off x="5029200" y="2757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804" name="Text Box 28"/>
          <p:cNvSpPr txBox="1">
            <a:spLocks noChangeAspect="1" noChangeArrowheads="1"/>
          </p:cNvSpPr>
          <p:nvPr/>
        </p:nvSpPr>
        <p:spPr bwMode="auto">
          <a:xfrm>
            <a:off x="604043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3805" name="Text Box 29"/>
          <p:cNvSpPr txBox="1">
            <a:spLocks noChangeAspect="1" noChangeArrowheads="1"/>
          </p:cNvSpPr>
          <p:nvPr/>
        </p:nvSpPr>
        <p:spPr bwMode="auto">
          <a:xfrm>
            <a:off x="705008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3806" name="Text Box 30"/>
          <p:cNvSpPr txBox="1">
            <a:spLocks noChangeAspect="1" noChangeArrowheads="1"/>
          </p:cNvSpPr>
          <p:nvPr/>
        </p:nvSpPr>
        <p:spPr bwMode="auto">
          <a:xfrm>
            <a:off x="5029200" y="3138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3807" name="Text Box 31"/>
          <p:cNvSpPr txBox="1">
            <a:spLocks noChangeAspect="1" noChangeArrowheads="1"/>
          </p:cNvSpPr>
          <p:nvPr/>
        </p:nvSpPr>
        <p:spPr bwMode="auto">
          <a:xfrm>
            <a:off x="604043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808" name="Text Box 32"/>
          <p:cNvSpPr txBox="1">
            <a:spLocks noChangeAspect="1" noChangeArrowheads="1"/>
          </p:cNvSpPr>
          <p:nvPr/>
        </p:nvSpPr>
        <p:spPr bwMode="auto">
          <a:xfrm>
            <a:off x="705008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3809" name="Text Box 33"/>
          <p:cNvSpPr txBox="1">
            <a:spLocks noChangeAspect="1" noChangeArrowheads="1"/>
          </p:cNvSpPr>
          <p:nvPr/>
        </p:nvSpPr>
        <p:spPr bwMode="auto">
          <a:xfrm>
            <a:off x="5029200" y="3519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3810" name="Text Box 34"/>
          <p:cNvSpPr txBox="1">
            <a:spLocks noChangeAspect="1" noChangeArrowheads="1"/>
          </p:cNvSpPr>
          <p:nvPr/>
        </p:nvSpPr>
        <p:spPr bwMode="auto">
          <a:xfrm>
            <a:off x="604043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811" name="Text Box 35"/>
          <p:cNvSpPr txBox="1">
            <a:spLocks noChangeAspect="1" noChangeArrowheads="1"/>
          </p:cNvSpPr>
          <p:nvPr/>
        </p:nvSpPr>
        <p:spPr bwMode="auto">
          <a:xfrm>
            <a:off x="705008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812" name="Text Box 36"/>
          <p:cNvSpPr txBox="1">
            <a:spLocks noChangeAspect="1" noChangeArrowheads="1"/>
          </p:cNvSpPr>
          <p:nvPr/>
        </p:nvSpPr>
        <p:spPr bwMode="auto">
          <a:xfrm>
            <a:off x="1219200" y="524827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3813" name="Text Box 37"/>
          <p:cNvSpPr txBox="1">
            <a:spLocks noChangeAspect="1" noChangeArrowheads="1"/>
          </p:cNvSpPr>
          <p:nvPr/>
        </p:nvSpPr>
        <p:spPr bwMode="auto">
          <a:xfrm>
            <a:off x="223043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3814" name="Text Box 38"/>
          <p:cNvSpPr txBox="1">
            <a:spLocks noChangeAspect="1" noChangeArrowheads="1"/>
          </p:cNvSpPr>
          <p:nvPr/>
        </p:nvSpPr>
        <p:spPr bwMode="auto">
          <a:xfrm>
            <a:off x="324008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3815" name="Text Box 39"/>
          <p:cNvSpPr txBox="1">
            <a:spLocks noChangeAspect="1" noChangeArrowheads="1"/>
          </p:cNvSpPr>
          <p:nvPr/>
        </p:nvSpPr>
        <p:spPr bwMode="auto">
          <a:xfrm>
            <a:off x="1219200" y="563403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03816" name="Text Box 40"/>
          <p:cNvSpPr txBox="1">
            <a:spLocks noChangeAspect="1" noChangeArrowheads="1"/>
          </p:cNvSpPr>
          <p:nvPr/>
        </p:nvSpPr>
        <p:spPr bwMode="auto">
          <a:xfrm>
            <a:off x="223043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3817" name="Text Box 41"/>
          <p:cNvSpPr txBox="1">
            <a:spLocks noChangeAspect="1" noChangeArrowheads="1"/>
          </p:cNvSpPr>
          <p:nvPr/>
        </p:nvSpPr>
        <p:spPr bwMode="auto">
          <a:xfrm>
            <a:off x="324008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3818" name="Text Box 42"/>
          <p:cNvSpPr txBox="1">
            <a:spLocks noChangeAspect="1" noChangeArrowheads="1"/>
          </p:cNvSpPr>
          <p:nvPr/>
        </p:nvSpPr>
        <p:spPr bwMode="auto">
          <a:xfrm>
            <a:off x="5638800" y="4719638"/>
            <a:ext cx="25146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 Resources</a:t>
            </a:r>
          </a:p>
        </p:txBody>
      </p:sp>
      <p:sp>
        <p:nvSpPr>
          <p:cNvPr id="203819" name="Text Box 43"/>
          <p:cNvSpPr txBox="1">
            <a:spLocks noChangeAspect="1" noChangeArrowheads="1"/>
          </p:cNvSpPr>
          <p:nvPr/>
        </p:nvSpPr>
        <p:spPr bwMode="auto">
          <a:xfrm>
            <a:off x="5351463" y="5248275"/>
            <a:ext cx="1011237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3820" name="Text Box 44"/>
          <p:cNvSpPr txBox="1">
            <a:spLocks noChangeAspect="1" noChangeArrowheads="1"/>
          </p:cNvSpPr>
          <p:nvPr/>
        </p:nvSpPr>
        <p:spPr bwMode="auto">
          <a:xfrm>
            <a:off x="636270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3821" name="Text Box 45"/>
          <p:cNvSpPr txBox="1">
            <a:spLocks noChangeAspect="1" noChangeArrowheads="1"/>
          </p:cNvSpPr>
          <p:nvPr/>
        </p:nvSpPr>
        <p:spPr bwMode="auto">
          <a:xfrm>
            <a:off x="737235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3822" name="Text Box 46"/>
          <p:cNvSpPr txBox="1">
            <a:spLocks noChangeAspect="1" noChangeArrowheads="1"/>
          </p:cNvSpPr>
          <p:nvPr/>
        </p:nvSpPr>
        <p:spPr bwMode="auto">
          <a:xfrm>
            <a:off x="5351463" y="5634038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3823" name="Text Box 47"/>
          <p:cNvSpPr txBox="1">
            <a:spLocks noChangeAspect="1" noChangeArrowheads="1"/>
          </p:cNvSpPr>
          <p:nvPr/>
        </p:nvSpPr>
        <p:spPr bwMode="auto">
          <a:xfrm>
            <a:off x="636270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824" name="Text Box 48"/>
          <p:cNvSpPr txBox="1">
            <a:spLocks noChangeAspect="1" noChangeArrowheads="1"/>
          </p:cNvSpPr>
          <p:nvPr/>
        </p:nvSpPr>
        <p:spPr bwMode="auto">
          <a:xfrm>
            <a:off x="737235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3825" name="Text Box 49"/>
          <p:cNvSpPr txBox="1">
            <a:spLocks noChangeAspect="1" noChangeArrowheads="1"/>
          </p:cNvSpPr>
          <p:nvPr/>
        </p:nvSpPr>
        <p:spPr bwMode="auto">
          <a:xfrm>
            <a:off x="2133600" y="18288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Max Resources</a:t>
            </a:r>
          </a:p>
        </p:txBody>
      </p:sp>
      <p:sp>
        <p:nvSpPr>
          <p:cNvPr id="203826" name="Text Box 50"/>
          <p:cNvSpPr txBox="1">
            <a:spLocks noChangeAspect="1" noChangeArrowheads="1"/>
          </p:cNvSpPr>
          <p:nvPr/>
        </p:nvSpPr>
        <p:spPr bwMode="auto">
          <a:xfrm>
            <a:off x="5486400" y="1833563"/>
            <a:ext cx="22098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Loan</a:t>
            </a:r>
          </a:p>
        </p:txBody>
      </p:sp>
      <p:sp>
        <p:nvSpPr>
          <p:cNvPr id="203827" name="Text Box 51"/>
          <p:cNvSpPr txBox="1">
            <a:spLocks noChangeAspect="1" noChangeArrowheads="1"/>
          </p:cNvSpPr>
          <p:nvPr/>
        </p:nvSpPr>
        <p:spPr bwMode="auto">
          <a:xfrm>
            <a:off x="1693863" y="3890963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3828" name="Text Box 52"/>
          <p:cNvSpPr txBox="1">
            <a:spLocks noChangeAspect="1" noChangeArrowheads="1"/>
          </p:cNvSpPr>
          <p:nvPr/>
        </p:nvSpPr>
        <p:spPr bwMode="auto">
          <a:xfrm>
            <a:off x="270510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3829" name="Text Box 53"/>
          <p:cNvSpPr txBox="1">
            <a:spLocks noChangeAspect="1" noChangeArrowheads="1"/>
          </p:cNvSpPr>
          <p:nvPr/>
        </p:nvSpPr>
        <p:spPr bwMode="auto">
          <a:xfrm>
            <a:off x="371475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3830" name="Text Box 54"/>
          <p:cNvSpPr txBox="1">
            <a:spLocks noChangeAspect="1" noChangeArrowheads="1"/>
          </p:cNvSpPr>
          <p:nvPr/>
        </p:nvSpPr>
        <p:spPr bwMode="auto">
          <a:xfrm>
            <a:off x="381000" y="3890963"/>
            <a:ext cx="10096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3831" name="Text Box 55"/>
          <p:cNvSpPr txBox="1">
            <a:spLocks noChangeAspect="1" noChangeArrowheads="1"/>
          </p:cNvSpPr>
          <p:nvPr/>
        </p:nvSpPr>
        <p:spPr bwMode="auto">
          <a:xfrm>
            <a:off x="5029200" y="3895725"/>
            <a:ext cx="1011238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3832" name="Text Box 56"/>
          <p:cNvSpPr txBox="1">
            <a:spLocks noChangeAspect="1" noChangeArrowheads="1"/>
          </p:cNvSpPr>
          <p:nvPr/>
        </p:nvSpPr>
        <p:spPr bwMode="auto">
          <a:xfrm>
            <a:off x="604043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3833" name="Text Box 57"/>
          <p:cNvSpPr txBox="1">
            <a:spLocks noChangeAspect="1" noChangeArrowheads="1"/>
          </p:cNvSpPr>
          <p:nvPr/>
        </p:nvSpPr>
        <p:spPr bwMode="auto">
          <a:xfrm>
            <a:off x="705008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3834" name="Oval 58"/>
          <p:cNvSpPr>
            <a:spLocks noChangeArrowheads="1"/>
          </p:cNvSpPr>
          <p:nvPr/>
        </p:nvSpPr>
        <p:spPr bwMode="auto">
          <a:xfrm>
            <a:off x="1447800" y="3048000"/>
            <a:ext cx="7010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Problem</a:t>
            </a:r>
          </a:p>
        </p:txBody>
      </p:sp>
      <p:sp>
        <p:nvSpPr>
          <p:cNvPr id="15975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GB" altLang="en-US" dirty="0">
                <a:solidFill>
                  <a:srgbClr val="320064"/>
                </a:solidFill>
              </a:rPr>
              <a:t>Resources are shared by processes, but cannot be accessed at the same time</a:t>
            </a:r>
          </a:p>
          <a:p>
            <a:pPr lvl="1"/>
            <a:r>
              <a:rPr lang="en-GB" altLang="en-US" sz="2000" dirty="0">
                <a:solidFill>
                  <a:srgbClr val="320064"/>
                </a:solidFill>
              </a:rPr>
              <a:t>Access to resources is usually asynchronous and random.</a:t>
            </a:r>
          </a:p>
          <a:p>
            <a:pPr lvl="1"/>
            <a:r>
              <a:rPr lang="en-GB" altLang="en-US" sz="2000" dirty="0">
                <a:solidFill>
                  <a:srgbClr val="320064"/>
                </a:solidFill>
              </a:rPr>
              <a:t>Example: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950102CB-D89F-4727-A0F4-C1509B856E4A}" type="slidenum">
              <a:rPr lang="en-US" altLang="en-US" sz="1400" b="1">
                <a:latin typeface="Times New Roman" pitchFamily="18" charset="0"/>
              </a:rPr>
              <a:pPr algn="ctr" eaLnBrk="1" hangingPunct="1"/>
              <a:t>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grpSp>
        <p:nvGrpSpPr>
          <p:cNvPr id="159757" name="Group 13"/>
          <p:cNvGrpSpPr>
            <a:grpSpLocks/>
          </p:cNvGrpSpPr>
          <p:nvPr/>
        </p:nvGrpSpPr>
        <p:grpSpPr bwMode="auto">
          <a:xfrm>
            <a:off x="990600" y="3352800"/>
            <a:ext cx="2895600" cy="2971800"/>
            <a:chOff x="624" y="1968"/>
            <a:chExt cx="1824" cy="1872"/>
          </a:xfrm>
        </p:grpSpPr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624" y="1968"/>
              <a:ext cx="18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/>
                <a:t>Wait for Resource 1 availability</a:t>
              </a:r>
            </a:p>
          </p:txBody>
        </p:sp>
        <p:sp>
          <p:nvSpPr>
            <p:cNvPr id="159754" name="Rectangle 10"/>
            <p:cNvSpPr>
              <a:spLocks noChangeArrowheads="1"/>
            </p:cNvSpPr>
            <p:nvPr/>
          </p:nvSpPr>
          <p:spPr bwMode="auto">
            <a:xfrm>
              <a:off x="624" y="2496"/>
              <a:ext cx="18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/>
                <a:t>Wait for Resource 2 availability</a:t>
              </a:r>
            </a:p>
          </p:txBody>
        </p:sp>
        <p:sp>
          <p:nvSpPr>
            <p:cNvPr id="159755" name="Rectangle 11"/>
            <p:cNvSpPr>
              <a:spLocks noChangeArrowheads="1"/>
            </p:cNvSpPr>
            <p:nvPr/>
          </p:nvSpPr>
          <p:spPr bwMode="auto">
            <a:xfrm>
              <a:off x="624" y="3024"/>
              <a:ext cx="1824" cy="33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/>
                <a:t>Use Resources 1 and 2</a:t>
              </a:r>
            </a:p>
          </p:txBody>
        </p:sp>
        <p:sp>
          <p:nvSpPr>
            <p:cNvPr id="159756" name="Rectangle 12"/>
            <p:cNvSpPr>
              <a:spLocks noChangeArrowheads="1"/>
            </p:cNvSpPr>
            <p:nvPr/>
          </p:nvSpPr>
          <p:spPr bwMode="auto">
            <a:xfrm>
              <a:off x="624" y="3504"/>
              <a:ext cx="1824" cy="336"/>
            </a:xfrm>
            <a:prstGeom prst="rect">
              <a:avLst/>
            </a:prstGeom>
            <a:solidFill>
              <a:srgbClr val="66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/>
                <a:t>Release Resources 1 and 2</a:t>
              </a:r>
            </a:p>
          </p:txBody>
        </p:sp>
      </p:grp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219200" y="29718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/>
              <a:t>Process 1</a:t>
            </a:r>
          </a:p>
        </p:txBody>
      </p:sp>
      <p:grpSp>
        <p:nvGrpSpPr>
          <p:cNvPr id="159765" name="Group 21"/>
          <p:cNvGrpSpPr>
            <a:grpSpLocks/>
          </p:cNvGrpSpPr>
          <p:nvPr/>
        </p:nvGrpSpPr>
        <p:grpSpPr bwMode="auto">
          <a:xfrm>
            <a:off x="5105400" y="2971800"/>
            <a:ext cx="2895600" cy="3352800"/>
            <a:chOff x="3216" y="1872"/>
            <a:chExt cx="1824" cy="2112"/>
          </a:xfrm>
        </p:grpSpPr>
        <p:grpSp>
          <p:nvGrpSpPr>
            <p:cNvPr id="159758" name="Group 14"/>
            <p:cNvGrpSpPr>
              <a:grpSpLocks/>
            </p:cNvGrpSpPr>
            <p:nvPr/>
          </p:nvGrpSpPr>
          <p:grpSpPr bwMode="auto">
            <a:xfrm>
              <a:off x="3216" y="2112"/>
              <a:ext cx="1824" cy="1872"/>
              <a:chOff x="624" y="1968"/>
              <a:chExt cx="1824" cy="1872"/>
            </a:xfrm>
          </p:grpSpPr>
          <p:sp>
            <p:nvSpPr>
              <p:cNvPr id="159759" name="Rectangle 15"/>
              <p:cNvSpPr>
                <a:spLocks noChangeArrowheads="1"/>
              </p:cNvSpPr>
              <p:nvPr/>
            </p:nvSpPr>
            <p:spPr bwMode="auto">
              <a:xfrm>
                <a:off x="624" y="1968"/>
                <a:ext cx="182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/>
                  <a:t>Wait for Resource 2 availability</a:t>
                </a:r>
              </a:p>
            </p:txBody>
          </p:sp>
          <p:sp>
            <p:nvSpPr>
              <p:cNvPr id="159760" name="Rectangle 1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1824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 sz="1600"/>
                  <a:t>Wait for Resource 1 availability</a:t>
                </a:r>
              </a:p>
            </p:txBody>
          </p:sp>
          <p:sp>
            <p:nvSpPr>
              <p:cNvPr id="159761" name="Rectangle 17"/>
              <p:cNvSpPr>
                <a:spLocks noChangeArrowheads="1"/>
              </p:cNvSpPr>
              <p:nvPr/>
            </p:nvSpPr>
            <p:spPr bwMode="auto">
              <a:xfrm>
                <a:off x="624" y="3024"/>
                <a:ext cx="1824" cy="33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/>
                  <a:t>Use Resources 1 and 2</a:t>
                </a:r>
              </a:p>
            </p:txBody>
          </p:sp>
          <p:sp>
            <p:nvSpPr>
              <p:cNvPr id="159762" name="Rectangle 18"/>
              <p:cNvSpPr>
                <a:spLocks noChangeArrowheads="1"/>
              </p:cNvSpPr>
              <p:nvPr/>
            </p:nvSpPr>
            <p:spPr bwMode="auto">
              <a:xfrm>
                <a:off x="624" y="3504"/>
                <a:ext cx="1824" cy="336"/>
              </a:xfrm>
              <a:prstGeom prst="rect">
                <a:avLst/>
              </a:prstGeom>
              <a:solidFill>
                <a:srgbClr val="66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GB" altLang="en-US"/>
                  <a:t>Release Resources 1 and 2</a:t>
                </a:r>
              </a:p>
            </p:txBody>
          </p:sp>
        </p:grpSp>
        <p:sp>
          <p:nvSpPr>
            <p:cNvPr id="159764" name="Text Box 20"/>
            <p:cNvSpPr txBox="1">
              <a:spLocks noChangeArrowheads="1"/>
            </p:cNvSpPr>
            <p:nvPr/>
          </p:nvSpPr>
          <p:spPr bwMode="auto">
            <a:xfrm>
              <a:off x="3312" y="1872"/>
              <a:ext cx="15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altLang="en-US"/>
                <a:t>Process 2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Multiple Resources</a:t>
            </a:r>
            <a:endParaRPr lang="en-GB" altLang="en-US" dirty="0"/>
          </a:p>
        </p:txBody>
      </p:sp>
      <p:sp>
        <p:nvSpPr>
          <p:cNvPr id="20583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3: Multiple resources (safe).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B4DA40C-1AB5-47BC-B2BD-0705F6ADE496}" type="slidenum">
              <a:rPr lang="en-US" altLang="en-US" sz="1400" b="1">
                <a:latin typeface="Times New Roman" pitchFamily="18" charset="0"/>
              </a:rPr>
              <a:pPr algn="ctr" eaLnBrk="1" hangingPunct="1"/>
              <a:t>30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5832" name="Text Box 8"/>
          <p:cNvSpPr txBox="1">
            <a:spLocks noChangeAspect="1" noChangeArrowheads="1"/>
          </p:cNvSpPr>
          <p:nvPr/>
        </p:nvSpPr>
        <p:spPr bwMode="auto">
          <a:xfrm>
            <a:off x="1693863" y="2366963"/>
            <a:ext cx="10112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5833" name="Text Box 9"/>
          <p:cNvSpPr txBox="1">
            <a:spLocks noChangeAspect="1" noChangeArrowheads="1"/>
          </p:cNvSpPr>
          <p:nvPr/>
        </p:nvSpPr>
        <p:spPr bwMode="auto">
          <a:xfrm>
            <a:off x="270510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5834" name="Text Box 10"/>
          <p:cNvSpPr txBox="1">
            <a:spLocks noChangeAspect="1" noChangeArrowheads="1"/>
          </p:cNvSpPr>
          <p:nvPr/>
        </p:nvSpPr>
        <p:spPr bwMode="auto">
          <a:xfrm>
            <a:off x="371475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5835" name="Text Box 11"/>
          <p:cNvSpPr txBox="1">
            <a:spLocks noChangeAspect="1" noChangeArrowheads="1"/>
          </p:cNvSpPr>
          <p:nvPr/>
        </p:nvSpPr>
        <p:spPr bwMode="auto">
          <a:xfrm>
            <a:off x="1693863" y="2752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3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5836" name="Text Box 12"/>
          <p:cNvSpPr txBox="1">
            <a:spLocks noChangeAspect="1" noChangeArrowheads="1"/>
          </p:cNvSpPr>
          <p:nvPr/>
        </p:nvSpPr>
        <p:spPr bwMode="auto">
          <a:xfrm>
            <a:off x="270510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2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5837" name="Text Box 13"/>
          <p:cNvSpPr txBox="1">
            <a:spLocks noChangeAspect="1" noChangeArrowheads="1"/>
          </p:cNvSpPr>
          <p:nvPr/>
        </p:nvSpPr>
        <p:spPr bwMode="auto">
          <a:xfrm>
            <a:off x="371475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5838" name="Text Box 14"/>
          <p:cNvSpPr txBox="1">
            <a:spLocks noChangeAspect="1" noChangeArrowheads="1"/>
          </p:cNvSpPr>
          <p:nvPr/>
        </p:nvSpPr>
        <p:spPr bwMode="auto">
          <a:xfrm>
            <a:off x="1693863" y="3133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39" name="Text Box 15"/>
          <p:cNvSpPr txBox="1">
            <a:spLocks noChangeAspect="1" noChangeArrowheads="1"/>
          </p:cNvSpPr>
          <p:nvPr/>
        </p:nvSpPr>
        <p:spPr bwMode="auto">
          <a:xfrm>
            <a:off x="270510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40" name="Text Box 16"/>
          <p:cNvSpPr txBox="1">
            <a:spLocks noChangeAspect="1" noChangeArrowheads="1"/>
          </p:cNvSpPr>
          <p:nvPr/>
        </p:nvSpPr>
        <p:spPr bwMode="auto">
          <a:xfrm>
            <a:off x="371475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41" name="Text Box 17"/>
          <p:cNvSpPr txBox="1">
            <a:spLocks noChangeAspect="1" noChangeArrowheads="1"/>
          </p:cNvSpPr>
          <p:nvPr/>
        </p:nvSpPr>
        <p:spPr bwMode="auto">
          <a:xfrm>
            <a:off x="1693863" y="3514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5842" name="Text Box 18"/>
          <p:cNvSpPr txBox="1">
            <a:spLocks noChangeAspect="1" noChangeArrowheads="1"/>
          </p:cNvSpPr>
          <p:nvPr/>
        </p:nvSpPr>
        <p:spPr bwMode="auto">
          <a:xfrm>
            <a:off x="270510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5843" name="Text Box 19"/>
          <p:cNvSpPr txBox="1">
            <a:spLocks noChangeAspect="1" noChangeArrowheads="1"/>
          </p:cNvSpPr>
          <p:nvPr/>
        </p:nvSpPr>
        <p:spPr bwMode="auto">
          <a:xfrm>
            <a:off x="371475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5844" name="Text Box 20"/>
          <p:cNvSpPr txBox="1">
            <a:spLocks noChangeAspect="1" noChangeArrowheads="1"/>
          </p:cNvSpPr>
          <p:nvPr/>
        </p:nvSpPr>
        <p:spPr bwMode="auto">
          <a:xfrm>
            <a:off x="381000" y="2752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05845" name="Text Box 21"/>
          <p:cNvSpPr txBox="1">
            <a:spLocks noChangeAspect="1" noChangeArrowheads="1"/>
          </p:cNvSpPr>
          <p:nvPr/>
        </p:nvSpPr>
        <p:spPr bwMode="auto">
          <a:xfrm>
            <a:off x="381000" y="3133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05846" name="Text Box 22"/>
          <p:cNvSpPr txBox="1">
            <a:spLocks noChangeAspect="1" noChangeArrowheads="1"/>
          </p:cNvSpPr>
          <p:nvPr/>
        </p:nvSpPr>
        <p:spPr bwMode="auto">
          <a:xfrm>
            <a:off x="381000" y="3514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5847" name="Text Box 23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205848" name="Text Box 24"/>
          <p:cNvSpPr txBox="1">
            <a:spLocks noChangeAspect="1" noChangeArrowheads="1"/>
          </p:cNvSpPr>
          <p:nvPr/>
        </p:nvSpPr>
        <p:spPr bwMode="auto">
          <a:xfrm>
            <a:off x="5029200" y="237172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5849" name="Text Box 25"/>
          <p:cNvSpPr txBox="1">
            <a:spLocks noChangeAspect="1" noChangeArrowheads="1"/>
          </p:cNvSpPr>
          <p:nvPr/>
        </p:nvSpPr>
        <p:spPr bwMode="auto">
          <a:xfrm>
            <a:off x="604043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5850" name="Text Box 26"/>
          <p:cNvSpPr txBox="1">
            <a:spLocks noChangeAspect="1" noChangeArrowheads="1"/>
          </p:cNvSpPr>
          <p:nvPr/>
        </p:nvSpPr>
        <p:spPr bwMode="auto">
          <a:xfrm>
            <a:off x="705008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5851" name="Text Box 27"/>
          <p:cNvSpPr txBox="1">
            <a:spLocks noChangeAspect="1" noChangeArrowheads="1"/>
          </p:cNvSpPr>
          <p:nvPr/>
        </p:nvSpPr>
        <p:spPr bwMode="auto">
          <a:xfrm>
            <a:off x="5029200" y="2757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5852" name="Text Box 28"/>
          <p:cNvSpPr txBox="1">
            <a:spLocks noChangeAspect="1" noChangeArrowheads="1"/>
          </p:cNvSpPr>
          <p:nvPr/>
        </p:nvSpPr>
        <p:spPr bwMode="auto">
          <a:xfrm>
            <a:off x="604043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53" name="Text Box 29"/>
          <p:cNvSpPr txBox="1">
            <a:spLocks noChangeAspect="1" noChangeArrowheads="1"/>
          </p:cNvSpPr>
          <p:nvPr/>
        </p:nvSpPr>
        <p:spPr bwMode="auto">
          <a:xfrm>
            <a:off x="705008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54" name="Text Box 30"/>
          <p:cNvSpPr txBox="1">
            <a:spLocks noChangeAspect="1" noChangeArrowheads="1"/>
          </p:cNvSpPr>
          <p:nvPr/>
        </p:nvSpPr>
        <p:spPr bwMode="auto">
          <a:xfrm>
            <a:off x="5029200" y="3138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55" name="Text Box 31"/>
          <p:cNvSpPr txBox="1">
            <a:spLocks noChangeAspect="1" noChangeArrowheads="1"/>
          </p:cNvSpPr>
          <p:nvPr/>
        </p:nvSpPr>
        <p:spPr bwMode="auto">
          <a:xfrm>
            <a:off x="604043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56" name="Text Box 32"/>
          <p:cNvSpPr txBox="1">
            <a:spLocks noChangeAspect="1" noChangeArrowheads="1"/>
          </p:cNvSpPr>
          <p:nvPr/>
        </p:nvSpPr>
        <p:spPr bwMode="auto">
          <a:xfrm>
            <a:off x="705008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57" name="Text Box 33"/>
          <p:cNvSpPr txBox="1">
            <a:spLocks noChangeAspect="1" noChangeArrowheads="1"/>
          </p:cNvSpPr>
          <p:nvPr/>
        </p:nvSpPr>
        <p:spPr bwMode="auto">
          <a:xfrm>
            <a:off x="5029200" y="3519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5858" name="Text Box 34"/>
          <p:cNvSpPr txBox="1">
            <a:spLocks noChangeAspect="1" noChangeArrowheads="1"/>
          </p:cNvSpPr>
          <p:nvPr/>
        </p:nvSpPr>
        <p:spPr bwMode="auto">
          <a:xfrm>
            <a:off x="604043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5859" name="Text Box 35"/>
          <p:cNvSpPr txBox="1">
            <a:spLocks noChangeAspect="1" noChangeArrowheads="1"/>
          </p:cNvSpPr>
          <p:nvPr/>
        </p:nvSpPr>
        <p:spPr bwMode="auto">
          <a:xfrm>
            <a:off x="705008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5860" name="Text Box 36"/>
          <p:cNvSpPr txBox="1">
            <a:spLocks noChangeAspect="1" noChangeArrowheads="1"/>
          </p:cNvSpPr>
          <p:nvPr/>
        </p:nvSpPr>
        <p:spPr bwMode="auto">
          <a:xfrm>
            <a:off x="1219200" y="524827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5861" name="Text Box 37"/>
          <p:cNvSpPr txBox="1">
            <a:spLocks noChangeAspect="1" noChangeArrowheads="1"/>
          </p:cNvSpPr>
          <p:nvPr/>
        </p:nvSpPr>
        <p:spPr bwMode="auto">
          <a:xfrm>
            <a:off x="223043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5862" name="Text Box 38"/>
          <p:cNvSpPr txBox="1">
            <a:spLocks noChangeAspect="1" noChangeArrowheads="1"/>
          </p:cNvSpPr>
          <p:nvPr/>
        </p:nvSpPr>
        <p:spPr bwMode="auto">
          <a:xfrm>
            <a:off x="324008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5863" name="Text Box 39"/>
          <p:cNvSpPr txBox="1">
            <a:spLocks noChangeAspect="1" noChangeArrowheads="1"/>
          </p:cNvSpPr>
          <p:nvPr/>
        </p:nvSpPr>
        <p:spPr bwMode="auto">
          <a:xfrm>
            <a:off x="1219200" y="563403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05864" name="Text Box 40"/>
          <p:cNvSpPr txBox="1">
            <a:spLocks noChangeAspect="1" noChangeArrowheads="1"/>
          </p:cNvSpPr>
          <p:nvPr/>
        </p:nvSpPr>
        <p:spPr bwMode="auto">
          <a:xfrm>
            <a:off x="223043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5865" name="Text Box 41"/>
          <p:cNvSpPr txBox="1">
            <a:spLocks noChangeAspect="1" noChangeArrowheads="1"/>
          </p:cNvSpPr>
          <p:nvPr/>
        </p:nvSpPr>
        <p:spPr bwMode="auto">
          <a:xfrm>
            <a:off x="324008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5866" name="Text Box 42"/>
          <p:cNvSpPr txBox="1">
            <a:spLocks noChangeAspect="1" noChangeArrowheads="1"/>
          </p:cNvSpPr>
          <p:nvPr/>
        </p:nvSpPr>
        <p:spPr bwMode="auto">
          <a:xfrm>
            <a:off x="5638800" y="4719638"/>
            <a:ext cx="25146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 Resources</a:t>
            </a:r>
          </a:p>
        </p:txBody>
      </p:sp>
      <p:sp>
        <p:nvSpPr>
          <p:cNvPr id="205867" name="Text Box 43"/>
          <p:cNvSpPr txBox="1">
            <a:spLocks noChangeAspect="1" noChangeArrowheads="1"/>
          </p:cNvSpPr>
          <p:nvPr/>
        </p:nvSpPr>
        <p:spPr bwMode="auto">
          <a:xfrm>
            <a:off x="5351463" y="5248275"/>
            <a:ext cx="1011237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5868" name="Text Box 44"/>
          <p:cNvSpPr txBox="1">
            <a:spLocks noChangeAspect="1" noChangeArrowheads="1"/>
          </p:cNvSpPr>
          <p:nvPr/>
        </p:nvSpPr>
        <p:spPr bwMode="auto">
          <a:xfrm>
            <a:off x="636270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5869" name="Text Box 45"/>
          <p:cNvSpPr txBox="1">
            <a:spLocks noChangeAspect="1" noChangeArrowheads="1"/>
          </p:cNvSpPr>
          <p:nvPr/>
        </p:nvSpPr>
        <p:spPr bwMode="auto">
          <a:xfrm>
            <a:off x="737235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5870" name="Text Box 46"/>
          <p:cNvSpPr txBox="1">
            <a:spLocks noChangeAspect="1" noChangeArrowheads="1"/>
          </p:cNvSpPr>
          <p:nvPr/>
        </p:nvSpPr>
        <p:spPr bwMode="auto">
          <a:xfrm>
            <a:off x="5351463" y="5634038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5871" name="Text Box 47"/>
          <p:cNvSpPr txBox="1">
            <a:spLocks noChangeAspect="1" noChangeArrowheads="1"/>
          </p:cNvSpPr>
          <p:nvPr/>
        </p:nvSpPr>
        <p:spPr bwMode="auto">
          <a:xfrm>
            <a:off x="636270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5872" name="Text Box 48"/>
          <p:cNvSpPr txBox="1">
            <a:spLocks noChangeAspect="1" noChangeArrowheads="1"/>
          </p:cNvSpPr>
          <p:nvPr/>
        </p:nvSpPr>
        <p:spPr bwMode="auto">
          <a:xfrm>
            <a:off x="737235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5873" name="Text Box 49"/>
          <p:cNvSpPr txBox="1">
            <a:spLocks noChangeAspect="1" noChangeArrowheads="1"/>
          </p:cNvSpPr>
          <p:nvPr/>
        </p:nvSpPr>
        <p:spPr bwMode="auto">
          <a:xfrm>
            <a:off x="2133600" y="18288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Max Resources</a:t>
            </a:r>
          </a:p>
        </p:txBody>
      </p:sp>
      <p:sp>
        <p:nvSpPr>
          <p:cNvPr id="205874" name="Text Box 50"/>
          <p:cNvSpPr txBox="1">
            <a:spLocks noChangeAspect="1" noChangeArrowheads="1"/>
          </p:cNvSpPr>
          <p:nvPr/>
        </p:nvSpPr>
        <p:spPr bwMode="auto">
          <a:xfrm>
            <a:off x="5486400" y="1833563"/>
            <a:ext cx="22098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Loan</a:t>
            </a:r>
          </a:p>
        </p:txBody>
      </p:sp>
      <p:sp>
        <p:nvSpPr>
          <p:cNvPr id="205875" name="Text Box 51"/>
          <p:cNvSpPr txBox="1">
            <a:spLocks noChangeAspect="1" noChangeArrowheads="1"/>
          </p:cNvSpPr>
          <p:nvPr/>
        </p:nvSpPr>
        <p:spPr bwMode="auto">
          <a:xfrm>
            <a:off x="1693863" y="3890963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5876" name="Text Box 52"/>
          <p:cNvSpPr txBox="1">
            <a:spLocks noChangeAspect="1" noChangeArrowheads="1"/>
          </p:cNvSpPr>
          <p:nvPr/>
        </p:nvSpPr>
        <p:spPr bwMode="auto">
          <a:xfrm>
            <a:off x="270510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5877" name="Text Box 53"/>
          <p:cNvSpPr txBox="1">
            <a:spLocks noChangeAspect="1" noChangeArrowheads="1"/>
          </p:cNvSpPr>
          <p:nvPr/>
        </p:nvSpPr>
        <p:spPr bwMode="auto">
          <a:xfrm>
            <a:off x="371475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5878" name="Text Box 54"/>
          <p:cNvSpPr txBox="1">
            <a:spLocks noChangeAspect="1" noChangeArrowheads="1"/>
          </p:cNvSpPr>
          <p:nvPr/>
        </p:nvSpPr>
        <p:spPr bwMode="auto">
          <a:xfrm>
            <a:off x="381000" y="3890963"/>
            <a:ext cx="10096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5879" name="Text Box 55"/>
          <p:cNvSpPr txBox="1">
            <a:spLocks noChangeAspect="1" noChangeArrowheads="1"/>
          </p:cNvSpPr>
          <p:nvPr/>
        </p:nvSpPr>
        <p:spPr bwMode="auto">
          <a:xfrm>
            <a:off x="5029200" y="3895725"/>
            <a:ext cx="1011238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5880" name="Text Box 56"/>
          <p:cNvSpPr txBox="1">
            <a:spLocks noChangeAspect="1" noChangeArrowheads="1"/>
          </p:cNvSpPr>
          <p:nvPr/>
        </p:nvSpPr>
        <p:spPr bwMode="auto">
          <a:xfrm>
            <a:off x="604043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5881" name="Text Box 57"/>
          <p:cNvSpPr txBox="1">
            <a:spLocks noChangeAspect="1" noChangeArrowheads="1"/>
          </p:cNvSpPr>
          <p:nvPr/>
        </p:nvSpPr>
        <p:spPr bwMode="auto">
          <a:xfrm>
            <a:off x="705008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Multiple Resources</a:t>
            </a:r>
            <a:endParaRPr lang="en-GB" altLang="en-US" dirty="0"/>
          </a:p>
        </p:txBody>
      </p:sp>
      <p:sp>
        <p:nvSpPr>
          <p:cNvPr id="20787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3: Multiple resources (safe).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777A19C-598C-4890-92D8-C9C52D80FA98}" type="slidenum">
              <a:rPr lang="en-US" altLang="en-US" sz="1400" b="1">
                <a:latin typeface="Times New Roman" pitchFamily="18" charset="0"/>
              </a:rPr>
              <a:pPr algn="ctr" eaLnBrk="1" hangingPunct="1"/>
              <a:t>31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7880" name="Text Box 8"/>
          <p:cNvSpPr txBox="1">
            <a:spLocks noChangeAspect="1" noChangeArrowheads="1"/>
          </p:cNvSpPr>
          <p:nvPr/>
        </p:nvSpPr>
        <p:spPr bwMode="auto">
          <a:xfrm>
            <a:off x="1693863" y="2366963"/>
            <a:ext cx="10112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7881" name="Text Box 9"/>
          <p:cNvSpPr txBox="1">
            <a:spLocks noChangeAspect="1" noChangeArrowheads="1"/>
          </p:cNvSpPr>
          <p:nvPr/>
        </p:nvSpPr>
        <p:spPr bwMode="auto">
          <a:xfrm>
            <a:off x="270510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7882" name="Text Box 10"/>
          <p:cNvSpPr txBox="1">
            <a:spLocks noChangeAspect="1" noChangeArrowheads="1"/>
          </p:cNvSpPr>
          <p:nvPr/>
        </p:nvSpPr>
        <p:spPr bwMode="auto">
          <a:xfrm>
            <a:off x="371475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7883" name="Text Box 11"/>
          <p:cNvSpPr txBox="1">
            <a:spLocks noChangeAspect="1" noChangeArrowheads="1"/>
          </p:cNvSpPr>
          <p:nvPr/>
        </p:nvSpPr>
        <p:spPr bwMode="auto">
          <a:xfrm>
            <a:off x="1693863" y="2752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3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7884" name="Text Box 12"/>
          <p:cNvSpPr txBox="1">
            <a:spLocks noChangeAspect="1" noChangeArrowheads="1"/>
          </p:cNvSpPr>
          <p:nvPr/>
        </p:nvSpPr>
        <p:spPr bwMode="auto">
          <a:xfrm>
            <a:off x="270510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2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7885" name="Text Box 13"/>
          <p:cNvSpPr txBox="1">
            <a:spLocks noChangeAspect="1" noChangeArrowheads="1"/>
          </p:cNvSpPr>
          <p:nvPr/>
        </p:nvSpPr>
        <p:spPr bwMode="auto">
          <a:xfrm>
            <a:off x="371475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7886" name="Text Box 14"/>
          <p:cNvSpPr txBox="1">
            <a:spLocks noChangeAspect="1" noChangeArrowheads="1"/>
          </p:cNvSpPr>
          <p:nvPr/>
        </p:nvSpPr>
        <p:spPr bwMode="auto">
          <a:xfrm>
            <a:off x="1693863" y="3133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887" name="Text Box 15"/>
          <p:cNvSpPr txBox="1">
            <a:spLocks noChangeAspect="1" noChangeArrowheads="1"/>
          </p:cNvSpPr>
          <p:nvPr/>
        </p:nvSpPr>
        <p:spPr bwMode="auto">
          <a:xfrm>
            <a:off x="270510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888" name="Text Box 16"/>
          <p:cNvSpPr txBox="1">
            <a:spLocks noChangeAspect="1" noChangeArrowheads="1"/>
          </p:cNvSpPr>
          <p:nvPr/>
        </p:nvSpPr>
        <p:spPr bwMode="auto">
          <a:xfrm>
            <a:off x="371475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889" name="Text Box 17"/>
          <p:cNvSpPr txBox="1">
            <a:spLocks noChangeAspect="1" noChangeArrowheads="1"/>
          </p:cNvSpPr>
          <p:nvPr/>
        </p:nvSpPr>
        <p:spPr bwMode="auto">
          <a:xfrm>
            <a:off x="1693863" y="3514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7890" name="Text Box 18"/>
          <p:cNvSpPr txBox="1">
            <a:spLocks noChangeAspect="1" noChangeArrowheads="1"/>
          </p:cNvSpPr>
          <p:nvPr/>
        </p:nvSpPr>
        <p:spPr bwMode="auto">
          <a:xfrm>
            <a:off x="270510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7891" name="Text Box 19"/>
          <p:cNvSpPr txBox="1">
            <a:spLocks noChangeAspect="1" noChangeArrowheads="1"/>
          </p:cNvSpPr>
          <p:nvPr/>
        </p:nvSpPr>
        <p:spPr bwMode="auto">
          <a:xfrm>
            <a:off x="371475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7892" name="Text Box 20"/>
          <p:cNvSpPr txBox="1">
            <a:spLocks noChangeAspect="1" noChangeArrowheads="1"/>
          </p:cNvSpPr>
          <p:nvPr/>
        </p:nvSpPr>
        <p:spPr bwMode="auto">
          <a:xfrm>
            <a:off x="381000" y="2752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07893" name="Text Box 21"/>
          <p:cNvSpPr txBox="1">
            <a:spLocks noChangeAspect="1" noChangeArrowheads="1"/>
          </p:cNvSpPr>
          <p:nvPr/>
        </p:nvSpPr>
        <p:spPr bwMode="auto">
          <a:xfrm>
            <a:off x="381000" y="3133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07894" name="Text Box 22"/>
          <p:cNvSpPr txBox="1">
            <a:spLocks noChangeAspect="1" noChangeArrowheads="1"/>
          </p:cNvSpPr>
          <p:nvPr/>
        </p:nvSpPr>
        <p:spPr bwMode="auto">
          <a:xfrm>
            <a:off x="381000" y="3514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7895" name="Text Box 23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207896" name="Text Box 24"/>
          <p:cNvSpPr txBox="1">
            <a:spLocks noChangeAspect="1" noChangeArrowheads="1"/>
          </p:cNvSpPr>
          <p:nvPr/>
        </p:nvSpPr>
        <p:spPr bwMode="auto">
          <a:xfrm>
            <a:off x="5029200" y="237172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7897" name="Text Box 25"/>
          <p:cNvSpPr txBox="1">
            <a:spLocks noChangeAspect="1" noChangeArrowheads="1"/>
          </p:cNvSpPr>
          <p:nvPr/>
        </p:nvSpPr>
        <p:spPr bwMode="auto">
          <a:xfrm>
            <a:off x="604043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7898" name="Text Box 26"/>
          <p:cNvSpPr txBox="1">
            <a:spLocks noChangeAspect="1" noChangeArrowheads="1"/>
          </p:cNvSpPr>
          <p:nvPr/>
        </p:nvSpPr>
        <p:spPr bwMode="auto">
          <a:xfrm>
            <a:off x="705008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7899" name="Text Box 27"/>
          <p:cNvSpPr txBox="1">
            <a:spLocks noChangeAspect="1" noChangeArrowheads="1"/>
          </p:cNvSpPr>
          <p:nvPr/>
        </p:nvSpPr>
        <p:spPr bwMode="auto">
          <a:xfrm>
            <a:off x="5029200" y="2757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7900" name="Text Box 28"/>
          <p:cNvSpPr txBox="1">
            <a:spLocks noChangeAspect="1" noChangeArrowheads="1"/>
          </p:cNvSpPr>
          <p:nvPr/>
        </p:nvSpPr>
        <p:spPr bwMode="auto">
          <a:xfrm>
            <a:off x="604043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901" name="Text Box 29"/>
          <p:cNvSpPr txBox="1">
            <a:spLocks noChangeAspect="1" noChangeArrowheads="1"/>
          </p:cNvSpPr>
          <p:nvPr/>
        </p:nvSpPr>
        <p:spPr bwMode="auto">
          <a:xfrm>
            <a:off x="705008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902" name="Text Box 30"/>
          <p:cNvSpPr txBox="1">
            <a:spLocks noChangeAspect="1" noChangeArrowheads="1"/>
          </p:cNvSpPr>
          <p:nvPr/>
        </p:nvSpPr>
        <p:spPr bwMode="auto">
          <a:xfrm>
            <a:off x="5029200" y="3138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903" name="Text Box 31"/>
          <p:cNvSpPr txBox="1">
            <a:spLocks noChangeAspect="1" noChangeArrowheads="1"/>
          </p:cNvSpPr>
          <p:nvPr/>
        </p:nvSpPr>
        <p:spPr bwMode="auto">
          <a:xfrm>
            <a:off x="604043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904" name="Text Box 32"/>
          <p:cNvSpPr txBox="1">
            <a:spLocks noChangeAspect="1" noChangeArrowheads="1"/>
          </p:cNvSpPr>
          <p:nvPr/>
        </p:nvSpPr>
        <p:spPr bwMode="auto">
          <a:xfrm>
            <a:off x="705008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905" name="Text Box 33"/>
          <p:cNvSpPr txBox="1">
            <a:spLocks noChangeAspect="1" noChangeArrowheads="1"/>
          </p:cNvSpPr>
          <p:nvPr/>
        </p:nvSpPr>
        <p:spPr bwMode="auto">
          <a:xfrm>
            <a:off x="5029200" y="3519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7906" name="Text Box 34"/>
          <p:cNvSpPr txBox="1">
            <a:spLocks noChangeAspect="1" noChangeArrowheads="1"/>
          </p:cNvSpPr>
          <p:nvPr/>
        </p:nvSpPr>
        <p:spPr bwMode="auto">
          <a:xfrm>
            <a:off x="604043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7907" name="Text Box 35"/>
          <p:cNvSpPr txBox="1">
            <a:spLocks noChangeAspect="1" noChangeArrowheads="1"/>
          </p:cNvSpPr>
          <p:nvPr/>
        </p:nvSpPr>
        <p:spPr bwMode="auto">
          <a:xfrm>
            <a:off x="705008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7908" name="Text Box 36"/>
          <p:cNvSpPr txBox="1">
            <a:spLocks noChangeAspect="1" noChangeArrowheads="1"/>
          </p:cNvSpPr>
          <p:nvPr/>
        </p:nvSpPr>
        <p:spPr bwMode="auto">
          <a:xfrm>
            <a:off x="1219200" y="524827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7909" name="Text Box 37"/>
          <p:cNvSpPr txBox="1">
            <a:spLocks noChangeAspect="1" noChangeArrowheads="1"/>
          </p:cNvSpPr>
          <p:nvPr/>
        </p:nvSpPr>
        <p:spPr bwMode="auto">
          <a:xfrm>
            <a:off x="223043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7910" name="Text Box 38"/>
          <p:cNvSpPr txBox="1">
            <a:spLocks noChangeAspect="1" noChangeArrowheads="1"/>
          </p:cNvSpPr>
          <p:nvPr/>
        </p:nvSpPr>
        <p:spPr bwMode="auto">
          <a:xfrm>
            <a:off x="324008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7911" name="Text Box 39"/>
          <p:cNvSpPr txBox="1">
            <a:spLocks noChangeAspect="1" noChangeArrowheads="1"/>
          </p:cNvSpPr>
          <p:nvPr/>
        </p:nvSpPr>
        <p:spPr bwMode="auto">
          <a:xfrm>
            <a:off x="1219200" y="563403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07912" name="Text Box 40"/>
          <p:cNvSpPr txBox="1">
            <a:spLocks noChangeAspect="1" noChangeArrowheads="1"/>
          </p:cNvSpPr>
          <p:nvPr/>
        </p:nvSpPr>
        <p:spPr bwMode="auto">
          <a:xfrm>
            <a:off x="223043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7913" name="Text Box 41"/>
          <p:cNvSpPr txBox="1">
            <a:spLocks noChangeAspect="1" noChangeArrowheads="1"/>
          </p:cNvSpPr>
          <p:nvPr/>
        </p:nvSpPr>
        <p:spPr bwMode="auto">
          <a:xfrm>
            <a:off x="324008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7914" name="Text Box 42"/>
          <p:cNvSpPr txBox="1">
            <a:spLocks noChangeAspect="1" noChangeArrowheads="1"/>
          </p:cNvSpPr>
          <p:nvPr/>
        </p:nvSpPr>
        <p:spPr bwMode="auto">
          <a:xfrm>
            <a:off x="5638800" y="4719638"/>
            <a:ext cx="25146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 Resources</a:t>
            </a:r>
          </a:p>
        </p:txBody>
      </p:sp>
      <p:sp>
        <p:nvSpPr>
          <p:cNvPr id="207915" name="Text Box 43"/>
          <p:cNvSpPr txBox="1">
            <a:spLocks noChangeAspect="1" noChangeArrowheads="1"/>
          </p:cNvSpPr>
          <p:nvPr/>
        </p:nvSpPr>
        <p:spPr bwMode="auto">
          <a:xfrm>
            <a:off x="5351463" y="5248275"/>
            <a:ext cx="1011237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7916" name="Text Box 44"/>
          <p:cNvSpPr txBox="1">
            <a:spLocks noChangeAspect="1" noChangeArrowheads="1"/>
          </p:cNvSpPr>
          <p:nvPr/>
        </p:nvSpPr>
        <p:spPr bwMode="auto">
          <a:xfrm>
            <a:off x="636270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7917" name="Text Box 45"/>
          <p:cNvSpPr txBox="1">
            <a:spLocks noChangeAspect="1" noChangeArrowheads="1"/>
          </p:cNvSpPr>
          <p:nvPr/>
        </p:nvSpPr>
        <p:spPr bwMode="auto">
          <a:xfrm>
            <a:off x="737235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7918" name="Text Box 46"/>
          <p:cNvSpPr txBox="1">
            <a:spLocks noChangeAspect="1" noChangeArrowheads="1"/>
          </p:cNvSpPr>
          <p:nvPr/>
        </p:nvSpPr>
        <p:spPr bwMode="auto">
          <a:xfrm>
            <a:off x="5351463" y="5634038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7919" name="Text Box 47"/>
          <p:cNvSpPr txBox="1">
            <a:spLocks noChangeAspect="1" noChangeArrowheads="1"/>
          </p:cNvSpPr>
          <p:nvPr/>
        </p:nvSpPr>
        <p:spPr bwMode="auto">
          <a:xfrm>
            <a:off x="636270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7920" name="Text Box 48"/>
          <p:cNvSpPr txBox="1">
            <a:spLocks noChangeAspect="1" noChangeArrowheads="1"/>
          </p:cNvSpPr>
          <p:nvPr/>
        </p:nvSpPr>
        <p:spPr bwMode="auto">
          <a:xfrm>
            <a:off x="737235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7921" name="Text Box 49"/>
          <p:cNvSpPr txBox="1">
            <a:spLocks noChangeAspect="1" noChangeArrowheads="1"/>
          </p:cNvSpPr>
          <p:nvPr/>
        </p:nvSpPr>
        <p:spPr bwMode="auto">
          <a:xfrm>
            <a:off x="2133600" y="18288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Max Resources</a:t>
            </a:r>
          </a:p>
        </p:txBody>
      </p:sp>
      <p:sp>
        <p:nvSpPr>
          <p:cNvPr id="207922" name="Text Box 50"/>
          <p:cNvSpPr txBox="1">
            <a:spLocks noChangeAspect="1" noChangeArrowheads="1"/>
          </p:cNvSpPr>
          <p:nvPr/>
        </p:nvSpPr>
        <p:spPr bwMode="auto">
          <a:xfrm>
            <a:off x="5486400" y="1833563"/>
            <a:ext cx="22098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Loan</a:t>
            </a:r>
          </a:p>
        </p:txBody>
      </p:sp>
      <p:sp>
        <p:nvSpPr>
          <p:cNvPr id="207923" name="Text Box 51"/>
          <p:cNvSpPr txBox="1">
            <a:spLocks noChangeAspect="1" noChangeArrowheads="1"/>
          </p:cNvSpPr>
          <p:nvPr/>
        </p:nvSpPr>
        <p:spPr bwMode="auto">
          <a:xfrm>
            <a:off x="1693863" y="3890963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7924" name="Text Box 52"/>
          <p:cNvSpPr txBox="1">
            <a:spLocks noChangeAspect="1" noChangeArrowheads="1"/>
          </p:cNvSpPr>
          <p:nvPr/>
        </p:nvSpPr>
        <p:spPr bwMode="auto">
          <a:xfrm>
            <a:off x="270510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7925" name="Text Box 53"/>
          <p:cNvSpPr txBox="1">
            <a:spLocks noChangeAspect="1" noChangeArrowheads="1"/>
          </p:cNvSpPr>
          <p:nvPr/>
        </p:nvSpPr>
        <p:spPr bwMode="auto">
          <a:xfrm>
            <a:off x="371475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7926" name="Text Box 54"/>
          <p:cNvSpPr txBox="1">
            <a:spLocks noChangeAspect="1" noChangeArrowheads="1"/>
          </p:cNvSpPr>
          <p:nvPr/>
        </p:nvSpPr>
        <p:spPr bwMode="auto">
          <a:xfrm>
            <a:off x="381000" y="3890963"/>
            <a:ext cx="10096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7927" name="Text Box 55"/>
          <p:cNvSpPr txBox="1">
            <a:spLocks noChangeAspect="1" noChangeArrowheads="1"/>
          </p:cNvSpPr>
          <p:nvPr/>
        </p:nvSpPr>
        <p:spPr bwMode="auto">
          <a:xfrm>
            <a:off x="5029200" y="3895725"/>
            <a:ext cx="1011238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7928" name="Text Box 56"/>
          <p:cNvSpPr txBox="1">
            <a:spLocks noChangeAspect="1" noChangeArrowheads="1"/>
          </p:cNvSpPr>
          <p:nvPr/>
        </p:nvSpPr>
        <p:spPr bwMode="auto">
          <a:xfrm>
            <a:off x="604043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7929" name="Text Box 57"/>
          <p:cNvSpPr txBox="1">
            <a:spLocks noChangeAspect="1" noChangeArrowheads="1"/>
          </p:cNvSpPr>
          <p:nvPr/>
        </p:nvSpPr>
        <p:spPr bwMode="auto">
          <a:xfrm>
            <a:off x="705008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7930" name="Oval 58"/>
          <p:cNvSpPr>
            <a:spLocks noChangeArrowheads="1"/>
          </p:cNvSpPr>
          <p:nvPr/>
        </p:nvSpPr>
        <p:spPr bwMode="auto">
          <a:xfrm>
            <a:off x="1431925" y="2667000"/>
            <a:ext cx="7010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Multiple Resources</a:t>
            </a:r>
            <a:endParaRPr lang="en-GB" altLang="en-US" dirty="0"/>
          </a:p>
        </p:txBody>
      </p:sp>
      <p:sp>
        <p:nvSpPr>
          <p:cNvPr id="209927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3: Multiple resources (safe).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08C3BE89-796C-40E3-B8DD-768C02ECF467}" type="slidenum">
              <a:rPr lang="en-US" altLang="en-US" sz="1400" b="1">
                <a:latin typeface="Times New Roman" pitchFamily="18" charset="0"/>
              </a:rPr>
              <a:pPr algn="ctr" eaLnBrk="1" hangingPunct="1"/>
              <a:t>32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09928" name="Text Box 8"/>
          <p:cNvSpPr txBox="1">
            <a:spLocks noChangeAspect="1" noChangeArrowheads="1"/>
          </p:cNvSpPr>
          <p:nvPr/>
        </p:nvSpPr>
        <p:spPr bwMode="auto">
          <a:xfrm>
            <a:off x="1693863" y="2366963"/>
            <a:ext cx="10112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9929" name="Text Box 9"/>
          <p:cNvSpPr txBox="1">
            <a:spLocks noChangeAspect="1" noChangeArrowheads="1"/>
          </p:cNvSpPr>
          <p:nvPr/>
        </p:nvSpPr>
        <p:spPr bwMode="auto">
          <a:xfrm>
            <a:off x="270510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9930" name="Text Box 10"/>
          <p:cNvSpPr txBox="1">
            <a:spLocks noChangeAspect="1" noChangeArrowheads="1"/>
          </p:cNvSpPr>
          <p:nvPr/>
        </p:nvSpPr>
        <p:spPr bwMode="auto">
          <a:xfrm>
            <a:off x="371475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9931" name="Text Box 11"/>
          <p:cNvSpPr txBox="1">
            <a:spLocks noChangeAspect="1" noChangeArrowheads="1"/>
          </p:cNvSpPr>
          <p:nvPr/>
        </p:nvSpPr>
        <p:spPr bwMode="auto">
          <a:xfrm>
            <a:off x="1693863" y="2752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9932" name="Text Box 12"/>
          <p:cNvSpPr txBox="1">
            <a:spLocks noChangeAspect="1" noChangeArrowheads="1"/>
          </p:cNvSpPr>
          <p:nvPr/>
        </p:nvSpPr>
        <p:spPr bwMode="auto">
          <a:xfrm>
            <a:off x="270510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9933" name="Text Box 13"/>
          <p:cNvSpPr txBox="1">
            <a:spLocks noChangeAspect="1" noChangeArrowheads="1"/>
          </p:cNvSpPr>
          <p:nvPr/>
        </p:nvSpPr>
        <p:spPr bwMode="auto">
          <a:xfrm>
            <a:off x="371475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34" name="Text Box 14"/>
          <p:cNvSpPr txBox="1">
            <a:spLocks noChangeAspect="1" noChangeArrowheads="1"/>
          </p:cNvSpPr>
          <p:nvPr/>
        </p:nvSpPr>
        <p:spPr bwMode="auto">
          <a:xfrm>
            <a:off x="1693863" y="3133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35" name="Text Box 15"/>
          <p:cNvSpPr txBox="1">
            <a:spLocks noChangeAspect="1" noChangeArrowheads="1"/>
          </p:cNvSpPr>
          <p:nvPr/>
        </p:nvSpPr>
        <p:spPr bwMode="auto">
          <a:xfrm>
            <a:off x="270510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36" name="Text Box 16"/>
          <p:cNvSpPr txBox="1">
            <a:spLocks noChangeAspect="1" noChangeArrowheads="1"/>
          </p:cNvSpPr>
          <p:nvPr/>
        </p:nvSpPr>
        <p:spPr bwMode="auto">
          <a:xfrm>
            <a:off x="371475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37" name="Text Box 17"/>
          <p:cNvSpPr txBox="1">
            <a:spLocks noChangeAspect="1" noChangeArrowheads="1"/>
          </p:cNvSpPr>
          <p:nvPr/>
        </p:nvSpPr>
        <p:spPr bwMode="auto">
          <a:xfrm>
            <a:off x="1693863" y="3514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9938" name="Text Box 18"/>
          <p:cNvSpPr txBox="1">
            <a:spLocks noChangeAspect="1" noChangeArrowheads="1"/>
          </p:cNvSpPr>
          <p:nvPr/>
        </p:nvSpPr>
        <p:spPr bwMode="auto">
          <a:xfrm>
            <a:off x="270510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9939" name="Text Box 19"/>
          <p:cNvSpPr txBox="1">
            <a:spLocks noChangeAspect="1" noChangeArrowheads="1"/>
          </p:cNvSpPr>
          <p:nvPr/>
        </p:nvSpPr>
        <p:spPr bwMode="auto">
          <a:xfrm>
            <a:off x="371475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9940" name="Text Box 20"/>
          <p:cNvSpPr txBox="1">
            <a:spLocks noChangeAspect="1" noChangeArrowheads="1"/>
          </p:cNvSpPr>
          <p:nvPr/>
        </p:nvSpPr>
        <p:spPr bwMode="auto">
          <a:xfrm>
            <a:off x="381000" y="2752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09941" name="Text Box 21"/>
          <p:cNvSpPr txBox="1">
            <a:spLocks noChangeAspect="1" noChangeArrowheads="1"/>
          </p:cNvSpPr>
          <p:nvPr/>
        </p:nvSpPr>
        <p:spPr bwMode="auto">
          <a:xfrm>
            <a:off x="381000" y="3133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09942" name="Text Box 22"/>
          <p:cNvSpPr txBox="1">
            <a:spLocks noChangeAspect="1" noChangeArrowheads="1"/>
          </p:cNvSpPr>
          <p:nvPr/>
        </p:nvSpPr>
        <p:spPr bwMode="auto">
          <a:xfrm>
            <a:off x="381000" y="3514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9943" name="Text Box 23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209944" name="Text Box 24"/>
          <p:cNvSpPr txBox="1">
            <a:spLocks noChangeAspect="1" noChangeArrowheads="1"/>
          </p:cNvSpPr>
          <p:nvPr/>
        </p:nvSpPr>
        <p:spPr bwMode="auto">
          <a:xfrm>
            <a:off x="5029200" y="237172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9945" name="Text Box 25"/>
          <p:cNvSpPr txBox="1">
            <a:spLocks noChangeAspect="1" noChangeArrowheads="1"/>
          </p:cNvSpPr>
          <p:nvPr/>
        </p:nvSpPr>
        <p:spPr bwMode="auto">
          <a:xfrm>
            <a:off x="604043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9946" name="Text Box 26"/>
          <p:cNvSpPr txBox="1">
            <a:spLocks noChangeAspect="1" noChangeArrowheads="1"/>
          </p:cNvSpPr>
          <p:nvPr/>
        </p:nvSpPr>
        <p:spPr bwMode="auto">
          <a:xfrm>
            <a:off x="705008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9947" name="Text Box 27"/>
          <p:cNvSpPr txBox="1">
            <a:spLocks noChangeAspect="1" noChangeArrowheads="1"/>
          </p:cNvSpPr>
          <p:nvPr/>
        </p:nvSpPr>
        <p:spPr bwMode="auto">
          <a:xfrm>
            <a:off x="5029200" y="2757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48" name="Text Box 28"/>
          <p:cNvSpPr txBox="1">
            <a:spLocks noChangeAspect="1" noChangeArrowheads="1"/>
          </p:cNvSpPr>
          <p:nvPr/>
        </p:nvSpPr>
        <p:spPr bwMode="auto">
          <a:xfrm>
            <a:off x="604043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49" name="Text Box 29"/>
          <p:cNvSpPr txBox="1">
            <a:spLocks noChangeAspect="1" noChangeArrowheads="1"/>
          </p:cNvSpPr>
          <p:nvPr/>
        </p:nvSpPr>
        <p:spPr bwMode="auto">
          <a:xfrm>
            <a:off x="705008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50" name="Text Box 30"/>
          <p:cNvSpPr txBox="1">
            <a:spLocks noChangeAspect="1" noChangeArrowheads="1"/>
          </p:cNvSpPr>
          <p:nvPr/>
        </p:nvSpPr>
        <p:spPr bwMode="auto">
          <a:xfrm>
            <a:off x="5029200" y="3138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51" name="Text Box 31"/>
          <p:cNvSpPr txBox="1">
            <a:spLocks noChangeAspect="1" noChangeArrowheads="1"/>
          </p:cNvSpPr>
          <p:nvPr/>
        </p:nvSpPr>
        <p:spPr bwMode="auto">
          <a:xfrm>
            <a:off x="604043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52" name="Text Box 32"/>
          <p:cNvSpPr txBox="1">
            <a:spLocks noChangeAspect="1" noChangeArrowheads="1"/>
          </p:cNvSpPr>
          <p:nvPr/>
        </p:nvSpPr>
        <p:spPr bwMode="auto">
          <a:xfrm>
            <a:off x="705008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53" name="Text Box 33"/>
          <p:cNvSpPr txBox="1">
            <a:spLocks noChangeAspect="1" noChangeArrowheads="1"/>
          </p:cNvSpPr>
          <p:nvPr/>
        </p:nvSpPr>
        <p:spPr bwMode="auto">
          <a:xfrm>
            <a:off x="5029200" y="3519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9954" name="Text Box 34"/>
          <p:cNvSpPr txBox="1">
            <a:spLocks noChangeAspect="1" noChangeArrowheads="1"/>
          </p:cNvSpPr>
          <p:nvPr/>
        </p:nvSpPr>
        <p:spPr bwMode="auto">
          <a:xfrm>
            <a:off x="604043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9955" name="Text Box 35"/>
          <p:cNvSpPr txBox="1">
            <a:spLocks noChangeAspect="1" noChangeArrowheads="1"/>
          </p:cNvSpPr>
          <p:nvPr/>
        </p:nvSpPr>
        <p:spPr bwMode="auto">
          <a:xfrm>
            <a:off x="705008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09956" name="Text Box 36"/>
          <p:cNvSpPr txBox="1">
            <a:spLocks noChangeAspect="1" noChangeArrowheads="1"/>
          </p:cNvSpPr>
          <p:nvPr/>
        </p:nvSpPr>
        <p:spPr bwMode="auto">
          <a:xfrm>
            <a:off x="1219200" y="524827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9957" name="Text Box 37"/>
          <p:cNvSpPr txBox="1">
            <a:spLocks noChangeAspect="1" noChangeArrowheads="1"/>
          </p:cNvSpPr>
          <p:nvPr/>
        </p:nvSpPr>
        <p:spPr bwMode="auto">
          <a:xfrm>
            <a:off x="223043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9958" name="Text Box 38"/>
          <p:cNvSpPr txBox="1">
            <a:spLocks noChangeAspect="1" noChangeArrowheads="1"/>
          </p:cNvSpPr>
          <p:nvPr/>
        </p:nvSpPr>
        <p:spPr bwMode="auto">
          <a:xfrm>
            <a:off x="324008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9959" name="Text Box 39"/>
          <p:cNvSpPr txBox="1">
            <a:spLocks noChangeAspect="1" noChangeArrowheads="1"/>
          </p:cNvSpPr>
          <p:nvPr/>
        </p:nvSpPr>
        <p:spPr bwMode="auto">
          <a:xfrm>
            <a:off x="1219200" y="563403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09960" name="Text Box 40"/>
          <p:cNvSpPr txBox="1">
            <a:spLocks noChangeAspect="1" noChangeArrowheads="1"/>
          </p:cNvSpPr>
          <p:nvPr/>
        </p:nvSpPr>
        <p:spPr bwMode="auto">
          <a:xfrm>
            <a:off x="223043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9961" name="Text Box 41"/>
          <p:cNvSpPr txBox="1">
            <a:spLocks noChangeAspect="1" noChangeArrowheads="1"/>
          </p:cNvSpPr>
          <p:nvPr/>
        </p:nvSpPr>
        <p:spPr bwMode="auto">
          <a:xfrm>
            <a:off x="324008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09962" name="Text Box 42"/>
          <p:cNvSpPr txBox="1">
            <a:spLocks noChangeAspect="1" noChangeArrowheads="1"/>
          </p:cNvSpPr>
          <p:nvPr/>
        </p:nvSpPr>
        <p:spPr bwMode="auto">
          <a:xfrm>
            <a:off x="5638800" y="4719638"/>
            <a:ext cx="25146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 Resources</a:t>
            </a:r>
          </a:p>
        </p:txBody>
      </p:sp>
      <p:sp>
        <p:nvSpPr>
          <p:cNvPr id="209963" name="Text Box 43"/>
          <p:cNvSpPr txBox="1">
            <a:spLocks noChangeAspect="1" noChangeArrowheads="1"/>
          </p:cNvSpPr>
          <p:nvPr/>
        </p:nvSpPr>
        <p:spPr bwMode="auto">
          <a:xfrm>
            <a:off x="5351463" y="5248275"/>
            <a:ext cx="1011237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09964" name="Text Box 44"/>
          <p:cNvSpPr txBox="1">
            <a:spLocks noChangeAspect="1" noChangeArrowheads="1"/>
          </p:cNvSpPr>
          <p:nvPr/>
        </p:nvSpPr>
        <p:spPr bwMode="auto">
          <a:xfrm>
            <a:off x="636270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09965" name="Text Box 45"/>
          <p:cNvSpPr txBox="1">
            <a:spLocks noChangeAspect="1" noChangeArrowheads="1"/>
          </p:cNvSpPr>
          <p:nvPr/>
        </p:nvSpPr>
        <p:spPr bwMode="auto">
          <a:xfrm>
            <a:off x="737235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09966" name="Text Box 46"/>
          <p:cNvSpPr txBox="1">
            <a:spLocks noChangeAspect="1" noChangeArrowheads="1"/>
          </p:cNvSpPr>
          <p:nvPr/>
        </p:nvSpPr>
        <p:spPr bwMode="auto">
          <a:xfrm>
            <a:off x="5351463" y="5634038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7</a:t>
            </a:r>
          </a:p>
        </p:txBody>
      </p:sp>
      <p:sp>
        <p:nvSpPr>
          <p:cNvPr id="209967" name="Text Box 47"/>
          <p:cNvSpPr txBox="1">
            <a:spLocks noChangeAspect="1" noChangeArrowheads="1"/>
          </p:cNvSpPr>
          <p:nvPr/>
        </p:nvSpPr>
        <p:spPr bwMode="auto">
          <a:xfrm>
            <a:off x="636270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9968" name="Text Box 48"/>
          <p:cNvSpPr txBox="1">
            <a:spLocks noChangeAspect="1" noChangeArrowheads="1"/>
          </p:cNvSpPr>
          <p:nvPr/>
        </p:nvSpPr>
        <p:spPr bwMode="auto">
          <a:xfrm>
            <a:off x="737235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09969" name="Text Box 49"/>
          <p:cNvSpPr txBox="1">
            <a:spLocks noChangeAspect="1" noChangeArrowheads="1"/>
          </p:cNvSpPr>
          <p:nvPr/>
        </p:nvSpPr>
        <p:spPr bwMode="auto">
          <a:xfrm>
            <a:off x="2133600" y="18288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Max Resources</a:t>
            </a:r>
          </a:p>
        </p:txBody>
      </p:sp>
      <p:sp>
        <p:nvSpPr>
          <p:cNvPr id="209970" name="Text Box 50"/>
          <p:cNvSpPr txBox="1">
            <a:spLocks noChangeAspect="1" noChangeArrowheads="1"/>
          </p:cNvSpPr>
          <p:nvPr/>
        </p:nvSpPr>
        <p:spPr bwMode="auto">
          <a:xfrm>
            <a:off x="5486400" y="1833563"/>
            <a:ext cx="22098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Loan</a:t>
            </a:r>
          </a:p>
        </p:txBody>
      </p:sp>
      <p:sp>
        <p:nvSpPr>
          <p:cNvPr id="209971" name="Text Box 51"/>
          <p:cNvSpPr txBox="1">
            <a:spLocks noChangeAspect="1" noChangeArrowheads="1"/>
          </p:cNvSpPr>
          <p:nvPr/>
        </p:nvSpPr>
        <p:spPr bwMode="auto">
          <a:xfrm>
            <a:off x="1693863" y="3890963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09972" name="Text Box 52"/>
          <p:cNvSpPr txBox="1">
            <a:spLocks noChangeAspect="1" noChangeArrowheads="1"/>
          </p:cNvSpPr>
          <p:nvPr/>
        </p:nvSpPr>
        <p:spPr bwMode="auto">
          <a:xfrm>
            <a:off x="270510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9973" name="Text Box 53"/>
          <p:cNvSpPr txBox="1">
            <a:spLocks noChangeAspect="1" noChangeArrowheads="1"/>
          </p:cNvSpPr>
          <p:nvPr/>
        </p:nvSpPr>
        <p:spPr bwMode="auto">
          <a:xfrm>
            <a:off x="371475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09974" name="Text Box 54"/>
          <p:cNvSpPr txBox="1">
            <a:spLocks noChangeAspect="1" noChangeArrowheads="1"/>
          </p:cNvSpPr>
          <p:nvPr/>
        </p:nvSpPr>
        <p:spPr bwMode="auto">
          <a:xfrm>
            <a:off x="381000" y="3890963"/>
            <a:ext cx="10096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09975" name="Text Box 55"/>
          <p:cNvSpPr txBox="1">
            <a:spLocks noChangeAspect="1" noChangeArrowheads="1"/>
          </p:cNvSpPr>
          <p:nvPr/>
        </p:nvSpPr>
        <p:spPr bwMode="auto">
          <a:xfrm>
            <a:off x="5029200" y="3895725"/>
            <a:ext cx="1011238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09976" name="Text Box 56"/>
          <p:cNvSpPr txBox="1">
            <a:spLocks noChangeAspect="1" noChangeArrowheads="1"/>
          </p:cNvSpPr>
          <p:nvPr/>
        </p:nvSpPr>
        <p:spPr bwMode="auto">
          <a:xfrm>
            <a:off x="604043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09977" name="Text Box 57"/>
          <p:cNvSpPr txBox="1">
            <a:spLocks noChangeAspect="1" noChangeArrowheads="1"/>
          </p:cNvSpPr>
          <p:nvPr/>
        </p:nvSpPr>
        <p:spPr bwMode="auto">
          <a:xfrm>
            <a:off x="705008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Multiple Resources</a:t>
            </a:r>
            <a:endParaRPr lang="en-GB" altLang="en-US" dirty="0"/>
          </a:p>
        </p:txBody>
      </p:sp>
      <p:sp>
        <p:nvSpPr>
          <p:cNvPr id="21197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3: Multiple resources (safe).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3518A74D-0DB1-4370-83F3-B0A5A6E1F9F5}" type="slidenum">
              <a:rPr lang="en-US" altLang="en-US" sz="1400" b="1">
                <a:latin typeface="Times New Roman" pitchFamily="18" charset="0"/>
              </a:rPr>
              <a:pPr algn="ctr" eaLnBrk="1" hangingPunct="1"/>
              <a:t>33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1976" name="Text Box 8"/>
          <p:cNvSpPr txBox="1">
            <a:spLocks noChangeAspect="1" noChangeArrowheads="1"/>
          </p:cNvSpPr>
          <p:nvPr/>
        </p:nvSpPr>
        <p:spPr bwMode="auto">
          <a:xfrm>
            <a:off x="1693863" y="2366963"/>
            <a:ext cx="10112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1977" name="Text Box 9"/>
          <p:cNvSpPr txBox="1">
            <a:spLocks noChangeAspect="1" noChangeArrowheads="1"/>
          </p:cNvSpPr>
          <p:nvPr/>
        </p:nvSpPr>
        <p:spPr bwMode="auto">
          <a:xfrm>
            <a:off x="270510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1978" name="Text Box 10"/>
          <p:cNvSpPr txBox="1">
            <a:spLocks noChangeAspect="1" noChangeArrowheads="1"/>
          </p:cNvSpPr>
          <p:nvPr/>
        </p:nvSpPr>
        <p:spPr bwMode="auto">
          <a:xfrm>
            <a:off x="371475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1979" name="Text Box 11"/>
          <p:cNvSpPr txBox="1">
            <a:spLocks noChangeAspect="1" noChangeArrowheads="1"/>
          </p:cNvSpPr>
          <p:nvPr/>
        </p:nvSpPr>
        <p:spPr bwMode="auto">
          <a:xfrm>
            <a:off x="1693863" y="2752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11980" name="Text Box 12"/>
          <p:cNvSpPr txBox="1">
            <a:spLocks noChangeAspect="1" noChangeArrowheads="1"/>
          </p:cNvSpPr>
          <p:nvPr/>
        </p:nvSpPr>
        <p:spPr bwMode="auto">
          <a:xfrm>
            <a:off x="270510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11981" name="Text Box 13"/>
          <p:cNvSpPr txBox="1">
            <a:spLocks noChangeAspect="1" noChangeArrowheads="1"/>
          </p:cNvSpPr>
          <p:nvPr/>
        </p:nvSpPr>
        <p:spPr bwMode="auto">
          <a:xfrm>
            <a:off x="371475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82" name="Text Box 14"/>
          <p:cNvSpPr txBox="1">
            <a:spLocks noChangeAspect="1" noChangeArrowheads="1"/>
          </p:cNvSpPr>
          <p:nvPr/>
        </p:nvSpPr>
        <p:spPr bwMode="auto">
          <a:xfrm>
            <a:off x="1693863" y="3133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83" name="Text Box 15"/>
          <p:cNvSpPr txBox="1">
            <a:spLocks noChangeAspect="1" noChangeArrowheads="1"/>
          </p:cNvSpPr>
          <p:nvPr/>
        </p:nvSpPr>
        <p:spPr bwMode="auto">
          <a:xfrm>
            <a:off x="270510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84" name="Text Box 16"/>
          <p:cNvSpPr txBox="1">
            <a:spLocks noChangeAspect="1" noChangeArrowheads="1"/>
          </p:cNvSpPr>
          <p:nvPr/>
        </p:nvSpPr>
        <p:spPr bwMode="auto">
          <a:xfrm>
            <a:off x="371475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85" name="Text Box 17"/>
          <p:cNvSpPr txBox="1">
            <a:spLocks noChangeAspect="1" noChangeArrowheads="1"/>
          </p:cNvSpPr>
          <p:nvPr/>
        </p:nvSpPr>
        <p:spPr bwMode="auto">
          <a:xfrm>
            <a:off x="1693863" y="3514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11986" name="Text Box 18"/>
          <p:cNvSpPr txBox="1">
            <a:spLocks noChangeAspect="1" noChangeArrowheads="1"/>
          </p:cNvSpPr>
          <p:nvPr/>
        </p:nvSpPr>
        <p:spPr bwMode="auto">
          <a:xfrm>
            <a:off x="270510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11987" name="Text Box 19"/>
          <p:cNvSpPr txBox="1">
            <a:spLocks noChangeAspect="1" noChangeArrowheads="1"/>
          </p:cNvSpPr>
          <p:nvPr/>
        </p:nvSpPr>
        <p:spPr bwMode="auto">
          <a:xfrm>
            <a:off x="371475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11988" name="Text Box 20"/>
          <p:cNvSpPr txBox="1">
            <a:spLocks noChangeAspect="1" noChangeArrowheads="1"/>
          </p:cNvSpPr>
          <p:nvPr/>
        </p:nvSpPr>
        <p:spPr bwMode="auto">
          <a:xfrm>
            <a:off x="381000" y="2752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11989" name="Text Box 21"/>
          <p:cNvSpPr txBox="1">
            <a:spLocks noChangeAspect="1" noChangeArrowheads="1"/>
          </p:cNvSpPr>
          <p:nvPr/>
        </p:nvSpPr>
        <p:spPr bwMode="auto">
          <a:xfrm>
            <a:off x="381000" y="3133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11990" name="Text Box 22"/>
          <p:cNvSpPr txBox="1">
            <a:spLocks noChangeAspect="1" noChangeArrowheads="1"/>
          </p:cNvSpPr>
          <p:nvPr/>
        </p:nvSpPr>
        <p:spPr bwMode="auto">
          <a:xfrm>
            <a:off x="381000" y="3514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11991" name="Text Box 23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211992" name="Text Box 24"/>
          <p:cNvSpPr txBox="1">
            <a:spLocks noChangeAspect="1" noChangeArrowheads="1"/>
          </p:cNvSpPr>
          <p:nvPr/>
        </p:nvSpPr>
        <p:spPr bwMode="auto">
          <a:xfrm>
            <a:off x="5029200" y="237172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1993" name="Text Box 25"/>
          <p:cNvSpPr txBox="1">
            <a:spLocks noChangeAspect="1" noChangeArrowheads="1"/>
          </p:cNvSpPr>
          <p:nvPr/>
        </p:nvSpPr>
        <p:spPr bwMode="auto">
          <a:xfrm>
            <a:off x="604043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1994" name="Text Box 26"/>
          <p:cNvSpPr txBox="1">
            <a:spLocks noChangeAspect="1" noChangeArrowheads="1"/>
          </p:cNvSpPr>
          <p:nvPr/>
        </p:nvSpPr>
        <p:spPr bwMode="auto">
          <a:xfrm>
            <a:off x="705008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1995" name="Text Box 27"/>
          <p:cNvSpPr txBox="1">
            <a:spLocks noChangeAspect="1" noChangeArrowheads="1"/>
          </p:cNvSpPr>
          <p:nvPr/>
        </p:nvSpPr>
        <p:spPr bwMode="auto">
          <a:xfrm>
            <a:off x="5029200" y="2757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96" name="Text Box 28"/>
          <p:cNvSpPr txBox="1">
            <a:spLocks noChangeAspect="1" noChangeArrowheads="1"/>
          </p:cNvSpPr>
          <p:nvPr/>
        </p:nvSpPr>
        <p:spPr bwMode="auto">
          <a:xfrm>
            <a:off x="604043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97" name="Text Box 29"/>
          <p:cNvSpPr txBox="1">
            <a:spLocks noChangeAspect="1" noChangeArrowheads="1"/>
          </p:cNvSpPr>
          <p:nvPr/>
        </p:nvSpPr>
        <p:spPr bwMode="auto">
          <a:xfrm>
            <a:off x="705008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98" name="Text Box 30"/>
          <p:cNvSpPr txBox="1">
            <a:spLocks noChangeAspect="1" noChangeArrowheads="1"/>
          </p:cNvSpPr>
          <p:nvPr/>
        </p:nvSpPr>
        <p:spPr bwMode="auto">
          <a:xfrm>
            <a:off x="5029200" y="3138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1999" name="Text Box 31"/>
          <p:cNvSpPr txBox="1">
            <a:spLocks noChangeAspect="1" noChangeArrowheads="1"/>
          </p:cNvSpPr>
          <p:nvPr/>
        </p:nvSpPr>
        <p:spPr bwMode="auto">
          <a:xfrm>
            <a:off x="604043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2000" name="Text Box 32"/>
          <p:cNvSpPr txBox="1">
            <a:spLocks noChangeAspect="1" noChangeArrowheads="1"/>
          </p:cNvSpPr>
          <p:nvPr/>
        </p:nvSpPr>
        <p:spPr bwMode="auto">
          <a:xfrm>
            <a:off x="705008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2001" name="Text Box 33"/>
          <p:cNvSpPr txBox="1">
            <a:spLocks noChangeAspect="1" noChangeArrowheads="1"/>
          </p:cNvSpPr>
          <p:nvPr/>
        </p:nvSpPr>
        <p:spPr bwMode="auto">
          <a:xfrm>
            <a:off x="5029200" y="3519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12002" name="Text Box 34"/>
          <p:cNvSpPr txBox="1">
            <a:spLocks noChangeAspect="1" noChangeArrowheads="1"/>
          </p:cNvSpPr>
          <p:nvPr/>
        </p:nvSpPr>
        <p:spPr bwMode="auto">
          <a:xfrm>
            <a:off x="604043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12003" name="Text Box 35"/>
          <p:cNvSpPr txBox="1">
            <a:spLocks noChangeAspect="1" noChangeArrowheads="1"/>
          </p:cNvSpPr>
          <p:nvPr/>
        </p:nvSpPr>
        <p:spPr bwMode="auto">
          <a:xfrm>
            <a:off x="705008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1</a:t>
            </a:r>
          </a:p>
        </p:txBody>
      </p:sp>
      <p:sp>
        <p:nvSpPr>
          <p:cNvPr id="212004" name="Text Box 36"/>
          <p:cNvSpPr txBox="1">
            <a:spLocks noChangeAspect="1" noChangeArrowheads="1"/>
          </p:cNvSpPr>
          <p:nvPr/>
        </p:nvSpPr>
        <p:spPr bwMode="auto">
          <a:xfrm>
            <a:off x="1219200" y="524827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2005" name="Text Box 37"/>
          <p:cNvSpPr txBox="1">
            <a:spLocks noChangeAspect="1" noChangeArrowheads="1"/>
          </p:cNvSpPr>
          <p:nvPr/>
        </p:nvSpPr>
        <p:spPr bwMode="auto">
          <a:xfrm>
            <a:off x="223043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2006" name="Text Box 38"/>
          <p:cNvSpPr txBox="1">
            <a:spLocks noChangeAspect="1" noChangeArrowheads="1"/>
          </p:cNvSpPr>
          <p:nvPr/>
        </p:nvSpPr>
        <p:spPr bwMode="auto">
          <a:xfrm>
            <a:off x="324008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2007" name="Text Box 39"/>
          <p:cNvSpPr txBox="1">
            <a:spLocks noChangeAspect="1" noChangeArrowheads="1"/>
          </p:cNvSpPr>
          <p:nvPr/>
        </p:nvSpPr>
        <p:spPr bwMode="auto">
          <a:xfrm>
            <a:off x="1219200" y="563403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12008" name="Text Box 40"/>
          <p:cNvSpPr txBox="1">
            <a:spLocks noChangeAspect="1" noChangeArrowheads="1"/>
          </p:cNvSpPr>
          <p:nvPr/>
        </p:nvSpPr>
        <p:spPr bwMode="auto">
          <a:xfrm>
            <a:off x="223043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12009" name="Text Box 41"/>
          <p:cNvSpPr txBox="1">
            <a:spLocks noChangeAspect="1" noChangeArrowheads="1"/>
          </p:cNvSpPr>
          <p:nvPr/>
        </p:nvSpPr>
        <p:spPr bwMode="auto">
          <a:xfrm>
            <a:off x="324008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12010" name="Text Box 42"/>
          <p:cNvSpPr txBox="1">
            <a:spLocks noChangeAspect="1" noChangeArrowheads="1"/>
          </p:cNvSpPr>
          <p:nvPr/>
        </p:nvSpPr>
        <p:spPr bwMode="auto">
          <a:xfrm>
            <a:off x="5638800" y="4719638"/>
            <a:ext cx="25146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 Resources</a:t>
            </a:r>
          </a:p>
        </p:txBody>
      </p:sp>
      <p:sp>
        <p:nvSpPr>
          <p:cNvPr id="212011" name="Text Box 43"/>
          <p:cNvSpPr txBox="1">
            <a:spLocks noChangeAspect="1" noChangeArrowheads="1"/>
          </p:cNvSpPr>
          <p:nvPr/>
        </p:nvSpPr>
        <p:spPr bwMode="auto">
          <a:xfrm>
            <a:off x="5351463" y="5248275"/>
            <a:ext cx="1011237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2012" name="Text Box 44"/>
          <p:cNvSpPr txBox="1">
            <a:spLocks noChangeAspect="1" noChangeArrowheads="1"/>
          </p:cNvSpPr>
          <p:nvPr/>
        </p:nvSpPr>
        <p:spPr bwMode="auto">
          <a:xfrm>
            <a:off x="636270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2013" name="Text Box 45"/>
          <p:cNvSpPr txBox="1">
            <a:spLocks noChangeAspect="1" noChangeArrowheads="1"/>
          </p:cNvSpPr>
          <p:nvPr/>
        </p:nvSpPr>
        <p:spPr bwMode="auto">
          <a:xfrm>
            <a:off x="737235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2014" name="Text Box 46"/>
          <p:cNvSpPr txBox="1">
            <a:spLocks noChangeAspect="1" noChangeArrowheads="1"/>
          </p:cNvSpPr>
          <p:nvPr/>
        </p:nvSpPr>
        <p:spPr bwMode="auto">
          <a:xfrm>
            <a:off x="5351463" y="5634038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7</a:t>
            </a:r>
          </a:p>
        </p:txBody>
      </p:sp>
      <p:sp>
        <p:nvSpPr>
          <p:cNvPr id="212015" name="Text Box 47"/>
          <p:cNvSpPr txBox="1">
            <a:spLocks noChangeAspect="1" noChangeArrowheads="1"/>
          </p:cNvSpPr>
          <p:nvPr/>
        </p:nvSpPr>
        <p:spPr bwMode="auto">
          <a:xfrm>
            <a:off x="636270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12016" name="Text Box 48"/>
          <p:cNvSpPr txBox="1">
            <a:spLocks noChangeAspect="1" noChangeArrowheads="1"/>
          </p:cNvSpPr>
          <p:nvPr/>
        </p:nvSpPr>
        <p:spPr bwMode="auto">
          <a:xfrm>
            <a:off x="737235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12017" name="Text Box 49"/>
          <p:cNvSpPr txBox="1">
            <a:spLocks noChangeAspect="1" noChangeArrowheads="1"/>
          </p:cNvSpPr>
          <p:nvPr/>
        </p:nvSpPr>
        <p:spPr bwMode="auto">
          <a:xfrm>
            <a:off x="2133600" y="18288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Max Resources</a:t>
            </a:r>
          </a:p>
        </p:txBody>
      </p:sp>
      <p:sp>
        <p:nvSpPr>
          <p:cNvPr id="212018" name="Text Box 50"/>
          <p:cNvSpPr txBox="1">
            <a:spLocks noChangeAspect="1" noChangeArrowheads="1"/>
          </p:cNvSpPr>
          <p:nvPr/>
        </p:nvSpPr>
        <p:spPr bwMode="auto">
          <a:xfrm>
            <a:off x="5486400" y="1833563"/>
            <a:ext cx="22098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Loan</a:t>
            </a:r>
          </a:p>
        </p:txBody>
      </p:sp>
      <p:sp>
        <p:nvSpPr>
          <p:cNvPr id="212019" name="Text Box 51"/>
          <p:cNvSpPr txBox="1">
            <a:spLocks noChangeAspect="1" noChangeArrowheads="1"/>
          </p:cNvSpPr>
          <p:nvPr/>
        </p:nvSpPr>
        <p:spPr bwMode="auto">
          <a:xfrm>
            <a:off x="1693863" y="3890963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12020" name="Text Box 52"/>
          <p:cNvSpPr txBox="1">
            <a:spLocks noChangeAspect="1" noChangeArrowheads="1"/>
          </p:cNvSpPr>
          <p:nvPr/>
        </p:nvSpPr>
        <p:spPr bwMode="auto">
          <a:xfrm>
            <a:off x="270510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12021" name="Text Box 53"/>
          <p:cNvSpPr txBox="1">
            <a:spLocks noChangeAspect="1" noChangeArrowheads="1"/>
          </p:cNvSpPr>
          <p:nvPr/>
        </p:nvSpPr>
        <p:spPr bwMode="auto">
          <a:xfrm>
            <a:off x="371475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12022" name="Text Box 54"/>
          <p:cNvSpPr txBox="1">
            <a:spLocks noChangeAspect="1" noChangeArrowheads="1"/>
          </p:cNvSpPr>
          <p:nvPr/>
        </p:nvSpPr>
        <p:spPr bwMode="auto">
          <a:xfrm>
            <a:off x="381000" y="3890963"/>
            <a:ext cx="10096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12023" name="Text Box 55"/>
          <p:cNvSpPr txBox="1">
            <a:spLocks noChangeAspect="1" noChangeArrowheads="1"/>
          </p:cNvSpPr>
          <p:nvPr/>
        </p:nvSpPr>
        <p:spPr bwMode="auto">
          <a:xfrm>
            <a:off x="5029200" y="3895725"/>
            <a:ext cx="1011238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12024" name="Text Box 56"/>
          <p:cNvSpPr txBox="1">
            <a:spLocks noChangeAspect="1" noChangeArrowheads="1"/>
          </p:cNvSpPr>
          <p:nvPr/>
        </p:nvSpPr>
        <p:spPr bwMode="auto">
          <a:xfrm>
            <a:off x="604043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2025" name="Text Box 57"/>
          <p:cNvSpPr txBox="1">
            <a:spLocks noChangeAspect="1" noChangeArrowheads="1"/>
          </p:cNvSpPr>
          <p:nvPr/>
        </p:nvSpPr>
        <p:spPr bwMode="auto">
          <a:xfrm>
            <a:off x="705008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12026" name="Oval 58"/>
          <p:cNvSpPr>
            <a:spLocks noChangeArrowheads="1"/>
          </p:cNvSpPr>
          <p:nvPr/>
        </p:nvSpPr>
        <p:spPr bwMode="auto">
          <a:xfrm>
            <a:off x="1431925" y="3429000"/>
            <a:ext cx="7010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Multiple Resources</a:t>
            </a:r>
            <a:endParaRPr lang="en-GB" altLang="en-US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solidFill>
                  <a:srgbClr val="320064"/>
                </a:solidFill>
              </a:rPr>
              <a:t>Example 3: Multiple resources (safe). </a:t>
            </a:r>
          </a:p>
          <a:p>
            <a:pPr lvl="1"/>
            <a:endParaRPr lang="en-GB" altLang="en-US">
              <a:solidFill>
                <a:srgbClr val="320064"/>
              </a:solidFill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2A7AA0BB-4402-404E-A32D-696BF57824A1}" type="slidenum">
              <a:rPr lang="en-US" altLang="en-US" sz="1400" b="1">
                <a:latin typeface="Times New Roman" pitchFamily="18" charset="0"/>
              </a:rPr>
              <a:pPr algn="ctr" eaLnBrk="1" hangingPunct="1"/>
              <a:t>34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4024" name="Text Box 8"/>
          <p:cNvSpPr txBox="1">
            <a:spLocks noChangeAspect="1" noChangeArrowheads="1"/>
          </p:cNvSpPr>
          <p:nvPr/>
        </p:nvSpPr>
        <p:spPr bwMode="auto">
          <a:xfrm>
            <a:off x="1693863" y="2366963"/>
            <a:ext cx="1011237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4025" name="Text Box 9"/>
          <p:cNvSpPr txBox="1">
            <a:spLocks noChangeAspect="1" noChangeArrowheads="1"/>
          </p:cNvSpPr>
          <p:nvPr/>
        </p:nvSpPr>
        <p:spPr bwMode="auto">
          <a:xfrm>
            <a:off x="270510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4026" name="Text Box 10"/>
          <p:cNvSpPr txBox="1">
            <a:spLocks noChangeAspect="1" noChangeArrowheads="1"/>
          </p:cNvSpPr>
          <p:nvPr/>
        </p:nvSpPr>
        <p:spPr bwMode="auto">
          <a:xfrm>
            <a:off x="3714750" y="2366963"/>
            <a:ext cx="1009650" cy="38576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4027" name="Text Box 11"/>
          <p:cNvSpPr txBox="1">
            <a:spLocks noChangeAspect="1" noChangeArrowheads="1"/>
          </p:cNvSpPr>
          <p:nvPr/>
        </p:nvSpPr>
        <p:spPr bwMode="auto">
          <a:xfrm>
            <a:off x="1693863" y="2752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14028" name="Text Box 12"/>
          <p:cNvSpPr txBox="1">
            <a:spLocks noChangeAspect="1" noChangeArrowheads="1"/>
          </p:cNvSpPr>
          <p:nvPr/>
        </p:nvSpPr>
        <p:spPr bwMode="auto">
          <a:xfrm>
            <a:off x="270510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14029" name="Text Box 13"/>
          <p:cNvSpPr txBox="1">
            <a:spLocks noChangeAspect="1" noChangeArrowheads="1"/>
          </p:cNvSpPr>
          <p:nvPr/>
        </p:nvSpPr>
        <p:spPr bwMode="auto">
          <a:xfrm>
            <a:off x="3714750" y="2752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30" name="Text Box 14"/>
          <p:cNvSpPr txBox="1">
            <a:spLocks noChangeAspect="1" noChangeArrowheads="1"/>
          </p:cNvSpPr>
          <p:nvPr/>
        </p:nvSpPr>
        <p:spPr bwMode="auto">
          <a:xfrm>
            <a:off x="1693863" y="3133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31" name="Text Box 15"/>
          <p:cNvSpPr txBox="1">
            <a:spLocks noChangeAspect="1" noChangeArrowheads="1"/>
          </p:cNvSpPr>
          <p:nvPr/>
        </p:nvSpPr>
        <p:spPr bwMode="auto">
          <a:xfrm>
            <a:off x="270510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32" name="Text Box 16"/>
          <p:cNvSpPr txBox="1">
            <a:spLocks noChangeAspect="1" noChangeArrowheads="1"/>
          </p:cNvSpPr>
          <p:nvPr/>
        </p:nvSpPr>
        <p:spPr bwMode="auto">
          <a:xfrm>
            <a:off x="3714750" y="3133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33" name="Text Box 17"/>
          <p:cNvSpPr txBox="1">
            <a:spLocks noChangeAspect="1" noChangeArrowheads="1"/>
          </p:cNvSpPr>
          <p:nvPr/>
        </p:nvSpPr>
        <p:spPr bwMode="auto">
          <a:xfrm>
            <a:off x="1693863" y="3514725"/>
            <a:ext cx="1011237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34" name="Text Box 18"/>
          <p:cNvSpPr txBox="1">
            <a:spLocks noChangeAspect="1" noChangeArrowheads="1"/>
          </p:cNvSpPr>
          <p:nvPr/>
        </p:nvSpPr>
        <p:spPr bwMode="auto">
          <a:xfrm>
            <a:off x="270510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35" name="Text Box 19"/>
          <p:cNvSpPr txBox="1">
            <a:spLocks noChangeAspect="1" noChangeArrowheads="1"/>
          </p:cNvSpPr>
          <p:nvPr/>
        </p:nvSpPr>
        <p:spPr bwMode="auto">
          <a:xfrm>
            <a:off x="3714750" y="3514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36" name="Text Box 20"/>
          <p:cNvSpPr txBox="1">
            <a:spLocks noChangeAspect="1" noChangeArrowheads="1"/>
          </p:cNvSpPr>
          <p:nvPr/>
        </p:nvSpPr>
        <p:spPr bwMode="auto">
          <a:xfrm>
            <a:off x="381000" y="2752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P1</a:t>
            </a:r>
          </a:p>
        </p:txBody>
      </p:sp>
      <p:sp>
        <p:nvSpPr>
          <p:cNvPr id="214037" name="Text Box 21"/>
          <p:cNvSpPr txBox="1">
            <a:spLocks noChangeAspect="1" noChangeArrowheads="1"/>
          </p:cNvSpPr>
          <p:nvPr/>
        </p:nvSpPr>
        <p:spPr bwMode="auto">
          <a:xfrm>
            <a:off x="381000" y="3133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P2</a:t>
            </a:r>
          </a:p>
        </p:txBody>
      </p:sp>
      <p:sp>
        <p:nvSpPr>
          <p:cNvPr id="214038" name="Text Box 22"/>
          <p:cNvSpPr txBox="1">
            <a:spLocks noChangeAspect="1" noChangeArrowheads="1"/>
          </p:cNvSpPr>
          <p:nvPr/>
        </p:nvSpPr>
        <p:spPr bwMode="auto">
          <a:xfrm>
            <a:off x="381000" y="3514725"/>
            <a:ext cx="100965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14039" name="Text Box 23"/>
          <p:cNvSpPr txBox="1">
            <a:spLocks noChangeAspect="1" noChangeArrowheads="1"/>
          </p:cNvSpPr>
          <p:nvPr/>
        </p:nvSpPr>
        <p:spPr bwMode="auto">
          <a:xfrm>
            <a:off x="1676400" y="47244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Resources</a:t>
            </a:r>
          </a:p>
        </p:txBody>
      </p:sp>
      <p:sp>
        <p:nvSpPr>
          <p:cNvPr id="214040" name="Text Box 24"/>
          <p:cNvSpPr txBox="1">
            <a:spLocks noChangeAspect="1" noChangeArrowheads="1"/>
          </p:cNvSpPr>
          <p:nvPr/>
        </p:nvSpPr>
        <p:spPr bwMode="auto">
          <a:xfrm>
            <a:off x="5029200" y="237172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4041" name="Text Box 25"/>
          <p:cNvSpPr txBox="1">
            <a:spLocks noChangeAspect="1" noChangeArrowheads="1"/>
          </p:cNvSpPr>
          <p:nvPr/>
        </p:nvSpPr>
        <p:spPr bwMode="auto">
          <a:xfrm>
            <a:off x="604043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4042" name="Text Box 26"/>
          <p:cNvSpPr txBox="1">
            <a:spLocks noChangeAspect="1" noChangeArrowheads="1"/>
          </p:cNvSpPr>
          <p:nvPr/>
        </p:nvSpPr>
        <p:spPr bwMode="auto">
          <a:xfrm>
            <a:off x="7050088" y="237172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4043" name="Text Box 27"/>
          <p:cNvSpPr txBox="1">
            <a:spLocks noChangeAspect="1" noChangeArrowheads="1"/>
          </p:cNvSpPr>
          <p:nvPr/>
        </p:nvSpPr>
        <p:spPr bwMode="auto">
          <a:xfrm>
            <a:off x="5029200" y="2757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44" name="Text Box 28"/>
          <p:cNvSpPr txBox="1">
            <a:spLocks noChangeAspect="1" noChangeArrowheads="1"/>
          </p:cNvSpPr>
          <p:nvPr/>
        </p:nvSpPr>
        <p:spPr bwMode="auto">
          <a:xfrm>
            <a:off x="604043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45" name="Text Box 29"/>
          <p:cNvSpPr txBox="1">
            <a:spLocks noChangeAspect="1" noChangeArrowheads="1"/>
          </p:cNvSpPr>
          <p:nvPr/>
        </p:nvSpPr>
        <p:spPr bwMode="auto">
          <a:xfrm>
            <a:off x="7050088" y="2757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46" name="Text Box 30"/>
          <p:cNvSpPr txBox="1">
            <a:spLocks noChangeAspect="1" noChangeArrowheads="1"/>
          </p:cNvSpPr>
          <p:nvPr/>
        </p:nvSpPr>
        <p:spPr bwMode="auto">
          <a:xfrm>
            <a:off x="5029200" y="3138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47" name="Text Box 31"/>
          <p:cNvSpPr txBox="1">
            <a:spLocks noChangeAspect="1" noChangeArrowheads="1"/>
          </p:cNvSpPr>
          <p:nvPr/>
        </p:nvSpPr>
        <p:spPr bwMode="auto">
          <a:xfrm>
            <a:off x="604043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48" name="Text Box 32"/>
          <p:cNvSpPr txBox="1">
            <a:spLocks noChangeAspect="1" noChangeArrowheads="1"/>
          </p:cNvSpPr>
          <p:nvPr/>
        </p:nvSpPr>
        <p:spPr bwMode="auto">
          <a:xfrm>
            <a:off x="7050088" y="3138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49" name="Text Box 33"/>
          <p:cNvSpPr txBox="1">
            <a:spLocks noChangeAspect="1" noChangeArrowheads="1"/>
          </p:cNvSpPr>
          <p:nvPr/>
        </p:nvSpPr>
        <p:spPr bwMode="auto">
          <a:xfrm>
            <a:off x="5029200" y="351948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50" name="Text Box 34"/>
          <p:cNvSpPr txBox="1">
            <a:spLocks noChangeAspect="1" noChangeArrowheads="1"/>
          </p:cNvSpPr>
          <p:nvPr/>
        </p:nvSpPr>
        <p:spPr bwMode="auto">
          <a:xfrm>
            <a:off x="604043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51" name="Text Box 35"/>
          <p:cNvSpPr txBox="1">
            <a:spLocks noChangeAspect="1" noChangeArrowheads="1"/>
          </p:cNvSpPr>
          <p:nvPr/>
        </p:nvSpPr>
        <p:spPr bwMode="auto">
          <a:xfrm>
            <a:off x="7050088" y="351948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52" name="Text Box 36"/>
          <p:cNvSpPr txBox="1">
            <a:spLocks noChangeAspect="1" noChangeArrowheads="1"/>
          </p:cNvSpPr>
          <p:nvPr/>
        </p:nvSpPr>
        <p:spPr bwMode="auto">
          <a:xfrm>
            <a:off x="1219200" y="5248275"/>
            <a:ext cx="1011238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4053" name="Text Box 37"/>
          <p:cNvSpPr txBox="1">
            <a:spLocks noChangeAspect="1" noChangeArrowheads="1"/>
          </p:cNvSpPr>
          <p:nvPr/>
        </p:nvSpPr>
        <p:spPr bwMode="auto">
          <a:xfrm>
            <a:off x="223043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4054" name="Text Box 38"/>
          <p:cNvSpPr txBox="1">
            <a:spLocks noChangeAspect="1" noChangeArrowheads="1"/>
          </p:cNvSpPr>
          <p:nvPr/>
        </p:nvSpPr>
        <p:spPr bwMode="auto">
          <a:xfrm>
            <a:off x="3240088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4055" name="Text Box 39"/>
          <p:cNvSpPr txBox="1">
            <a:spLocks noChangeAspect="1" noChangeArrowheads="1"/>
          </p:cNvSpPr>
          <p:nvPr/>
        </p:nvSpPr>
        <p:spPr bwMode="auto">
          <a:xfrm>
            <a:off x="1219200" y="5634038"/>
            <a:ext cx="1011238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14056" name="Text Box 40"/>
          <p:cNvSpPr txBox="1">
            <a:spLocks noChangeAspect="1" noChangeArrowheads="1"/>
          </p:cNvSpPr>
          <p:nvPr/>
        </p:nvSpPr>
        <p:spPr bwMode="auto">
          <a:xfrm>
            <a:off x="223043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14057" name="Text Box 41"/>
          <p:cNvSpPr txBox="1">
            <a:spLocks noChangeAspect="1" noChangeArrowheads="1"/>
          </p:cNvSpPr>
          <p:nvPr/>
        </p:nvSpPr>
        <p:spPr bwMode="auto">
          <a:xfrm>
            <a:off x="3240088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6</a:t>
            </a:r>
          </a:p>
        </p:txBody>
      </p:sp>
      <p:sp>
        <p:nvSpPr>
          <p:cNvPr id="214058" name="Text Box 42"/>
          <p:cNvSpPr txBox="1">
            <a:spLocks noChangeAspect="1" noChangeArrowheads="1"/>
          </p:cNvSpPr>
          <p:nvPr/>
        </p:nvSpPr>
        <p:spPr bwMode="auto">
          <a:xfrm>
            <a:off x="5638800" y="4719638"/>
            <a:ext cx="25146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Available Resources</a:t>
            </a:r>
          </a:p>
        </p:txBody>
      </p:sp>
      <p:sp>
        <p:nvSpPr>
          <p:cNvPr id="214059" name="Text Box 43"/>
          <p:cNvSpPr txBox="1">
            <a:spLocks noChangeAspect="1" noChangeArrowheads="1"/>
          </p:cNvSpPr>
          <p:nvPr/>
        </p:nvSpPr>
        <p:spPr bwMode="auto">
          <a:xfrm>
            <a:off x="5351463" y="5248275"/>
            <a:ext cx="1011237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R1</a:t>
            </a:r>
          </a:p>
        </p:txBody>
      </p:sp>
      <p:sp>
        <p:nvSpPr>
          <p:cNvPr id="214060" name="Text Box 44"/>
          <p:cNvSpPr txBox="1">
            <a:spLocks noChangeAspect="1" noChangeArrowheads="1"/>
          </p:cNvSpPr>
          <p:nvPr/>
        </p:nvSpPr>
        <p:spPr bwMode="auto">
          <a:xfrm>
            <a:off x="636270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R2</a:t>
            </a:r>
          </a:p>
        </p:txBody>
      </p:sp>
      <p:sp>
        <p:nvSpPr>
          <p:cNvPr id="214061" name="Text Box 45"/>
          <p:cNvSpPr txBox="1">
            <a:spLocks noChangeAspect="1" noChangeArrowheads="1"/>
          </p:cNvSpPr>
          <p:nvPr/>
        </p:nvSpPr>
        <p:spPr bwMode="auto">
          <a:xfrm>
            <a:off x="7372350" y="5248275"/>
            <a:ext cx="1009650" cy="38576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R3</a:t>
            </a:r>
          </a:p>
        </p:txBody>
      </p:sp>
      <p:sp>
        <p:nvSpPr>
          <p:cNvPr id="214062" name="Text Box 46"/>
          <p:cNvSpPr txBox="1">
            <a:spLocks noChangeAspect="1" noChangeArrowheads="1"/>
          </p:cNvSpPr>
          <p:nvPr/>
        </p:nvSpPr>
        <p:spPr bwMode="auto">
          <a:xfrm>
            <a:off x="5351463" y="5634038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9</a:t>
            </a:r>
          </a:p>
        </p:txBody>
      </p:sp>
      <p:sp>
        <p:nvSpPr>
          <p:cNvPr id="214063" name="Text Box 47"/>
          <p:cNvSpPr txBox="1">
            <a:spLocks noChangeAspect="1" noChangeArrowheads="1"/>
          </p:cNvSpPr>
          <p:nvPr/>
        </p:nvSpPr>
        <p:spPr bwMode="auto">
          <a:xfrm>
            <a:off x="636270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3</a:t>
            </a:r>
          </a:p>
        </p:txBody>
      </p:sp>
      <p:sp>
        <p:nvSpPr>
          <p:cNvPr id="214064" name="Text Box 48"/>
          <p:cNvSpPr txBox="1">
            <a:spLocks noChangeAspect="1" noChangeArrowheads="1"/>
          </p:cNvSpPr>
          <p:nvPr/>
        </p:nvSpPr>
        <p:spPr bwMode="auto">
          <a:xfrm>
            <a:off x="7372350" y="5634038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14065" name="Text Box 49"/>
          <p:cNvSpPr txBox="1">
            <a:spLocks noChangeAspect="1" noChangeArrowheads="1"/>
          </p:cNvSpPr>
          <p:nvPr/>
        </p:nvSpPr>
        <p:spPr bwMode="auto">
          <a:xfrm>
            <a:off x="2133600" y="1828800"/>
            <a:ext cx="2209800" cy="385763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Max Resources</a:t>
            </a:r>
          </a:p>
        </p:txBody>
      </p:sp>
      <p:sp>
        <p:nvSpPr>
          <p:cNvPr id="214066" name="Text Box 50"/>
          <p:cNvSpPr txBox="1">
            <a:spLocks noChangeAspect="1" noChangeArrowheads="1"/>
          </p:cNvSpPr>
          <p:nvPr/>
        </p:nvSpPr>
        <p:spPr bwMode="auto">
          <a:xfrm>
            <a:off x="5486400" y="1833563"/>
            <a:ext cx="220980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Loan</a:t>
            </a:r>
          </a:p>
        </p:txBody>
      </p:sp>
      <p:sp>
        <p:nvSpPr>
          <p:cNvPr id="214067" name="Text Box 51"/>
          <p:cNvSpPr txBox="1">
            <a:spLocks noChangeAspect="1" noChangeArrowheads="1"/>
          </p:cNvSpPr>
          <p:nvPr/>
        </p:nvSpPr>
        <p:spPr bwMode="auto">
          <a:xfrm>
            <a:off x="1693863" y="3890963"/>
            <a:ext cx="1011237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4</a:t>
            </a:r>
          </a:p>
        </p:txBody>
      </p:sp>
      <p:sp>
        <p:nvSpPr>
          <p:cNvPr id="214068" name="Text Box 52"/>
          <p:cNvSpPr txBox="1">
            <a:spLocks noChangeAspect="1" noChangeArrowheads="1"/>
          </p:cNvSpPr>
          <p:nvPr/>
        </p:nvSpPr>
        <p:spPr bwMode="auto">
          <a:xfrm>
            <a:off x="270510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14069" name="Text Box 53"/>
          <p:cNvSpPr txBox="1">
            <a:spLocks noChangeAspect="1" noChangeArrowheads="1"/>
          </p:cNvSpPr>
          <p:nvPr/>
        </p:nvSpPr>
        <p:spPr bwMode="auto">
          <a:xfrm>
            <a:off x="3714750" y="3890963"/>
            <a:ext cx="1009650" cy="3857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  <p:sp>
        <p:nvSpPr>
          <p:cNvPr id="214070" name="Text Box 54"/>
          <p:cNvSpPr txBox="1">
            <a:spLocks noChangeAspect="1" noChangeArrowheads="1"/>
          </p:cNvSpPr>
          <p:nvPr/>
        </p:nvSpPr>
        <p:spPr bwMode="auto">
          <a:xfrm>
            <a:off x="381000" y="3890963"/>
            <a:ext cx="1009650" cy="385762"/>
          </a:xfrm>
          <a:prstGeom prst="rect">
            <a:avLst/>
          </a:prstGeom>
          <a:solidFill>
            <a:srgbClr val="D26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20064"/>
                </a:solidFill>
              </a:rPr>
              <a:t>P3</a:t>
            </a:r>
          </a:p>
        </p:txBody>
      </p:sp>
      <p:sp>
        <p:nvSpPr>
          <p:cNvPr id="214071" name="Text Box 55"/>
          <p:cNvSpPr txBox="1">
            <a:spLocks noChangeAspect="1" noChangeArrowheads="1"/>
          </p:cNvSpPr>
          <p:nvPr/>
        </p:nvSpPr>
        <p:spPr bwMode="auto">
          <a:xfrm>
            <a:off x="5029200" y="3895725"/>
            <a:ext cx="1011238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>
                <a:solidFill>
                  <a:srgbClr val="302B0A"/>
                </a:solidFill>
              </a:rPr>
              <a:t>0</a:t>
            </a:r>
            <a:endParaRPr lang="en-US" altLang="en-US">
              <a:solidFill>
                <a:srgbClr val="302B0A"/>
              </a:solidFill>
            </a:endParaRPr>
          </a:p>
        </p:txBody>
      </p:sp>
      <p:sp>
        <p:nvSpPr>
          <p:cNvPr id="214072" name="Text Box 56"/>
          <p:cNvSpPr txBox="1">
            <a:spLocks noChangeAspect="1" noChangeArrowheads="1"/>
          </p:cNvSpPr>
          <p:nvPr/>
        </p:nvSpPr>
        <p:spPr bwMode="auto">
          <a:xfrm>
            <a:off x="604043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0</a:t>
            </a:r>
          </a:p>
        </p:txBody>
      </p:sp>
      <p:sp>
        <p:nvSpPr>
          <p:cNvPr id="214073" name="Text Box 57"/>
          <p:cNvSpPr txBox="1">
            <a:spLocks noChangeAspect="1" noChangeArrowheads="1"/>
          </p:cNvSpPr>
          <p:nvPr/>
        </p:nvSpPr>
        <p:spPr bwMode="auto">
          <a:xfrm>
            <a:off x="7050088" y="3895725"/>
            <a:ext cx="1009650" cy="3857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302B0A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Issues with the Banker algorithm</a:t>
            </a:r>
            <a:endParaRPr lang="en-GB" altLang="en-US" dirty="0"/>
          </a:p>
        </p:txBody>
      </p:sp>
      <p:sp>
        <p:nvSpPr>
          <p:cNvPr id="21607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Processes rarely know in advance what resources they will exactly need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Need to quantify Max. resources.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The algorithm assumes that the number of instances of a particular resource does not vary. In practice, it might.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The algorithm assumes that the number of processes competing for the resources does not vary. In practice it will.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Some processes may be created later on.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320064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320064"/>
                </a:solidFill>
              </a:rPr>
              <a:t>The algorithm assumes that the processes may be scheduled independently of each other. In practice, processes often need to be synchronized.</a:t>
            </a:r>
            <a:endParaRPr lang="en-GB" altLang="en-US" dirty="0">
              <a:solidFill>
                <a:srgbClr val="320064"/>
              </a:solidFill>
            </a:endParaRP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1CB68DBA-6698-49AF-B3DB-710F19FEBFA9}" type="slidenum">
              <a:rPr lang="en-US" altLang="en-US" sz="1400" b="1">
                <a:latin typeface="Times New Roman" pitchFamily="18" charset="0"/>
              </a:rPr>
              <a:pPr algn="ctr" eaLnBrk="1" hangingPunct="1"/>
              <a:t>35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Other technical issues</a:t>
            </a:r>
            <a:endParaRPr lang="en-GB" altLang="en-US" dirty="0"/>
          </a:p>
        </p:txBody>
      </p:sp>
      <p:sp>
        <p:nvSpPr>
          <p:cNvPr id="2181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320064"/>
                </a:solidFill>
              </a:rPr>
              <a:t>Suspended processes.</a:t>
            </a: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What to do with the resource?</a:t>
            </a: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Overhead in code.</a:t>
            </a:r>
          </a:p>
          <a:p>
            <a:pPr lvl="1"/>
            <a:endParaRPr lang="en-US" altLang="en-US" sz="2000" dirty="0">
              <a:solidFill>
                <a:srgbClr val="320064"/>
              </a:solidFill>
            </a:endParaRPr>
          </a:p>
          <a:p>
            <a:r>
              <a:rPr lang="en-US" altLang="en-US" dirty="0">
                <a:solidFill>
                  <a:srgbClr val="320064"/>
                </a:solidFill>
              </a:rPr>
              <a:t>Complexity when having hundreds of processes or resources?</a:t>
            </a:r>
          </a:p>
          <a:p>
            <a:pPr lvl="1"/>
            <a:r>
              <a:rPr lang="en-US" altLang="en-US" sz="2400" dirty="0">
                <a:solidFill>
                  <a:srgbClr val="320064"/>
                </a:solidFill>
              </a:rPr>
              <a:t>Algorithmic Complexity may not scale linearly…</a:t>
            </a:r>
          </a:p>
          <a:p>
            <a:endParaRPr lang="en-US" altLang="en-US" dirty="0">
              <a:solidFill>
                <a:srgbClr val="320064"/>
              </a:solidFill>
            </a:endParaRPr>
          </a:p>
          <a:p>
            <a:r>
              <a:rPr lang="en-US" altLang="en-US" dirty="0">
                <a:solidFill>
                  <a:srgbClr val="320064"/>
                </a:solidFill>
              </a:rPr>
              <a:t>Best Algorithms may be dependent on resources.</a:t>
            </a: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Group resources into classes and use a specific deadlock algorithm for each class.  </a:t>
            </a:r>
          </a:p>
          <a:p>
            <a:endParaRPr lang="en-US" altLang="en-US" sz="2800" dirty="0">
              <a:solidFill>
                <a:srgbClr val="320064"/>
              </a:solidFill>
            </a:endParaRPr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F605236-1BDD-436A-814A-4CDB6FE550B2}" type="slidenum">
              <a:rPr lang="en-US" altLang="en-US" sz="1400" b="1">
                <a:latin typeface="Times New Roman" pitchFamily="18" charset="0"/>
              </a:rPr>
              <a:pPr algn="ctr" eaLnBrk="1" hangingPunct="1"/>
              <a:t>36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8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8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8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8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Starvation</a:t>
            </a:r>
            <a:endParaRPr lang="en-GB" altLang="en-US" sz="4400" dirty="0">
              <a:solidFill>
                <a:srgbClr val="FF0000"/>
              </a:solidFill>
            </a:endParaRPr>
          </a:p>
        </p:txBody>
      </p:sp>
      <p:sp>
        <p:nvSpPr>
          <p:cNvPr id="22119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>
                <a:solidFill>
                  <a:srgbClr val="320064"/>
                </a:solidFill>
              </a:rPr>
              <a:t>The scheduling of a process is postponed indefinitely.</a:t>
            </a:r>
          </a:p>
          <a:p>
            <a:endParaRPr lang="en-US" altLang="en-US" sz="2400" dirty="0">
              <a:solidFill>
                <a:srgbClr val="320064"/>
              </a:solidFill>
            </a:endParaRP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Called indefinite postponement as well.</a:t>
            </a: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All the other processes get the attention.</a:t>
            </a: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May occur because the system is biased</a:t>
            </a:r>
          </a:p>
          <a:p>
            <a:pPr lvl="2"/>
            <a:r>
              <a:rPr lang="en-US" altLang="en-US" sz="1800" dirty="0">
                <a:solidFill>
                  <a:srgbClr val="320064"/>
                </a:solidFill>
              </a:rPr>
              <a:t>E.g., process priorities.</a:t>
            </a: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No insurance that the process will finally go through.</a:t>
            </a:r>
          </a:p>
          <a:p>
            <a:pPr lvl="2"/>
            <a:r>
              <a:rPr lang="en-US" altLang="en-US" sz="1800" dirty="0">
                <a:solidFill>
                  <a:srgbClr val="320064"/>
                </a:solidFill>
              </a:rPr>
              <a:t>Reliability.</a:t>
            </a: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Can be easily detected by the OS, which can then grant access to resources.   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A7068F8-8925-48B2-83D8-1F776681FA35}" type="slidenum">
              <a:rPr lang="en-US" altLang="en-US" sz="1400" b="1">
                <a:latin typeface="Times New Roman" pitchFamily="18" charset="0"/>
              </a:rPr>
              <a:pPr algn="ctr" eaLnBrk="1" hangingPunct="1"/>
              <a:t>37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1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1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Summary</a:t>
            </a:r>
            <a:endParaRPr lang="en-GB" altLang="en-US" sz="4800" dirty="0">
              <a:solidFill>
                <a:srgbClr val="FF0000"/>
              </a:solidFill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F55759DF-C555-4E60-9C56-32C94702E3AB}" type="slidenum">
              <a:rPr lang="en-US" altLang="en-US" sz="1400" b="1">
                <a:latin typeface="Times New Roman" pitchFamily="18" charset="0"/>
              </a:rPr>
              <a:pPr algn="ctr" eaLnBrk="1" hangingPunct="1"/>
              <a:t>38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2232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839200" cy="469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2017713" y="1106488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Mutexes in C++11 – A few examples</a:t>
            </a:r>
            <a:endParaRPr lang="en-GB" altLang="en-US" sz="4400" dirty="0">
              <a:solidFill>
                <a:srgbClr val="FF0000"/>
              </a:solidFill>
            </a:endParaRPr>
          </a:p>
        </p:txBody>
      </p:sp>
      <p:sp>
        <p:nvSpPr>
          <p:cNvPr id="22119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6868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solidFill>
                  <a:srgbClr val="320064"/>
                </a:solidFill>
              </a:rPr>
              <a:t>Class std::mutex</a:t>
            </a:r>
          </a:p>
          <a:p>
            <a:endParaRPr lang="en-US" altLang="en-US" sz="2400" dirty="0">
              <a:solidFill>
                <a:srgbClr val="320064"/>
              </a:solidFill>
            </a:endParaRPr>
          </a:p>
          <a:p>
            <a:pPr lvl="1"/>
            <a:r>
              <a:rPr lang="en-US" altLang="en-US" sz="2000" dirty="0">
                <a:solidFill>
                  <a:srgbClr val="0C27AC"/>
                </a:solidFill>
              </a:rPr>
              <a:t>lock().  </a:t>
            </a:r>
            <a:r>
              <a:rPr lang="en-US" altLang="en-US" sz="2000" dirty="0">
                <a:solidFill>
                  <a:srgbClr val="320064"/>
                </a:solidFill>
              </a:rPr>
              <a:t>//Only one thread object at a time can get the lock. Other threads block until lock becomes available again.</a:t>
            </a:r>
          </a:p>
          <a:p>
            <a:pPr lvl="1"/>
            <a:endParaRPr lang="en-US" altLang="en-US" sz="2000" dirty="0">
              <a:solidFill>
                <a:srgbClr val="320064"/>
              </a:solidFill>
            </a:endParaRPr>
          </a:p>
          <a:p>
            <a:pPr lvl="1"/>
            <a:r>
              <a:rPr lang="en-US" altLang="en-US" sz="2000" dirty="0">
                <a:solidFill>
                  <a:srgbClr val="0C27AC"/>
                </a:solidFill>
              </a:rPr>
              <a:t>unlock(). </a:t>
            </a:r>
            <a:r>
              <a:rPr lang="en-US" altLang="en-US" sz="2000" dirty="0">
                <a:solidFill>
                  <a:srgbClr val="320064"/>
                </a:solidFill>
              </a:rPr>
              <a:t>//Release the lock</a:t>
            </a:r>
          </a:p>
          <a:p>
            <a:pPr lvl="1"/>
            <a:endParaRPr lang="en-US" altLang="en-US" sz="2000" dirty="0">
              <a:solidFill>
                <a:srgbClr val="0C27AC"/>
              </a:solidFill>
            </a:endParaRPr>
          </a:p>
          <a:p>
            <a:pPr lvl="1"/>
            <a:r>
              <a:rPr lang="en-US" altLang="en-US" sz="2000" dirty="0" err="1">
                <a:solidFill>
                  <a:srgbClr val="0C27AC"/>
                </a:solidFill>
              </a:rPr>
              <a:t>try_lock</a:t>
            </a:r>
            <a:r>
              <a:rPr lang="en-US" altLang="en-US" sz="2000" dirty="0">
                <a:solidFill>
                  <a:srgbClr val="0C27AC"/>
                </a:solidFill>
              </a:rPr>
              <a:t>(). </a:t>
            </a:r>
            <a:r>
              <a:rPr lang="en-US" altLang="en-US" sz="2000" dirty="0">
                <a:solidFill>
                  <a:srgbClr val="320064"/>
                </a:solidFill>
              </a:rPr>
              <a:t>//Try to get the lock and returns whether acquiring the lock has been successful or not. Does not block in case the request fails so one can try later.</a:t>
            </a:r>
          </a:p>
          <a:p>
            <a:pPr lvl="1"/>
            <a:endParaRPr lang="en-US" altLang="en-US" sz="2000" dirty="0">
              <a:solidFill>
                <a:srgbClr val="320064"/>
              </a:solidFill>
            </a:endParaRPr>
          </a:p>
          <a:p>
            <a:pPr lvl="1"/>
            <a:r>
              <a:rPr lang="en-US" altLang="en-US" sz="2000" dirty="0">
                <a:solidFill>
                  <a:srgbClr val="320064"/>
                </a:solidFill>
              </a:rPr>
              <a:t>Locking several objects at once is possible, preventing deadlocks </a:t>
            </a:r>
          </a:p>
          <a:p>
            <a:pPr lvl="2"/>
            <a:r>
              <a:rPr lang="en-US" altLang="en-US" sz="1700" dirty="0">
                <a:solidFill>
                  <a:srgbClr val="320064"/>
                </a:solidFill>
              </a:rPr>
              <a:t>E.g., </a:t>
            </a:r>
            <a:r>
              <a:rPr lang="en-US" altLang="en-US" dirty="0">
                <a:solidFill>
                  <a:srgbClr val="0C27AC"/>
                </a:solidFill>
              </a:rPr>
              <a:t>std::</a:t>
            </a:r>
            <a:r>
              <a:rPr lang="en-US" altLang="en-US" dirty="0" err="1">
                <a:solidFill>
                  <a:srgbClr val="0C27AC"/>
                </a:solidFill>
              </a:rPr>
              <a:t>try_lock</a:t>
            </a:r>
            <a:r>
              <a:rPr lang="en-US" altLang="en-US" dirty="0">
                <a:solidFill>
                  <a:srgbClr val="0C27AC"/>
                </a:solidFill>
              </a:rPr>
              <a:t>(m1,m2).</a:t>
            </a:r>
          </a:p>
          <a:p>
            <a:pPr lvl="1"/>
            <a:endParaRPr lang="en-US" altLang="en-US" dirty="0">
              <a:solidFill>
                <a:srgbClr val="0C27AC"/>
              </a:solidFill>
            </a:endParaRPr>
          </a:p>
          <a:p>
            <a:pPr lvl="1"/>
            <a:r>
              <a:rPr lang="en-GB" dirty="0">
                <a:solidFill>
                  <a:srgbClr val="0C27AC"/>
                </a:solidFill>
              </a:rPr>
              <a:t>class </a:t>
            </a:r>
            <a:r>
              <a:rPr lang="en-GB" dirty="0" err="1">
                <a:solidFill>
                  <a:srgbClr val="0C27AC"/>
                </a:solidFill>
              </a:rPr>
              <a:t>recursive_mutex</a:t>
            </a:r>
            <a:r>
              <a:rPr lang="en-US" altLang="en-US" dirty="0">
                <a:solidFill>
                  <a:srgbClr val="0C27AC"/>
                </a:solidFill>
              </a:rPr>
              <a:t> </a:t>
            </a:r>
          </a:p>
          <a:p>
            <a:pPr lvl="2"/>
            <a:r>
              <a:rPr lang="en-US" altLang="en-US" sz="1700" dirty="0">
                <a:solidFill>
                  <a:srgbClr val="490092"/>
                </a:solidFill>
              </a:rPr>
              <a:t>The mutex is re-entrant. The thread locking a recursive mutex already locked will not block on another lock event. 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AA7068F8-8925-48B2-83D8-1F776681FA35}" type="slidenum">
              <a:rPr lang="en-US" altLang="en-US" sz="1400" b="1">
                <a:latin typeface="Times New Roman" pitchFamily="18" charset="0"/>
              </a:rPr>
              <a:pPr algn="ctr" eaLnBrk="1" hangingPunct="1"/>
              <a:t>39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1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1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Deadlock Conditions &amp; Modeling</a:t>
            </a:r>
            <a:endParaRPr lang="en-GB" altLang="en-US" dirty="0"/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4A7C90C0-3C6B-4A82-AE9B-23D210EF0B7D}" type="slidenum">
              <a:rPr lang="en-US" altLang="en-US" sz="1400" b="1">
                <a:latin typeface="Times New Roman" pitchFamily="18" charset="0"/>
              </a:rPr>
              <a:pPr algn="ctr" eaLnBrk="1" hangingPunct="1"/>
              <a:t>4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31232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University of Wales Swansea 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123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solidFill>
                  <a:srgbClr val="320064"/>
                </a:solidFill>
              </a:rPr>
              <a:t>Tanenbaum</a:t>
            </a:r>
            <a:r>
              <a:rPr lang="en-US" altLang="en-US" dirty="0">
                <a:solidFill>
                  <a:srgbClr val="320064"/>
                </a:solidFill>
              </a:rPr>
              <a:t> Definition:</a:t>
            </a:r>
            <a:endParaRPr lang="en-GB" altLang="en-US" dirty="0">
              <a:solidFill>
                <a:srgbClr val="320064"/>
              </a:solidFill>
            </a:endParaRPr>
          </a:p>
          <a:p>
            <a:pPr lvl="1"/>
            <a:r>
              <a:rPr lang="en-GB" altLang="en-US" sz="2400" dirty="0">
                <a:solidFill>
                  <a:srgbClr val="320064"/>
                </a:solidFill>
              </a:rPr>
              <a:t>A set of processes is deadlocked if each process in the set is waiting for an event (</a:t>
            </a:r>
            <a:r>
              <a:rPr lang="en-GB" altLang="en-US" sz="2400" dirty="0">
                <a:solidFill>
                  <a:srgbClr val="D26900"/>
                </a:solidFill>
              </a:rPr>
              <a:t>or resource…</a:t>
            </a:r>
            <a:r>
              <a:rPr lang="en-GB" altLang="en-US" sz="2400" dirty="0">
                <a:solidFill>
                  <a:srgbClr val="270076"/>
                </a:solidFill>
              </a:rPr>
              <a:t>)</a:t>
            </a:r>
            <a:r>
              <a:rPr lang="en-GB" altLang="en-US" sz="2400" dirty="0">
                <a:solidFill>
                  <a:srgbClr val="320064"/>
                </a:solidFill>
              </a:rPr>
              <a:t> that only another process in the set can cause (</a:t>
            </a:r>
            <a:r>
              <a:rPr lang="en-GB" altLang="en-US" sz="2400" dirty="0">
                <a:solidFill>
                  <a:srgbClr val="D26900"/>
                </a:solidFill>
              </a:rPr>
              <a:t>release…</a:t>
            </a:r>
            <a:r>
              <a:rPr lang="en-GB" altLang="en-US" sz="2400" dirty="0">
                <a:solidFill>
                  <a:srgbClr val="270076"/>
                </a:solidFill>
              </a:rPr>
              <a:t>).</a:t>
            </a:r>
            <a:r>
              <a:rPr lang="en-GB" altLang="en-US" sz="2400" dirty="0">
                <a:solidFill>
                  <a:srgbClr val="320064"/>
                </a:solidFill>
              </a:rPr>
              <a:t> </a:t>
            </a:r>
          </a:p>
        </p:txBody>
      </p:sp>
      <p:pic>
        <p:nvPicPr>
          <p:cNvPr id="31232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90825"/>
            <a:ext cx="3925888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3124200" y="3124200"/>
            <a:ext cx="0" cy="3048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>
            <a:off x="7239000" y="3124200"/>
            <a:ext cx="0" cy="3048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>
            <a:off x="3276600" y="3124200"/>
            <a:ext cx="0" cy="6858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6858000" y="3200400"/>
            <a:ext cx="0" cy="6096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34" name="Line 14"/>
          <p:cNvSpPr>
            <a:spLocks noChangeShapeType="1"/>
          </p:cNvSpPr>
          <p:nvPr/>
        </p:nvSpPr>
        <p:spPr bwMode="auto">
          <a:xfrm>
            <a:off x="3276600" y="3886200"/>
            <a:ext cx="0" cy="6096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>
            <a:off x="6858000" y="3886200"/>
            <a:ext cx="0" cy="6096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9" grpId="0" animBg="1"/>
      <p:bldP spid="312329" grpId="1" animBg="1"/>
      <p:bldP spid="312331" grpId="0" animBg="1"/>
      <p:bldP spid="312331" grpId="1" animBg="1"/>
      <p:bldP spid="312332" grpId="0" animBg="1"/>
      <p:bldP spid="312333" grpId="0" animBg="1"/>
      <p:bldP spid="312334" grpId="0" animBg="1"/>
      <p:bldP spid="3123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Deadlock : Resources</a:t>
            </a:r>
            <a:endParaRPr lang="en-GB" alt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477D813F-4B10-41FD-8261-2357A5911148}" type="slidenum">
              <a:rPr lang="en-US" altLang="en-US" sz="1400" b="1">
                <a:latin typeface="Times New Roman" pitchFamily="18" charset="0"/>
              </a:rPr>
              <a:pPr algn="ctr" eaLnBrk="1" hangingPunct="1"/>
              <a:t>5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320064"/>
                </a:solidFill>
              </a:rPr>
              <a:t>Type of resources:  </a:t>
            </a:r>
          </a:p>
          <a:p>
            <a:pPr lvl="1"/>
            <a:r>
              <a:rPr lang="en-GB" altLang="en-US" sz="2400" dirty="0">
                <a:solidFill>
                  <a:srgbClr val="320064"/>
                </a:solidFill>
              </a:rPr>
              <a:t>Reusable : </a:t>
            </a:r>
          </a:p>
          <a:p>
            <a:pPr lvl="2"/>
            <a:r>
              <a:rPr lang="en-GB" altLang="en-US" sz="2000" dirty="0">
                <a:solidFill>
                  <a:srgbClr val="320064"/>
                </a:solidFill>
              </a:rPr>
              <a:t>One at a time.</a:t>
            </a:r>
          </a:p>
          <a:p>
            <a:pPr lvl="2"/>
            <a:r>
              <a:rPr lang="en-GB" altLang="en-US" sz="2000" dirty="0">
                <a:solidFill>
                  <a:srgbClr val="320064"/>
                </a:solidFill>
              </a:rPr>
              <a:t>Not depleted after use.</a:t>
            </a:r>
          </a:p>
          <a:p>
            <a:pPr lvl="2"/>
            <a:r>
              <a:rPr lang="en-GB" altLang="en-US" sz="2000" dirty="0">
                <a:solidFill>
                  <a:srgbClr val="320064"/>
                </a:solidFill>
              </a:rPr>
              <a:t>Semaphores, CPUs, Critical Sections,…</a:t>
            </a:r>
          </a:p>
          <a:p>
            <a:pPr lvl="2"/>
            <a:endParaRPr lang="en-GB" altLang="en-US" sz="2000" dirty="0">
              <a:solidFill>
                <a:srgbClr val="320064"/>
              </a:solidFill>
            </a:endParaRPr>
          </a:p>
          <a:p>
            <a:pPr lvl="1"/>
            <a:r>
              <a:rPr lang="en-GB" altLang="en-US" sz="2400" dirty="0">
                <a:solidFill>
                  <a:srgbClr val="320064"/>
                </a:solidFill>
              </a:rPr>
              <a:t>Consumable :</a:t>
            </a:r>
          </a:p>
          <a:p>
            <a:pPr lvl="2"/>
            <a:r>
              <a:rPr lang="en-GB" altLang="en-US" sz="2000" dirty="0">
                <a:solidFill>
                  <a:srgbClr val="320064"/>
                </a:solidFill>
              </a:rPr>
              <a:t>Can be created and destroyed (after use).</a:t>
            </a:r>
          </a:p>
          <a:p>
            <a:pPr lvl="2"/>
            <a:r>
              <a:rPr lang="en-GB" altLang="en-US" sz="2000" dirty="0">
                <a:solidFill>
                  <a:srgbClr val="320064"/>
                </a:solidFill>
              </a:rPr>
              <a:t>Unlimited.</a:t>
            </a:r>
          </a:p>
          <a:p>
            <a:pPr lvl="2"/>
            <a:r>
              <a:rPr lang="en-GB" altLang="en-US" sz="2000" dirty="0">
                <a:solidFill>
                  <a:srgbClr val="320064"/>
                </a:solidFill>
              </a:rPr>
              <a:t>Example : Signals, information, …</a:t>
            </a:r>
          </a:p>
          <a:p>
            <a:pPr lvl="2"/>
            <a:endParaRPr lang="en-GB" altLang="en-US" dirty="0">
              <a:solidFill>
                <a:srgbClr val="3200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1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Problem with consumable resources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E41D6E47-6EBF-47B7-A35D-D776206AEDEF}" type="slidenum">
              <a:rPr lang="en-US" altLang="en-US" sz="1400" b="1">
                <a:latin typeface="Times New Roman" pitchFamily="18" charset="0"/>
              </a:rPr>
              <a:pPr algn="ctr" eaLnBrk="1" hangingPunct="1"/>
              <a:t>6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304800" y="2362200"/>
            <a:ext cx="37338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Process 1: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message=ReceiveMessage(P2);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SendMessage (P2, newmessage);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…</a:t>
            </a:r>
          </a:p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endParaRPr lang="en-GB" altLang="en-US"/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029200" y="2362200"/>
            <a:ext cx="373380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Process 2: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message=ReceiveMessage(P1);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…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SendMessage (P1, newmessage);</a:t>
            </a:r>
          </a:p>
          <a:p>
            <a:pPr>
              <a:spcBef>
                <a:spcPct val="50000"/>
              </a:spcBef>
            </a:pPr>
            <a:r>
              <a:rPr lang="en-GB" altLang="en-US"/>
              <a:t>…</a:t>
            </a:r>
          </a:p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Deadlock : Modeling</a:t>
            </a:r>
            <a:endParaRPr lang="en-GB" altLang="en-US" dirty="0"/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0FEDD91D-33FC-4C35-BB52-26B22AC8F30A}" type="slidenum">
              <a:rPr lang="en-US" altLang="en-US" sz="1400" b="1">
                <a:latin typeface="Times New Roman" pitchFamily="18" charset="0"/>
              </a:rPr>
              <a:pPr algn="ctr" eaLnBrk="1" hangingPunct="1"/>
              <a:t>7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4413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rgbClr val="320064"/>
                </a:solidFill>
              </a:rPr>
              <a:t>Let’s model processes and resources in a </a:t>
            </a:r>
            <a:r>
              <a:rPr lang="en-US" altLang="en-US" dirty="0">
                <a:solidFill>
                  <a:srgbClr val="D26900"/>
                </a:solidFill>
              </a:rPr>
              <a:t>resource allocation graph</a:t>
            </a:r>
            <a:r>
              <a:rPr lang="en-US" altLang="en-US" dirty="0">
                <a:solidFill>
                  <a:srgbClr val="320064"/>
                </a:solidFill>
              </a:rPr>
              <a:t> as follows :</a:t>
            </a: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  <a:p>
            <a:endParaRPr lang="en-GB" altLang="en-US" dirty="0">
              <a:solidFill>
                <a:srgbClr val="320064"/>
              </a:solidFill>
            </a:endParaRPr>
          </a:p>
          <a:p>
            <a:endParaRPr lang="en-GB" altLang="en-US" dirty="0">
              <a:solidFill>
                <a:srgbClr val="320064"/>
              </a:solidFill>
            </a:endParaRPr>
          </a:p>
          <a:p>
            <a:r>
              <a:rPr lang="en-GB" altLang="en-US" dirty="0">
                <a:solidFill>
                  <a:srgbClr val="320064"/>
                </a:solidFill>
              </a:rPr>
              <a:t>A deadlock happens only if there exists cycles in the allocation graph! </a:t>
            </a:r>
          </a:p>
        </p:txBody>
      </p:sp>
      <p:pic>
        <p:nvPicPr>
          <p:cNvPr id="44135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981200"/>
            <a:ext cx="6559550" cy="278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68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/>
              <a:t>More Problems</a:t>
            </a:r>
          </a:p>
        </p:txBody>
      </p:sp>
      <p:sp>
        <p:nvSpPr>
          <p:cNvPr id="166919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8392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320064"/>
                </a:solidFill>
              </a:rPr>
              <a:t>Cycles in a </a:t>
            </a:r>
            <a:r>
              <a:rPr lang="en-US" altLang="en-US" dirty="0">
                <a:solidFill>
                  <a:srgbClr val="D26900"/>
                </a:solidFill>
              </a:rPr>
              <a:t>resource allocation graph:</a:t>
            </a:r>
          </a:p>
          <a:p>
            <a:endParaRPr lang="en-US" altLang="en-US" dirty="0">
              <a:solidFill>
                <a:srgbClr val="320064"/>
              </a:solidFill>
            </a:endParaRP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28D20884-8F11-4628-9C6B-274166F2C525}" type="slidenum">
              <a:rPr lang="en-US" altLang="en-US" sz="1400" b="1">
                <a:latin typeface="Times New Roman" pitchFamily="18" charset="0"/>
              </a:rPr>
              <a:pPr algn="ctr" eaLnBrk="1" hangingPunct="1"/>
              <a:t>8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pic>
        <p:nvPicPr>
          <p:cNvPr id="1669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3863"/>
            <a:ext cx="5562600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21" name="Line 9"/>
          <p:cNvSpPr>
            <a:spLocks noChangeShapeType="1"/>
          </p:cNvSpPr>
          <p:nvPr/>
        </p:nvSpPr>
        <p:spPr bwMode="auto">
          <a:xfrm flipV="1">
            <a:off x="2133600" y="4495800"/>
            <a:ext cx="0" cy="10668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2590800" y="4419600"/>
            <a:ext cx="838200" cy="1143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V="1">
            <a:off x="3581400" y="4419600"/>
            <a:ext cx="2209800" cy="1143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 flipH="1">
            <a:off x="4800600" y="4419600"/>
            <a:ext cx="1143000" cy="1143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5" name="Line 13"/>
          <p:cNvSpPr>
            <a:spLocks noChangeShapeType="1"/>
          </p:cNvSpPr>
          <p:nvPr/>
        </p:nvSpPr>
        <p:spPr bwMode="auto">
          <a:xfrm flipV="1">
            <a:off x="4876800" y="4419600"/>
            <a:ext cx="2133600" cy="1143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 flipH="1">
            <a:off x="6019800" y="4419600"/>
            <a:ext cx="1066800" cy="1143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 flipH="1" flipV="1">
            <a:off x="3657600" y="4419600"/>
            <a:ext cx="2286000" cy="11430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H="1">
            <a:off x="2590800" y="4495800"/>
            <a:ext cx="838200" cy="1066800"/>
          </a:xfrm>
          <a:prstGeom prst="line">
            <a:avLst/>
          </a:prstGeom>
          <a:noFill/>
          <a:ln w="31750">
            <a:solidFill>
              <a:srgbClr val="FF9933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97100" y="394970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6450" y="394335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14850" y="39486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0550" y="395501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31875" y="3953168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3950" y="5688568"/>
            <a:ext cx="152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56000" y="5689600"/>
            <a:ext cx="152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8050" y="5688568"/>
            <a:ext cx="158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73750" y="5689600"/>
            <a:ext cx="139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8500" y="5695950"/>
            <a:ext cx="1135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nimBg="1"/>
      <p:bldP spid="166922" grpId="0" animBg="1"/>
      <p:bldP spid="166923" grpId="0" animBg="1"/>
      <p:bldP spid="166924" grpId="0" animBg="1"/>
      <p:bldP spid="166925" grpId="0" animBg="1"/>
      <p:bldP spid="166926" grpId="0" animBg="1"/>
      <p:bldP spid="166927" grpId="0" animBg="1"/>
      <p:bldP spid="1669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Deadlock : Conditions</a:t>
            </a:r>
            <a:endParaRPr lang="en-GB" altLang="en-US" dirty="0"/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4114800" y="6400800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fld id="{D4A1F8AA-42C2-4368-8161-41D66247886B}" type="slidenum">
              <a:rPr lang="en-US" altLang="en-US" sz="1400" b="1">
                <a:latin typeface="Times New Roman" pitchFamily="18" charset="0"/>
              </a:rPr>
              <a:pPr algn="ctr" eaLnBrk="1" hangingPunct="1"/>
              <a:t>9</a:t>
            </a:fld>
            <a:endParaRPr lang="fr-FR" altLang="en-US" sz="1400" b="1">
              <a:latin typeface="Times New Roman" pitchFamily="18" charset="0"/>
            </a:endParaRPr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76200" y="6477000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>
                <a:solidFill>
                  <a:srgbClr val="FF6600"/>
                </a:solidFill>
                <a:latin typeface="Times New Roman" pitchFamily="18" charset="0"/>
              </a:rPr>
              <a:t>Benjamin Mora</a:t>
            </a:r>
            <a:endParaRPr lang="fr-FR" altLang="en-US" sz="120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7620000" y="6324600"/>
            <a:ext cx="1447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dirty="0">
                <a:solidFill>
                  <a:srgbClr val="FF6600"/>
                </a:solidFill>
                <a:latin typeface="Times New Roman" pitchFamily="18" charset="0"/>
              </a:rPr>
              <a:t>Swansea University</a:t>
            </a:r>
            <a:endParaRPr lang="fr-FR" altLang="en-US" sz="1200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007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257800"/>
          </a:xfrm>
          <a:noFill/>
          <a:ln/>
          <a:extLst>
            <a:ext uri="{91240B29-F687-4F45-9708-019B960494DF}">
              <a14:hiddenLine xmlns:a14="http://schemas.microsoft.com/office/drawing/2010/main" w="31750">
                <a:solidFill>
                  <a:srgbClr val="3A527A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4 Conditions </a:t>
            </a:r>
            <a:r>
              <a:rPr lang="en-US" altLang="en-US" dirty="0">
                <a:solidFill>
                  <a:srgbClr val="320064"/>
                </a:solidFill>
              </a:rPr>
              <a:t>are required to get a deadlock situation:</a:t>
            </a:r>
            <a:endParaRPr lang="en-GB" altLang="en-US" dirty="0">
              <a:solidFill>
                <a:srgbClr val="320064"/>
              </a:solidFill>
            </a:endParaRPr>
          </a:p>
          <a:p>
            <a:pPr lvl="1"/>
            <a:endParaRPr lang="en-GB" altLang="en-US" sz="2800" dirty="0">
              <a:solidFill>
                <a:srgbClr val="320064"/>
              </a:solidFill>
            </a:endParaRPr>
          </a:p>
          <a:p>
            <a:pPr lvl="1"/>
            <a:r>
              <a:rPr lang="en-GB" altLang="en-US" sz="2400" b="1" dirty="0">
                <a:solidFill>
                  <a:srgbClr val="320064"/>
                </a:solidFill>
              </a:rPr>
              <a:t>Mutual exclusion condition.</a:t>
            </a:r>
            <a:r>
              <a:rPr lang="en-GB" altLang="en-US" sz="2400" dirty="0">
                <a:solidFill>
                  <a:srgbClr val="320064"/>
                </a:solidFill>
              </a:rPr>
              <a:t> Each resource is either currently assigned to exactly one process or available.</a:t>
            </a:r>
          </a:p>
          <a:p>
            <a:pPr lvl="1"/>
            <a:endParaRPr lang="en-GB" altLang="en-US" sz="2400" dirty="0">
              <a:solidFill>
                <a:srgbClr val="320064"/>
              </a:solidFill>
            </a:endParaRPr>
          </a:p>
          <a:p>
            <a:pPr lvl="1"/>
            <a:r>
              <a:rPr lang="en-GB" altLang="en-US" sz="2400" b="1" dirty="0">
                <a:solidFill>
                  <a:srgbClr val="320064"/>
                </a:solidFill>
              </a:rPr>
              <a:t>Hold and wait condition.</a:t>
            </a:r>
            <a:r>
              <a:rPr lang="en-GB" altLang="en-US" sz="2400" dirty="0">
                <a:solidFill>
                  <a:srgbClr val="320064"/>
                </a:solidFill>
              </a:rPr>
              <a:t> A process which is holding resources granted at an earlier time can request additional resources.</a:t>
            </a:r>
          </a:p>
        </p:txBody>
      </p:sp>
    </p:spTree>
    <p:extLst>
      <p:ext uri="{BB962C8B-B14F-4D97-AF65-F5344CB8AC3E}">
        <p14:creationId xmlns:p14="http://schemas.microsoft.com/office/powerpoint/2010/main" val="93553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15954</TotalTime>
  <Words>2235</Words>
  <Application>Microsoft Office PowerPoint</Application>
  <PresentationFormat>On-screen Show (4:3)</PresentationFormat>
  <Paragraphs>908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Wingdings 2</vt:lpstr>
      <vt:lpstr>Oriel</vt:lpstr>
      <vt:lpstr>Operating Systems and Architectures CSCM98 Part 4 Deadlocks and Resource Management</vt:lpstr>
      <vt:lpstr>Content</vt:lpstr>
      <vt:lpstr>Problem</vt:lpstr>
      <vt:lpstr>Deadlock Conditions &amp; Modeling</vt:lpstr>
      <vt:lpstr>Deadlock : Resources</vt:lpstr>
      <vt:lpstr>Problem with consumable resources</vt:lpstr>
      <vt:lpstr>Deadlock : Modeling</vt:lpstr>
      <vt:lpstr>More Problems</vt:lpstr>
      <vt:lpstr>Deadlock : Conditions</vt:lpstr>
      <vt:lpstr>Deadlock : Conditions</vt:lpstr>
      <vt:lpstr>Dealing with Deadlocks</vt:lpstr>
      <vt:lpstr>Dealing with Deadlocks</vt:lpstr>
      <vt:lpstr>Detection and recovery</vt:lpstr>
      <vt:lpstr>Deadlock Prevention</vt:lpstr>
      <vt:lpstr>Deadlock Prevention</vt:lpstr>
      <vt:lpstr>Deadlock Prevention</vt:lpstr>
      <vt:lpstr>Deadlock avoidance</vt:lpstr>
      <vt:lpstr>Deadlock avoidance: Banker’s Algorithm </vt:lpstr>
      <vt:lpstr>Deadlock avoidance: Banker’s Algorithm</vt:lpstr>
      <vt:lpstr>Deadlock avoidance: Banker’s Algorithm</vt:lpstr>
      <vt:lpstr>Deadlock avoidance: Banker’s Algorithm</vt:lpstr>
      <vt:lpstr>Deadlock avoidance: Banker’s Algorithm</vt:lpstr>
      <vt:lpstr>Deadlock avoidance: Banker’s Algorithm</vt:lpstr>
      <vt:lpstr>Deadlock avoidance: Banker’s Algorithm</vt:lpstr>
      <vt:lpstr>Deadlock avoidance: Banker’s Algorithm</vt:lpstr>
      <vt:lpstr>Deadlock avoidance: Banker’s Algorithm</vt:lpstr>
      <vt:lpstr>Deadlock avoidance: Banker’s Algorithm </vt:lpstr>
      <vt:lpstr>Multiple Resources</vt:lpstr>
      <vt:lpstr>Multiple Resources</vt:lpstr>
      <vt:lpstr>Multiple Resources</vt:lpstr>
      <vt:lpstr>Multiple Resources</vt:lpstr>
      <vt:lpstr>Multiple Resources</vt:lpstr>
      <vt:lpstr>Multiple Resources</vt:lpstr>
      <vt:lpstr>Multiple Resources</vt:lpstr>
      <vt:lpstr>Issues with the Banker algorithm</vt:lpstr>
      <vt:lpstr>Other technical issues</vt:lpstr>
      <vt:lpstr>Starvation</vt:lpstr>
      <vt:lpstr>Summary</vt:lpstr>
      <vt:lpstr>Mutexes in C++11 – A few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Benjamin Mora</cp:lastModifiedBy>
  <cp:revision>272</cp:revision>
  <cp:lastPrinted>2016-10-25T10:35:04Z</cp:lastPrinted>
  <dcterms:created xsi:type="dcterms:W3CDTF">1601-01-01T00:00:00Z</dcterms:created>
  <dcterms:modified xsi:type="dcterms:W3CDTF">2022-10-25T16:15:51Z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