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352" r:id="rId3"/>
    <p:sldId id="302" r:id="rId4"/>
    <p:sldId id="348" r:id="rId5"/>
    <p:sldId id="304" r:id="rId6"/>
    <p:sldId id="303" r:id="rId7"/>
    <p:sldId id="305" r:id="rId8"/>
    <p:sldId id="306" r:id="rId9"/>
    <p:sldId id="351" r:id="rId10"/>
    <p:sldId id="312" r:id="rId11"/>
    <p:sldId id="308" r:id="rId12"/>
    <p:sldId id="309" r:id="rId13"/>
    <p:sldId id="310" r:id="rId14"/>
    <p:sldId id="311" r:id="rId15"/>
    <p:sldId id="313" r:id="rId16"/>
    <p:sldId id="314" r:id="rId17"/>
    <p:sldId id="341" r:id="rId18"/>
    <p:sldId id="315" r:id="rId19"/>
    <p:sldId id="317" r:id="rId20"/>
    <p:sldId id="319" r:id="rId21"/>
    <p:sldId id="320" r:id="rId22"/>
    <p:sldId id="318" r:id="rId23"/>
    <p:sldId id="321" r:id="rId24"/>
    <p:sldId id="328" r:id="rId25"/>
    <p:sldId id="327" r:id="rId26"/>
    <p:sldId id="323" r:id="rId27"/>
    <p:sldId id="326" r:id="rId28"/>
    <p:sldId id="322" r:id="rId29"/>
    <p:sldId id="324" r:id="rId30"/>
    <p:sldId id="325" r:id="rId31"/>
    <p:sldId id="329" r:id="rId32"/>
    <p:sldId id="330" r:id="rId33"/>
    <p:sldId id="331" r:id="rId34"/>
    <p:sldId id="332" r:id="rId35"/>
    <p:sldId id="335" r:id="rId36"/>
    <p:sldId id="333" r:id="rId37"/>
    <p:sldId id="338" r:id="rId38"/>
    <p:sldId id="345" r:id="rId39"/>
    <p:sldId id="346" r:id="rId40"/>
    <p:sldId id="347" r:id="rId41"/>
    <p:sldId id="350" r:id="rId42"/>
    <p:sldId id="339" r:id="rId43"/>
    <p:sldId id="340" r:id="rId44"/>
    <p:sldId id="349" r:id="rId45"/>
    <p:sldId id="334" r:id="rId46"/>
    <p:sldId id="336" r:id="rId47"/>
    <p:sldId id="337" r:id="rId48"/>
    <p:sldId id="343" r:id="rId49"/>
    <p:sldId id="344" r:id="rId50"/>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7AC"/>
    <a:srgbClr val="008A3E"/>
    <a:srgbClr val="00A44A"/>
    <a:srgbClr val="44DB1B"/>
    <a:srgbClr val="FF0000"/>
    <a:srgbClr val="3B0076"/>
    <a:srgbClr val="4F009E"/>
    <a:srgbClr val="2700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8144" autoAdjust="0"/>
    <p:restoredTop sz="89540" autoAdjust="0"/>
  </p:normalViewPr>
  <p:slideViewPr>
    <p:cSldViewPr>
      <p:cViewPr varScale="1">
        <p:scale>
          <a:sx n="121" d="100"/>
          <a:sy n="121" d="100"/>
        </p:scale>
        <p:origin x="912" y="102"/>
      </p:cViewPr>
      <p:guideLst>
        <p:guide orient="horz" pos="2160"/>
        <p:guide pos="2880"/>
      </p:guideLst>
    </p:cSldViewPr>
  </p:slideViewPr>
  <p:outlineViewPr>
    <p:cViewPr>
      <p:scale>
        <a:sx n="33" d="100"/>
        <a:sy n="33" d="100"/>
      </p:scale>
      <p:origin x="0" y="22848"/>
    </p:cViewPr>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108" d="100"/>
          <a:sy n="108" d="100"/>
        </p:scale>
        <p:origin x="-2214" y="-84"/>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0B33C3F-DA85-4B21-8BC2-266C020F09F2}"/>
              </a:ext>
            </a:extLst>
          </p:cNvPr>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0" tIns="49520" rIns="99040" bIns="49520" numCol="1" anchor="t" anchorCtr="0" compatLnSpc="1">
            <a:prstTxWarp prst="textNoShape">
              <a:avLst/>
            </a:prstTxWarp>
          </a:bodyPr>
          <a:lstStyle>
            <a:lvl1pPr defTabSz="990520" eaLnBrk="1" hangingPunct="1">
              <a:defRPr sz="1300">
                <a:latin typeface="Arial" charset="0"/>
              </a:defRPr>
            </a:lvl1pPr>
          </a:lstStyle>
          <a:p>
            <a:pPr>
              <a:defRPr/>
            </a:pPr>
            <a:endParaRPr lang="en-GB" altLang="en-US"/>
          </a:p>
        </p:txBody>
      </p:sp>
      <p:sp>
        <p:nvSpPr>
          <p:cNvPr id="81923" name="Rectangle 3">
            <a:extLst>
              <a:ext uri="{FF2B5EF4-FFF2-40B4-BE49-F238E27FC236}">
                <a16:creationId xmlns:a16="http://schemas.microsoft.com/office/drawing/2014/main" id="{1E36DF37-2BF6-4ABC-8B1C-3A69F50DD6EC}"/>
              </a:ext>
            </a:extLst>
          </p:cNvPr>
          <p:cNvSpPr>
            <a:spLocks noGrp="1" noChangeArrowheads="1"/>
          </p:cNvSpPr>
          <p:nvPr>
            <p:ph type="dt" sz="quarter" idx="1"/>
          </p:nvPr>
        </p:nvSpPr>
        <p:spPr bwMode="auto">
          <a:xfrm>
            <a:off x="4021138" y="0"/>
            <a:ext cx="3076575" cy="511175"/>
          </a:xfrm>
          <a:prstGeom prst="rect">
            <a:avLst/>
          </a:prstGeom>
          <a:noFill/>
          <a:ln>
            <a:noFill/>
          </a:ln>
          <a:effectLst/>
        </p:spPr>
        <p:txBody>
          <a:bodyPr vert="horz" wrap="square" lIns="99040" tIns="49520" rIns="99040" bIns="49520" numCol="1" anchor="t" anchorCtr="0" compatLnSpc="1">
            <a:prstTxWarp prst="textNoShape">
              <a:avLst/>
            </a:prstTxWarp>
          </a:bodyPr>
          <a:lstStyle>
            <a:lvl1pPr algn="r" defTabSz="990520" eaLnBrk="1" hangingPunct="1">
              <a:defRPr sz="1300">
                <a:latin typeface="Arial" charset="0"/>
              </a:defRPr>
            </a:lvl1pPr>
          </a:lstStyle>
          <a:p>
            <a:pPr>
              <a:defRPr/>
            </a:pPr>
            <a:endParaRPr lang="en-GB" altLang="en-US"/>
          </a:p>
        </p:txBody>
      </p:sp>
      <p:sp>
        <p:nvSpPr>
          <p:cNvPr id="81924" name="Rectangle 4">
            <a:extLst>
              <a:ext uri="{FF2B5EF4-FFF2-40B4-BE49-F238E27FC236}">
                <a16:creationId xmlns:a16="http://schemas.microsoft.com/office/drawing/2014/main" id="{723B7018-BED9-48A5-B1B1-307A4C244819}"/>
              </a:ext>
            </a:extLst>
          </p:cNvPr>
          <p:cNvSpPr>
            <a:spLocks noGrp="1" noChangeArrowheads="1"/>
          </p:cNvSpPr>
          <p:nvPr>
            <p:ph type="ftr" sz="quarter" idx="2"/>
          </p:nvPr>
        </p:nvSpPr>
        <p:spPr bwMode="auto">
          <a:xfrm>
            <a:off x="0" y="9721850"/>
            <a:ext cx="3076575" cy="511175"/>
          </a:xfrm>
          <a:prstGeom prst="rect">
            <a:avLst/>
          </a:prstGeom>
          <a:noFill/>
          <a:ln>
            <a:noFill/>
          </a:ln>
          <a:effectLst/>
        </p:spPr>
        <p:txBody>
          <a:bodyPr vert="horz" wrap="square" lIns="99040" tIns="49520" rIns="99040" bIns="49520" numCol="1" anchor="b" anchorCtr="0" compatLnSpc="1">
            <a:prstTxWarp prst="textNoShape">
              <a:avLst/>
            </a:prstTxWarp>
          </a:bodyPr>
          <a:lstStyle>
            <a:lvl1pPr defTabSz="990520" eaLnBrk="1" hangingPunct="1">
              <a:defRPr sz="1300">
                <a:latin typeface="Arial" charset="0"/>
              </a:defRPr>
            </a:lvl1pPr>
          </a:lstStyle>
          <a:p>
            <a:pPr>
              <a:defRPr/>
            </a:pPr>
            <a:endParaRPr lang="en-GB" altLang="en-US"/>
          </a:p>
        </p:txBody>
      </p:sp>
      <p:sp>
        <p:nvSpPr>
          <p:cNvPr id="81925" name="Rectangle 5">
            <a:extLst>
              <a:ext uri="{FF2B5EF4-FFF2-40B4-BE49-F238E27FC236}">
                <a16:creationId xmlns:a16="http://schemas.microsoft.com/office/drawing/2014/main" id="{E1D260D2-42D1-47E7-B24C-42B64491C383}"/>
              </a:ext>
            </a:extLst>
          </p:cNvPr>
          <p:cNvSpPr>
            <a:spLocks noGrp="1" noChangeArrowheads="1"/>
          </p:cNvSpPr>
          <p:nvPr>
            <p:ph type="sldNum" sz="quarter" idx="3"/>
          </p:nvPr>
        </p:nvSpPr>
        <p:spPr bwMode="auto">
          <a:xfrm>
            <a:off x="4021138" y="9721850"/>
            <a:ext cx="3076575" cy="511175"/>
          </a:xfrm>
          <a:prstGeom prst="rect">
            <a:avLst/>
          </a:prstGeom>
          <a:noFill/>
          <a:ln>
            <a:noFill/>
          </a:ln>
          <a:effectLst/>
        </p:spPr>
        <p:txBody>
          <a:bodyPr vert="horz" wrap="square" lIns="99040" tIns="49520" rIns="99040" bIns="49520" numCol="1" anchor="b" anchorCtr="0" compatLnSpc="1">
            <a:prstTxWarp prst="textNoShape">
              <a:avLst/>
            </a:prstTxWarp>
          </a:bodyPr>
          <a:lstStyle>
            <a:lvl1pPr algn="r" defTabSz="989013" eaLnBrk="1" hangingPunct="1">
              <a:defRPr sz="1300" smtClean="0"/>
            </a:lvl1pPr>
          </a:lstStyle>
          <a:p>
            <a:pPr>
              <a:defRPr/>
            </a:pPr>
            <a:fld id="{F2319F7A-8879-448A-B983-D0FD1E7AF3EB}"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4A1A475-D481-4E2E-BD78-63A734B07223}"/>
              </a:ext>
            </a:extLst>
          </p:cNvPr>
          <p:cNvSpPr>
            <a:spLocks noGrp="1" noChangeArrowheads="1"/>
          </p:cNvSpPr>
          <p:nvPr>
            <p:ph type="hdr" sz="quarter"/>
          </p:nvPr>
        </p:nvSpPr>
        <p:spPr bwMode="auto">
          <a:xfrm>
            <a:off x="0" y="0"/>
            <a:ext cx="3076575" cy="511175"/>
          </a:xfrm>
          <a:prstGeom prst="rect">
            <a:avLst/>
          </a:prstGeom>
          <a:noFill/>
          <a:ln>
            <a:noFill/>
          </a:ln>
          <a:effectLst/>
        </p:spPr>
        <p:txBody>
          <a:bodyPr vert="horz" wrap="square" lIns="99040" tIns="49520" rIns="99040" bIns="49520" numCol="1" anchor="t" anchorCtr="0" compatLnSpc="1">
            <a:prstTxWarp prst="textNoShape">
              <a:avLst/>
            </a:prstTxWarp>
          </a:bodyPr>
          <a:lstStyle>
            <a:lvl1pPr defTabSz="990520" eaLnBrk="1" hangingPunct="1">
              <a:defRPr sz="1300">
                <a:latin typeface="Arial" charset="0"/>
              </a:defRPr>
            </a:lvl1pPr>
          </a:lstStyle>
          <a:p>
            <a:pPr>
              <a:defRPr/>
            </a:pPr>
            <a:endParaRPr lang="en-US" altLang="en-US"/>
          </a:p>
        </p:txBody>
      </p:sp>
      <p:sp>
        <p:nvSpPr>
          <p:cNvPr id="5123" name="Rectangle 3">
            <a:extLst>
              <a:ext uri="{FF2B5EF4-FFF2-40B4-BE49-F238E27FC236}">
                <a16:creationId xmlns:a16="http://schemas.microsoft.com/office/drawing/2014/main" id="{5B824180-A5CD-4AAC-AAC7-314A63CFC3F5}"/>
              </a:ext>
            </a:extLst>
          </p:cNvPr>
          <p:cNvSpPr>
            <a:spLocks noGrp="1" noChangeArrowheads="1"/>
          </p:cNvSpPr>
          <p:nvPr>
            <p:ph type="dt" idx="1"/>
          </p:nvPr>
        </p:nvSpPr>
        <p:spPr bwMode="auto">
          <a:xfrm>
            <a:off x="4021138" y="0"/>
            <a:ext cx="3076575" cy="511175"/>
          </a:xfrm>
          <a:prstGeom prst="rect">
            <a:avLst/>
          </a:prstGeom>
          <a:noFill/>
          <a:ln>
            <a:noFill/>
          </a:ln>
          <a:effectLst/>
        </p:spPr>
        <p:txBody>
          <a:bodyPr vert="horz" wrap="square" lIns="99040" tIns="49520" rIns="99040" bIns="49520" numCol="1" anchor="t" anchorCtr="0" compatLnSpc="1">
            <a:prstTxWarp prst="textNoShape">
              <a:avLst/>
            </a:prstTxWarp>
          </a:bodyPr>
          <a:lstStyle>
            <a:lvl1pPr algn="r" defTabSz="990520" eaLnBrk="1" hangingPunct="1">
              <a:defRPr sz="1300">
                <a:latin typeface="Arial" charset="0"/>
              </a:defRPr>
            </a:lvl1pPr>
          </a:lstStyle>
          <a:p>
            <a:pPr>
              <a:defRPr/>
            </a:pPr>
            <a:endParaRPr lang="en-US" altLang="en-US"/>
          </a:p>
        </p:txBody>
      </p:sp>
      <p:sp>
        <p:nvSpPr>
          <p:cNvPr id="12292" name="Rectangle 4">
            <a:extLst>
              <a:ext uri="{FF2B5EF4-FFF2-40B4-BE49-F238E27FC236}">
                <a16:creationId xmlns:a16="http://schemas.microsoft.com/office/drawing/2014/main" id="{0F585295-72CB-43AF-B5EA-062ECFF48E53}"/>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81C6683A-4229-42BD-BF2A-A8A69CB03375}"/>
              </a:ext>
            </a:extLst>
          </p:cNvPr>
          <p:cNvSpPr>
            <a:spLocks noGrp="1" noChangeArrowheads="1"/>
          </p:cNvSpPr>
          <p:nvPr>
            <p:ph type="body" sz="quarter" idx="3"/>
          </p:nvPr>
        </p:nvSpPr>
        <p:spPr bwMode="auto">
          <a:xfrm>
            <a:off x="709613" y="4860925"/>
            <a:ext cx="5680075" cy="4605338"/>
          </a:xfrm>
          <a:prstGeom prst="rect">
            <a:avLst/>
          </a:prstGeom>
          <a:noFill/>
          <a:ln>
            <a:noFill/>
          </a:ln>
          <a:effectLst/>
        </p:spPr>
        <p:txBody>
          <a:bodyPr vert="horz" wrap="square" lIns="99040" tIns="49520" rIns="99040" bIns="495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a:extLst>
              <a:ext uri="{FF2B5EF4-FFF2-40B4-BE49-F238E27FC236}">
                <a16:creationId xmlns:a16="http://schemas.microsoft.com/office/drawing/2014/main" id="{64858365-9117-4FEA-92A2-DE29B6620A1E}"/>
              </a:ext>
            </a:extLst>
          </p:cNvPr>
          <p:cNvSpPr>
            <a:spLocks noGrp="1" noChangeArrowheads="1"/>
          </p:cNvSpPr>
          <p:nvPr>
            <p:ph type="ftr" sz="quarter" idx="4"/>
          </p:nvPr>
        </p:nvSpPr>
        <p:spPr bwMode="auto">
          <a:xfrm>
            <a:off x="0" y="9721850"/>
            <a:ext cx="3076575" cy="511175"/>
          </a:xfrm>
          <a:prstGeom prst="rect">
            <a:avLst/>
          </a:prstGeom>
          <a:noFill/>
          <a:ln>
            <a:noFill/>
          </a:ln>
          <a:effectLst/>
        </p:spPr>
        <p:txBody>
          <a:bodyPr vert="horz" wrap="square" lIns="99040" tIns="49520" rIns="99040" bIns="49520" numCol="1" anchor="b" anchorCtr="0" compatLnSpc="1">
            <a:prstTxWarp prst="textNoShape">
              <a:avLst/>
            </a:prstTxWarp>
          </a:bodyPr>
          <a:lstStyle>
            <a:lvl1pPr defTabSz="990520" eaLnBrk="1" hangingPunct="1">
              <a:defRPr sz="1300">
                <a:latin typeface="Arial" charset="0"/>
              </a:defRPr>
            </a:lvl1pPr>
          </a:lstStyle>
          <a:p>
            <a:pPr>
              <a:defRPr/>
            </a:pPr>
            <a:endParaRPr lang="en-US" altLang="en-US"/>
          </a:p>
        </p:txBody>
      </p:sp>
      <p:sp>
        <p:nvSpPr>
          <p:cNvPr id="5127" name="Rectangle 7">
            <a:extLst>
              <a:ext uri="{FF2B5EF4-FFF2-40B4-BE49-F238E27FC236}">
                <a16:creationId xmlns:a16="http://schemas.microsoft.com/office/drawing/2014/main" id="{9D708590-A64F-403C-9432-C583A4D9350E}"/>
              </a:ext>
            </a:extLst>
          </p:cNvPr>
          <p:cNvSpPr>
            <a:spLocks noGrp="1" noChangeArrowheads="1"/>
          </p:cNvSpPr>
          <p:nvPr>
            <p:ph type="sldNum" sz="quarter" idx="5"/>
          </p:nvPr>
        </p:nvSpPr>
        <p:spPr bwMode="auto">
          <a:xfrm>
            <a:off x="4021138" y="9721850"/>
            <a:ext cx="3076575" cy="511175"/>
          </a:xfrm>
          <a:prstGeom prst="rect">
            <a:avLst/>
          </a:prstGeom>
          <a:noFill/>
          <a:ln>
            <a:noFill/>
          </a:ln>
          <a:effectLst/>
        </p:spPr>
        <p:txBody>
          <a:bodyPr vert="horz" wrap="square" lIns="99040" tIns="49520" rIns="99040" bIns="49520" numCol="1" anchor="b" anchorCtr="0" compatLnSpc="1">
            <a:prstTxWarp prst="textNoShape">
              <a:avLst/>
            </a:prstTxWarp>
          </a:bodyPr>
          <a:lstStyle>
            <a:lvl1pPr algn="r" defTabSz="989013" eaLnBrk="1" hangingPunct="1">
              <a:defRPr sz="1300" smtClean="0"/>
            </a:lvl1pPr>
          </a:lstStyle>
          <a:p>
            <a:pPr>
              <a:defRPr/>
            </a:pPr>
            <a:fld id="{B924714F-92BE-4106-A708-1696BA4F584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en.wikipedia.org/wiki/Fast_inverse_square_root"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097BFDF-CF3A-405E-9E46-5CC12C73790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41363" indent="-284163" defTabSz="989013">
              <a:defRPr>
                <a:solidFill>
                  <a:schemeClr val="tx1"/>
                </a:solidFill>
                <a:latin typeface="Arial" panose="020B0604020202020204" pitchFamily="34" charset="0"/>
              </a:defRPr>
            </a:lvl2pPr>
            <a:lvl3pPr marL="1141413" indent="-227013" defTabSz="989013">
              <a:defRPr>
                <a:solidFill>
                  <a:schemeClr val="tx1"/>
                </a:solidFill>
                <a:latin typeface="Arial" panose="020B0604020202020204" pitchFamily="34" charset="0"/>
              </a:defRPr>
            </a:lvl3pPr>
            <a:lvl4pPr marL="1598613" indent="-227013" defTabSz="989013">
              <a:defRPr>
                <a:solidFill>
                  <a:schemeClr val="tx1"/>
                </a:solidFill>
                <a:latin typeface="Arial" panose="020B0604020202020204" pitchFamily="34" charset="0"/>
              </a:defRPr>
            </a:lvl4pPr>
            <a:lvl5pPr marL="2055813" indent="-227013" defTabSz="989013">
              <a:defRPr>
                <a:solidFill>
                  <a:schemeClr val="tx1"/>
                </a:solidFill>
                <a:latin typeface="Arial" panose="020B0604020202020204" pitchFamily="34" charset="0"/>
              </a:defRPr>
            </a:lvl5pPr>
            <a:lvl6pPr marL="2513013" indent="-227013" defTabSz="989013" eaLnBrk="0" fontAlgn="base" hangingPunct="0">
              <a:spcBef>
                <a:spcPct val="0"/>
              </a:spcBef>
              <a:spcAft>
                <a:spcPct val="0"/>
              </a:spcAft>
              <a:defRPr>
                <a:solidFill>
                  <a:schemeClr val="tx1"/>
                </a:solidFill>
                <a:latin typeface="Arial" panose="020B0604020202020204" pitchFamily="34" charset="0"/>
              </a:defRPr>
            </a:lvl6pPr>
            <a:lvl7pPr marL="2970213" indent="-227013" defTabSz="989013" eaLnBrk="0" fontAlgn="base" hangingPunct="0">
              <a:spcBef>
                <a:spcPct val="0"/>
              </a:spcBef>
              <a:spcAft>
                <a:spcPct val="0"/>
              </a:spcAft>
              <a:defRPr>
                <a:solidFill>
                  <a:schemeClr val="tx1"/>
                </a:solidFill>
                <a:latin typeface="Arial" panose="020B0604020202020204" pitchFamily="34" charset="0"/>
              </a:defRPr>
            </a:lvl7pPr>
            <a:lvl8pPr marL="3427413" indent="-227013" defTabSz="989013" eaLnBrk="0" fontAlgn="base" hangingPunct="0">
              <a:spcBef>
                <a:spcPct val="0"/>
              </a:spcBef>
              <a:spcAft>
                <a:spcPct val="0"/>
              </a:spcAft>
              <a:defRPr>
                <a:solidFill>
                  <a:schemeClr val="tx1"/>
                </a:solidFill>
                <a:latin typeface="Arial" panose="020B0604020202020204" pitchFamily="34" charset="0"/>
              </a:defRPr>
            </a:lvl8pPr>
            <a:lvl9pPr marL="3884613" indent="-227013" defTabSz="989013" eaLnBrk="0" fontAlgn="base" hangingPunct="0">
              <a:spcBef>
                <a:spcPct val="0"/>
              </a:spcBef>
              <a:spcAft>
                <a:spcPct val="0"/>
              </a:spcAft>
              <a:defRPr>
                <a:solidFill>
                  <a:schemeClr val="tx1"/>
                </a:solidFill>
                <a:latin typeface="Arial" panose="020B0604020202020204" pitchFamily="34" charset="0"/>
              </a:defRPr>
            </a:lvl9pPr>
          </a:lstStyle>
          <a:p>
            <a:fld id="{47F3DA59-212C-48E2-8146-3E00416AB7B3}" type="slidenum">
              <a:rPr lang="en-US" altLang="en-US"/>
              <a:pPr/>
              <a:t>1</a:t>
            </a:fld>
            <a:endParaRPr lang="en-US" altLang="en-US"/>
          </a:p>
        </p:txBody>
      </p:sp>
      <p:sp>
        <p:nvSpPr>
          <p:cNvPr id="15363" name="Rectangle 2">
            <a:extLst>
              <a:ext uri="{FF2B5EF4-FFF2-40B4-BE49-F238E27FC236}">
                <a16:creationId xmlns:a16="http://schemas.microsoft.com/office/drawing/2014/main" id="{0C3C5E17-BF6D-49D7-84AC-493EF490857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AAC6E6C0-0774-40AA-B4E5-9568C68859FB}"/>
              </a:ext>
            </a:extLst>
          </p:cNvPr>
          <p:cNvSpPr>
            <a:spLocks noGrp="1" noChangeArrowheads="1"/>
          </p:cNvSpPr>
          <p:nvPr>
            <p:ph type="body" idx="1"/>
          </p:nvPr>
        </p:nvSpPr>
        <p:spPr>
          <a:xfrm>
            <a:off x="946150" y="4860925"/>
            <a:ext cx="5207000" cy="46053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D0E09EA-0603-4796-87AC-495A0E82333D}"/>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F9E55DC9-9404-4F3C-AFF4-D3D0AD4B1D5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39940" name="Slide Number Placeholder 3">
            <a:extLst>
              <a:ext uri="{FF2B5EF4-FFF2-40B4-BE49-F238E27FC236}">
                <a16:creationId xmlns:a16="http://schemas.microsoft.com/office/drawing/2014/main" id="{3B546965-81A3-4E88-A3CF-3B310C60608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C7086D97-7908-406D-9870-0CD88633AB9A}" type="slidenum">
              <a:rPr lang="en-US" altLang="en-US"/>
              <a:pPr/>
              <a:t>17</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A9B252D5-B7D5-45F1-839F-7ADF3DA7D5A1}"/>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56336DA2-0465-4614-BFF6-FDE6360294C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41988" name="Slide Number Placeholder 3">
            <a:extLst>
              <a:ext uri="{FF2B5EF4-FFF2-40B4-BE49-F238E27FC236}">
                <a16:creationId xmlns:a16="http://schemas.microsoft.com/office/drawing/2014/main" id="{5FAFEF1F-EC91-4880-80CD-C71E8C75BB2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A4051FF8-8866-44F7-95C4-96AAA0AE7A55}" type="slidenum">
              <a:rPr lang="en-US" altLang="en-US"/>
              <a:pPr/>
              <a:t>18</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2648087E-7525-4D5E-9442-60907C990202}"/>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09CE3AAF-C7AD-4FBC-9795-2CD0EAE43A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44036" name="Slide Number Placeholder 3">
            <a:extLst>
              <a:ext uri="{FF2B5EF4-FFF2-40B4-BE49-F238E27FC236}">
                <a16:creationId xmlns:a16="http://schemas.microsoft.com/office/drawing/2014/main" id="{36921664-C4A5-45AC-A1F9-07343D541FD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F9CD6066-6BB3-4AE1-85D7-D9749A00A7FF}" type="slidenum">
              <a:rPr lang="en-US" altLang="en-US"/>
              <a:pPr/>
              <a:t>19</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E5CD7C5-3592-42E8-B2C5-C013209B6611}"/>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8F13F097-F09E-4080-8064-8FC9923D2B8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46084" name="Slide Number Placeholder 3">
            <a:extLst>
              <a:ext uri="{FF2B5EF4-FFF2-40B4-BE49-F238E27FC236}">
                <a16:creationId xmlns:a16="http://schemas.microsoft.com/office/drawing/2014/main" id="{257105E7-7B01-4866-B425-32567AA3683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CE018AC0-7171-46A4-8668-627F8D25DF94}" type="slidenum">
              <a:rPr lang="en-US" altLang="en-US"/>
              <a:pPr/>
              <a:t>20</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3137CC08-C25F-444A-ABB2-52FBC5CBD404}"/>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F545A0CA-2315-46B4-9897-84C999FC175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Usually, an int declarations gives you a 4-byte signed integer, but not always!</a:t>
            </a:r>
          </a:p>
        </p:txBody>
      </p:sp>
      <p:sp>
        <p:nvSpPr>
          <p:cNvPr id="48132" name="Slide Number Placeholder 3">
            <a:extLst>
              <a:ext uri="{FF2B5EF4-FFF2-40B4-BE49-F238E27FC236}">
                <a16:creationId xmlns:a16="http://schemas.microsoft.com/office/drawing/2014/main" id="{2BED7EB6-CF74-4B4E-8BEF-6479FAA17A4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E9BB73BA-78CC-43C0-B3E9-368D912F52FD}" type="slidenum">
              <a:rPr lang="en-US" altLang="en-US"/>
              <a:pPr/>
              <a:t>21</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FC7456B9-7EA2-484C-8A6D-5FA920DDE81F}"/>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0A0C1C1D-B4B2-4D58-8014-BF9446344C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Missing is a 32-byte alignment of the arrays! Compiler could do it, but it is 16-byte align usually.</a:t>
            </a:r>
          </a:p>
          <a:p>
            <a:r>
              <a:rPr lang="en-GB" altLang="en-US">
                <a:latin typeface="Arial" panose="020B0604020202020204" pitchFamily="34" charset="0"/>
              </a:rPr>
              <a:t>Could be 32 operations at a time on bytes.</a:t>
            </a:r>
          </a:p>
          <a:p>
            <a:r>
              <a:rPr lang="en-GB" altLang="en-US">
                <a:latin typeface="Arial" panose="020B0604020202020204" pitchFamily="34" charset="0"/>
              </a:rPr>
              <a:t>Intrinsics are pseudo functions matching the hardware specifications, and that tell the compiler to use the hardware instruction when compiling.</a:t>
            </a:r>
          </a:p>
        </p:txBody>
      </p:sp>
      <p:sp>
        <p:nvSpPr>
          <p:cNvPr id="50180" name="Slide Number Placeholder 3">
            <a:extLst>
              <a:ext uri="{FF2B5EF4-FFF2-40B4-BE49-F238E27FC236}">
                <a16:creationId xmlns:a16="http://schemas.microsoft.com/office/drawing/2014/main" id="{C08FE048-7F54-48BB-8865-3C546F21521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2B031183-B79F-4022-A9C7-2A3C33CA8AB8}" type="slidenum">
              <a:rPr lang="en-US" altLang="en-US"/>
              <a:pPr/>
              <a:t>22</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85E4A414-1812-4694-B27A-D86E2E23E01F}"/>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56CD168A-AAF7-411C-A925-657B40081E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Standard sizes for C-types, but not in C specs nor a requirement. </a:t>
            </a:r>
          </a:p>
        </p:txBody>
      </p:sp>
      <p:sp>
        <p:nvSpPr>
          <p:cNvPr id="54276" name="Slide Number Placeholder 3">
            <a:extLst>
              <a:ext uri="{FF2B5EF4-FFF2-40B4-BE49-F238E27FC236}">
                <a16:creationId xmlns:a16="http://schemas.microsoft.com/office/drawing/2014/main" id="{23273DDC-8246-4A1D-B5B1-ED1E5DBDE27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775BB6A3-B166-421A-B8B7-BF898701CF08}" type="slidenum">
              <a:rPr lang="en-US" altLang="en-US"/>
              <a:pPr/>
              <a:t>25</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EF9097D1-4482-4DA9-94B2-95268882A2B6}"/>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D0787662-DBD9-428A-B26B-B9F4A86608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ps: floating point</a:t>
            </a:r>
          </a:p>
          <a:p>
            <a:r>
              <a:rPr lang="en-GB" altLang="en-US">
                <a:latin typeface="Arial" panose="020B0604020202020204" pitchFamily="34" charset="0"/>
              </a:rPr>
              <a:t>epi32 32-bit signed integers</a:t>
            </a:r>
          </a:p>
        </p:txBody>
      </p:sp>
      <p:sp>
        <p:nvSpPr>
          <p:cNvPr id="58372" name="Slide Number Placeholder 3">
            <a:extLst>
              <a:ext uri="{FF2B5EF4-FFF2-40B4-BE49-F238E27FC236}">
                <a16:creationId xmlns:a16="http://schemas.microsoft.com/office/drawing/2014/main" id="{952823E2-A20A-4A8A-9078-D4AA30E399D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C1D23282-F9A1-4B5B-A0B1-80274DDEE682}" type="slidenum">
              <a:rPr lang="en-US" altLang="en-US"/>
              <a:pPr/>
              <a:t>28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DF03D559-B5DA-4A26-AD1C-FAE3D2A5D942}"/>
              </a:ext>
            </a:extLst>
          </p:cNvPr>
          <p:cNvSpPr>
            <a:spLocks noGrp="1" noRot="1" noChangeAspect="1" noChangeArrowheads="1" noTextEdit="1"/>
          </p:cNvSpPr>
          <p:nvPr>
            <p:ph type="sldImg"/>
          </p:nvPr>
        </p:nvSpPr>
        <p:spPr>
          <a:ln/>
        </p:spPr>
      </p:sp>
      <p:sp>
        <p:nvSpPr>
          <p:cNvPr id="60419" name="Notes Placeholder 2">
            <a:extLst>
              <a:ext uri="{FF2B5EF4-FFF2-40B4-BE49-F238E27FC236}">
                <a16:creationId xmlns:a16="http://schemas.microsoft.com/office/drawing/2014/main" id="{B09FD64A-8C75-4275-9697-52D2206D898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60420" name="Slide Number Placeholder 3">
            <a:extLst>
              <a:ext uri="{FF2B5EF4-FFF2-40B4-BE49-F238E27FC236}">
                <a16:creationId xmlns:a16="http://schemas.microsoft.com/office/drawing/2014/main" id="{E3E171B6-FC04-40BA-84E5-CDA7E165150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F0F61ABB-EA97-4B3F-B450-44A58A588DEB}" type="slidenum">
              <a:rPr lang="en-US" altLang="en-US"/>
              <a:pPr/>
              <a:t>29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BFF2662B-199F-4464-A079-AD4D79AE5DE0}"/>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01D0A009-6AD9-4D42-A46C-133662D11EC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62468" name="Slide Number Placeholder 3">
            <a:extLst>
              <a:ext uri="{FF2B5EF4-FFF2-40B4-BE49-F238E27FC236}">
                <a16:creationId xmlns:a16="http://schemas.microsoft.com/office/drawing/2014/main" id="{884646F4-7BC7-4C57-8BDD-E45FD17013D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5AF25F29-5160-44C2-8A6F-9D117C1582E1}" type="slidenum">
              <a:rPr lang="en-US" altLang="en-US"/>
              <a:pPr/>
              <a:t>30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835B28C8-0EAC-4818-8362-BB9FFA843A88}"/>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EF3BD83E-1579-499E-8118-B973C12D7FA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Carry missing in the 1-bit adder</a:t>
            </a:r>
          </a:p>
        </p:txBody>
      </p:sp>
      <p:sp>
        <p:nvSpPr>
          <p:cNvPr id="19460" name="Slide Number Placeholder 3">
            <a:extLst>
              <a:ext uri="{FF2B5EF4-FFF2-40B4-BE49-F238E27FC236}">
                <a16:creationId xmlns:a16="http://schemas.microsoft.com/office/drawing/2014/main" id="{3956EB63-957E-43CD-BCE1-15ADC7A2E98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42950" indent="-285750" defTabSz="989013">
              <a:defRPr>
                <a:solidFill>
                  <a:schemeClr val="tx1"/>
                </a:solidFill>
                <a:latin typeface="Arial" panose="020B0604020202020204" pitchFamily="34" charset="0"/>
              </a:defRPr>
            </a:lvl2pPr>
            <a:lvl3pPr marL="1143000" indent="-228600" defTabSz="989013">
              <a:defRPr>
                <a:solidFill>
                  <a:schemeClr val="tx1"/>
                </a:solidFill>
                <a:latin typeface="Arial" panose="020B0604020202020204" pitchFamily="34" charset="0"/>
              </a:defRPr>
            </a:lvl3pPr>
            <a:lvl4pPr marL="1600200" indent="-228600" defTabSz="989013">
              <a:defRPr>
                <a:solidFill>
                  <a:schemeClr val="tx1"/>
                </a:solidFill>
                <a:latin typeface="Arial" panose="020B0604020202020204" pitchFamily="34" charset="0"/>
              </a:defRPr>
            </a:lvl4pPr>
            <a:lvl5pPr marL="2057400" indent="-228600" defTabSz="989013">
              <a:defRPr>
                <a:solidFill>
                  <a:schemeClr val="tx1"/>
                </a:solidFill>
                <a:latin typeface="Arial" panose="020B0604020202020204" pitchFamily="34" charset="0"/>
              </a:defRPr>
            </a:lvl5pPr>
            <a:lvl6pPr marL="2514600" indent="-228600" defTabSz="989013" eaLnBrk="0" fontAlgn="base" hangingPunct="0">
              <a:spcBef>
                <a:spcPct val="0"/>
              </a:spcBef>
              <a:spcAft>
                <a:spcPct val="0"/>
              </a:spcAft>
              <a:defRPr>
                <a:solidFill>
                  <a:schemeClr val="tx1"/>
                </a:solidFill>
                <a:latin typeface="Arial" panose="020B0604020202020204" pitchFamily="34" charset="0"/>
              </a:defRPr>
            </a:lvl6pPr>
            <a:lvl7pPr marL="2971800" indent="-228600" defTabSz="989013" eaLnBrk="0" fontAlgn="base" hangingPunct="0">
              <a:spcBef>
                <a:spcPct val="0"/>
              </a:spcBef>
              <a:spcAft>
                <a:spcPct val="0"/>
              </a:spcAft>
              <a:defRPr>
                <a:solidFill>
                  <a:schemeClr val="tx1"/>
                </a:solidFill>
                <a:latin typeface="Arial" panose="020B0604020202020204" pitchFamily="34" charset="0"/>
              </a:defRPr>
            </a:lvl7pPr>
            <a:lvl8pPr marL="3429000" indent="-228600" defTabSz="989013" eaLnBrk="0" fontAlgn="base" hangingPunct="0">
              <a:spcBef>
                <a:spcPct val="0"/>
              </a:spcBef>
              <a:spcAft>
                <a:spcPct val="0"/>
              </a:spcAft>
              <a:defRPr>
                <a:solidFill>
                  <a:schemeClr val="tx1"/>
                </a:solidFill>
                <a:latin typeface="Arial" panose="020B0604020202020204" pitchFamily="34" charset="0"/>
              </a:defRPr>
            </a:lvl8pPr>
            <a:lvl9pPr marL="3886200" indent="-228600" defTabSz="989013" eaLnBrk="0" fontAlgn="base" hangingPunct="0">
              <a:spcBef>
                <a:spcPct val="0"/>
              </a:spcBef>
              <a:spcAft>
                <a:spcPct val="0"/>
              </a:spcAft>
              <a:defRPr>
                <a:solidFill>
                  <a:schemeClr val="tx1"/>
                </a:solidFill>
                <a:latin typeface="Arial" panose="020B0604020202020204" pitchFamily="34" charset="0"/>
              </a:defRPr>
            </a:lvl9pPr>
          </a:lstStyle>
          <a:p>
            <a:fld id="{5CCD78BC-47BE-4040-BB6D-BA7F64427B65}" type="slidenum">
              <a:rPr lang="en-US" altLang="en-US"/>
              <a:pPr/>
              <a:t>5</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AAA6AC41-DD39-4363-8788-FA70F963E491}"/>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id="{383BDE07-3FF4-4298-849D-8EB2191923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64516" name="Slide Number Placeholder 3">
            <a:extLst>
              <a:ext uri="{FF2B5EF4-FFF2-40B4-BE49-F238E27FC236}">
                <a16:creationId xmlns:a16="http://schemas.microsoft.com/office/drawing/2014/main" id="{FB2144A6-0D4D-4C3D-961B-CA903D7A27F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102EADAF-A30E-4BCB-A7E7-F41FE5AFEE8F}" type="slidenum">
              <a:rPr lang="en-US" altLang="en-US"/>
              <a:pPr/>
              <a:t>31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498EC0D0-A5C5-4B80-AE08-DAB512D6A18C}"/>
              </a:ext>
            </a:extLst>
          </p:cNvPr>
          <p:cNvSpPr>
            <a:spLocks noGrp="1" noRot="1" noChangeAspect="1" noChangeArrowheads="1" noTextEdit="1"/>
          </p:cNvSpPr>
          <p:nvPr>
            <p:ph type="sldImg"/>
          </p:nvPr>
        </p:nvSpPr>
        <p:spPr>
          <a:ln/>
        </p:spPr>
      </p:sp>
      <p:sp>
        <p:nvSpPr>
          <p:cNvPr id="66563" name="Notes Placeholder 2">
            <a:extLst>
              <a:ext uri="{FF2B5EF4-FFF2-40B4-BE49-F238E27FC236}">
                <a16:creationId xmlns:a16="http://schemas.microsoft.com/office/drawing/2014/main" id="{093F0280-48AF-438A-8103-AFFCC97BDAD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66564" name="Slide Number Placeholder 3">
            <a:extLst>
              <a:ext uri="{FF2B5EF4-FFF2-40B4-BE49-F238E27FC236}">
                <a16:creationId xmlns:a16="http://schemas.microsoft.com/office/drawing/2014/main" id="{B101FE21-F8CA-4D82-BF98-A35989EAE7A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636AAFC0-9357-4670-A293-8C63297C80A5}" type="slidenum">
              <a:rPr lang="en-US" altLang="en-US"/>
              <a:pPr/>
              <a:t>32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FC88A76A-7F54-4DEF-BE45-09E3752C3B59}"/>
              </a:ext>
            </a:extLst>
          </p:cNvPr>
          <p:cNvSpPr>
            <a:spLocks noGrp="1" noRot="1" noChangeAspect="1" noChangeArrowheads="1" noTextEdit="1"/>
          </p:cNvSpPr>
          <p:nvPr>
            <p:ph type="sldImg"/>
          </p:nvPr>
        </p:nvSpPr>
        <p:spPr>
          <a:ln/>
        </p:spPr>
      </p:sp>
      <p:sp>
        <p:nvSpPr>
          <p:cNvPr id="68611" name="Notes Placeholder 2">
            <a:extLst>
              <a:ext uri="{FF2B5EF4-FFF2-40B4-BE49-F238E27FC236}">
                <a16:creationId xmlns:a16="http://schemas.microsoft.com/office/drawing/2014/main" id="{F9B4C757-CE08-416D-8D83-4903F886AF0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68612" name="Slide Number Placeholder 3">
            <a:extLst>
              <a:ext uri="{FF2B5EF4-FFF2-40B4-BE49-F238E27FC236}">
                <a16:creationId xmlns:a16="http://schemas.microsoft.com/office/drawing/2014/main" id="{4996A17E-E99F-4871-AB59-FBB70BE74C2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D89044B2-83D2-4736-960E-911F82A86F61}" type="slidenum">
              <a:rPr lang="en-US" altLang="en-US"/>
              <a:pPr/>
              <a:t>33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3C386771-173E-4A37-AD8E-72FCA4FF8480}"/>
              </a:ext>
            </a:extLst>
          </p:cNvPr>
          <p:cNvSpPr>
            <a:spLocks noGrp="1" noRot="1" noChangeAspect="1" noChangeArrowheads="1" noTextEdit="1"/>
          </p:cNvSpPr>
          <p:nvPr>
            <p:ph type="sldImg"/>
          </p:nvPr>
        </p:nvSpPr>
        <p:spPr>
          <a:ln/>
        </p:spPr>
      </p:sp>
      <p:sp>
        <p:nvSpPr>
          <p:cNvPr id="70659" name="Notes Placeholder 2">
            <a:extLst>
              <a:ext uri="{FF2B5EF4-FFF2-40B4-BE49-F238E27FC236}">
                <a16:creationId xmlns:a16="http://schemas.microsoft.com/office/drawing/2014/main" id="{24387BEB-00F3-47DD-9ACA-A7A8C59DDF2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70660" name="Slide Number Placeholder 3">
            <a:extLst>
              <a:ext uri="{FF2B5EF4-FFF2-40B4-BE49-F238E27FC236}">
                <a16:creationId xmlns:a16="http://schemas.microsoft.com/office/drawing/2014/main" id="{8782DB2E-094A-4EB2-954C-FE981D3F741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A2780C58-D4FF-45E4-A750-4092BFBBA097}" type="slidenum">
              <a:rPr lang="en-US" altLang="en-US"/>
              <a:pPr/>
              <a:t>34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0FE4CBFA-DF43-4C97-A5F6-38FF26A2E3AA}"/>
              </a:ext>
            </a:extLst>
          </p:cNvPr>
          <p:cNvSpPr>
            <a:spLocks noGrp="1" noRot="1" noChangeAspect="1" noChangeArrowheads="1" noTextEdit="1"/>
          </p:cNvSpPr>
          <p:nvPr>
            <p:ph type="sldImg"/>
          </p:nvPr>
        </p:nvSpPr>
        <p:spPr>
          <a:ln/>
        </p:spPr>
      </p:sp>
      <p:sp>
        <p:nvSpPr>
          <p:cNvPr id="72707" name="Notes Placeholder 2">
            <a:extLst>
              <a:ext uri="{FF2B5EF4-FFF2-40B4-BE49-F238E27FC236}">
                <a16:creationId xmlns:a16="http://schemas.microsoft.com/office/drawing/2014/main" id="{97F9127C-86BB-4331-8390-53F73D98D00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Prefetching prefetches a full line of cache (64 aligned bytes) around the pointer address (which points to a specific byte!). i can be set to for instance _mm_hint_t0 to specify the Level 0 cache, i.e. the one closest to the processor.</a:t>
            </a:r>
          </a:p>
        </p:txBody>
      </p:sp>
      <p:sp>
        <p:nvSpPr>
          <p:cNvPr id="72708" name="Slide Number Placeholder 3">
            <a:extLst>
              <a:ext uri="{FF2B5EF4-FFF2-40B4-BE49-F238E27FC236}">
                <a16:creationId xmlns:a16="http://schemas.microsoft.com/office/drawing/2014/main" id="{5DEA201E-3275-42B9-8F71-9F87D7871A2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09FFBB3B-11FA-489E-8F87-D29468649083}" type="slidenum">
              <a:rPr lang="en-US" altLang="en-US"/>
              <a:pPr/>
              <a:t>35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43754C55-DED3-4DE9-B27A-BECEBDBE1D26}"/>
              </a:ext>
            </a:extLst>
          </p:cNvPr>
          <p:cNvSpPr>
            <a:spLocks noGrp="1" noRot="1" noChangeAspect="1" noChangeArrowheads="1" noTextEdit="1"/>
          </p:cNvSpPr>
          <p:nvPr>
            <p:ph type="sldImg"/>
          </p:nvPr>
        </p:nvSpPr>
        <p:spPr>
          <a:ln/>
        </p:spPr>
      </p:sp>
      <p:sp>
        <p:nvSpPr>
          <p:cNvPr id="74755" name="Notes Placeholder 2">
            <a:extLst>
              <a:ext uri="{FF2B5EF4-FFF2-40B4-BE49-F238E27FC236}">
                <a16:creationId xmlns:a16="http://schemas.microsoft.com/office/drawing/2014/main" id="{8903010D-C460-4BE4-8A33-DD631643325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74756" name="Slide Number Placeholder 3">
            <a:extLst>
              <a:ext uri="{FF2B5EF4-FFF2-40B4-BE49-F238E27FC236}">
                <a16:creationId xmlns:a16="http://schemas.microsoft.com/office/drawing/2014/main" id="{6ED2FC63-3600-4AD3-BF16-1D6C8D49125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338C3FDA-FB46-490C-9949-F483610C4A36}" type="slidenum">
              <a:rPr lang="en-US" altLang="en-US"/>
              <a:pPr/>
              <a:t>36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9888CCB0-3766-4902-9745-A0919ED84785}"/>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A2BCC748-2548-4D10-8A46-7A64570DC32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76804" name="Slide Number Placeholder 3">
            <a:extLst>
              <a:ext uri="{FF2B5EF4-FFF2-40B4-BE49-F238E27FC236}">
                <a16:creationId xmlns:a16="http://schemas.microsoft.com/office/drawing/2014/main" id="{4269DCA9-B2C1-4A7A-B6B3-B5117348C79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72385245-E266-4D0F-86B6-E8BB0EF2A674}" type="slidenum">
              <a:rPr lang="en-US" altLang="en-US"/>
              <a:pPr/>
              <a:t>37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4E979EF7-BBDA-4D97-869D-DFAA5ACB78DF}"/>
              </a:ext>
            </a:extLst>
          </p:cNvPr>
          <p:cNvSpPr>
            <a:spLocks noGrp="1" noRot="1" noChangeAspect="1" noChangeArrowheads="1" noTextEdit="1"/>
          </p:cNvSpPr>
          <p:nvPr>
            <p:ph type="sldImg"/>
          </p:nvPr>
        </p:nvSpPr>
        <p:spPr>
          <a:ln/>
        </p:spPr>
      </p:sp>
      <p:sp>
        <p:nvSpPr>
          <p:cNvPr id="78851" name="Notes Placeholder 2">
            <a:extLst>
              <a:ext uri="{FF2B5EF4-FFF2-40B4-BE49-F238E27FC236}">
                <a16:creationId xmlns:a16="http://schemas.microsoft.com/office/drawing/2014/main" id="{BA5BA2E6-52D9-484A-BD9B-5B9C5F8BC63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__m256 __cdecl _mm256_i32gather_ps(float const *, __m256i, const int );</a:t>
            </a:r>
          </a:p>
        </p:txBody>
      </p:sp>
      <p:sp>
        <p:nvSpPr>
          <p:cNvPr id="78852" name="Slide Number Placeholder 3">
            <a:extLst>
              <a:ext uri="{FF2B5EF4-FFF2-40B4-BE49-F238E27FC236}">
                <a16:creationId xmlns:a16="http://schemas.microsoft.com/office/drawing/2014/main" id="{76C6D7AF-6944-4146-9ABC-054A70BB860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CA5DFC88-832D-4458-8B35-F3269C434DC6}" type="slidenum">
              <a:rPr lang="en-US" altLang="en-US"/>
              <a:pPr/>
              <a:t>38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4BADCBFE-7D24-439F-9DE2-F242E0C7D965}"/>
              </a:ext>
            </a:extLst>
          </p:cNvPr>
          <p:cNvSpPr>
            <a:spLocks noGrp="1" noRot="1" noChangeAspect="1" noChangeArrowheads="1" noTextEdit="1"/>
          </p:cNvSpPr>
          <p:nvPr>
            <p:ph type="sldImg"/>
          </p:nvPr>
        </p:nvSpPr>
        <p:spPr>
          <a:ln/>
        </p:spPr>
      </p:sp>
      <p:sp>
        <p:nvSpPr>
          <p:cNvPr id="80899" name="Notes Placeholder 2">
            <a:extLst>
              <a:ext uri="{FF2B5EF4-FFF2-40B4-BE49-F238E27FC236}">
                <a16:creationId xmlns:a16="http://schemas.microsoft.com/office/drawing/2014/main" id="{525E85BA-33F5-43AE-BEC5-605737AF51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80900" name="Slide Number Placeholder 3">
            <a:extLst>
              <a:ext uri="{FF2B5EF4-FFF2-40B4-BE49-F238E27FC236}">
                <a16:creationId xmlns:a16="http://schemas.microsoft.com/office/drawing/2014/main" id="{1891150B-2F23-4178-9840-F968A543DE3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C268AB31-7A23-48E4-9F95-F031446E0B20}" type="slidenum">
              <a:rPr lang="en-US" altLang="en-US"/>
              <a:pPr/>
              <a:t>39</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A88B2888-3757-46A0-9F0B-36DA8CAC95F3}"/>
              </a:ext>
            </a:extLst>
          </p:cNvPr>
          <p:cNvSpPr>
            <a:spLocks noGrp="1" noRot="1" noChangeAspect="1" noChangeArrowheads="1" noTextEdit="1"/>
          </p:cNvSpPr>
          <p:nvPr>
            <p:ph type="sldImg"/>
          </p:nvPr>
        </p:nvSpPr>
        <p:spPr>
          <a:ln/>
        </p:spPr>
      </p:sp>
      <p:sp>
        <p:nvSpPr>
          <p:cNvPr id="82947" name="Notes Placeholder 2">
            <a:extLst>
              <a:ext uri="{FF2B5EF4-FFF2-40B4-BE49-F238E27FC236}">
                <a16:creationId xmlns:a16="http://schemas.microsoft.com/office/drawing/2014/main" id="{1143457C-8D9A-41F8-B505-562E9B8BC5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82948" name="Slide Number Placeholder 3">
            <a:extLst>
              <a:ext uri="{FF2B5EF4-FFF2-40B4-BE49-F238E27FC236}">
                <a16:creationId xmlns:a16="http://schemas.microsoft.com/office/drawing/2014/main" id="{F90E1F27-0EC5-472A-A5D7-79DC786740E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F76063A7-0BE1-4E28-A65C-E498CB16FB1E}" type="slidenum">
              <a:rPr lang="en-US" altLang="en-US"/>
              <a:pPr/>
              <a:t>40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AE772FA-8423-4399-88F0-70D56A3D9C82}"/>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C83C8478-4925-42F9-B09B-376177E00A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Or </a:t>
            </a:r>
          </a:p>
          <a:p>
            <a:r>
              <a:rPr lang="en-GB" altLang="en-US">
                <a:latin typeface="Arial" panose="020B0604020202020204" pitchFamily="34" charset="0"/>
              </a:rPr>
              <a:t>i = i+1</a:t>
            </a:r>
          </a:p>
          <a:p>
            <a:r>
              <a:rPr lang="en-GB" altLang="en-US">
                <a:latin typeface="Arial" panose="020B0604020202020204" pitchFamily="34" charset="0"/>
              </a:rPr>
              <a:t>i &lt;- i+1</a:t>
            </a:r>
          </a:p>
        </p:txBody>
      </p:sp>
      <p:sp>
        <p:nvSpPr>
          <p:cNvPr id="23556" name="Slide Number Placeholder 3">
            <a:extLst>
              <a:ext uri="{FF2B5EF4-FFF2-40B4-BE49-F238E27FC236}">
                <a16:creationId xmlns:a16="http://schemas.microsoft.com/office/drawing/2014/main" id="{06D7FB6E-83CB-443F-9BDF-52040846338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C8BEB04F-0DED-40C4-A36E-63A876B376BD}" type="slidenum">
              <a:rPr lang="en-US" altLang="en-US"/>
              <a:pPr/>
              <a:t>8</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D3448CE1-75E4-493A-99B7-7B3E0BF2DC52}"/>
              </a:ext>
            </a:extLst>
          </p:cNvPr>
          <p:cNvSpPr>
            <a:spLocks noGrp="1" noRot="1" noChangeAspect="1" noChangeArrowheads="1" noTextEdit="1"/>
          </p:cNvSpPr>
          <p:nvPr>
            <p:ph type="sldImg"/>
          </p:nvPr>
        </p:nvSpPr>
        <p:spPr>
          <a:ln/>
        </p:spPr>
      </p:sp>
      <p:sp>
        <p:nvSpPr>
          <p:cNvPr id="84995" name="Notes Placeholder 2">
            <a:extLst>
              <a:ext uri="{FF2B5EF4-FFF2-40B4-BE49-F238E27FC236}">
                <a16:creationId xmlns:a16="http://schemas.microsoft.com/office/drawing/2014/main" id="{C341B463-7918-4A59-9801-CE3D75E694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b="1">
                <a:latin typeface="Arial" panose="020B0604020202020204" pitchFamily="34" charset="0"/>
              </a:rPr>
              <a:t>The way data is stored is crucial to understand when it comes to optimizations. Memory bandwidth is one of the most limiting factors and should be carefully thought about. This is especially important when dealing with SIMD units</a:t>
            </a:r>
          </a:p>
        </p:txBody>
      </p:sp>
      <p:sp>
        <p:nvSpPr>
          <p:cNvPr id="84996" name="Slide Number Placeholder 3">
            <a:extLst>
              <a:ext uri="{FF2B5EF4-FFF2-40B4-BE49-F238E27FC236}">
                <a16:creationId xmlns:a16="http://schemas.microsoft.com/office/drawing/2014/main" id="{1FBEC2A4-AF24-4D93-ABF9-BD5E9D35BA4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329B2AD3-8AA6-4902-95A0-031A88BA61DF}" type="slidenum">
              <a:rPr lang="en-US" altLang="en-US"/>
              <a:pPr/>
              <a:t>41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E8D500CC-8EF9-4114-B46E-C4C226AEBC14}"/>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id="{14CF153C-F230-4015-9D06-23B412194E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a:p>
            <a:endParaRPr lang="en-GB" altLang="en-US">
              <a:latin typeface="Arial" panose="020B0604020202020204" pitchFamily="34" charset="0"/>
            </a:endParaRPr>
          </a:p>
        </p:txBody>
      </p:sp>
      <p:sp>
        <p:nvSpPr>
          <p:cNvPr id="87044" name="Slide Number Placeholder 3">
            <a:extLst>
              <a:ext uri="{FF2B5EF4-FFF2-40B4-BE49-F238E27FC236}">
                <a16:creationId xmlns:a16="http://schemas.microsoft.com/office/drawing/2014/main" id="{6A98D707-1203-4DBA-A58E-4C637A2103B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FA7A5DC6-59F6-4B99-BF6F-11A0C0B598CD}" type="slidenum">
              <a:rPr lang="en-US" altLang="en-US"/>
              <a:pPr/>
              <a:t>42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1E2648D8-1380-4286-A9E2-734CFC02CCB6}"/>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FF86AFD8-3B9F-47A9-9532-B6BDDCAB135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b="1">
              <a:latin typeface="Arial" panose="020B0604020202020204" pitchFamily="34" charset="0"/>
            </a:endParaRPr>
          </a:p>
        </p:txBody>
      </p:sp>
      <p:sp>
        <p:nvSpPr>
          <p:cNvPr id="89092" name="Slide Number Placeholder 3">
            <a:extLst>
              <a:ext uri="{FF2B5EF4-FFF2-40B4-BE49-F238E27FC236}">
                <a16:creationId xmlns:a16="http://schemas.microsoft.com/office/drawing/2014/main" id="{6DBA07FE-67E2-45A6-9585-1522F449306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32F5F428-DC35-4E20-961F-51229A34229E}" type="slidenum">
              <a:rPr lang="en-US" altLang="en-US"/>
              <a:pPr/>
              <a:t>43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A8FAE0DD-3C57-41D1-8080-F44BEC55A494}"/>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54A685AC-871B-43C9-A0D4-98E31FBF630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Prefetching prefetches a full line of cache.</a:t>
            </a:r>
          </a:p>
          <a:p>
            <a:r>
              <a:rPr lang="en-GB" altLang="en-US">
                <a:solidFill>
                  <a:srgbClr val="320064"/>
                </a:solidFill>
                <a:latin typeface="Arial" panose="020B0604020202020204" pitchFamily="34" charset="0"/>
              </a:rPr>
              <a:t>(i.e. 4-wide SIMD, R1: XXXX, R2:YYYY, R3:ZZZZ)</a:t>
            </a:r>
            <a:endParaRPr lang="en-GB" altLang="en-US" b="1">
              <a:latin typeface="Arial" panose="020B0604020202020204" pitchFamily="34" charset="0"/>
            </a:endParaRPr>
          </a:p>
        </p:txBody>
      </p:sp>
      <p:sp>
        <p:nvSpPr>
          <p:cNvPr id="91140" name="Slide Number Placeholder 3">
            <a:extLst>
              <a:ext uri="{FF2B5EF4-FFF2-40B4-BE49-F238E27FC236}">
                <a16:creationId xmlns:a16="http://schemas.microsoft.com/office/drawing/2014/main" id="{DED97ADA-1205-497F-932C-E29A24B633F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5104520D-3064-49F7-887C-E105A33D1F91}" type="slidenum">
              <a:rPr lang="en-US" altLang="en-US"/>
              <a:pPr/>
              <a:t>44</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C1726D20-B2DF-4A50-9335-22E980A5354A}"/>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CBDAA153-18F0-4D09-83B8-5EA77B682E5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93188" name="Slide Number Placeholder 3">
            <a:extLst>
              <a:ext uri="{FF2B5EF4-FFF2-40B4-BE49-F238E27FC236}">
                <a16:creationId xmlns:a16="http://schemas.microsoft.com/office/drawing/2014/main" id="{706D4984-D318-4873-8647-0CEEA35942E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234FECEC-CB1C-4DCF-AEDE-197E1EE8C72C}" type="slidenum">
              <a:rPr lang="en-US" altLang="en-US"/>
              <a:pPr/>
              <a:t>45</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930C2A6B-885C-48AF-A50C-BF077292493E}"/>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DF34584F-8F1A-4E99-A1A9-A929FD36E66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95236" name="Slide Number Placeholder 3">
            <a:extLst>
              <a:ext uri="{FF2B5EF4-FFF2-40B4-BE49-F238E27FC236}">
                <a16:creationId xmlns:a16="http://schemas.microsoft.com/office/drawing/2014/main" id="{2892F36B-CD4E-4359-83C2-1079380ABAD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48F766AE-6B40-43AB-B8A2-FCCD51EA81D1}" type="slidenum">
              <a:rPr lang="en-US" altLang="en-US"/>
              <a:pPr/>
              <a:t>46</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8A7F94FB-88C1-4459-9EF6-43E7EE807A53}"/>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F7E23FD8-4F7E-4559-A21C-5826E13872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dirty="0">
                <a:latin typeface="Arial" panose="020B0604020202020204" pitchFamily="34" charset="0"/>
                <a:hlinkClick r:id="rId3"/>
              </a:rPr>
              <a:t>http://en.wikipedia.org/wiki/Fast_inverse_square_root</a:t>
            </a:r>
            <a:endParaRPr lang="en-GB" altLang="en-US" dirty="0">
              <a:latin typeface="Arial" panose="020B0604020202020204" pitchFamily="34" charset="0"/>
            </a:endParaRPr>
          </a:p>
          <a:p>
            <a:r>
              <a:rPr lang="en-GB" altLang="en-US" dirty="0">
                <a:latin typeface="Arial" panose="020B0604020202020204" pitchFamily="34" charset="0"/>
              </a:rPr>
              <a:t>John Carmack evil Fast inverse square root implemented in Quake3! </a:t>
            </a:r>
          </a:p>
          <a:p>
            <a:endParaRPr lang="en-GB" altLang="en-US" dirty="0">
              <a:latin typeface="Arial" panose="020B0604020202020204" pitchFamily="34" charset="0"/>
            </a:endParaRPr>
          </a:p>
        </p:txBody>
      </p:sp>
      <p:sp>
        <p:nvSpPr>
          <p:cNvPr id="97284" name="Slide Number Placeholder 3">
            <a:extLst>
              <a:ext uri="{FF2B5EF4-FFF2-40B4-BE49-F238E27FC236}">
                <a16:creationId xmlns:a16="http://schemas.microsoft.com/office/drawing/2014/main" id="{362550FE-6A1C-438A-8A30-EF3E7EA3049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153BD2CE-09EC-4178-9A3A-72DA4C80FE36}" type="slidenum">
              <a:rPr lang="en-US" altLang="en-US"/>
              <a:pPr/>
              <a:t>47</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B924714F-92BE-4106-A708-1696BA4F584D}" type="slidenum">
              <a:rPr lang="en-US" altLang="en-US" smtClean="0"/>
              <a:pPr>
                <a:defRPr/>
              </a:pPr>
              <a:t>49</a:t>
            </a:fld>
            <a:endParaRPr lang="en-US" altLang="en-US"/>
          </a:p>
        </p:txBody>
      </p:sp>
    </p:spTree>
    <p:extLst>
      <p:ext uri="{BB962C8B-B14F-4D97-AF65-F5344CB8AC3E}">
        <p14:creationId xmlns:p14="http://schemas.microsoft.com/office/powerpoint/2010/main" val="75341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DCE9855-752F-41CB-B4F3-2DB5C0230814}"/>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E86BF12A-54BE-468B-9D64-EBED45FCBA5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Or </a:t>
            </a:r>
          </a:p>
          <a:p>
            <a:r>
              <a:rPr lang="en-GB" altLang="en-US">
                <a:latin typeface="Arial" panose="020B0604020202020204" pitchFamily="34" charset="0"/>
              </a:rPr>
              <a:t>i = i+1</a:t>
            </a:r>
          </a:p>
          <a:p>
            <a:r>
              <a:rPr lang="en-GB" altLang="en-US">
                <a:latin typeface="Arial" panose="020B0604020202020204" pitchFamily="34" charset="0"/>
              </a:rPr>
              <a:t>i &lt;- i+1</a:t>
            </a:r>
          </a:p>
        </p:txBody>
      </p:sp>
      <p:sp>
        <p:nvSpPr>
          <p:cNvPr id="25604" name="Slide Number Placeholder 3">
            <a:extLst>
              <a:ext uri="{FF2B5EF4-FFF2-40B4-BE49-F238E27FC236}">
                <a16:creationId xmlns:a16="http://schemas.microsoft.com/office/drawing/2014/main" id="{3A552AD2-EAB7-4653-8B1B-F19DB9DC17B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CCBE2DB7-F70B-49FF-94E2-0BDF34F88598}" type="slidenum">
              <a:rPr lang="en-US" altLang="en-US"/>
              <a:pPr/>
              <a:t>9</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B5A66923-DD4F-4344-80CA-380F352C3FEB}"/>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F20A67E6-6BB8-41FA-868B-6ED7C920848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ltLang="en-US">
                <a:latin typeface="Arial" panose="020B0604020202020204" pitchFamily="34" charset="0"/>
              </a:rPr>
              <a:t>More detailed stages</a:t>
            </a:r>
          </a:p>
        </p:txBody>
      </p:sp>
      <p:sp>
        <p:nvSpPr>
          <p:cNvPr id="27652" name="Slide Number Placeholder 3">
            <a:extLst>
              <a:ext uri="{FF2B5EF4-FFF2-40B4-BE49-F238E27FC236}">
                <a16:creationId xmlns:a16="http://schemas.microsoft.com/office/drawing/2014/main" id="{6C7A41C0-7C94-44A5-B55A-4B874177AA2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0847B563-C96C-4B76-81E9-D600FFEB1C3A}" type="slidenum">
              <a:rPr lang="en-US" altLang="en-US"/>
              <a:pPr/>
              <a:t>10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56E6374A-5453-44D6-9B6C-99923AE2E9A3}"/>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44F46858-6430-437D-9689-96641008AC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986E21FF-FD4B-4746-966B-1CF6F8D6357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FC7B4125-7F80-4B26-BBD9-F1D569E15F9E}" type="slidenum">
              <a:rPr lang="en-US" altLang="en-US"/>
              <a:pPr/>
              <a:t>13</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96935E31-F3B5-4E5A-8518-36865DF46DD2}"/>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80DD8F79-1A63-4581-AD1F-CD229AB42C4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2D9F13BD-CE3C-4FDB-9B01-7061F568652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F3DFF9E5-B61E-47A1-ACA6-7751F676BCA1}" type="slidenum">
              <a:rPr lang="en-US" altLang="en-US"/>
              <a:pPr/>
              <a:t>14</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60F0EF19-9641-4308-AC37-6CC702D765F5}"/>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6A11BD2A-9AB2-481D-81FD-196A9FC4B3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8820149C-7F22-451F-B818-48F430DA23A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A2AAA27D-ADBE-431C-975A-7802EE974CC5}" type="slidenum">
              <a:rPr lang="en-US" altLang="en-US"/>
              <a:pPr/>
              <a:t>15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EFF7AC18-D65B-4FEF-B3DA-B275F73E2A7D}"/>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985DC3DA-D64E-4343-AEDE-D9914AEC522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37892" name="Slide Number Placeholder 3">
            <a:extLst>
              <a:ext uri="{FF2B5EF4-FFF2-40B4-BE49-F238E27FC236}">
                <a16:creationId xmlns:a16="http://schemas.microsoft.com/office/drawing/2014/main" id="{B412EA0C-B722-4DA3-90E4-9DD78A0611C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89013">
              <a:defRPr>
                <a:solidFill>
                  <a:schemeClr val="tx1"/>
                </a:solidFill>
                <a:latin typeface="Arial" panose="020B0604020202020204" pitchFamily="34" charset="0"/>
              </a:defRPr>
            </a:lvl1pPr>
            <a:lvl2pPr marL="769938" indent="-295275" defTabSz="989013">
              <a:defRPr>
                <a:solidFill>
                  <a:schemeClr val="tx1"/>
                </a:solidFill>
                <a:latin typeface="Arial" panose="020B0604020202020204" pitchFamily="34" charset="0"/>
              </a:defRPr>
            </a:lvl2pPr>
            <a:lvl3pPr marL="1184275" indent="-236538" defTabSz="989013">
              <a:defRPr>
                <a:solidFill>
                  <a:schemeClr val="tx1"/>
                </a:solidFill>
                <a:latin typeface="Arial" panose="020B0604020202020204" pitchFamily="34" charset="0"/>
              </a:defRPr>
            </a:lvl3pPr>
            <a:lvl4pPr marL="1657350" indent="-236538" defTabSz="989013">
              <a:defRPr>
                <a:solidFill>
                  <a:schemeClr val="tx1"/>
                </a:solidFill>
                <a:latin typeface="Arial" panose="020B0604020202020204" pitchFamily="34" charset="0"/>
              </a:defRPr>
            </a:lvl4pPr>
            <a:lvl5pPr marL="2132013" indent="-236538" defTabSz="989013">
              <a:defRPr>
                <a:solidFill>
                  <a:schemeClr val="tx1"/>
                </a:solidFill>
                <a:latin typeface="Arial" panose="020B0604020202020204" pitchFamily="34" charset="0"/>
              </a:defRPr>
            </a:lvl5pPr>
            <a:lvl6pPr marL="2589213" indent="-236538" defTabSz="989013" eaLnBrk="0" fontAlgn="base" hangingPunct="0">
              <a:spcBef>
                <a:spcPct val="0"/>
              </a:spcBef>
              <a:spcAft>
                <a:spcPct val="0"/>
              </a:spcAft>
              <a:defRPr>
                <a:solidFill>
                  <a:schemeClr val="tx1"/>
                </a:solidFill>
                <a:latin typeface="Arial" panose="020B0604020202020204" pitchFamily="34" charset="0"/>
              </a:defRPr>
            </a:lvl6pPr>
            <a:lvl7pPr marL="3046413" indent="-236538" defTabSz="989013" eaLnBrk="0" fontAlgn="base" hangingPunct="0">
              <a:spcBef>
                <a:spcPct val="0"/>
              </a:spcBef>
              <a:spcAft>
                <a:spcPct val="0"/>
              </a:spcAft>
              <a:defRPr>
                <a:solidFill>
                  <a:schemeClr val="tx1"/>
                </a:solidFill>
                <a:latin typeface="Arial" panose="020B0604020202020204" pitchFamily="34" charset="0"/>
              </a:defRPr>
            </a:lvl7pPr>
            <a:lvl8pPr marL="3503613" indent="-236538" defTabSz="989013" eaLnBrk="0" fontAlgn="base" hangingPunct="0">
              <a:spcBef>
                <a:spcPct val="0"/>
              </a:spcBef>
              <a:spcAft>
                <a:spcPct val="0"/>
              </a:spcAft>
              <a:defRPr>
                <a:solidFill>
                  <a:schemeClr val="tx1"/>
                </a:solidFill>
                <a:latin typeface="Arial" panose="020B0604020202020204" pitchFamily="34" charset="0"/>
              </a:defRPr>
            </a:lvl8pPr>
            <a:lvl9pPr marL="3960813" indent="-236538" defTabSz="989013" eaLnBrk="0" fontAlgn="base" hangingPunct="0">
              <a:spcBef>
                <a:spcPct val="0"/>
              </a:spcBef>
              <a:spcAft>
                <a:spcPct val="0"/>
              </a:spcAft>
              <a:defRPr>
                <a:solidFill>
                  <a:schemeClr val="tx1"/>
                </a:solidFill>
                <a:latin typeface="Arial" panose="020B0604020202020204" pitchFamily="34" charset="0"/>
              </a:defRPr>
            </a:lvl9pPr>
          </a:lstStyle>
          <a:p>
            <a:fld id="{B79B3C52-C6E6-46A0-A516-2DBD61B76DAF}" type="slidenum">
              <a:rPr lang="en-US" altLang="en-US"/>
              <a:pPr/>
              <a:t>16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BEB178-C461-4493-8791-ED713B113CA1}"/>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C9F1D6F7-A83B-4C56-B814-80FCB98A3E00}"/>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04C58113-CB15-4E51-A7EC-D92272D2037B}"/>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9B73E937-065E-4655-80E7-DBB7D752A820}"/>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9">
            <a:extLst>
              <a:ext uri="{FF2B5EF4-FFF2-40B4-BE49-F238E27FC236}">
                <a16:creationId xmlns:a16="http://schemas.microsoft.com/office/drawing/2014/main" id="{264C29EB-AAAA-435D-9A7B-1D4FE85701A6}"/>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1" name="Straight Connector 10">
            <a:extLst>
              <a:ext uri="{FF2B5EF4-FFF2-40B4-BE49-F238E27FC236}">
                <a16:creationId xmlns:a16="http://schemas.microsoft.com/office/drawing/2014/main" id="{BB2ACFA1-AEC4-42BF-9847-83461DFD6382}"/>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2" name="Straight Connector 11">
            <a:extLst>
              <a:ext uri="{FF2B5EF4-FFF2-40B4-BE49-F238E27FC236}">
                <a16:creationId xmlns:a16="http://schemas.microsoft.com/office/drawing/2014/main" id="{43C582AD-7E99-4CD6-9436-C73882930BEB}"/>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3" name="Straight Connector 12">
            <a:extLst>
              <a:ext uri="{FF2B5EF4-FFF2-40B4-BE49-F238E27FC236}">
                <a16:creationId xmlns:a16="http://schemas.microsoft.com/office/drawing/2014/main" id="{9B9D0461-89B3-49DE-A0BE-31D6A5822540}"/>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4" name="Straight Connector 13">
            <a:extLst>
              <a:ext uri="{FF2B5EF4-FFF2-40B4-BE49-F238E27FC236}">
                <a16:creationId xmlns:a16="http://schemas.microsoft.com/office/drawing/2014/main" id="{4B7D0C66-87BE-49BF-B9CB-E6F974B737FC}"/>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5" name="Straight Connector 14">
            <a:extLst>
              <a:ext uri="{FF2B5EF4-FFF2-40B4-BE49-F238E27FC236}">
                <a16:creationId xmlns:a16="http://schemas.microsoft.com/office/drawing/2014/main" id="{F18C41E4-2A47-4775-A888-A4DB9145B868}"/>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6" name="Rectangle 15">
            <a:extLst>
              <a:ext uri="{FF2B5EF4-FFF2-40B4-BE49-F238E27FC236}">
                <a16:creationId xmlns:a16="http://schemas.microsoft.com/office/drawing/2014/main" id="{E94463B2-8BC1-44DD-85CC-8B675164E64B}"/>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a:extLst>
              <a:ext uri="{FF2B5EF4-FFF2-40B4-BE49-F238E27FC236}">
                <a16:creationId xmlns:a16="http://schemas.microsoft.com/office/drawing/2014/main" id="{E7761F7D-472A-45DC-B396-C0FC2546302A}"/>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a:extLst>
              <a:ext uri="{FF2B5EF4-FFF2-40B4-BE49-F238E27FC236}">
                <a16:creationId xmlns:a16="http://schemas.microsoft.com/office/drawing/2014/main" id="{1C97FF50-548A-4897-8EEF-6EE9E30A1BA5}"/>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Oval 18">
            <a:extLst>
              <a:ext uri="{FF2B5EF4-FFF2-40B4-BE49-F238E27FC236}">
                <a16:creationId xmlns:a16="http://schemas.microsoft.com/office/drawing/2014/main" id="{E1BB477D-4B09-41C7-9414-221FDC3EE49A}"/>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Oval 19">
            <a:extLst>
              <a:ext uri="{FF2B5EF4-FFF2-40B4-BE49-F238E27FC236}">
                <a16:creationId xmlns:a16="http://schemas.microsoft.com/office/drawing/2014/main" id="{5F0ADF34-C8FB-48DB-9E9D-920F0BEFBC18}"/>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Oval 20">
            <a:extLst>
              <a:ext uri="{FF2B5EF4-FFF2-40B4-BE49-F238E27FC236}">
                <a16:creationId xmlns:a16="http://schemas.microsoft.com/office/drawing/2014/main" id="{B06F5931-C058-4E6D-BC8A-8B1B22D8333A}"/>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solidFill>
                  <a:srgbClr val="00A44A"/>
                </a:solidFill>
              </a:defRPr>
            </a:lvl1pPr>
          </a:lstStyle>
          <a:p>
            <a:r>
              <a:rPr lang="en-US" dirty="0"/>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a16="http://schemas.microsoft.com/office/drawing/2014/main" id="{C82CDE6D-04AE-4BB9-87CB-9FE1AF92BD21}"/>
              </a:ext>
            </a:extLst>
          </p:cNvPr>
          <p:cNvSpPr>
            <a:spLocks noGrp="1"/>
          </p:cNvSpPr>
          <p:nvPr>
            <p:ph type="dt" sz="half" idx="10"/>
          </p:nvPr>
        </p:nvSpPr>
        <p:spPr bwMode="auto">
          <a:xfrm rot="5400000">
            <a:off x="7764463" y="1174750"/>
            <a:ext cx="2286000" cy="381000"/>
          </a:xfrm>
        </p:spPr>
        <p:txBody>
          <a:bodyPr/>
          <a:lstStyle>
            <a:lvl1pPr>
              <a:defRPr/>
            </a:lvl1pPr>
          </a:lstStyle>
          <a:p>
            <a:pPr>
              <a:defRPr/>
            </a:pPr>
            <a:endParaRPr lang="en-US" altLang="en-US"/>
          </a:p>
        </p:txBody>
      </p:sp>
      <p:sp>
        <p:nvSpPr>
          <p:cNvPr id="23" name="Footer Placeholder 16">
            <a:extLst>
              <a:ext uri="{FF2B5EF4-FFF2-40B4-BE49-F238E27FC236}">
                <a16:creationId xmlns:a16="http://schemas.microsoft.com/office/drawing/2014/main" id="{789D1767-309D-4928-8987-81B1A86840F8}"/>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ltLang="en-US"/>
          </a:p>
        </p:txBody>
      </p:sp>
      <p:sp>
        <p:nvSpPr>
          <p:cNvPr id="24" name="Slide Number Placeholder 28">
            <a:extLst>
              <a:ext uri="{FF2B5EF4-FFF2-40B4-BE49-F238E27FC236}">
                <a16:creationId xmlns:a16="http://schemas.microsoft.com/office/drawing/2014/main" id="{11A0B2D7-3630-4534-9C94-820E6ABFC06E}"/>
              </a:ext>
            </a:extLst>
          </p:cNvPr>
          <p:cNvSpPr>
            <a:spLocks noGrp="1"/>
          </p:cNvSpPr>
          <p:nvPr>
            <p:ph type="sldNum" sz="quarter" idx="12"/>
          </p:nvPr>
        </p:nvSpPr>
        <p:spPr bwMode="auto">
          <a:xfrm>
            <a:off x="1325563" y="4929188"/>
            <a:ext cx="609600" cy="517525"/>
          </a:xfrm>
        </p:spPr>
        <p:txBody>
          <a:bodyPr/>
          <a:lstStyle>
            <a:lvl1pPr>
              <a:defRPr smtClean="0"/>
            </a:lvl1pPr>
          </a:lstStyle>
          <a:p>
            <a:pPr>
              <a:defRPr/>
            </a:pPr>
            <a:fld id="{4E7B8F16-03E7-43DF-B415-387C95D74906}" type="slidenum">
              <a:rPr lang="en-US" altLang="en-US"/>
              <a:pPr>
                <a:defRPr/>
              </a:pPr>
              <a:t>‹#›</a:t>
            </a:fld>
            <a:endParaRPr lang="en-US" altLang="en-US"/>
          </a:p>
        </p:txBody>
      </p:sp>
    </p:spTree>
    <p:extLst>
      <p:ext uri="{BB962C8B-B14F-4D97-AF65-F5344CB8AC3E}">
        <p14:creationId xmlns:p14="http://schemas.microsoft.com/office/powerpoint/2010/main" val="38431238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61ECE3BE-15A9-4E0A-8486-D75BC8CFC82B}"/>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2091C8DF-7DDE-488E-BDE7-2FCB70686CA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94D2F660-9B82-444F-A95F-C14E4AB32B3C}"/>
              </a:ext>
            </a:extLst>
          </p:cNvPr>
          <p:cNvSpPr>
            <a:spLocks noGrp="1"/>
          </p:cNvSpPr>
          <p:nvPr>
            <p:ph type="sldNum" sz="quarter" idx="12"/>
          </p:nvPr>
        </p:nvSpPr>
        <p:spPr/>
        <p:txBody>
          <a:bodyPr/>
          <a:lstStyle>
            <a:lvl1pPr>
              <a:defRPr smtClean="0"/>
            </a:lvl1pPr>
          </a:lstStyle>
          <a:p>
            <a:pPr>
              <a:defRPr/>
            </a:pPr>
            <a:fld id="{7121FD75-A27E-4C96-8E06-9295068D958B}" type="slidenum">
              <a:rPr lang="en-US" altLang="en-US"/>
              <a:pPr>
                <a:defRPr/>
              </a:pPr>
              <a:t>‹#›</a:t>
            </a:fld>
            <a:endParaRPr lang="en-US" altLang="en-US"/>
          </a:p>
        </p:txBody>
      </p:sp>
    </p:spTree>
    <p:extLst>
      <p:ext uri="{BB962C8B-B14F-4D97-AF65-F5344CB8AC3E}">
        <p14:creationId xmlns:p14="http://schemas.microsoft.com/office/powerpoint/2010/main" val="83614930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19D5E35-05F4-4083-AE70-6FBAF4FB4885}"/>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9CDF3E55-4815-4CC1-90AF-1295258AC15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F019FD11-59EC-468D-99B5-2B394D1BA973}"/>
              </a:ext>
            </a:extLst>
          </p:cNvPr>
          <p:cNvSpPr>
            <a:spLocks noGrp="1"/>
          </p:cNvSpPr>
          <p:nvPr>
            <p:ph type="sldNum" sz="quarter" idx="12"/>
          </p:nvPr>
        </p:nvSpPr>
        <p:spPr/>
        <p:txBody>
          <a:bodyPr/>
          <a:lstStyle>
            <a:lvl1pPr>
              <a:defRPr/>
            </a:lvl1pPr>
          </a:lstStyle>
          <a:p>
            <a:pPr>
              <a:defRPr/>
            </a:pPr>
            <a:fld id="{0A3F4EBC-9802-4AB4-8C7D-38EAC9DF1F7C}" type="slidenum">
              <a:rPr lang="en-US" altLang="en-US"/>
              <a:pPr>
                <a:defRPr/>
              </a:pPr>
              <a:t>‹#›</a:t>
            </a:fld>
            <a:endParaRPr lang="en-US" altLang="en-US"/>
          </a:p>
        </p:txBody>
      </p:sp>
    </p:spTree>
    <p:extLst>
      <p:ext uri="{BB962C8B-B14F-4D97-AF65-F5344CB8AC3E}">
        <p14:creationId xmlns:p14="http://schemas.microsoft.com/office/powerpoint/2010/main" val="22715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solidFill>
                  <a:srgbClr val="0C27AC"/>
                </a:solidFill>
              </a:defRPr>
            </a:lvl1pPr>
          </a:lstStyle>
          <a:p>
            <a:r>
              <a:rPr lang="en-US" dirty="0"/>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6">
            <a:extLst>
              <a:ext uri="{FF2B5EF4-FFF2-40B4-BE49-F238E27FC236}">
                <a16:creationId xmlns:a16="http://schemas.microsoft.com/office/drawing/2014/main" id="{5958E44C-70F8-4248-8A08-CE05708235DF}"/>
              </a:ext>
            </a:extLst>
          </p:cNvPr>
          <p:cNvSpPr>
            <a:spLocks noGrp="1"/>
          </p:cNvSpPr>
          <p:nvPr>
            <p:ph type="dt" sz="half" idx="10"/>
          </p:nvPr>
        </p:nvSpPr>
        <p:spPr/>
        <p:txBody>
          <a:bodyPr rtlCol="0"/>
          <a:lstStyle>
            <a:lvl1pPr>
              <a:defRPr/>
            </a:lvl1pPr>
          </a:lstStyle>
          <a:p>
            <a:pPr>
              <a:defRPr/>
            </a:pPr>
            <a:endParaRPr lang="en-US" altLang="en-US"/>
          </a:p>
        </p:txBody>
      </p:sp>
      <p:sp>
        <p:nvSpPr>
          <p:cNvPr id="5" name="Slide Number Placeholder 8">
            <a:extLst>
              <a:ext uri="{FF2B5EF4-FFF2-40B4-BE49-F238E27FC236}">
                <a16:creationId xmlns:a16="http://schemas.microsoft.com/office/drawing/2014/main" id="{0750DCB1-24AD-46A1-84D0-FA6CFA4BC1AC}"/>
              </a:ext>
            </a:extLst>
          </p:cNvPr>
          <p:cNvSpPr>
            <a:spLocks noGrp="1"/>
          </p:cNvSpPr>
          <p:nvPr>
            <p:ph type="sldNum" sz="quarter" idx="11"/>
          </p:nvPr>
        </p:nvSpPr>
        <p:spPr/>
        <p:txBody>
          <a:bodyPr/>
          <a:lstStyle>
            <a:lvl1pPr>
              <a:defRPr smtClean="0"/>
            </a:lvl1pPr>
          </a:lstStyle>
          <a:p>
            <a:pPr>
              <a:defRPr/>
            </a:pPr>
            <a:fld id="{9B9E0C9C-81A1-456D-9BBD-253650A49808}" type="slidenum">
              <a:rPr lang="en-US" altLang="en-US"/>
              <a:pPr>
                <a:defRPr/>
              </a:pPr>
              <a:t>‹#›</a:t>
            </a:fld>
            <a:endParaRPr lang="en-US" altLang="en-US"/>
          </a:p>
        </p:txBody>
      </p:sp>
      <p:sp>
        <p:nvSpPr>
          <p:cNvPr id="6" name="Footer Placeholder 9">
            <a:extLst>
              <a:ext uri="{FF2B5EF4-FFF2-40B4-BE49-F238E27FC236}">
                <a16:creationId xmlns:a16="http://schemas.microsoft.com/office/drawing/2014/main" id="{AD0FFAA2-038A-421A-9C7E-DE0A22D55277}"/>
              </a:ext>
            </a:extLst>
          </p:cNvPr>
          <p:cNvSpPr>
            <a:spLocks noGrp="1"/>
          </p:cNvSpPr>
          <p:nvPr>
            <p:ph type="ftr" sz="quarter" idx="12"/>
          </p:nvPr>
        </p:nvSpPr>
        <p:spPr/>
        <p:txBody>
          <a:bodyPr rtlCol="0"/>
          <a:lstStyle>
            <a:lvl1pPr>
              <a:defRPr/>
            </a:lvl1pPr>
          </a:lstStyle>
          <a:p>
            <a:pPr>
              <a:defRPr/>
            </a:pPr>
            <a:endParaRPr lang="en-US" altLang="en-US"/>
          </a:p>
        </p:txBody>
      </p:sp>
    </p:spTree>
    <p:extLst>
      <p:ext uri="{BB962C8B-B14F-4D97-AF65-F5344CB8AC3E}">
        <p14:creationId xmlns:p14="http://schemas.microsoft.com/office/powerpoint/2010/main" val="37938362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6A139B-4EA2-4985-9A22-E3DEFED4C37E}"/>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BDBC6FC3-DE8C-413A-8A61-59ABB9856A69}"/>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993D2EC3-3D29-40FA-A6BB-7F6AC653BFE6}"/>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01412C30-C137-4505-B85E-A8A45F4951A8}"/>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Straight Connector 7">
            <a:extLst>
              <a:ext uri="{FF2B5EF4-FFF2-40B4-BE49-F238E27FC236}">
                <a16:creationId xmlns:a16="http://schemas.microsoft.com/office/drawing/2014/main" id="{F6B4F594-0065-4F6B-8ED3-91BB1301C905}"/>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Arial" charset="0"/>
            </a:endParaRPr>
          </a:p>
        </p:txBody>
      </p:sp>
      <p:sp>
        <p:nvSpPr>
          <p:cNvPr id="9" name="Straight Connector 8">
            <a:extLst>
              <a:ext uri="{FF2B5EF4-FFF2-40B4-BE49-F238E27FC236}">
                <a16:creationId xmlns:a16="http://schemas.microsoft.com/office/drawing/2014/main" id="{14A6107B-7786-4809-9D49-C71340C6E632}"/>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0" name="Straight Connector 9">
            <a:extLst>
              <a:ext uri="{FF2B5EF4-FFF2-40B4-BE49-F238E27FC236}">
                <a16:creationId xmlns:a16="http://schemas.microsoft.com/office/drawing/2014/main" id="{C3AD7158-49A2-467F-B057-0A977FF3A124}"/>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1" name="Straight Connector 10">
            <a:extLst>
              <a:ext uri="{FF2B5EF4-FFF2-40B4-BE49-F238E27FC236}">
                <a16:creationId xmlns:a16="http://schemas.microsoft.com/office/drawing/2014/main" id="{61BDACF9-86CB-406F-9F42-ACE46EDDBCD3}"/>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2" name="Straight Connector 11">
            <a:extLst>
              <a:ext uri="{FF2B5EF4-FFF2-40B4-BE49-F238E27FC236}">
                <a16:creationId xmlns:a16="http://schemas.microsoft.com/office/drawing/2014/main" id="{8FDB497F-E88D-469E-9F5F-84CE6B29E793}"/>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3" name="Rectangle 12">
            <a:extLst>
              <a:ext uri="{FF2B5EF4-FFF2-40B4-BE49-F238E27FC236}">
                <a16:creationId xmlns:a16="http://schemas.microsoft.com/office/drawing/2014/main" id="{BB154E9F-4BF8-4741-A6B8-5A14D2FB49A3}"/>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a:extLst>
              <a:ext uri="{FF2B5EF4-FFF2-40B4-BE49-F238E27FC236}">
                <a16:creationId xmlns:a16="http://schemas.microsoft.com/office/drawing/2014/main" id="{3CEB92BB-7409-441B-BC39-9FFC852549BD}"/>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Oval 14">
            <a:extLst>
              <a:ext uri="{FF2B5EF4-FFF2-40B4-BE49-F238E27FC236}">
                <a16:creationId xmlns:a16="http://schemas.microsoft.com/office/drawing/2014/main" id="{047B1F77-A6F9-4945-BB2C-FCB40B34571A}"/>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Oval 15">
            <a:extLst>
              <a:ext uri="{FF2B5EF4-FFF2-40B4-BE49-F238E27FC236}">
                <a16:creationId xmlns:a16="http://schemas.microsoft.com/office/drawing/2014/main" id="{726D7004-C9DB-4036-9E3E-171511791149}"/>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a:extLst>
              <a:ext uri="{FF2B5EF4-FFF2-40B4-BE49-F238E27FC236}">
                <a16:creationId xmlns:a16="http://schemas.microsoft.com/office/drawing/2014/main" id="{6CFF304F-01F7-4E6E-AEE3-1AB2C0557C2B}"/>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a:extLst>
              <a:ext uri="{FF2B5EF4-FFF2-40B4-BE49-F238E27FC236}">
                <a16:creationId xmlns:a16="http://schemas.microsoft.com/office/drawing/2014/main" id="{58CE9703-7367-4F5D-8870-D8A550561146}"/>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Straight Connector 18">
            <a:extLst>
              <a:ext uri="{FF2B5EF4-FFF2-40B4-BE49-F238E27FC236}">
                <a16:creationId xmlns:a16="http://schemas.microsoft.com/office/drawing/2014/main" id="{4223FF0A-7233-4A6A-9171-E854086B9CB5}"/>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solidFill>
                  <a:srgbClr val="00A44A"/>
                </a:solidFill>
              </a:defRPr>
            </a:lvl1pPr>
          </a:lstStyle>
          <a:p>
            <a:r>
              <a:rPr lang="en-US" dirty="0"/>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5A8DC395-6B3D-42CE-9B03-CB7570078DAC}"/>
              </a:ext>
            </a:extLst>
          </p:cNvPr>
          <p:cNvSpPr>
            <a:spLocks noGrp="1"/>
          </p:cNvSpPr>
          <p:nvPr>
            <p:ph type="dt" sz="half" idx="10"/>
          </p:nvPr>
        </p:nvSpPr>
        <p:spPr bwMode="auto">
          <a:xfrm rot="5400000">
            <a:off x="7762875" y="1169988"/>
            <a:ext cx="2286000" cy="381000"/>
          </a:xfrm>
        </p:spPr>
        <p:txBody>
          <a:bodyPr/>
          <a:lstStyle>
            <a:lvl1pPr>
              <a:defRPr/>
            </a:lvl1pPr>
          </a:lstStyle>
          <a:p>
            <a:pPr>
              <a:defRPr/>
            </a:pPr>
            <a:endParaRPr lang="en-US" altLang="en-US"/>
          </a:p>
        </p:txBody>
      </p:sp>
      <p:sp>
        <p:nvSpPr>
          <p:cNvPr id="21" name="Footer Placeholder 4">
            <a:extLst>
              <a:ext uri="{FF2B5EF4-FFF2-40B4-BE49-F238E27FC236}">
                <a16:creationId xmlns:a16="http://schemas.microsoft.com/office/drawing/2014/main" id="{D4D015CC-4BAF-4AAA-AAA0-DCE0FEA63149}"/>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ltLang="en-US"/>
          </a:p>
        </p:txBody>
      </p:sp>
      <p:sp>
        <p:nvSpPr>
          <p:cNvPr id="22" name="Slide Number Placeholder 5">
            <a:extLst>
              <a:ext uri="{FF2B5EF4-FFF2-40B4-BE49-F238E27FC236}">
                <a16:creationId xmlns:a16="http://schemas.microsoft.com/office/drawing/2014/main" id="{E9ECC140-5F10-4E4F-85DD-56A279C31F79}"/>
              </a:ext>
            </a:extLst>
          </p:cNvPr>
          <p:cNvSpPr>
            <a:spLocks noGrp="1"/>
          </p:cNvSpPr>
          <p:nvPr>
            <p:ph type="sldNum" sz="quarter" idx="12"/>
          </p:nvPr>
        </p:nvSpPr>
        <p:spPr bwMode="auto">
          <a:xfrm>
            <a:off x="1339850" y="4929188"/>
            <a:ext cx="609600" cy="517525"/>
          </a:xfrm>
        </p:spPr>
        <p:txBody>
          <a:bodyPr/>
          <a:lstStyle>
            <a:lvl1pPr>
              <a:defRPr smtClean="0"/>
            </a:lvl1pPr>
          </a:lstStyle>
          <a:p>
            <a:pPr>
              <a:defRPr/>
            </a:pPr>
            <a:fld id="{CF2E4677-E8BD-45B1-9B2E-E144335B2294}" type="slidenum">
              <a:rPr lang="en-US" altLang="en-US"/>
              <a:pPr>
                <a:defRPr/>
              </a:pPr>
              <a:t>‹#›</a:t>
            </a:fld>
            <a:endParaRPr lang="en-US" altLang="en-US"/>
          </a:p>
        </p:txBody>
      </p:sp>
    </p:spTree>
    <p:extLst>
      <p:ext uri="{BB962C8B-B14F-4D97-AF65-F5344CB8AC3E}">
        <p14:creationId xmlns:p14="http://schemas.microsoft.com/office/powerpoint/2010/main" val="22573708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solidFill>
                  <a:srgbClr val="0C27AC"/>
                </a:solidFill>
              </a:defRPr>
            </a:lvl1pPr>
          </a:lstStyle>
          <a:p>
            <a:r>
              <a:rPr lang="en-US" dirty="0"/>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189A442C-511A-4D8F-AE78-3306113EAB93}"/>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2">
            <a:extLst>
              <a:ext uri="{FF2B5EF4-FFF2-40B4-BE49-F238E27FC236}">
                <a16:creationId xmlns:a16="http://schemas.microsoft.com/office/drawing/2014/main" id="{70F3D6FF-206B-4642-9C7F-372117012237}"/>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22">
            <a:extLst>
              <a:ext uri="{FF2B5EF4-FFF2-40B4-BE49-F238E27FC236}">
                <a16:creationId xmlns:a16="http://schemas.microsoft.com/office/drawing/2014/main" id="{0891AE2D-AB97-43C2-A575-3BE955CACBF3}"/>
              </a:ext>
            </a:extLst>
          </p:cNvPr>
          <p:cNvSpPr>
            <a:spLocks noGrp="1"/>
          </p:cNvSpPr>
          <p:nvPr>
            <p:ph type="sldNum" sz="quarter" idx="12"/>
          </p:nvPr>
        </p:nvSpPr>
        <p:spPr/>
        <p:txBody>
          <a:bodyPr/>
          <a:lstStyle>
            <a:lvl1pPr>
              <a:defRPr smtClean="0"/>
            </a:lvl1pPr>
          </a:lstStyle>
          <a:p>
            <a:pPr>
              <a:defRPr/>
            </a:pPr>
            <a:fld id="{7314F12E-FA17-46DE-BB9D-A279243894D8}" type="slidenum">
              <a:rPr lang="en-US" altLang="en-US"/>
              <a:pPr>
                <a:defRPr/>
              </a:pPr>
              <a:t>‹#›</a:t>
            </a:fld>
            <a:endParaRPr lang="en-US" altLang="en-US"/>
          </a:p>
        </p:txBody>
      </p:sp>
    </p:spTree>
    <p:extLst>
      <p:ext uri="{BB962C8B-B14F-4D97-AF65-F5344CB8AC3E}">
        <p14:creationId xmlns:p14="http://schemas.microsoft.com/office/powerpoint/2010/main" val="233524825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solidFill>
                  <a:srgbClr val="0C27AC"/>
                </a:solidFill>
              </a:defRPr>
            </a:lvl1pPr>
          </a:lstStyle>
          <a:p>
            <a:r>
              <a:rPr lang="en-US" dirty="0"/>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a:extLst>
              <a:ext uri="{FF2B5EF4-FFF2-40B4-BE49-F238E27FC236}">
                <a16:creationId xmlns:a16="http://schemas.microsoft.com/office/drawing/2014/main" id="{A7347178-1223-4B87-A300-902E040F66C9}"/>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2">
            <a:extLst>
              <a:ext uri="{FF2B5EF4-FFF2-40B4-BE49-F238E27FC236}">
                <a16:creationId xmlns:a16="http://schemas.microsoft.com/office/drawing/2014/main" id="{F5F24719-CAEB-47AF-9D1D-5E05AF777EBD}"/>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22">
            <a:extLst>
              <a:ext uri="{FF2B5EF4-FFF2-40B4-BE49-F238E27FC236}">
                <a16:creationId xmlns:a16="http://schemas.microsoft.com/office/drawing/2014/main" id="{A32C3557-0745-4176-97C2-13EA9FBE646C}"/>
              </a:ext>
            </a:extLst>
          </p:cNvPr>
          <p:cNvSpPr>
            <a:spLocks noGrp="1"/>
          </p:cNvSpPr>
          <p:nvPr>
            <p:ph type="sldNum" sz="quarter" idx="12"/>
          </p:nvPr>
        </p:nvSpPr>
        <p:spPr/>
        <p:txBody>
          <a:bodyPr/>
          <a:lstStyle>
            <a:lvl1pPr>
              <a:defRPr smtClean="0"/>
            </a:lvl1pPr>
          </a:lstStyle>
          <a:p>
            <a:pPr>
              <a:defRPr/>
            </a:pPr>
            <a:fld id="{DA0C7360-935B-4D5C-A02E-658EB141B669}" type="slidenum">
              <a:rPr lang="en-US" altLang="en-US"/>
              <a:pPr>
                <a:defRPr/>
              </a:pPr>
              <a:t>‹#›</a:t>
            </a:fld>
            <a:endParaRPr lang="en-US" altLang="en-US"/>
          </a:p>
        </p:txBody>
      </p:sp>
    </p:spTree>
    <p:extLst>
      <p:ext uri="{BB962C8B-B14F-4D97-AF65-F5344CB8AC3E}">
        <p14:creationId xmlns:p14="http://schemas.microsoft.com/office/powerpoint/2010/main" val="249814130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C27AC"/>
                </a:solidFill>
              </a:defRPr>
            </a:lvl1pPr>
          </a:lstStyle>
          <a:p>
            <a:r>
              <a:rPr lang="en-US" dirty="0"/>
              <a:t>Click to edit Master title style</a:t>
            </a:r>
          </a:p>
        </p:txBody>
      </p:sp>
      <p:sp>
        <p:nvSpPr>
          <p:cNvPr id="3" name="Date Placeholder 5">
            <a:extLst>
              <a:ext uri="{FF2B5EF4-FFF2-40B4-BE49-F238E27FC236}">
                <a16:creationId xmlns:a16="http://schemas.microsoft.com/office/drawing/2014/main" id="{7FE1FC78-2EA7-436A-BA50-AF842D69BC4A}"/>
              </a:ext>
            </a:extLst>
          </p:cNvPr>
          <p:cNvSpPr>
            <a:spLocks noGrp="1"/>
          </p:cNvSpPr>
          <p:nvPr>
            <p:ph type="dt" sz="half" idx="10"/>
          </p:nvPr>
        </p:nvSpPr>
        <p:spPr/>
        <p:txBody>
          <a:bodyPr rtlCol="0"/>
          <a:lstStyle>
            <a:lvl1pPr>
              <a:defRPr/>
            </a:lvl1pPr>
          </a:lstStyle>
          <a:p>
            <a:pPr>
              <a:defRPr/>
            </a:pPr>
            <a:endParaRPr lang="en-US" altLang="en-US"/>
          </a:p>
        </p:txBody>
      </p:sp>
      <p:sp>
        <p:nvSpPr>
          <p:cNvPr id="4" name="Slide Number Placeholder 6">
            <a:extLst>
              <a:ext uri="{FF2B5EF4-FFF2-40B4-BE49-F238E27FC236}">
                <a16:creationId xmlns:a16="http://schemas.microsoft.com/office/drawing/2014/main" id="{9C6F75FE-A98F-4DE4-84FF-A7F1D1774F7F}"/>
              </a:ext>
            </a:extLst>
          </p:cNvPr>
          <p:cNvSpPr>
            <a:spLocks noGrp="1"/>
          </p:cNvSpPr>
          <p:nvPr>
            <p:ph type="sldNum" sz="quarter" idx="11"/>
          </p:nvPr>
        </p:nvSpPr>
        <p:spPr/>
        <p:txBody>
          <a:bodyPr/>
          <a:lstStyle>
            <a:lvl1pPr>
              <a:defRPr smtClean="0"/>
            </a:lvl1pPr>
          </a:lstStyle>
          <a:p>
            <a:pPr>
              <a:defRPr/>
            </a:pPr>
            <a:fld id="{9C3153E3-0E8E-42A3-A52A-A5815DC0E560}" type="slidenum">
              <a:rPr lang="en-US" altLang="en-US"/>
              <a:pPr>
                <a:defRPr/>
              </a:pPr>
              <a:t>‹#›</a:t>
            </a:fld>
            <a:endParaRPr lang="en-US" altLang="en-US"/>
          </a:p>
        </p:txBody>
      </p:sp>
      <p:sp>
        <p:nvSpPr>
          <p:cNvPr id="5" name="Footer Placeholder 7">
            <a:extLst>
              <a:ext uri="{FF2B5EF4-FFF2-40B4-BE49-F238E27FC236}">
                <a16:creationId xmlns:a16="http://schemas.microsoft.com/office/drawing/2014/main" id="{48E5A69C-9CF1-4687-841B-3018952D62F4}"/>
              </a:ext>
            </a:extLst>
          </p:cNvPr>
          <p:cNvSpPr>
            <a:spLocks noGrp="1"/>
          </p:cNvSpPr>
          <p:nvPr>
            <p:ph type="ftr" sz="quarter" idx="12"/>
          </p:nvPr>
        </p:nvSpPr>
        <p:spPr/>
        <p:txBody>
          <a:bodyPr rtlCol="0"/>
          <a:lstStyle>
            <a:lvl1pPr>
              <a:defRPr/>
            </a:lvl1pPr>
          </a:lstStyle>
          <a:p>
            <a:pPr>
              <a:defRPr/>
            </a:pPr>
            <a:endParaRPr lang="en-US" altLang="en-US"/>
          </a:p>
        </p:txBody>
      </p:sp>
    </p:spTree>
    <p:extLst>
      <p:ext uri="{BB962C8B-B14F-4D97-AF65-F5344CB8AC3E}">
        <p14:creationId xmlns:p14="http://schemas.microsoft.com/office/powerpoint/2010/main" val="28478764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7F394E04-2F27-47A7-B98B-265155530B4A}"/>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2">
            <a:extLst>
              <a:ext uri="{FF2B5EF4-FFF2-40B4-BE49-F238E27FC236}">
                <a16:creationId xmlns:a16="http://schemas.microsoft.com/office/drawing/2014/main" id="{E0CDBE98-3F93-4565-B67A-5C04F70CE2ED}"/>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22">
            <a:extLst>
              <a:ext uri="{FF2B5EF4-FFF2-40B4-BE49-F238E27FC236}">
                <a16:creationId xmlns:a16="http://schemas.microsoft.com/office/drawing/2014/main" id="{7CE0CC75-ECB4-4D89-AF28-3F0387153C35}"/>
              </a:ext>
            </a:extLst>
          </p:cNvPr>
          <p:cNvSpPr>
            <a:spLocks noGrp="1"/>
          </p:cNvSpPr>
          <p:nvPr>
            <p:ph type="sldNum" sz="quarter" idx="12"/>
          </p:nvPr>
        </p:nvSpPr>
        <p:spPr/>
        <p:txBody>
          <a:bodyPr/>
          <a:lstStyle>
            <a:lvl1pPr>
              <a:defRPr smtClean="0"/>
            </a:lvl1pPr>
          </a:lstStyle>
          <a:p>
            <a:pPr>
              <a:defRPr/>
            </a:pPr>
            <a:fld id="{2B6DF8FA-AF76-4916-A5CD-BEA9DCE53B06}" type="slidenum">
              <a:rPr lang="en-US" altLang="en-US"/>
              <a:pPr>
                <a:defRPr/>
              </a:pPr>
              <a:t>‹#›</a:t>
            </a:fld>
            <a:endParaRPr lang="en-US" altLang="en-US"/>
          </a:p>
        </p:txBody>
      </p:sp>
    </p:spTree>
    <p:extLst>
      <p:ext uri="{BB962C8B-B14F-4D97-AF65-F5344CB8AC3E}">
        <p14:creationId xmlns:p14="http://schemas.microsoft.com/office/powerpoint/2010/main" val="392838390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B4E9C339-1EB9-4735-B475-B3A59A834DDB}"/>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Arial" charset="0"/>
            </a:endParaRPr>
          </a:p>
        </p:txBody>
      </p:sp>
      <p:sp>
        <p:nvSpPr>
          <p:cNvPr id="6" name="Straight Connector 5">
            <a:extLst>
              <a:ext uri="{FF2B5EF4-FFF2-40B4-BE49-F238E27FC236}">
                <a16:creationId xmlns:a16="http://schemas.microsoft.com/office/drawing/2014/main" id="{4766BD33-80B2-41CB-AE54-01006E9AF4C9}"/>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Arial" charset="0"/>
            </a:endParaRPr>
          </a:p>
        </p:txBody>
      </p:sp>
      <p:sp>
        <p:nvSpPr>
          <p:cNvPr id="7" name="Straight Connector 17">
            <a:extLst>
              <a:ext uri="{FF2B5EF4-FFF2-40B4-BE49-F238E27FC236}">
                <a16:creationId xmlns:a16="http://schemas.microsoft.com/office/drawing/2014/main" id="{D2FFCDF3-5060-4DC6-9A6F-401655163B84}"/>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Straight Connector 18">
            <a:extLst>
              <a:ext uri="{FF2B5EF4-FFF2-40B4-BE49-F238E27FC236}">
                <a16:creationId xmlns:a16="http://schemas.microsoft.com/office/drawing/2014/main" id="{1261EADD-E930-43D6-9602-8EB62870D85D}"/>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 name="Rectangle 8">
            <a:extLst>
              <a:ext uri="{FF2B5EF4-FFF2-40B4-BE49-F238E27FC236}">
                <a16:creationId xmlns:a16="http://schemas.microsoft.com/office/drawing/2014/main" id="{7D31A6A7-6394-4E67-8B51-4BED5F3E63B4}"/>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20">
            <a:extLst>
              <a:ext uri="{FF2B5EF4-FFF2-40B4-BE49-F238E27FC236}">
                <a16:creationId xmlns:a16="http://schemas.microsoft.com/office/drawing/2014/main" id="{001F3EE6-4143-4D37-B9E5-E7CF04B41A4F}"/>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1" name="Oval 10">
            <a:extLst>
              <a:ext uri="{FF2B5EF4-FFF2-40B4-BE49-F238E27FC236}">
                <a16:creationId xmlns:a16="http://schemas.microsoft.com/office/drawing/2014/main" id="{2CB07E2B-17D4-4866-9735-091FD2333D7D}"/>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lvl1pPr>
              <a:defRPr>
                <a:solidFill>
                  <a:schemeClr val="accent5">
                    <a:lumMod val="7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20">
            <a:extLst>
              <a:ext uri="{FF2B5EF4-FFF2-40B4-BE49-F238E27FC236}">
                <a16:creationId xmlns:a16="http://schemas.microsoft.com/office/drawing/2014/main" id="{6B1E5A1B-1A1D-4337-AE1C-77965583E7AD}"/>
              </a:ext>
            </a:extLst>
          </p:cNvPr>
          <p:cNvSpPr>
            <a:spLocks noGrp="1"/>
          </p:cNvSpPr>
          <p:nvPr>
            <p:ph type="dt" sz="half" idx="10"/>
          </p:nvPr>
        </p:nvSpPr>
        <p:spPr/>
        <p:txBody>
          <a:bodyPr rtlCol="0"/>
          <a:lstStyle>
            <a:lvl1pPr>
              <a:defRPr/>
            </a:lvl1pPr>
          </a:lstStyle>
          <a:p>
            <a:pPr>
              <a:defRPr/>
            </a:pPr>
            <a:endParaRPr lang="en-US" altLang="en-US"/>
          </a:p>
        </p:txBody>
      </p:sp>
      <p:sp>
        <p:nvSpPr>
          <p:cNvPr id="13" name="Slide Number Placeholder 21">
            <a:extLst>
              <a:ext uri="{FF2B5EF4-FFF2-40B4-BE49-F238E27FC236}">
                <a16:creationId xmlns:a16="http://schemas.microsoft.com/office/drawing/2014/main" id="{D7F7DA93-AB1B-4265-A882-61F5B421990F}"/>
              </a:ext>
            </a:extLst>
          </p:cNvPr>
          <p:cNvSpPr>
            <a:spLocks noGrp="1"/>
          </p:cNvSpPr>
          <p:nvPr>
            <p:ph type="sldNum" sz="quarter" idx="11"/>
          </p:nvPr>
        </p:nvSpPr>
        <p:spPr/>
        <p:txBody>
          <a:bodyPr/>
          <a:lstStyle>
            <a:lvl1pPr>
              <a:defRPr smtClean="0"/>
            </a:lvl1pPr>
          </a:lstStyle>
          <a:p>
            <a:pPr>
              <a:defRPr/>
            </a:pPr>
            <a:fld id="{73797D98-42C4-4494-86DA-BE63A8DF6F9B}" type="slidenum">
              <a:rPr lang="en-US" altLang="en-US"/>
              <a:pPr>
                <a:defRPr/>
              </a:pPr>
              <a:t>‹#›</a:t>
            </a:fld>
            <a:endParaRPr lang="en-US" altLang="en-US"/>
          </a:p>
        </p:txBody>
      </p:sp>
      <p:sp>
        <p:nvSpPr>
          <p:cNvPr id="14" name="Footer Placeholder 22">
            <a:extLst>
              <a:ext uri="{FF2B5EF4-FFF2-40B4-BE49-F238E27FC236}">
                <a16:creationId xmlns:a16="http://schemas.microsoft.com/office/drawing/2014/main" id="{B0986ABE-BE6C-4926-8E4B-B1110427BFB4}"/>
              </a:ext>
            </a:extLst>
          </p:cNvPr>
          <p:cNvSpPr>
            <a:spLocks noGrp="1"/>
          </p:cNvSpPr>
          <p:nvPr>
            <p:ph type="ftr" sz="quarter" idx="12"/>
          </p:nvPr>
        </p:nvSpPr>
        <p:spPr/>
        <p:txBody>
          <a:bodyPr rtlCol="0"/>
          <a:lstStyle>
            <a:lvl1pPr>
              <a:defRPr/>
            </a:lvl1pPr>
          </a:lstStyle>
          <a:p>
            <a:pPr>
              <a:defRPr/>
            </a:pPr>
            <a:endParaRPr lang="en-US" altLang="en-US"/>
          </a:p>
        </p:txBody>
      </p:sp>
    </p:spTree>
    <p:extLst>
      <p:ext uri="{BB962C8B-B14F-4D97-AF65-F5344CB8AC3E}">
        <p14:creationId xmlns:p14="http://schemas.microsoft.com/office/powerpoint/2010/main" val="149274672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D4D0BCEE-2D43-476F-A81F-1F7C9311FCAD}"/>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6" name="Oval 5">
            <a:extLst>
              <a:ext uri="{FF2B5EF4-FFF2-40B4-BE49-F238E27FC236}">
                <a16:creationId xmlns:a16="http://schemas.microsoft.com/office/drawing/2014/main" id="{40E10CAD-182E-4BD9-94FC-8707CB3E397E}"/>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Straight Connector 17">
            <a:extLst>
              <a:ext uri="{FF2B5EF4-FFF2-40B4-BE49-F238E27FC236}">
                <a16:creationId xmlns:a16="http://schemas.microsoft.com/office/drawing/2014/main" id="{1963D79D-1B5D-40AE-AFDA-74498F8C2B16}"/>
              </a:ext>
            </a:extLst>
          </p:cNvPr>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Rectangle 7">
            <a:extLst>
              <a:ext uri="{FF2B5EF4-FFF2-40B4-BE49-F238E27FC236}">
                <a16:creationId xmlns:a16="http://schemas.microsoft.com/office/drawing/2014/main" id="{99EDD4D2-0402-4600-BC6C-1753F6EC20A4}"/>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traight Connector 19">
            <a:extLst>
              <a:ext uri="{FF2B5EF4-FFF2-40B4-BE49-F238E27FC236}">
                <a16:creationId xmlns:a16="http://schemas.microsoft.com/office/drawing/2014/main" id="{4B55D1FC-676D-4988-A57B-7340B25DFB52}"/>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 name="Straight Connector 9">
            <a:extLst>
              <a:ext uri="{FF2B5EF4-FFF2-40B4-BE49-F238E27FC236}">
                <a16:creationId xmlns:a16="http://schemas.microsoft.com/office/drawing/2014/main" id="{752A74EA-1581-4E66-B2A5-626EDA138803}"/>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Arial" charset="0"/>
            </a:endParaRPr>
          </a:p>
        </p:txBody>
      </p:sp>
      <p:sp>
        <p:nvSpPr>
          <p:cNvPr id="11" name="Straight Connector 23">
            <a:extLst>
              <a:ext uri="{FF2B5EF4-FFF2-40B4-BE49-F238E27FC236}">
                <a16:creationId xmlns:a16="http://schemas.microsoft.com/office/drawing/2014/main" id="{76124E39-BD15-472A-A402-E7A5F8C675FD}"/>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1230DA36-5119-46F9-811C-5DBF8E00F22A}"/>
              </a:ext>
            </a:extLst>
          </p:cNvPr>
          <p:cNvSpPr>
            <a:spLocks noGrp="1"/>
          </p:cNvSpPr>
          <p:nvPr>
            <p:ph type="dt" sz="half" idx="10"/>
          </p:nvPr>
        </p:nvSpPr>
        <p:spPr/>
        <p:txBody>
          <a:bodyPr rtlCol="0"/>
          <a:lstStyle>
            <a:lvl1pPr>
              <a:defRPr/>
            </a:lvl1pPr>
          </a:lstStyle>
          <a:p>
            <a:pPr>
              <a:defRPr/>
            </a:pPr>
            <a:endParaRPr lang="en-US" altLang="en-US"/>
          </a:p>
        </p:txBody>
      </p:sp>
      <p:sp>
        <p:nvSpPr>
          <p:cNvPr id="13" name="Slide Number Placeholder 17">
            <a:extLst>
              <a:ext uri="{FF2B5EF4-FFF2-40B4-BE49-F238E27FC236}">
                <a16:creationId xmlns:a16="http://schemas.microsoft.com/office/drawing/2014/main" id="{47D1DC98-F1B3-4AC9-A19E-3F1B26E651B9}"/>
              </a:ext>
            </a:extLst>
          </p:cNvPr>
          <p:cNvSpPr>
            <a:spLocks noGrp="1"/>
          </p:cNvSpPr>
          <p:nvPr>
            <p:ph type="sldNum" sz="quarter" idx="11"/>
          </p:nvPr>
        </p:nvSpPr>
        <p:spPr/>
        <p:txBody>
          <a:bodyPr/>
          <a:lstStyle>
            <a:lvl1pPr>
              <a:defRPr smtClean="0"/>
            </a:lvl1pPr>
          </a:lstStyle>
          <a:p>
            <a:pPr>
              <a:defRPr/>
            </a:pPr>
            <a:fld id="{25A1455E-C4C7-4C39-9711-845DCFACA7D7}" type="slidenum">
              <a:rPr lang="en-US" altLang="en-US"/>
              <a:pPr>
                <a:defRPr/>
              </a:pPr>
              <a:t>‹#›</a:t>
            </a:fld>
            <a:endParaRPr lang="en-US" altLang="en-US"/>
          </a:p>
        </p:txBody>
      </p:sp>
      <p:sp>
        <p:nvSpPr>
          <p:cNvPr id="14" name="Footer Placeholder 20">
            <a:extLst>
              <a:ext uri="{FF2B5EF4-FFF2-40B4-BE49-F238E27FC236}">
                <a16:creationId xmlns:a16="http://schemas.microsoft.com/office/drawing/2014/main" id="{8D8507AF-AFB2-4819-AB3A-77F1DF7B055E}"/>
              </a:ext>
            </a:extLst>
          </p:cNvPr>
          <p:cNvSpPr>
            <a:spLocks noGrp="1"/>
          </p:cNvSpPr>
          <p:nvPr>
            <p:ph type="ftr" sz="quarter" idx="12"/>
          </p:nvPr>
        </p:nvSpPr>
        <p:spPr/>
        <p:txBody>
          <a:bodyPr rtlCol="0"/>
          <a:lstStyle>
            <a:lvl1pPr>
              <a:defRPr/>
            </a:lvl1pPr>
          </a:lstStyle>
          <a:p>
            <a:pPr>
              <a:defRPr/>
            </a:pPr>
            <a:endParaRPr lang="en-US" altLang="en-US"/>
          </a:p>
        </p:txBody>
      </p:sp>
    </p:spTree>
    <p:extLst>
      <p:ext uri="{BB962C8B-B14F-4D97-AF65-F5344CB8AC3E}">
        <p14:creationId xmlns:p14="http://schemas.microsoft.com/office/powerpoint/2010/main" val="380416891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C8C8C8"/>
            </a:gs>
            <a:gs pos="39999">
              <a:srgbClr val="F3F3F3"/>
            </a:gs>
            <a:gs pos="100000">
              <a:srgbClr val="FFFFFF"/>
            </a:gs>
          </a:gsLst>
          <a:lin ang="16200000" scaled="1"/>
        </a:gra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DC07052A-C14F-4099-AB22-0DB0DF34D275}"/>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Arial" charset="0"/>
            </a:endParaRPr>
          </a:p>
        </p:txBody>
      </p:sp>
      <p:sp>
        <p:nvSpPr>
          <p:cNvPr id="22" name="Title Placeholder 21">
            <a:extLst>
              <a:ext uri="{FF2B5EF4-FFF2-40B4-BE49-F238E27FC236}">
                <a16:creationId xmlns:a16="http://schemas.microsoft.com/office/drawing/2014/main" id="{52DD2CC5-16EE-408D-B84D-6519439C3E8B}"/>
              </a:ext>
            </a:extLst>
          </p:cNvPr>
          <p:cNvSpPr>
            <a:spLocks noGrp="1"/>
          </p:cNvSpPr>
          <p:nvPr>
            <p:ph type="title"/>
          </p:nvPr>
        </p:nvSpPr>
        <p:spPr>
          <a:xfrm>
            <a:off x="457200" y="274638"/>
            <a:ext cx="7467600" cy="1143000"/>
          </a:xfrm>
          <a:prstGeom prst="rect">
            <a:avLst/>
          </a:prstGeom>
        </p:spPr>
        <p:txBody>
          <a:bodyPr vert="horz" anchor="b">
            <a:normAutofit/>
          </a:bodyPr>
          <a:lstStyle/>
          <a:p>
            <a:r>
              <a:rPr lang="en-US" dirty="0"/>
              <a:t>Click to edit Master title style</a:t>
            </a:r>
          </a:p>
        </p:txBody>
      </p:sp>
      <p:sp>
        <p:nvSpPr>
          <p:cNvPr id="1028" name="Text Placeholder 12">
            <a:extLst>
              <a:ext uri="{FF2B5EF4-FFF2-40B4-BE49-F238E27FC236}">
                <a16:creationId xmlns:a16="http://schemas.microsoft.com/office/drawing/2014/main" id="{B3E23661-E2D5-46DC-9A7B-CE0F85169BD9}"/>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F6BCD877-97A2-4BFC-A3D8-2C3CF75887A9}"/>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latin typeface="Arial" charset="0"/>
              </a:defRPr>
            </a:lvl1pPr>
          </a:lstStyle>
          <a:p>
            <a:pPr>
              <a:defRPr/>
            </a:pPr>
            <a:endParaRPr lang="en-US" altLang="en-US"/>
          </a:p>
        </p:txBody>
      </p:sp>
      <p:sp>
        <p:nvSpPr>
          <p:cNvPr id="3" name="Footer Placeholder 2">
            <a:extLst>
              <a:ext uri="{FF2B5EF4-FFF2-40B4-BE49-F238E27FC236}">
                <a16:creationId xmlns:a16="http://schemas.microsoft.com/office/drawing/2014/main" id="{9619721C-55C6-4F52-B4C5-199EAC558977}"/>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Arial" charset="0"/>
              </a:defRPr>
            </a:lvl1pPr>
          </a:lstStyle>
          <a:p>
            <a:pPr>
              <a:defRPr/>
            </a:pPr>
            <a:endParaRPr lang="en-US" altLang="en-US"/>
          </a:p>
        </p:txBody>
      </p:sp>
      <p:sp>
        <p:nvSpPr>
          <p:cNvPr id="7" name="Straight Connector 6">
            <a:extLst>
              <a:ext uri="{FF2B5EF4-FFF2-40B4-BE49-F238E27FC236}">
                <a16:creationId xmlns:a16="http://schemas.microsoft.com/office/drawing/2014/main" id="{1DA0EFAC-C97C-42D1-BCB5-E363807FCC28}"/>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endParaRPr>
          </a:p>
        </p:txBody>
      </p:sp>
      <p:sp>
        <p:nvSpPr>
          <p:cNvPr id="1032" name="Straight Connector 8">
            <a:extLst>
              <a:ext uri="{FF2B5EF4-FFF2-40B4-BE49-F238E27FC236}">
                <a16:creationId xmlns:a16="http://schemas.microsoft.com/office/drawing/2014/main" id="{0BB31B26-78A9-4077-BC24-EAA39F4697B2}"/>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 name="Rectangle 9">
            <a:extLst>
              <a:ext uri="{FF2B5EF4-FFF2-40B4-BE49-F238E27FC236}">
                <a16:creationId xmlns:a16="http://schemas.microsoft.com/office/drawing/2014/main" id="{3BE25592-0B81-40F4-AC96-2563A3D0A2FC}"/>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34" name="Straight Connector 10">
            <a:extLst>
              <a:ext uri="{FF2B5EF4-FFF2-40B4-BE49-F238E27FC236}">
                <a16:creationId xmlns:a16="http://schemas.microsoft.com/office/drawing/2014/main" id="{47477A38-0076-43C6-9AC4-4D4FD04A0D8A}"/>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2" name="Oval 11">
            <a:extLst>
              <a:ext uri="{FF2B5EF4-FFF2-40B4-BE49-F238E27FC236}">
                <a16:creationId xmlns:a16="http://schemas.microsoft.com/office/drawing/2014/main" id="{74DC3370-7661-4C5A-B498-84AE7DEB295C}"/>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Slide Number Placeholder 22">
            <a:extLst>
              <a:ext uri="{FF2B5EF4-FFF2-40B4-BE49-F238E27FC236}">
                <a16:creationId xmlns:a16="http://schemas.microsoft.com/office/drawing/2014/main" id="{1F4955CE-E5FB-4447-9285-C9B70737819D}"/>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smtClean="0">
                <a:solidFill>
                  <a:srgbClr val="FFFFFF"/>
                </a:solidFill>
              </a:defRPr>
            </a:lvl1pPr>
          </a:lstStyle>
          <a:p>
            <a:pPr>
              <a:defRPr/>
            </a:pPr>
            <a:fld id="{3E2EE018-D35D-47CC-BA5D-69AF26E058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58"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57" r:id="rId11"/>
  </p:sldLayoutIdLst>
  <p:txStyles>
    <p:titleStyle>
      <a:lvl1pPr algn="l" rtl="0" eaLnBrk="0" fontAlgn="base" hangingPunct="0">
        <a:spcBef>
          <a:spcPct val="0"/>
        </a:spcBef>
        <a:spcAft>
          <a:spcPct val="0"/>
        </a:spcAft>
        <a:defRPr sz="3600" kern="1200" cap="small">
          <a:solidFill>
            <a:srgbClr val="00B050"/>
          </a:solidFill>
          <a:latin typeface="+mj-lt"/>
          <a:ea typeface="+mj-ea"/>
          <a:cs typeface="+mj-cs"/>
        </a:defRPr>
      </a:lvl1pPr>
      <a:lvl2pPr algn="l" rtl="0" eaLnBrk="0" fontAlgn="base" hangingPunct="0">
        <a:spcBef>
          <a:spcPct val="0"/>
        </a:spcBef>
        <a:spcAft>
          <a:spcPct val="0"/>
        </a:spcAft>
        <a:defRPr sz="3600">
          <a:solidFill>
            <a:srgbClr val="00B050"/>
          </a:solidFill>
          <a:latin typeface="Calibri" pitchFamily="34" charset="0"/>
        </a:defRPr>
      </a:lvl2pPr>
      <a:lvl3pPr algn="l" rtl="0" eaLnBrk="0" fontAlgn="base" hangingPunct="0">
        <a:spcBef>
          <a:spcPct val="0"/>
        </a:spcBef>
        <a:spcAft>
          <a:spcPct val="0"/>
        </a:spcAft>
        <a:defRPr sz="3600">
          <a:solidFill>
            <a:srgbClr val="00B050"/>
          </a:solidFill>
          <a:latin typeface="Calibri" pitchFamily="34" charset="0"/>
        </a:defRPr>
      </a:lvl3pPr>
      <a:lvl4pPr algn="l" rtl="0" eaLnBrk="0" fontAlgn="base" hangingPunct="0">
        <a:spcBef>
          <a:spcPct val="0"/>
        </a:spcBef>
        <a:spcAft>
          <a:spcPct val="0"/>
        </a:spcAft>
        <a:defRPr sz="3600">
          <a:solidFill>
            <a:srgbClr val="00B050"/>
          </a:solidFill>
          <a:latin typeface="Calibri" pitchFamily="34" charset="0"/>
        </a:defRPr>
      </a:lvl4pPr>
      <a:lvl5pPr algn="l" rtl="0" eaLnBrk="0" fontAlgn="base" hangingPunct="0">
        <a:spcBef>
          <a:spcPct val="0"/>
        </a:spcBef>
        <a:spcAft>
          <a:spcPct val="0"/>
        </a:spcAft>
        <a:defRPr sz="3600">
          <a:solidFill>
            <a:srgbClr val="00B050"/>
          </a:solidFill>
          <a:latin typeface="Calibri" pitchFamily="34" charset="0"/>
        </a:defRPr>
      </a:lvl5pPr>
      <a:lvl6pPr marL="457200" algn="l" rtl="0" fontAlgn="base">
        <a:spcBef>
          <a:spcPct val="0"/>
        </a:spcBef>
        <a:spcAft>
          <a:spcPct val="0"/>
        </a:spcAft>
        <a:defRPr sz="3000">
          <a:solidFill>
            <a:schemeClr val="tx2"/>
          </a:solidFill>
          <a:latin typeface="Calibri" pitchFamily="34" charset="0"/>
        </a:defRPr>
      </a:lvl6pPr>
      <a:lvl7pPr marL="914400" algn="l" rtl="0" fontAlgn="base">
        <a:spcBef>
          <a:spcPct val="0"/>
        </a:spcBef>
        <a:spcAft>
          <a:spcPct val="0"/>
        </a:spcAft>
        <a:defRPr sz="3000">
          <a:solidFill>
            <a:schemeClr val="tx2"/>
          </a:solidFill>
          <a:latin typeface="Calibri" pitchFamily="34" charset="0"/>
        </a:defRPr>
      </a:lvl7pPr>
      <a:lvl8pPr marL="1371600" algn="l" rtl="0" fontAlgn="base">
        <a:spcBef>
          <a:spcPct val="0"/>
        </a:spcBef>
        <a:spcAft>
          <a:spcPct val="0"/>
        </a:spcAft>
        <a:defRPr sz="3000">
          <a:solidFill>
            <a:schemeClr val="tx2"/>
          </a:solidFill>
          <a:latin typeface="Calibri" pitchFamily="34" charset="0"/>
        </a:defRPr>
      </a:lvl8pPr>
      <a:lvl9pPr marL="1828800" algn="l" rtl="0" fontAlgn="base">
        <a:spcBef>
          <a:spcPct val="0"/>
        </a:spcBef>
        <a:spcAft>
          <a:spcPct val="0"/>
        </a:spcAft>
        <a:defRPr sz="3000">
          <a:solidFill>
            <a:schemeClr val="tx2"/>
          </a:solidFill>
          <a:latin typeface="Calibri" pitchFamily="34"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B5A359"/>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E3D9B8"/>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CBD4C2"/>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www.anandtech.com/show/6936/intels-silvermont-architecture-revealed-getting-serious-about-mobile/2"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en.wikipedia.org/wiki/Kogge%E2%80%93Stone_add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en.wikipedia.org/wiki/Kogge%E2%80%93Stone_add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anandtech.com/show/6355/intels-haswell-architecture/8"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bbc.co.uk/news/technology-19557496"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Kogge%E2%80%93Stone_add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n.wikipedia.org/wiki/Kogge%E2%80%93Stone_add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Kogge%E2%80%93Stone_add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puville.com/logic_gates.ht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File:Half_Adder.sv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en.wikipedia.org/wiki/Adder_(electronic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en.wikipedia.org/wiki/Kogge%E2%80%93Stone_add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en.wikipedia.org/wiki/Kogge%E2%80%93Stone_add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Kogge%E2%80%93Stone_add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8289310-B298-4C16-924C-5CA0BC071AA0}"/>
              </a:ext>
            </a:extLst>
          </p:cNvPr>
          <p:cNvSpPr>
            <a:spLocks noGrp="1" noChangeArrowheads="1"/>
          </p:cNvSpPr>
          <p:nvPr>
            <p:ph type="ctrTitle"/>
          </p:nvPr>
        </p:nvSpPr>
        <p:spPr>
          <a:xfrm>
            <a:off x="1981200" y="838200"/>
            <a:ext cx="5867400" cy="2743200"/>
          </a:xfrm>
        </p:spPr>
        <p:txBody>
          <a:bodyPr>
            <a:normAutofit fontScale="90000"/>
          </a:bodyPr>
          <a:lstStyle/>
          <a:p>
            <a:pPr eaLnBrk="1" fontAlgn="auto" hangingPunct="1">
              <a:spcAft>
                <a:spcPts val="0"/>
              </a:spcAft>
              <a:defRPr/>
            </a:pPr>
            <a:r>
              <a:rPr lang="en-US" altLang="en-US" sz="4000" dirty="0">
                <a:solidFill>
                  <a:srgbClr val="FF0000"/>
                </a:solidFill>
              </a:rPr>
              <a:t>Operating Systems and  Architectures</a:t>
            </a:r>
            <a:br>
              <a:rPr lang="en-US" altLang="en-US" sz="4000" dirty="0">
                <a:solidFill>
                  <a:srgbClr val="FF0000"/>
                </a:solidFill>
              </a:rPr>
            </a:br>
            <a:r>
              <a:rPr lang="en-US" altLang="en-US" sz="4000" dirty="0">
                <a:solidFill>
                  <a:srgbClr val="FF0000"/>
                </a:solidFill>
              </a:rPr>
              <a:t>CSCM98, Part 5:</a:t>
            </a:r>
            <a:br>
              <a:rPr lang="en-US" altLang="en-US" sz="4000" dirty="0">
                <a:solidFill>
                  <a:srgbClr val="FF0000"/>
                </a:solidFill>
              </a:rPr>
            </a:br>
            <a:r>
              <a:rPr lang="en-US" altLang="en-US" sz="4000" dirty="0">
                <a:solidFill>
                  <a:srgbClr val="FF0000"/>
                </a:solidFill>
              </a:rPr>
              <a:t>Introduction to CPUs</a:t>
            </a:r>
            <a:br>
              <a:rPr lang="en-US" altLang="en-US" sz="4000" dirty="0">
                <a:solidFill>
                  <a:srgbClr val="FF0000"/>
                </a:solidFill>
              </a:rPr>
            </a:br>
            <a:r>
              <a:rPr lang="en-US" altLang="en-US" sz="4000" dirty="0">
                <a:solidFill>
                  <a:srgbClr val="FF0000"/>
                </a:solidFill>
              </a:rPr>
              <a:t> </a:t>
            </a:r>
          </a:p>
        </p:txBody>
      </p:sp>
      <p:sp>
        <p:nvSpPr>
          <p:cNvPr id="14339" name="Rectangle 4">
            <a:extLst>
              <a:ext uri="{FF2B5EF4-FFF2-40B4-BE49-F238E27FC236}">
                <a16:creationId xmlns:a16="http://schemas.microsoft.com/office/drawing/2014/main" id="{7D6C4175-A0A3-4D94-87AA-505EACA624EF}"/>
              </a:ext>
            </a:extLst>
          </p:cNvPr>
          <p:cNvSpPr>
            <a:spLocks noGrp="1" noChangeArrowheads="1"/>
          </p:cNvSpPr>
          <p:nvPr>
            <p:ph type="subTitle" idx="1"/>
          </p:nvPr>
        </p:nvSpPr>
        <p:spPr>
          <a:xfrm>
            <a:off x="1447800" y="4267200"/>
            <a:ext cx="6400800" cy="1752600"/>
          </a:xfrm>
          <a:noFill/>
          <a:ln w="31750">
            <a:solidFill>
              <a:srgbClr val="3A527A"/>
            </a:solidFill>
            <a:miter lim="800000"/>
            <a:headEnd/>
            <a:tailEnd/>
          </a:ln>
        </p:spPr>
        <p:txBody>
          <a:bodyPr/>
          <a:lstStyle/>
          <a:p>
            <a:pPr eaLnBrk="1" hangingPunct="1"/>
            <a:endParaRPr lang="en-US" altLang="en-US"/>
          </a:p>
          <a:p>
            <a:pPr eaLnBrk="1" hangingPunct="1"/>
            <a:endParaRPr lang="en-US" altLang="en-US"/>
          </a:p>
        </p:txBody>
      </p:sp>
      <p:sp>
        <p:nvSpPr>
          <p:cNvPr id="14340" name="Text Box 5">
            <a:extLst>
              <a:ext uri="{FF2B5EF4-FFF2-40B4-BE49-F238E27FC236}">
                <a16:creationId xmlns:a16="http://schemas.microsoft.com/office/drawing/2014/main" id="{2A20579A-28C4-48AD-92CB-CE33A4D23851}"/>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14341" name="Text Box 6">
            <a:extLst>
              <a:ext uri="{FF2B5EF4-FFF2-40B4-BE49-F238E27FC236}">
                <a16:creationId xmlns:a16="http://schemas.microsoft.com/office/drawing/2014/main" id="{D9195565-B50B-4975-BB50-2F7287E09DED}"/>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477B56FC-CAC3-4D51-80D2-D0070B8493F4}" type="slidenum">
              <a:rPr lang="en-US" altLang="en-US" sz="1400" b="1">
                <a:latin typeface="Times New Roman" panose="02020603050405020304" pitchFamily="18" charset="0"/>
              </a:rPr>
              <a:pPr algn="ctr" eaLnBrk="1" hangingPunct="1"/>
              <a:t>1</a:t>
            </a:fld>
            <a:endParaRPr lang="fr-FR" altLang="en-US" sz="1400" b="1">
              <a:latin typeface="Times New Roman" panose="02020603050405020304" pitchFamily="18" charset="0"/>
            </a:endParaRPr>
          </a:p>
        </p:txBody>
      </p:sp>
      <p:sp>
        <p:nvSpPr>
          <p:cNvPr id="14342" name="Text Box 7">
            <a:extLst>
              <a:ext uri="{FF2B5EF4-FFF2-40B4-BE49-F238E27FC236}">
                <a16:creationId xmlns:a16="http://schemas.microsoft.com/office/drawing/2014/main" id="{8349E0C8-A17E-4D70-A9DB-E178C4F268B7}"/>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
        <p:nvSpPr>
          <p:cNvPr id="14343" name="Text Box 8">
            <a:extLst>
              <a:ext uri="{FF2B5EF4-FFF2-40B4-BE49-F238E27FC236}">
                <a16:creationId xmlns:a16="http://schemas.microsoft.com/office/drawing/2014/main" id="{9859DC96-2ED0-4C87-9B9F-A65F507FC1B9}"/>
              </a:ext>
            </a:extLst>
          </p:cNvPr>
          <p:cNvSpPr txBox="1">
            <a:spLocks noChangeArrowheads="1"/>
          </p:cNvSpPr>
          <p:nvPr/>
        </p:nvSpPr>
        <p:spPr bwMode="auto">
          <a:xfrm>
            <a:off x="3406775" y="4876800"/>
            <a:ext cx="257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latin typeface="Times New Roman" panose="02020603050405020304" pitchFamily="18" charset="0"/>
                <a:cs typeface="Times New Roman" panose="02020603050405020304" pitchFamily="18" charset="0"/>
              </a:rPr>
              <a:t>Dr. Benjamin Mora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72350D5D-7A93-4680-B495-550CB6556065}"/>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CPU Pipelines</a:t>
            </a:r>
          </a:p>
        </p:txBody>
      </p:sp>
      <p:sp>
        <p:nvSpPr>
          <p:cNvPr id="9219" name="Rectangle 7">
            <a:extLst>
              <a:ext uri="{FF2B5EF4-FFF2-40B4-BE49-F238E27FC236}">
                <a16:creationId xmlns:a16="http://schemas.microsoft.com/office/drawing/2014/main" id="{0D97DEE6-D0CD-4797-BB53-9F4585501C98}"/>
              </a:ext>
            </a:extLst>
          </p:cNvPr>
          <p:cNvSpPr>
            <a:spLocks noGrp="1" noChangeArrowheads="1"/>
          </p:cNvSpPr>
          <p:nvPr>
            <p:ph sz="quarter" idx="1"/>
          </p:nvPr>
        </p:nvSpPr>
        <p:spPr>
          <a:xfrm>
            <a:off x="228600" y="1066800"/>
            <a:ext cx="8686800" cy="5257800"/>
          </a:xfrm>
        </p:spPr>
        <p:txBody>
          <a:bodyPr/>
          <a:lstStyle/>
          <a:p>
            <a:pPr marL="0" indent="0" eaLnBrk="1" hangingPunct="1">
              <a:buFont typeface="Wingdings" panose="05000000000000000000" pitchFamily="2" charset="2"/>
              <a:buNone/>
              <a:defRPr/>
            </a:pPr>
            <a:endParaRPr lang="en-GB" altLang="en-US" sz="2500" dirty="0">
              <a:solidFill>
                <a:srgbClr val="320064"/>
              </a:solidFill>
            </a:endParaRPr>
          </a:p>
          <a:p>
            <a:pPr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marL="0" indent="0" eaLnBrk="1" hangingPunct="1">
              <a:buFont typeface="Wingdings" panose="05000000000000000000" pitchFamily="2" charset="2"/>
              <a:buNone/>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26628" name="Text Box 3">
            <a:extLst>
              <a:ext uri="{FF2B5EF4-FFF2-40B4-BE49-F238E27FC236}">
                <a16:creationId xmlns:a16="http://schemas.microsoft.com/office/drawing/2014/main" id="{CB096A0C-61DA-4E94-BFE2-DF247ACFFFE6}"/>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D339FF2-8E28-4DCD-ACE4-31410202BAA4}" type="slidenum">
              <a:rPr lang="en-US" altLang="en-US" sz="1400" b="1">
                <a:latin typeface="Times New Roman" panose="02020603050405020304" pitchFamily="18" charset="0"/>
              </a:rPr>
              <a:pPr algn="ctr" eaLnBrk="1" hangingPunct="1"/>
              <a:t>10</a:t>
            </a:fld>
            <a:endParaRPr lang="fr-FR" altLang="en-US" sz="1400" b="1">
              <a:latin typeface="Times New Roman" panose="02020603050405020304" pitchFamily="18" charset="0"/>
            </a:endParaRPr>
          </a:p>
        </p:txBody>
      </p:sp>
      <p:sp>
        <p:nvSpPr>
          <p:cNvPr id="26629" name="Text Box 4">
            <a:extLst>
              <a:ext uri="{FF2B5EF4-FFF2-40B4-BE49-F238E27FC236}">
                <a16:creationId xmlns:a16="http://schemas.microsoft.com/office/drawing/2014/main" id="{8822DB58-3156-40D8-9529-B8A5E10707C3}"/>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26630" name="Text Box 5">
            <a:extLst>
              <a:ext uri="{FF2B5EF4-FFF2-40B4-BE49-F238E27FC236}">
                <a16:creationId xmlns:a16="http://schemas.microsoft.com/office/drawing/2014/main" id="{8506AB01-E22D-4B19-AE65-567CBA10ED15}"/>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
        <p:nvSpPr>
          <p:cNvPr id="26631" name="Rectangle 1">
            <a:extLst>
              <a:ext uri="{FF2B5EF4-FFF2-40B4-BE49-F238E27FC236}">
                <a16:creationId xmlns:a16="http://schemas.microsoft.com/office/drawing/2014/main" id="{BE9DA1DB-5415-4E8C-A37D-3EEFA34F59C6}"/>
              </a:ext>
            </a:extLst>
          </p:cNvPr>
          <p:cNvSpPr>
            <a:spLocks noChangeArrowheads="1"/>
          </p:cNvSpPr>
          <p:nvPr/>
        </p:nvSpPr>
        <p:spPr bwMode="auto">
          <a:xfrm>
            <a:off x="1143000" y="5840413"/>
            <a:ext cx="6400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hlinkClick r:id="rId4"/>
              </a:rPr>
              <a:t>http://www.anandtech.com/show/6936/intels-silvermont-architecture-revealed-getting-serious-about-mobile/2</a:t>
            </a:r>
            <a:endParaRPr lang="en-GB" altLang="en-US"/>
          </a:p>
        </p:txBody>
      </p:sp>
      <p:sp>
        <p:nvSpPr>
          <p:cNvPr id="4" name="Rectangle 3">
            <a:extLst>
              <a:ext uri="{FF2B5EF4-FFF2-40B4-BE49-F238E27FC236}">
                <a16:creationId xmlns:a16="http://schemas.microsoft.com/office/drawing/2014/main" id="{CF472B2C-D1CF-4603-BBB9-3414788741EE}"/>
              </a:ext>
            </a:extLst>
          </p:cNvPr>
          <p:cNvSpPr/>
          <p:nvPr/>
        </p:nvSpPr>
        <p:spPr>
          <a:xfrm>
            <a:off x="8029575" y="3429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26633" name="Picture 2">
            <a:extLst>
              <a:ext uri="{FF2B5EF4-FFF2-40B4-BE49-F238E27FC236}">
                <a16:creationId xmlns:a16="http://schemas.microsoft.com/office/drawing/2014/main" id="{F3755FB2-C136-4077-8AC9-EE26BFDBEA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066800"/>
            <a:ext cx="6180138"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B3D1EBD-8AE4-4F34-A2C7-BD9D218FF3A2}"/>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Decoding a Program</a:t>
            </a:r>
          </a:p>
        </p:txBody>
      </p:sp>
      <p:sp>
        <p:nvSpPr>
          <p:cNvPr id="9219" name="Rectangle 7">
            <a:extLst>
              <a:ext uri="{FF2B5EF4-FFF2-40B4-BE49-F238E27FC236}">
                <a16:creationId xmlns:a16="http://schemas.microsoft.com/office/drawing/2014/main" id="{617641F9-CB42-4258-9BEF-2E6C40482F79}"/>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sz="2000" dirty="0"/>
              <a:t>The program counter points to the instruction that is currently executed, and then moves to the next one at the next clock cycle unless a (possibly conditional) jump instruction is encountered.</a:t>
            </a:r>
          </a:p>
          <a:p>
            <a:pPr eaLnBrk="1" hangingPunct="1">
              <a:defRPr/>
            </a:pPr>
            <a:endParaRPr lang="en-GB" altLang="en-US" sz="2000" dirty="0"/>
          </a:p>
          <a:p>
            <a:pPr eaLnBrk="1" hangingPunct="1">
              <a:defRPr/>
            </a:pPr>
            <a:r>
              <a:rPr lang="en-GB" altLang="en-US" sz="2000" dirty="0"/>
              <a:t>Circuits (adder, etc…) deal directly (and only) with registers, not memory.</a:t>
            </a:r>
          </a:p>
          <a:p>
            <a:pPr eaLnBrk="1" hangingPunct="1">
              <a:defRPr/>
            </a:pPr>
            <a:endParaRPr lang="en-GB" altLang="en-US" sz="2000" dirty="0"/>
          </a:p>
          <a:p>
            <a:pPr eaLnBrk="1" hangingPunct="1">
              <a:defRPr/>
            </a:pPr>
            <a:r>
              <a:rPr lang="en-GB" altLang="en-US" sz="2000" dirty="0"/>
              <a:t>Instructions must be scheduled!</a:t>
            </a:r>
          </a:p>
          <a:p>
            <a:pPr lvl="1" eaLnBrk="1" hangingPunct="1">
              <a:defRPr/>
            </a:pPr>
            <a:r>
              <a:rPr lang="en-GB" altLang="en-US" sz="2000" dirty="0"/>
              <a:t>Pipeline(d).</a:t>
            </a:r>
          </a:p>
          <a:p>
            <a:pPr lvl="1" eaLnBrk="1" hangingPunct="1">
              <a:defRPr/>
            </a:pPr>
            <a:r>
              <a:rPr lang="en-GB" altLang="en-US" sz="2000" dirty="0"/>
              <a:t>Fetch, decode, Execute, write-back stages.</a:t>
            </a:r>
          </a:p>
          <a:p>
            <a:pPr lvl="1" eaLnBrk="1" hangingPunct="1">
              <a:defRPr/>
            </a:pPr>
            <a:endParaRPr lang="en-GB" altLang="en-US" sz="2000" dirty="0"/>
          </a:p>
          <a:p>
            <a:pPr eaLnBrk="1" hangingPunct="1">
              <a:defRPr/>
            </a:pPr>
            <a:r>
              <a:rPr lang="en-GB" altLang="en-US" sz="2000" dirty="0"/>
              <a:t>Requires many transistors for scheduling.</a:t>
            </a:r>
          </a:p>
          <a:p>
            <a:pPr eaLnBrk="1" hangingPunct="1">
              <a:defRPr/>
            </a:pPr>
            <a:endParaRPr lang="en-GB" altLang="en-US" sz="2000" dirty="0"/>
          </a:p>
          <a:p>
            <a:pPr eaLnBrk="1" hangingPunct="1">
              <a:defRPr/>
            </a:pPr>
            <a:r>
              <a:rPr lang="en-GB" altLang="en-US" sz="2000" dirty="0"/>
              <a:t>Instructions have latencies and throughput associated.</a:t>
            </a:r>
          </a:p>
          <a:p>
            <a:pPr eaLnBrk="1" hangingPunct="1">
              <a:defRPr/>
            </a:pPr>
            <a:endParaRPr lang="en-GB" altLang="en-US" sz="2500" dirty="0"/>
          </a:p>
          <a:p>
            <a:pPr lvl="1"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marL="0" indent="0" eaLnBrk="1" hangingPunct="1">
              <a:buFont typeface="Wingdings" panose="05000000000000000000" pitchFamily="2" charset="2"/>
              <a:buNone/>
              <a:defRPr/>
            </a:pPr>
            <a:endParaRPr lang="en-GB" sz="2800" dirty="0">
              <a:solidFill>
                <a:srgbClr val="320064"/>
              </a:solidFill>
              <a:hlinkClick r:id="rId2"/>
            </a:endParaRPr>
          </a:p>
          <a:p>
            <a:pPr eaLnBrk="1" hangingPunct="1">
              <a:defRPr/>
            </a:pPr>
            <a:endParaRPr lang="en-GB" sz="2800" dirty="0">
              <a:solidFill>
                <a:srgbClr val="320064"/>
              </a:solidFill>
              <a:hlinkClick r:id="rId2"/>
            </a:endParaRPr>
          </a:p>
          <a:p>
            <a:pPr eaLnBrk="1" hangingPunct="1">
              <a:defRPr/>
            </a:pPr>
            <a:endParaRPr lang="en-GB" sz="2800" dirty="0">
              <a:solidFill>
                <a:srgbClr val="320064"/>
              </a:solidFill>
              <a:hlinkClick r:id="rId2"/>
            </a:endParaRPr>
          </a:p>
          <a:p>
            <a:pPr marL="0" indent="0" eaLnBrk="1" hangingPunct="1">
              <a:buFont typeface="Wingdings" panose="05000000000000000000" pitchFamily="2" charset="2"/>
              <a:buNone/>
              <a:defRPr/>
            </a:pPr>
            <a:endParaRPr lang="en-GB" sz="2800" dirty="0">
              <a:solidFill>
                <a:srgbClr val="320064"/>
              </a:solidFill>
              <a:hlinkClick r:id="rId2"/>
            </a:endParaRPr>
          </a:p>
        </p:txBody>
      </p:sp>
      <p:sp>
        <p:nvSpPr>
          <p:cNvPr id="28676" name="Text Box 3">
            <a:extLst>
              <a:ext uri="{FF2B5EF4-FFF2-40B4-BE49-F238E27FC236}">
                <a16:creationId xmlns:a16="http://schemas.microsoft.com/office/drawing/2014/main" id="{77789316-ED6A-4412-854F-74D875180BA8}"/>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85A97107-A39F-4C8C-9DA5-E8B1968773B7}" type="slidenum">
              <a:rPr lang="en-US" altLang="en-US" sz="1400" b="1">
                <a:latin typeface="Times New Roman" panose="02020603050405020304" pitchFamily="18" charset="0"/>
              </a:rPr>
              <a:pPr algn="ctr" eaLnBrk="1" hangingPunct="1"/>
              <a:t>11</a:t>
            </a:fld>
            <a:endParaRPr lang="fr-FR" altLang="en-US" sz="1400" b="1">
              <a:latin typeface="Times New Roman" panose="02020603050405020304" pitchFamily="18" charset="0"/>
            </a:endParaRPr>
          </a:p>
        </p:txBody>
      </p:sp>
      <p:sp>
        <p:nvSpPr>
          <p:cNvPr id="28677" name="Text Box 4">
            <a:extLst>
              <a:ext uri="{FF2B5EF4-FFF2-40B4-BE49-F238E27FC236}">
                <a16:creationId xmlns:a16="http://schemas.microsoft.com/office/drawing/2014/main" id="{F6460120-1D3D-4B7F-9046-DA34DEF78FC1}"/>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28678" name="Text Box 5">
            <a:extLst>
              <a:ext uri="{FF2B5EF4-FFF2-40B4-BE49-F238E27FC236}">
                <a16:creationId xmlns:a16="http://schemas.microsoft.com/office/drawing/2014/main" id="{6C23E7F1-1F06-4AA2-A6D1-425FC91BC920}"/>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4623522-97FE-45AF-A04E-8B1D0ED62699}"/>
              </a:ext>
            </a:extLst>
          </p:cNvPr>
          <p:cNvSpPr>
            <a:spLocks noGrp="1" noChangeArrowheads="1"/>
          </p:cNvSpPr>
          <p:nvPr>
            <p:ph type="title"/>
          </p:nvPr>
        </p:nvSpPr>
        <p:spPr>
          <a:xfrm>
            <a:off x="228600" y="152400"/>
            <a:ext cx="8686800" cy="838200"/>
          </a:xfrm>
        </p:spPr>
        <p:txBody>
          <a:bodyPr>
            <a:normAutofit fontScale="90000"/>
          </a:bodyPr>
          <a:lstStyle/>
          <a:p>
            <a:pPr eaLnBrk="1" fontAlgn="auto" hangingPunct="1">
              <a:spcAft>
                <a:spcPts val="0"/>
              </a:spcAft>
              <a:defRPr/>
            </a:pPr>
            <a:r>
              <a:rPr lang="en-GB" altLang="en-US" dirty="0"/>
              <a:t>Instructions’ Latency and Throughput (X86)</a:t>
            </a:r>
          </a:p>
        </p:txBody>
      </p:sp>
      <p:sp>
        <p:nvSpPr>
          <p:cNvPr id="9219" name="Rectangle 7">
            <a:extLst>
              <a:ext uri="{FF2B5EF4-FFF2-40B4-BE49-F238E27FC236}">
                <a16:creationId xmlns:a16="http://schemas.microsoft.com/office/drawing/2014/main" id="{CE486492-F5D5-4121-8F10-87D2DB7F6613}"/>
              </a:ext>
            </a:extLst>
          </p:cNvPr>
          <p:cNvSpPr>
            <a:spLocks noGrp="1" noChangeArrowheads="1"/>
          </p:cNvSpPr>
          <p:nvPr>
            <p:ph sz="quarter" idx="1"/>
          </p:nvPr>
        </p:nvSpPr>
        <p:spPr>
          <a:xfrm>
            <a:off x="228600" y="1066800"/>
            <a:ext cx="8686800" cy="5257800"/>
          </a:xfrm>
        </p:spPr>
        <p:txBody>
          <a:bodyPr/>
          <a:lstStyle/>
          <a:p>
            <a:pPr eaLnBrk="1" hangingPunct="1">
              <a:defRPr/>
            </a:pPr>
            <a:endParaRPr lang="en-GB" altLang="en-US" sz="2000" dirty="0"/>
          </a:p>
          <a:p>
            <a:pPr eaLnBrk="1" hangingPunct="1">
              <a:defRPr/>
            </a:pPr>
            <a:r>
              <a:rPr lang="en-GB" altLang="en-US" sz="2000" dirty="0"/>
              <a:t>MUL,FMUL,ADD,FADD,SUB,FSUB:</a:t>
            </a:r>
          </a:p>
          <a:p>
            <a:pPr lvl="1" eaLnBrk="1" hangingPunct="1">
              <a:defRPr/>
            </a:pPr>
            <a:r>
              <a:rPr lang="en-GB" altLang="en-US" sz="2000" dirty="0"/>
              <a:t>Usually 1 or 2 instructions completed per clock cycle.</a:t>
            </a:r>
          </a:p>
          <a:p>
            <a:pPr lvl="2" eaLnBrk="1" hangingPunct="1">
              <a:defRPr/>
            </a:pPr>
            <a:r>
              <a:rPr lang="en-GB" altLang="en-US" dirty="0"/>
              <a:t>Latency of 5 for FMUL.</a:t>
            </a:r>
          </a:p>
          <a:p>
            <a:pPr lvl="2" eaLnBrk="1" hangingPunct="1">
              <a:defRPr/>
            </a:pPr>
            <a:r>
              <a:rPr lang="en-GB" altLang="en-US" dirty="0"/>
              <a:t>Really depends on design (processor generation), circumstances (data in caches) and dependencies (if/while instructions). </a:t>
            </a:r>
          </a:p>
          <a:p>
            <a:pPr lvl="2" eaLnBrk="1" hangingPunct="1">
              <a:defRPr/>
            </a:pPr>
            <a:endParaRPr lang="en-GB" altLang="en-US" dirty="0"/>
          </a:p>
          <a:p>
            <a:pPr eaLnBrk="1" hangingPunct="1">
              <a:defRPr/>
            </a:pPr>
            <a:r>
              <a:rPr lang="en-GB" altLang="en-US" sz="2000" dirty="0"/>
              <a:t>DIV,FDIV: 10 to 20 clock cycles latency.</a:t>
            </a:r>
          </a:p>
          <a:p>
            <a:pPr eaLnBrk="1" hangingPunct="1">
              <a:defRPr/>
            </a:pPr>
            <a:endParaRPr lang="en-GB" altLang="en-US" sz="2000" dirty="0"/>
          </a:p>
          <a:p>
            <a:pPr eaLnBrk="1" hangingPunct="1">
              <a:defRPr/>
            </a:pPr>
            <a:r>
              <a:rPr lang="en-GB" altLang="en-US" sz="2000" dirty="0"/>
              <a:t>IF THEN ELSE (branching instructions)</a:t>
            </a:r>
          </a:p>
          <a:p>
            <a:pPr lvl="1" eaLnBrk="1" hangingPunct="1">
              <a:defRPr/>
            </a:pPr>
            <a:r>
              <a:rPr lang="en-GB" altLang="en-US" sz="2000" dirty="0"/>
              <a:t>0/1 cycle if well predicted by CPU (additional transistors)</a:t>
            </a:r>
          </a:p>
          <a:p>
            <a:pPr lvl="1" eaLnBrk="1" hangingPunct="1">
              <a:defRPr/>
            </a:pPr>
            <a:r>
              <a:rPr lang="en-GB" altLang="en-US" sz="2000" dirty="0"/>
              <a:t>~10 to ~20 if </a:t>
            </a:r>
            <a:r>
              <a:rPr lang="en-GB" altLang="en-US" sz="2000" dirty="0" err="1"/>
              <a:t>mispredicted</a:t>
            </a:r>
            <a:r>
              <a:rPr lang="en-GB" altLang="en-US" sz="2000" dirty="0"/>
              <a:t> or no branch prediction hardware available (Discussed later)</a:t>
            </a:r>
          </a:p>
          <a:p>
            <a:pPr marL="0" indent="0" eaLnBrk="1" hangingPunct="1">
              <a:buFont typeface="Wingdings" panose="05000000000000000000" pitchFamily="2" charset="2"/>
              <a:buNone/>
              <a:defRPr/>
            </a:pPr>
            <a:endParaRPr lang="en-GB" altLang="en-US" sz="2800" dirty="0">
              <a:solidFill>
                <a:srgbClr val="320064"/>
              </a:solidFill>
            </a:endParaRPr>
          </a:p>
          <a:p>
            <a:pPr eaLnBrk="1" hangingPunct="1">
              <a:defRPr/>
            </a:pPr>
            <a:endParaRPr lang="en-GB" altLang="en-US" sz="2800" dirty="0">
              <a:solidFill>
                <a:srgbClr val="320064"/>
              </a:solidFill>
            </a:endParaRPr>
          </a:p>
          <a:p>
            <a:pPr lvl="1" eaLnBrk="1" hangingPunct="1">
              <a:defRPr/>
            </a:pPr>
            <a:endParaRPr lang="en-GB" altLang="en-US" sz="2500" dirty="0">
              <a:solidFill>
                <a:srgbClr val="320064"/>
              </a:solidFill>
            </a:endParaRPr>
          </a:p>
          <a:p>
            <a:pPr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marL="0" indent="0" eaLnBrk="1" hangingPunct="1">
              <a:buFont typeface="Wingdings" panose="05000000000000000000" pitchFamily="2" charset="2"/>
              <a:buNone/>
              <a:defRPr/>
            </a:pPr>
            <a:endParaRPr lang="en-GB" sz="2800" dirty="0">
              <a:solidFill>
                <a:srgbClr val="320064"/>
              </a:solidFill>
              <a:hlinkClick r:id="rId2"/>
            </a:endParaRPr>
          </a:p>
          <a:p>
            <a:pPr eaLnBrk="1" hangingPunct="1">
              <a:defRPr/>
            </a:pPr>
            <a:endParaRPr lang="en-GB" sz="2800" dirty="0">
              <a:solidFill>
                <a:srgbClr val="320064"/>
              </a:solidFill>
              <a:hlinkClick r:id="rId2"/>
            </a:endParaRPr>
          </a:p>
          <a:p>
            <a:pPr eaLnBrk="1" hangingPunct="1">
              <a:defRPr/>
            </a:pPr>
            <a:endParaRPr lang="en-GB" sz="2800" dirty="0">
              <a:solidFill>
                <a:srgbClr val="320064"/>
              </a:solidFill>
              <a:hlinkClick r:id="rId2"/>
            </a:endParaRPr>
          </a:p>
          <a:p>
            <a:pPr marL="0" indent="0" eaLnBrk="1" hangingPunct="1">
              <a:buFont typeface="Wingdings" panose="05000000000000000000" pitchFamily="2" charset="2"/>
              <a:buNone/>
              <a:defRPr/>
            </a:pPr>
            <a:endParaRPr lang="en-GB" sz="2800" dirty="0">
              <a:solidFill>
                <a:srgbClr val="320064"/>
              </a:solidFill>
              <a:hlinkClick r:id="rId2"/>
            </a:endParaRPr>
          </a:p>
        </p:txBody>
      </p:sp>
      <p:sp>
        <p:nvSpPr>
          <p:cNvPr id="29700" name="Text Box 3">
            <a:extLst>
              <a:ext uri="{FF2B5EF4-FFF2-40B4-BE49-F238E27FC236}">
                <a16:creationId xmlns:a16="http://schemas.microsoft.com/office/drawing/2014/main" id="{95AD1AEE-284D-4AAC-8AA2-A7B8769A0613}"/>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1897059C-6BF3-4321-B84C-DADF9060BBF4}" type="slidenum">
              <a:rPr lang="en-US" altLang="en-US" sz="1400" b="1">
                <a:latin typeface="Times New Roman" panose="02020603050405020304" pitchFamily="18" charset="0"/>
              </a:rPr>
              <a:pPr algn="ctr" eaLnBrk="1" hangingPunct="1"/>
              <a:t>12</a:t>
            </a:fld>
            <a:endParaRPr lang="fr-FR" altLang="en-US" sz="1400" b="1">
              <a:latin typeface="Times New Roman" panose="02020603050405020304" pitchFamily="18" charset="0"/>
            </a:endParaRPr>
          </a:p>
        </p:txBody>
      </p:sp>
      <p:sp>
        <p:nvSpPr>
          <p:cNvPr id="29701" name="Text Box 4">
            <a:extLst>
              <a:ext uri="{FF2B5EF4-FFF2-40B4-BE49-F238E27FC236}">
                <a16:creationId xmlns:a16="http://schemas.microsoft.com/office/drawing/2014/main" id="{C1AA0BE1-740B-44A8-AF5B-2F42A56C8807}"/>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29702" name="Text Box 5">
            <a:extLst>
              <a:ext uri="{FF2B5EF4-FFF2-40B4-BE49-F238E27FC236}">
                <a16:creationId xmlns:a16="http://schemas.microsoft.com/office/drawing/2014/main" id="{EFE3904D-C919-4571-B8D8-8B0FDEFDB78A}"/>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7">
            <a:extLst>
              <a:ext uri="{FF2B5EF4-FFF2-40B4-BE49-F238E27FC236}">
                <a16:creationId xmlns:a16="http://schemas.microsoft.com/office/drawing/2014/main" id="{B7AAE30B-BAE8-4081-B459-3C50872C0DB5}"/>
              </a:ext>
            </a:extLst>
          </p:cNvPr>
          <p:cNvSpPr>
            <a:spLocks noGrp="1" noChangeArrowheads="1"/>
          </p:cNvSpPr>
          <p:nvPr>
            <p:ph sz="quarter" idx="1"/>
          </p:nvPr>
        </p:nvSpPr>
        <p:spPr>
          <a:xfrm>
            <a:off x="228600" y="1066800"/>
            <a:ext cx="8686800" cy="5257800"/>
          </a:xfrm>
        </p:spPr>
        <p:txBody>
          <a:bodyPr/>
          <a:lstStyle/>
          <a:p>
            <a:pPr marL="0" indent="0" eaLnBrk="1" hangingPunct="1">
              <a:buFont typeface="Wingdings" panose="05000000000000000000" pitchFamily="2" charset="2"/>
              <a:buNone/>
              <a:defRPr/>
            </a:pPr>
            <a:endParaRPr lang="en-GB" altLang="en-US" sz="2500" dirty="0">
              <a:solidFill>
                <a:srgbClr val="320064"/>
              </a:solidFill>
            </a:endParaRPr>
          </a:p>
          <a:p>
            <a:pPr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marL="0" indent="0" eaLnBrk="1" hangingPunct="1">
              <a:buFont typeface="Wingdings" panose="05000000000000000000" pitchFamily="2" charset="2"/>
              <a:buNone/>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30723" name="Text Box 3">
            <a:extLst>
              <a:ext uri="{FF2B5EF4-FFF2-40B4-BE49-F238E27FC236}">
                <a16:creationId xmlns:a16="http://schemas.microsoft.com/office/drawing/2014/main" id="{12F24A11-1EC9-4DEF-9E72-85070A5199AE}"/>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A75544A-1D0C-474D-A7C3-F2FA01BE1D3C}" type="slidenum">
              <a:rPr lang="en-US" altLang="en-US" sz="1400" b="1">
                <a:latin typeface="Times New Roman" panose="02020603050405020304" pitchFamily="18" charset="0"/>
              </a:rPr>
              <a:pPr algn="ctr" eaLnBrk="1" hangingPunct="1"/>
              <a:t>13</a:t>
            </a:fld>
            <a:endParaRPr lang="fr-FR" altLang="en-US" sz="1400" b="1">
              <a:latin typeface="Times New Roman" panose="02020603050405020304" pitchFamily="18" charset="0"/>
            </a:endParaRPr>
          </a:p>
        </p:txBody>
      </p:sp>
      <p:sp>
        <p:nvSpPr>
          <p:cNvPr id="30724" name="Text Box 4">
            <a:extLst>
              <a:ext uri="{FF2B5EF4-FFF2-40B4-BE49-F238E27FC236}">
                <a16:creationId xmlns:a16="http://schemas.microsoft.com/office/drawing/2014/main" id="{F1190704-B8A4-464A-9C35-B02594137B21}"/>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30725" name="Text Box 5">
            <a:extLst>
              <a:ext uri="{FF2B5EF4-FFF2-40B4-BE49-F238E27FC236}">
                <a16:creationId xmlns:a16="http://schemas.microsoft.com/office/drawing/2014/main" id="{71214CA4-DD49-4597-9059-3030CDECC20B}"/>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pic>
        <p:nvPicPr>
          <p:cNvPr id="30726" name="Picture 2">
            <a:extLst>
              <a:ext uri="{FF2B5EF4-FFF2-40B4-BE49-F238E27FC236}">
                <a16:creationId xmlns:a16="http://schemas.microsoft.com/office/drawing/2014/main" id="{FC6ADD6A-466C-4B3E-A774-74D586903F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70063" y="0"/>
            <a:ext cx="56038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1">
            <a:extLst>
              <a:ext uri="{FF2B5EF4-FFF2-40B4-BE49-F238E27FC236}">
                <a16:creationId xmlns:a16="http://schemas.microsoft.com/office/drawing/2014/main" id="{F30B58A3-942C-474A-9C79-9CA718BB575D}"/>
              </a:ext>
            </a:extLst>
          </p:cNvPr>
          <p:cNvSpPr>
            <a:spLocks noChangeArrowheads="1"/>
          </p:cNvSpPr>
          <p:nvPr/>
        </p:nvSpPr>
        <p:spPr bwMode="auto">
          <a:xfrm>
            <a:off x="2801938" y="5840413"/>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hlinkClick r:id="rId5"/>
              </a:rPr>
              <a:t>http://www.anandtech.com/show/6355/intels-haswell-architecture/8</a:t>
            </a: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542402B-CC33-4546-B908-E11B1A84AC8D}"/>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err="1"/>
              <a:t>Intructions</a:t>
            </a:r>
            <a:r>
              <a:rPr lang="en-GB" altLang="en-US" dirty="0"/>
              <a:t>’ control flow optimizations</a:t>
            </a:r>
          </a:p>
        </p:txBody>
      </p:sp>
      <p:sp>
        <p:nvSpPr>
          <p:cNvPr id="9219" name="Rectangle 7">
            <a:extLst>
              <a:ext uri="{FF2B5EF4-FFF2-40B4-BE49-F238E27FC236}">
                <a16:creationId xmlns:a16="http://schemas.microsoft.com/office/drawing/2014/main" id="{0B824D28-63EE-41F4-88B6-68C7DA396274}"/>
              </a:ext>
            </a:extLst>
          </p:cNvPr>
          <p:cNvSpPr>
            <a:spLocks noGrp="1" noChangeArrowheads="1"/>
          </p:cNvSpPr>
          <p:nvPr>
            <p:ph sz="quarter" idx="1"/>
          </p:nvPr>
        </p:nvSpPr>
        <p:spPr>
          <a:xfrm>
            <a:off x="228600" y="1066800"/>
            <a:ext cx="8686800" cy="5257800"/>
          </a:xfrm>
        </p:spPr>
        <p:txBody>
          <a:bodyPr/>
          <a:lstStyle/>
          <a:p>
            <a:pPr eaLnBrk="1" hangingPunct="1">
              <a:lnSpc>
                <a:spcPct val="120000"/>
              </a:lnSpc>
              <a:defRPr/>
            </a:pPr>
            <a:r>
              <a:rPr lang="en-GB" altLang="en-US" sz="2000" dirty="0"/>
              <a:t>The flow of instructions (Scheduling) should be kept continuous. </a:t>
            </a:r>
          </a:p>
          <a:p>
            <a:pPr lvl="1" eaLnBrk="1" hangingPunct="1">
              <a:lnSpc>
                <a:spcPct val="120000"/>
              </a:lnSpc>
              <a:defRPr/>
            </a:pPr>
            <a:r>
              <a:rPr lang="en-GB" altLang="en-US" sz="2000" dirty="0"/>
              <a:t>Ideally one or several instructions executed per clock.</a:t>
            </a:r>
          </a:p>
          <a:p>
            <a:pPr lvl="1" eaLnBrk="1" hangingPunct="1">
              <a:lnSpc>
                <a:spcPct val="120000"/>
              </a:lnSpc>
              <a:defRPr/>
            </a:pPr>
            <a:r>
              <a:rPr lang="en-GB" altLang="en-US" sz="2000" dirty="0"/>
              <a:t>8 execution ports on Intel’s </a:t>
            </a:r>
            <a:r>
              <a:rPr lang="en-GB" altLang="en-US" sz="2000" dirty="0" err="1"/>
              <a:t>Haswell</a:t>
            </a:r>
            <a:r>
              <a:rPr lang="en-GB" altLang="en-US" sz="2000" dirty="0"/>
              <a:t> (e.g., i7 4770K)</a:t>
            </a:r>
          </a:p>
          <a:p>
            <a:pPr lvl="2" eaLnBrk="1" hangingPunct="1">
              <a:lnSpc>
                <a:spcPct val="120000"/>
              </a:lnSpc>
              <a:defRPr/>
            </a:pPr>
            <a:r>
              <a:rPr lang="en-GB" altLang="en-US" dirty="0"/>
              <a:t>14-stage pipeline, 168-entry register file. </a:t>
            </a:r>
          </a:p>
          <a:p>
            <a:pPr lvl="3" eaLnBrk="1" hangingPunct="1">
              <a:lnSpc>
                <a:spcPct val="120000"/>
              </a:lnSpc>
              <a:defRPr/>
            </a:pPr>
            <a:r>
              <a:rPr lang="en-GB" altLang="en-US" dirty="0"/>
              <a:t>Notion of register has become more logical than physical as they are actually renamed and implemented as a buffer.</a:t>
            </a:r>
          </a:p>
          <a:p>
            <a:pPr eaLnBrk="1" hangingPunct="1">
              <a:lnSpc>
                <a:spcPct val="120000"/>
              </a:lnSpc>
              <a:defRPr/>
            </a:pPr>
            <a:endParaRPr lang="en-GB" altLang="en-US" sz="2000" dirty="0"/>
          </a:p>
          <a:p>
            <a:pPr eaLnBrk="1" hangingPunct="1">
              <a:lnSpc>
                <a:spcPct val="120000"/>
              </a:lnSpc>
              <a:defRPr/>
            </a:pPr>
            <a:r>
              <a:rPr lang="en-GB" altLang="en-US" sz="2000" dirty="0"/>
              <a:t>Difficult (or more complex):</a:t>
            </a:r>
          </a:p>
          <a:p>
            <a:pPr lvl="1" eaLnBrk="1" hangingPunct="1">
              <a:lnSpc>
                <a:spcPct val="120000"/>
              </a:lnSpc>
              <a:defRPr/>
            </a:pPr>
            <a:r>
              <a:rPr lang="en-GB" altLang="en-US" sz="2000" dirty="0"/>
              <a:t>Branching conditions.</a:t>
            </a:r>
          </a:p>
          <a:p>
            <a:pPr lvl="1" eaLnBrk="1" hangingPunct="1">
              <a:lnSpc>
                <a:spcPct val="120000"/>
              </a:lnSpc>
              <a:defRPr/>
            </a:pPr>
            <a:r>
              <a:rPr lang="en-GB" altLang="en-US" sz="2000" dirty="0"/>
              <a:t>Instruction dependencies.</a:t>
            </a:r>
          </a:p>
          <a:p>
            <a:pPr lvl="2" eaLnBrk="1" hangingPunct="1">
              <a:lnSpc>
                <a:spcPct val="120000"/>
              </a:lnSpc>
              <a:defRPr/>
            </a:pPr>
            <a:r>
              <a:rPr lang="en-GB" altLang="en-US" dirty="0"/>
              <a:t>Out-of-order execution</a:t>
            </a:r>
          </a:p>
          <a:p>
            <a:pPr lvl="1" eaLnBrk="1" hangingPunct="1">
              <a:lnSpc>
                <a:spcPct val="120000"/>
              </a:lnSpc>
              <a:defRPr/>
            </a:pPr>
            <a:r>
              <a:rPr lang="en-GB" altLang="en-US" sz="2000" dirty="0"/>
              <a:t>Instructions should be loaded and decoded first</a:t>
            </a:r>
          </a:p>
          <a:p>
            <a:pPr lvl="2" eaLnBrk="1" hangingPunct="1">
              <a:lnSpc>
                <a:spcPct val="120000"/>
              </a:lnSpc>
              <a:defRPr/>
            </a:pPr>
            <a:r>
              <a:rPr lang="en-GB" altLang="en-US" dirty="0"/>
              <a:t>Caches needed</a:t>
            </a:r>
            <a:r>
              <a:rPr lang="en-GB" altLang="en-US" sz="2000" dirty="0"/>
              <a:t> </a:t>
            </a:r>
          </a:p>
          <a:p>
            <a:pPr eaLnBrk="1" hangingPunct="1">
              <a:defRPr/>
            </a:pPr>
            <a:endParaRPr lang="en-GB" altLang="en-US" sz="2800" dirty="0">
              <a:solidFill>
                <a:srgbClr val="320064"/>
              </a:solidFill>
            </a:endParaRPr>
          </a:p>
          <a:p>
            <a:pPr eaLnBrk="1" hangingPunct="1">
              <a:defRPr/>
            </a:pPr>
            <a:endParaRPr lang="en-GB" altLang="en-US" sz="2800" dirty="0">
              <a:solidFill>
                <a:srgbClr val="320064"/>
              </a:solidFill>
            </a:endParaRPr>
          </a:p>
          <a:p>
            <a:pPr lvl="1" eaLnBrk="1" hangingPunct="1">
              <a:defRPr/>
            </a:pPr>
            <a:endParaRPr lang="en-GB" altLang="en-US" sz="2500" dirty="0">
              <a:solidFill>
                <a:srgbClr val="320064"/>
              </a:solidFill>
            </a:endParaRPr>
          </a:p>
          <a:p>
            <a:pPr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marL="0" indent="0" eaLnBrk="1" hangingPunct="1">
              <a:buFont typeface="Wingdings" panose="05000000000000000000" pitchFamily="2" charset="2"/>
              <a:buNone/>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32772" name="Text Box 3">
            <a:extLst>
              <a:ext uri="{FF2B5EF4-FFF2-40B4-BE49-F238E27FC236}">
                <a16:creationId xmlns:a16="http://schemas.microsoft.com/office/drawing/2014/main" id="{871B6E5B-6D98-433A-9407-4901367F57CD}"/>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6155DD95-AD25-49B6-8A55-857CF201A3B7}" type="slidenum">
              <a:rPr lang="en-US" altLang="en-US" sz="1400" b="1">
                <a:latin typeface="Times New Roman" panose="02020603050405020304" pitchFamily="18" charset="0"/>
              </a:rPr>
              <a:pPr algn="ctr" eaLnBrk="1" hangingPunct="1"/>
              <a:t>14</a:t>
            </a:fld>
            <a:endParaRPr lang="fr-FR" altLang="en-US" sz="1400" b="1">
              <a:latin typeface="Times New Roman" panose="02020603050405020304" pitchFamily="18" charset="0"/>
            </a:endParaRPr>
          </a:p>
        </p:txBody>
      </p:sp>
      <p:sp>
        <p:nvSpPr>
          <p:cNvPr id="32773" name="Text Box 4">
            <a:extLst>
              <a:ext uri="{FF2B5EF4-FFF2-40B4-BE49-F238E27FC236}">
                <a16:creationId xmlns:a16="http://schemas.microsoft.com/office/drawing/2014/main" id="{ADEC9662-4F89-40AA-9262-4B50BE78E9C3}"/>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32774" name="Text Box 5">
            <a:extLst>
              <a:ext uri="{FF2B5EF4-FFF2-40B4-BE49-F238E27FC236}">
                <a16:creationId xmlns:a16="http://schemas.microsoft.com/office/drawing/2014/main" id="{5185C696-A773-4A85-89B9-EC59F48DB032}"/>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9216C79-BB14-4527-B657-E618A2F33157}"/>
              </a:ext>
            </a:extLst>
          </p:cNvPr>
          <p:cNvSpPr/>
          <p:nvPr/>
        </p:nvSpPr>
        <p:spPr>
          <a:xfrm>
            <a:off x="2286000" y="4191000"/>
            <a:ext cx="5029200" cy="2209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GB" dirty="0"/>
          </a:p>
          <a:p>
            <a:pPr algn="ctr">
              <a:defRPr/>
            </a:pPr>
            <a:endParaRPr lang="en-GB" dirty="0"/>
          </a:p>
          <a:p>
            <a:pPr algn="ctr">
              <a:defRPr/>
            </a:pPr>
            <a:endParaRPr lang="en-GB" dirty="0"/>
          </a:p>
          <a:p>
            <a:pPr algn="ctr">
              <a:defRPr/>
            </a:pPr>
            <a:endParaRPr lang="en-GB" dirty="0"/>
          </a:p>
          <a:p>
            <a:pPr algn="ctr">
              <a:defRPr/>
            </a:pPr>
            <a:endParaRPr lang="en-GB" dirty="0"/>
          </a:p>
          <a:p>
            <a:pPr algn="ctr">
              <a:defRPr/>
            </a:pPr>
            <a:endParaRPr lang="en-GB" dirty="0"/>
          </a:p>
          <a:p>
            <a:pPr algn="ctr">
              <a:defRPr/>
            </a:pPr>
            <a:r>
              <a:rPr lang="en-GB" dirty="0"/>
              <a:t>CPU</a:t>
            </a:r>
          </a:p>
        </p:txBody>
      </p:sp>
      <p:sp>
        <p:nvSpPr>
          <p:cNvPr id="120834" name="Rectangle 2">
            <a:extLst>
              <a:ext uri="{FF2B5EF4-FFF2-40B4-BE49-F238E27FC236}">
                <a16:creationId xmlns:a16="http://schemas.microsoft.com/office/drawing/2014/main" id="{1C647B59-2485-43A7-8E43-B0EE703159AF}"/>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Power Consumption and Multicore</a:t>
            </a:r>
          </a:p>
        </p:txBody>
      </p:sp>
      <p:sp>
        <p:nvSpPr>
          <p:cNvPr id="9219" name="Rectangle 7">
            <a:extLst>
              <a:ext uri="{FF2B5EF4-FFF2-40B4-BE49-F238E27FC236}">
                <a16:creationId xmlns:a16="http://schemas.microsoft.com/office/drawing/2014/main" id="{1C706797-1833-4927-9EDB-B320AF2E87D0}"/>
              </a:ext>
            </a:extLst>
          </p:cNvPr>
          <p:cNvSpPr>
            <a:spLocks noGrp="1" noChangeArrowheads="1"/>
          </p:cNvSpPr>
          <p:nvPr>
            <p:ph sz="quarter" idx="1"/>
          </p:nvPr>
        </p:nvSpPr>
        <p:spPr>
          <a:xfrm>
            <a:off x="304800" y="1028700"/>
            <a:ext cx="8686800" cy="5067300"/>
          </a:xfrm>
        </p:spPr>
        <p:txBody>
          <a:bodyPr/>
          <a:lstStyle/>
          <a:p>
            <a:pPr eaLnBrk="1" hangingPunct="1">
              <a:defRPr/>
            </a:pPr>
            <a:r>
              <a:rPr lang="en-GB" altLang="en-US" dirty="0"/>
              <a:t>Power consumption of chips does not increase linearly with frequency in general!</a:t>
            </a:r>
          </a:p>
          <a:p>
            <a:pPr lvl="1" eaLnBrk="1" hangingPunct="1">
              <a:defRPr/>
            </a:pPr>
            <a:r>
              <a:rPr lang="en-GB" altLang="en-US" sz="2000" i="1" dirty="0"/>
              <a:t>Power</a:t>
            </a:r>
            <a:r>
              <a:rPr lang="en-GB" altLang="en-US" sz="2000" dirty="0"/>
              <a:t> = </a:t>
            </a:r>
            <a:r>
              <a:rPr lang="en-GB" altLang="en-US" sz="2000" i="1" dirty="0"/>
              <a:t>Frequency</a:t>
            </a:r>
            <a:r>
              <a:rPr lang="en-GB" altLang="en-US" sz="2000" dirty="0"/>
              <a:t> x </a:t>
            </a:r>
            <a:r>
              <a:rPr lang="en-GB" altLang="en-US" sz="2000" i="1" dirty="0"/>
              <a:t>Voltage</a:t>
            </a:r>
            <a:r>
              <a:rPr lang="en-GB" altLang="en-US" sz="2000" baseline="30000" dirty="0"/>
              <a:t>2</a:t>
            </a:r>
          </a:p>
          <a:p>
            <a:pPr marL="366713" lvl="1" indent="0" eaLnBrk="1" hangingPunct="1">
              <a:buFont typeface="Wingdings 2" panose="05020102010507070707" pitchFamily="18" charset="2"/>
              <a:buNone/>
              <a:defRPr/>
            </a:pPr>
            <a:endParaRPr lang="en-GB" altLang="en-US" sz="2000" baseline="30000" dirty="0"/>
          </a:p>
          <a:p>
            <a:pPr eaLnBrk="1" hangingPunct="1">
              <a:defRPr/>
            </a:pPr>
            <a:r>
              <a:rPr lang="en-GB" altLang="en-US" dirty="0"/>
              <a:t>Solution is to go multicore.</a:t>
            </a:r>
          </a:p>
          <a:p>
            <a:pPr lvl="1" eaLnBrk="1" hangingPunct="1">
              <a:defRPr/>
            </a:pPr>
            <a:r>
              <a:rPr lang="en-GB" altLang="en-US" sz="2400" dirty="0"/>
              <a:t>Scales better… provided that algorithms and code do.</a:t>
            </a:r>
          </a:p>
          <a:p>
            <a:pPr marL="0" indent="0" eaLnBrk="1" hangingPunct="1">
              <a:buFont typeface="Wingdings" panose="05000000000000000000" pitchFamily="2" charset="2"/>
              <a:buNone/>
              <a:defRPr/>
            </a:pPr>
            <a:endParaRPr lang="en-GB" sz="2800" dirty="0">
              <a:hlinkClick r:id="rId3"/>
            </a:endParaRPr>
          </a:p>
        </p:txBody>
      </p:sp>
      <p:sp>
        <p:nvSpPr>
          <p:cNvPr id="34821" name="Text Box 3">
            <a:extLst>
              <a:ext uri="{FF2B5EF4-FFF2-40B4-BE49-F238E27FC236}">
                <a16:creationId xmlns:a16="http://schemas.microsoft.com/office/drawing/2014/main" id="{980EDF68-34DC-4F9E-9C3A-6E1F56A2A213}"/>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C9DD8054-804B-4084-BCE3-8473B332C9F6}" type="slidenum">
              <a:rPr lang="en-US" altLang="en-US" sz="1400" b="1">
                <a:latin typeface="Times New Roman" panose="02020603050405020304" pitchFamily="18" charset="0"/>
              </a:rPr>
              <a:pPr algn="ctr" eaLnBrk="1" hangingPunct="1"/>
              <a:t>15</a:t>
            </a:fld>
            <a:endParaRPr lang="fr-FR" altLang="en-US" sz="1400" b="1">
              <a:latin typeface="Times New Roman" panose="02020603050405020304" pitchFamily="18" charset="0"/>
            </a:endParaRPr>
          </a:p>
        </p:txBody>
      </p:sp>
      <p:sp>
        <p:nvSpPr>
          <p:cNvPr id="34822" name="Text Box 4">
            <a:extLst>
              <a:ext uri="{FF2B5EF4-FFF2-40B4-BE49-F238E27FC236}">
                <a16:creationId xmlns:a16="http://schemas.microsoft.com/office/drawing/2014/main" id="{D2ABE682-B882-46E6-9CB0-D974817D7033}"/>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34823" name="Text Box 5">
            <a:extLst>
              <a:ext uri="{FF2B5EF4-FFF2-40B4-BE49-F238E27FC236}">
                <a16:creationId xmlns:a16="http://schemas.microsoft.com/office/drawing/2014/main" id="{21CE99BC-FA64-4E3E-BC6E-3D486277F9C9}"/>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
        <p:nvSpPr>
          <p:cNvPr id="2" name="Rectangle 1">
            <a:extLst>
              <a:ext uri="{FF2B5EF4-FFF2-40B4-BE49-F238E27FC236}">
                <a16:creationId xmlns:a16="http://schemas.microsoft.com/office/drawing/2014/main" id="{A106D3C6-83FC-4CFA-93D0-5DD7D1C67C27}"/>
              </a:ext>
            </a:extLst>
          </p:cNvPr>
          <p:cNvSpPr/>
          <p:nvPr/>
        </p:nvSpPr>
        <p:spPr>
          <a:xfrm>
            <a:off x="2438400" y="54864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Core 0</a:t>
            </a:r>
          </a:p>
        </p:txBody>
      </p:sp>
      <p:sp>
        <p:nvSpPr>
          <p:cNvPr id="8" name="Rectangle 7">
            <a:extLst>
              <a:ext uri="{FF2B5EF4-FFF2-40B4-BE49-F238E27FC236}">
                <a16:creationId xmlns:a16="http://schemas.microsoft.com/office/drawing/2014/main" id="{0CB8A2F8-7315-4F16-8AC5-1392C1149BF8}"/>
              </a:ext>
            </a:extLst>
          </p:cNvPr>
          <p:cNvSpPr/>
          <p:nvPr/>
        </p:nvSpPr>
        <p:spPr>
          <a:xfrm>
            <a:off x="2438400" y="5257800"/>
            <a:ext cx="9906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GB" dirty="0"/>
              <a:t>L1 cache</a:t>
            </a:r>
          </a:p>
        </p:txBody>
      </p:sp>
      <p:sp>
        <p:nvSpPr>
          <p:cNvPr id="9" name="Rectangle 8">
            <a:extLst>
              <a:ext uri="{FF2B5EF4-FFF2-40B4-BE49-F238E27FC236}">
                <a16:creationId xmlns:a16="http://schemas.microsoft.com/office/drawing/2014/main" id="{EC357C3A-6E20-4098-B6C6-BD89811789D3}"/>
              </a:ext>
            </a:extLst>
          </p:cNvPr>
          <p:cNvSpPr/>
          <p:nvPr/>
        </p:nvSpPr>
        <p:spPr>
          <a:xfrm>
            <a:off x="3657600" y="54864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Core 1</a:t>
            </a:r>
          </a:p>
        </p:txBody>
      </p:sp>
      <p:sp>
        <p:nvSpPr>
          <p:cNvPr id="10" name="Rectangle 9">
            <a:extLst>
              <a:ext uri="{FF2B5EF4-FFF2-40B4-BE49-F238E27FC236}">
                <a16:creationId xmlns:a16="http://schemas.microsoft.com/office/drawing/2014/main" id="{8899789E-4882-4D9C-9DF9-7798BD1F34AC}"/>
              </a:ext>
            </a:extLst>
          </p:cNvPr>
          <p:cNvSpPr/>
          <p:nvPr/>
        </p:nvSpPr>
        <p:spPr>
          <a:xfrm>
            <a:off x="3657600" y="5257800"/>
            <a:ext cx="9906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GB" dirty="0"/>
              <a:t>L1 cache</a:t>
            </a:r>
          </a:p>
        </p:txBody>
      </p:sp>
      <p:sp>
        <p:nvSpPr>
          <p:cNvPr id="11" name="Rectangle 10">
            <a:extLst>
              <a:ext uri="{FF2B5EF4-FFF2-40B4-BE49-F238E27FC236}">
                <a16:creationId xmlns:a16="http://schemas.microsoft.com/office/drawing/2014/main" id="{A8239C6C-1394-4AD7-96B9-1DCEDE82876E}"/>
              </a:ext>
            </a:extLst>
          </p:cNvPr>
          <p:cNvSpPr/>
          <p:nvPr/>
        </p:nvSpPr>
        <p:spPr>
          <a:xfrm>
            <a:off x="4953000" y="54864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Core 2</a:t>
            </a:r>
          </a:p>
        </p:txBody>
      </p:sp>
      <p:sp>
        <p:nvSpPr>
          <p:cNvPr id="12" name="Rectangle 11">
            <a:extLst>
              <a:ext uri="{FF2B5EF4-FFF2-40B4-BE49-F238E27FC236}">
                <a16:creationId xmlns:a16="http://schemas.microsoft.com/office/drawing/2014/main" id="{FAF98CAF-3569-4A35-9430-10B1C3D7FB2A}"/>
              </a:ext>
            </a:extLst>
          </p:cNvPr>
          <p:cNvSpPr/>
          <p:nvPr/>
        </p:nvSpPr>
        <p:spPr>
          <a:xfrm>
            <a:off x="4953000" y="5257800"/>
            <a:ext cx="9906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GB" dirty="0"/>
              <a:t>L1 cache</a:t>
            </a:r>
          </a:p>
        </p:txBody>
      </p:sp>
      <p:sp>
        <p:nvSpPr>
          <p:cNvPr id="13" name="Rectangle 12">
            <a:extLst>
              <a:ext uri="{FF2B5EF4-FFF2-40B4-BE49-F238E27FC236}">
                <a16:creationId xmlns:a16="http://schemas.microsoft.com/office/drawing/2014/main" id="{89362E94-D71D-422E-98D8-9741E1CECC5D}"/>
              </a:ext>
            </a:extLst>
          </p:cNvPr>
          <p:cNvSpPr/>
          <p:nvPr/>
        </p:nvSpPr>
        <p:spPr>
          <a:xfrm>
            <a:off x="6248400" y="54864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Core 3</a:t>
            </a:r>
          </a:p>
        </p:txBody>
      </p:sp>
      <p:sp>
        <p:nvSpPr>
          <p:cNvPr id="14" name="Rectangle 13">
            <a:extLst>
              <a:ext uri="{FF2B5EF4-FFF2-40B4-BE49-F238E27FC236}">
                <a16:creationId xmlns:a16="http://schemas.microsoft.com/office/drawing/2014/main" id="{9E0FF352-5B4B-4373-B5B6-B64D0D95E1BB}"/>
              </a:ext>
            </a:extLst>
          </p:cNvPr>
          <p:cNvSpPr/>
          <p:nvPr/>
        </p:nvSpPr>
        <p:spPr>
          <a:xfrm>
            <a:off x="6248400" y="5257800"/>
            <a:ext cx="9906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GB" dirty="0"/>
              <a:t>L1 cache</a:t>
            </a:r>
          </a:p>
        </p:txBody>
      </p:sp>
      <p:sp>
        <p:nvSpPr>
          <p:cNvPr id="19" name="Rectangle 18">
            <a:extLst>
              <a:ext uri="{FF2B5EF4-FFF2-40B4-BE49-F238E27FC236}">
                <a16:creationId xmlns:a16="http://schemas.microsoft.com/office/drawing/2014/main" id="{2C1BFDCF-6816-4672-9EEB-CE64B821003F}"/>
              </a:ext>
            </a:extLst>
          </p:cNvPr>
          <p:cNvSpPr/>
          <p:nvPr/>
        </p:nvSpPr>
        <p:spPr>
          <a:xfrm>
            <a:off x="2438400" y="4876800"/>
            <a:ext cx="990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GB" dirty="0"/>
              <a:t>L2 cache</a:t>
            </a:r>
          </a:p>
        </p:txBody>
      </p:sp>
      <p:sp>
        <p:nvSpPr>
          <p:cNvPr id="20" name="Rectangle 19">
            <a:extLst>
              <a:ext uri="{FF2B5EF4-FFF2-40B4-BE49-F238E27FC236}">
                <a16:creationId xmlns:a16="http://schemas.microsoft.com/office/drawing/2014/main" id="{6C245822-FF5C-4C8A-B4FD-142D3F483F71}"/>
              </a:ext>
            </a:extLst>
          </p:cNvPr>
          <p:cNvSpPr/>
          <p:nvPr/>
        </p:nvSpPr>
        <p:spPr>
          <a:xfrm>
            <a:off x="3657600" y="4876800"/>
            <a:ext cx="990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GB" dirty="0"/>
              <a:t>L2 cache</a:t>
            </a:r>
          </a:p>
        </p:txBody>
      </p:sp>
      <p:sp>
        <p:nvSpPr>
          <p:cNvPr id="21" name="Rectangle 20">
            <a:extLst>
              <a:ext uri="{FF2B5EF4-FFF2-40B4-BE49-F238E27FC236}">
                <a16:creationId xmlns:a16="http://schemas.microsoft.com/office/drawing/2014/main" id="{3A4FB51D-0933-42BF-9547-11764C57800E}"/>
              </a:ext>
            </a:extLst>
          </p:cNvPr>
          <p:cNvSpPr/>
          <p:nvPr/>
        </p:nvSpPr>
        <p:spPr>
          <a:xfrm>
            <a:off x="4953000" y="4876800"/>
            <a:ext cx="990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GB" dirty="0"/>
              <a:t>L2 cache</a:t>
            </a:r>
          </a:p>
        </p:txBody>
      </p:sp>
      <p:sp>
        <p:nvSpPr>
          <p:cNvPr id="22" name="Rectangle 21">
            <a:extLst>
              <a:ext uri="{FF2B5EF4-FFF2-40B4-BE49-F238E27FC236}">
                <a16:creationId xmlns:a16="http://schemas.microsoft.com/office/drawing/2014/main" id="{24DCA6AA-00D7-49AA-B943-CF832785DEC1}"/>
              </a:ext>
            </a:extLst>
          </p:cNvPr>
          <p:cNvSpPr/>
          <p:nvPr/>
        </p:nvSpPr>
        <p:spPr>
          <a:xfrm>
            <a:off x="6248400" y="4876800"/>
            <a:ext cx="990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GB" dirty="0"/>
              <a:t>L2 cache</a:t>
            </a:r>
          </a:p>
        </p:txBody>
      </p:sp>
      <p:sp>
        <p:nvSpPr>
          <p:cNvPr id="23" name="Rectangle 22">
            <a:extLst>
              <a:ext uri="{FF2B5EF4-FFF2-40B4-BE49-F238E27FC236}">
                <a16:creationId xmlns:a16="http://schemas.microsoft.com/office/drawing/2014/main" id="{BC7F1B07-A9A7-410B-A5AF-E0497BB39EBD}"/>
              </a:ext>
            </a:extLst>
          </p:cNvPr>
          <p:cNvSpPr/>
          <p:nvPr/>
        </p:nvSpPr>
        <p:spPr>
          <a:xfrm>
            <a:off x="2438400" y="4343400"/>
            <a:ext cx="4800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GB" dirty="0"/>
              <a:t>L3 cache</a:t>
            </a:r>
          </a:p>
        </p:txBody>
      </p:sp>
      <p:sp>
        <p:nvSpPr>
          <p:cNvPr id="25" name="Rectangle 24">
            <a:extLst>
              <a:ext uri="{FF2B5EF4-FFF2-40B4-BE49-F238E27FC236}">
                <a16:creationId xmlns:a16="http://schemas.microsoft.com/office/drawing/2014/main" id="{23D21651-5B88-487B-9B60-644BEAF15A92}"/>
              </a:ext>
            </a:extLst>
          </p:cNvPr>
          <p:cNvSpPr/>
          <p:nvPr/>
        </p:nvSpPr>
        <p:spPr>
          <a:xfrm>
            <a:off x="2286000" y="3733800"/>
            <a:ext cx="5029200"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GB" dirty="0"/>
              <a:t>Memory</a:t>
            </a:r>
          </a:p>
        </p:txBody>
      </p:sp>
      <p:grpSp>
        <p:nvGrpSpPr>
          <p:cNvPr id="34838" name="Group 3">
            <a:extLst>
              <a:ext uri="{FF2B5EF4-FFF2-40B4-BE49-F238E27FC236}">
                <a16:creationId xmlns:a16="http://schemas.microsoft.com/office/drawing/2014/main" id="{135B93CC-215A-4725-8A4F-B69D3FEC995E}"/>
              </a:ext>
            </a:extLst>
          </p:cNvPr>
          <p:cNvGrpSpPr>
            <a:grpSpLocks/>
          </p:cNvGrpSpPr>
          <p:nvPr/>
        </p:nvGrpSpPr>
        <p:grpSpPr bwMode="auto">
          <a:xfrm>
            <a:off x="6629400" y="4479925"/>
            <a:ext cx="228600" cy="412750"/>
            <a:chOff x="1295399" y="4960619"/>
            <a:chExt cx="228600" cy="411482"/>
          </a:xfrm>
        </p:grpSpPr>
        <p:sp>
          <p:nvSpPr>
            <p:cNvPr id="3" name="Down Arrow 2">
              <a:extLst>
                <a:ext uri="{FF2B5EF4-FFF2-40B4-BE49-F238E27FC236}">
                  <a16:creationId xmlns:a16="http://schemas.microsoft.com/office/drawing/2014/main" id="{27A4E850-54D1-407C-8616-5834565BCDD6}"/>
                </a:ext>
              </a:extLst>
            </p:cNvPr>
            <p:cNvSpPr/>
            <p:nvPr/>
          </p:nvSpPr>
          <p:spPr>
            <a:xfrm>
              <a:off x="1295399" y="5182186"/>
              <a:ext cx="228600" cy="1899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Down Arrow 26">
              <a:extLst>
                <a:ext uri="{FF2B5EF4-FFF2-40B4-BE49-F238E27FC236}">
                  <a16:creationId xmlns:a16="http://schemas.microsoft.com/office/drawing/2014/main" id="{75A7C244-4288-4FCD-9CD0-F89023CC94BB}"/>
                </a:ext>
              </a:extLst>
            </p:cNvPr>
            <p:cNvSpPr/>
            <p:nvPr/>
          </p:nvSpPr>
          <p:spPr>
            <a:xfrm flipH="1" flipV="1">
              <a:off x="1295399" y="4960619"/>
              <a:ext cx="228600" cy="221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nvGrpSpPr>
          <p:cNvPr id="34839" name="Group 28">
            <a:extLst>
              <a:ext uri="{FF2B5EF4-FFF2-40B4-BE49-F238E27FC236}">
                <a16:creationId xmlns:a16="http://schemas.microsoft.com/office/drawing/2014/main" id="{A75E0173-E148-448C-B5A1-FF3C74B5A8C5}"/>
              </a:ext>
            </a:extLst>
          </p:cNvPr>
          <p:cNvGrpSpPr>
            <a:grpSpLocks/>
          </p:cNvGrpSpPr>
          <p:nvPr/>
        </p:nvGrpSpPr>
        <p:grpSpPr bwMode="auto">
          <a:xfrm>
            <a:off x="5372100" y="4511675"/>
            <a:ext cx="228600" cy="411163"/>
            <a:chOff x="1295399" y="4960619"/>
            <a:chExt cx="228600" cy="411482"/>
          </a:xfrm>
        </p:grpSpPr>
        <p:sp>
          <p:nvSpPr>
            <p:cNvPr id="30" name="Down Arrow 29">
              <a:extLst>
                <a:ext uri="{FF2B5EF4-FFF2-40B4-BE49-F238E27FC236}">
                  <a16:creationId xmlns:a16="http://schemas.microsoft.com/office/drawing/2014/main" id="{3ECB843C-ACD1-402F-9AF9-85E8DA6F131F}"/>
                </a:ext>
              </a:extLst>
            </p:cNvPr>
            <p:cNvSpPr/>
            <p:nvPr/>
          </p:nvSpPr>
          <p:spPr>
            <a:xfrm>
              <a:off x="1295399" y="5181453"/>
              <a:ext cx="228600" cy="190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1" name="Down Arrow 30">
              <a:extLst>
                <a:ext uri="{FF2B5EF4-FFF2-40B4-BE49-F238E27FC236}">
                  <a16:creationId xmlns:a16="http://schemas.microsoft.com/office/drawing/2014/main" id="{741892F3-3956-44FB-909C-510EF9BFEF43}"/>
                </a:ext>
              </a:extLst>
            </p:cNvPr>
            <p:cNvSpPr/>
            <p:nvPr/>
          </p:nvSpPr>
          <p:spPr>
            <a:xfrm flipH="1" flipV="1">
              <a:off x="1295399" y="4960619"/>
              <a:ext cx="228600" cy="220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nvGrpSpPr>
          <p:cNvPr id="34840" name="Group 31">
            <a:extLst>
              <a:ext uri="{FF2B5EF4-FFF2-40B4-BE49-F238E27FC236}">
                <a16:creationId xmlns:a16="http://schemas.microsoft.com/office/drawing/2014/main" id="{9AD8E10B-F8F5-4DC9-8062-50D89B8D3B25}"/>
              </a:ext>
            </a:extLst>
          </p:cNvPr>
          <p:cNvGrpSpPr>
            <a:grpSpLocks/>
          </p:cNvGrpSpPr>
          <p:nvPr/>
        </p:nvGrpSpPr>
        <p:grpSpPr bwMode="auto">
          <a:xfrm>
            <a:off x="2819400" y="4465638"/>
            <a:ext cx="228600" cy="411162"/>
            <a:chOff x="1295399" y="4960619"/>
            <a:chExt cx="228600" cy="411482"/>
          </a:xfrm>
        </p:grpSpPr>
        <p:sp>
          <p:nvSpPr>
            <p:cNvPr id="33" name="Down Arrow 32">
              <a:extLst>
                <a:ext uri="{FF2B5EF4-FFF2-40B4-BE49-F238E27FC236}">
                  <a16:creationId xmlns:a16="http://schemas.microsoft.com/office/drawing/2014/main" id="{0AE4F347-924F-432C-A56C-CA8AE15E6103}"/>
                </a:ext>
              </a:extLst>
            </p:cNvPr>
            <p:cNvSpPr/>
            <p:nvPr/>
          </p:nvSpPr>
          <p:spPr>
            <a:xfrm>
              <a:off x="1295399" y="5181453"/>
              <a:ext cx="228600" cy="190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4" name="Down Arrow 33">
              <a:extLst>
                <a:ext uri="{FF2B5EF4-FFF2-40B4-BE49-F238E27FC236}">
                  <a16:creationId xmlns:a16="http://schemas.microsoft.com/office/drawing/2014/main" id="{3135616A-D988-41ED-B9AA-16568E4F3F2A}"/>
                </a:ext>
              </a:extLst>
            </p:cNvPr>
            <p:cNvSpPr/>
            <p:nvPr/>
          </p:nvSpPr>
          <p:spPr>
            <a:xfrm flipH="1" flipV="1">
              <a:off x="1295399" y="4960619"/>
              <a:ext cx="228600" cy="220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nvGrpSpPr>
          <p:cNvPr id="34841" name="Group 34">
            <a:extLst>
              <a:ext uri="{FF2B5EF4-FFF2-40B4-BE49-F238E27FC236}">
                <a16:creationId xmlns:a16="http://schemas.microsoft.com/office/drawing/2014/main" id="{6FDB555C-A4F3-4C1C-BAD1-3053ADEC9022}"/>
              </a:ext>
            </a:extLst>
          </p:cNvPr>
          <p:cNvGrpSpPr>
            <a:grpSpLocks/>
          </p:cNvGrpSpPr>
          <p:nvPr/>
        </p:nvGrpSpPr>
        <p:grpSpPr bwMode="auto">
          <a:xfrm>
            <a:off x="4572000" y="4038600"/>
            <a:ext cx="228600" cy="411163"/>
            <a:chOff x="1295399" y="4960619"/>
            <a:chExt cx="228600" cy="411482"/>
          </a:xfrm>
        </p:grpSpPr>
        <p:sp>
          <p:nvSpPr>
            <p:cNvPr id="36" name="Down Arrow 35">
              <a:extLst>
                <a:ext uri="{FF2B5EF4-FFF2-40B4-BE49-F238E27FC236}">
                  <a16:creationId xmlns:a16="http://schemas.microsoft.com/office/drawing/2014/main" id="{96B9AE72-3240-483D-9357-466059482EF1}"/>
                </a:ext>
              </a:extLst>
            </p:cNvPr>
            <p:cNvSpPr/>
            <p:nvPr/>
          </p:nvSpPr>
          <p:spPr>
            <a:xfrm>
              <a:off x="1295399" y="5181453"/>
              <a:ext cx="228600" cy="190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7" name="Down Arrow 36">
              <a:extLst>
                <a:ext uri="{FF2B5EF4-FFF2-40B4-BE49-F238E27FC236}">
                  <a16:creationId xmlns:a16="http://schemas.microsoft.com/office/drawing/2014/main" id="{A617945E-B9B0-4B35-B5EE-1C1BF98DFC05}"/>
                </a:ext>
              </a:extLst>
            </p:cNvPr>
            <p:cNvSpPr/>
            <p:nvPr/>
          </p:nvSpPr>
          <p:spPr>
            <a:xfrm flipH="1" flipV="1">
              <a:off x="1295399" y="4960619"/>
              <a:ext cx="228600" cy="220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nvGrpSpPr>
          <p:cNvPr id="34842" name="Group 37">
            <a:extLst>
              <a:ext uri="{FF2B5EF4-FFF2-40B4-BE49-F238E27FC236}">
                <a16:creationId xmlns:a16="http://schemas.microsoft.com/office/drawing/2014/main" id="{302CFAFA-9FD6-4984-94BC-0DFB025FE713}"/>
              </a:ext>
            </a:extLst>
          </p:cNvPr>
          <p:cNvGrpSpPr>
            <a:grpSpLocks/>
          </p:cNvGrpSpPr>
          <p:nvPr/>
        </p:nvGrpSpPr>
        <p:grpSpPr bwMode="auto">
          <a:xfrm>
            <a:off x="4076700" y="4479925"/>
            <a:ext cx="228600" cy="412750"/>
            <a:chOff x="1295399" y="4960619"/>
            <a:chExt cx="228600" cy="411482"/>
          </a:xfrm>
        </p:grpSpPr>
        <p:sp>
          <p:nvSpPr>
            <p:cNvPr id="39" name="Down Arrow 38">
              <a:extLst>
                <a:ext uri="{FF2B5EF4-FFF2-40B4-BE49-F238E27FC236}">
                  <a16:creationId xmlns:a16="http://schemas.microsoft.com/office/drawing/2014/main" id="{5C0524C2-FB32-47AB-907F-0C35BF572ABF}"/>
                </a:ext>
              </a:extLst>
            </p:cNvPr>
            <p:cNvSpPr/>
            <p:nvPr/>
          </p:nvSpPr>
          <p:spPr>
            <a:xfrm>
              <a:off x="1295399" y="5182186"/>
              <a:ext cx="228600" cy="1899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0" name="Down Arrow 39">
              <a:extLst>
                <a:ext uri="{FF2B5EF4-FFF2-40B4-BE49-F238E27FC236}">
                  <a16:creationId xmlns:a16="http://schemas.microsoft.com/office/drawing/2014/main" id="{1B84F6CE-B2F5-4FED-97C3-315370AFEFCE}"/>
                </a:ext>
              </a:extLst>
            </p:cNvPr>
            <p:cNvSpPr/>
            <p:nvPr/>
          </p:nvSpPr>
          <p:spPr>
            <a:xfrm flipH="1" flipV="1">
              <a:off x="1295399" y="4960619"/>
              <a:ext cx="228600" cy="2215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98F21F7-42C9-4B31-90FD-5E211E039556}"/>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Wafers</a:t>
            </a:r>
            <a:endParaRPr lang="en-GB" altLang="en-US" dirty="0">
              <a:solidFill>
                <a:srgbClr val="FF0000"/>
              </a:solidFill>
            </a:endParaRPr>
          </a:p>
        </p:txBody>
      </p:sp>
      <p:sp>
        <p:nvSpPr>
          <p:cNvPr id="9219" name="Rectangle 7">
            <a:extLst>
              <a:ext uri="{FF2B5EF4-FFF2-40B4-BE49-F238E27FC236}">
                <a16:creationId xmlns:a16="http://schemas.microsoft.com/office/drawing/2014/main" id="{DB7A23FB-2604-4E25-AB42-80664FE16FB2}"/>
              </a:ext>
            </a:extLst>
          </p:cNvPr>
          <p:cNvSpPr>
            <a:spLocks noGrp="1" noChangeArrowheads="1"/>
          </p:cNvSpPr>
          <p:nvPr>
            <p:ph sz="quarter" idx="1"/>
          </p:nvPr>
        </p:nvSpPr>
        <p:spPr>
          <a:xfrm>
            <a:off x="228600" y="990600"/>
            <a:ext cx="8686800" cy="5257800"/>
          </a:xfrm>
        </p:spPr>
        <p:txBody>
          <a:bodyPr/>
          <a:lstStyle/>
          <a:p>
            <a:pPr marL="0" indent="0" eaLnBrk="1" hangingPunct="1">
              <a:buFont typeface="Wingdings" panose="05000000000000000000" pitchFamily="2" charset="2"/>
              <a:buNone/>
              <a:defRPr/>
            </a:pPr>
            <a:endParaRPr lang="en-GB" altLang="en-US" sz="2800" dirty="0">
              <a:solidFill>
                <a:srgbClr val="320064"/>
              </a:solidFill>
            </a:endParaRPr>
          </a:p>
          <a:p>
            <a:pPr eaLnBrk="1" hangingPunct="1">
              <a:defRPr/>
            </a:pPr>
            <a:endParaRPr lang="en-GB" altLang="en-US" sz="2800" dirty="0">
              <a:solidFill>
                <a:srgbClr val="320064"/>
              </a:solidFill>
            </a:endParaRPr>
          </a:p>
          <a:p>
            <a:pPr lvl="1" eaLnBrk="1" hangingPunct="1">
              <a:defRPr/>
            </a:pPr>
            <a:endParaRPr lang="en-GB" altLang="en-US" sz="2500" dirty="0">
              <a:solidFill>
                <a:srgbClr val="320064"/>
              </a:solidFill>
            </a:endParaRPr>
          </a:p>
          <a:p>
            <a:pPr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marL="0" indent="0" eaLnBrk="1" hangingPunct="1">
              <a:buFont typeface="Wingdings" panose="05000000000000000000" pitchFamily="2" charset="2"/>
              <a:buNone/>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36868" name="Text Box 3">
            <a:extLst>
              <a:ext uri="{FF2B5EF4-FFF2-40B4-BE49-F238E27FC236}">
                <a16:creationId xmlns:a16="http://schemas.microsoft.com/office/drawing/2014/main" id="{CC7B12FB-EA40-4669-A470-237FAAFB6DC2}"/>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2DAFBAF0-D79C-4343-BE47-155E94A73728}" type="slidenum">
              <a:rPr lang="en-US" altLang="en-US" sz="1400" b="1">
                <a:latin typeface="Times New Roman" panose="02020603050405020304" pitchFamily="18" charset="0"/>
              </a:rPr>
              <a:pPr algn="ctr" eaLnBrk="1" hangingPunct="1"/>
              <a:t>16</a:t>
            </a:fld>
            <a:endParaRPr lang="fr-FR" altLang="en-US" sz="1400" b="1">
              <a:latin typeface="Times New Roman" panose="02020603050405020304" pitchFamily="18" charset="0"/>
            </a:endParaRPr>
          </a:p>
        </p:txBody>
      </p:sp>
      <p:sp>
        <p:nvSpPr>
          <p:cNvPr id="36869" name="Text Box 4">
            <a:extLst>
              <a:ext uri="{FF2B5EF4-FFF2-40B4-BE49-F238E27FC236}">
                <a16:creationId xmlns:a16="http://schemas.microsoft.com/office/drawing/2014/main" id="{D295EBDC-3707-4772-BB81-16D094D6043A}"/>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36870" name="Text Box 5">
            <a:extLst>
              <a:ext uri="{FF2B5EF4-FFF2-40B4-BE49-F238E27FC236}">
                <a16:creationId xmlns:a16="http://schemas.microsoft.com/office/drawing/2014/main" id="{D44E7D35-D588-4AC3-8039-83C01046C264}"/>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pic>
        <p:nvPicPr>
          <p:cNvPr id="36871" name="Picture 2">
            <a:extLst>
              <a:ext uri="{FF2B5EF4-FFF2-40B4-BE49-F238E27FC236}">
                <a16:creationId xmlns:a16="http://schemas.microsoft.com/office/drawing/2014/main" id="{9AF2BCC4-2906-4E40-871A-B94CD2B6B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20938"/>
            <a:ext cx="289560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72" name="Picture 3">
            <a:extLst>
              <a:ext uri="{FF2B5EF4-FFF2-40B4-BE49-F238E27FC236}">
                <a16:creationId xmlns:a16="http://schemas.microsoft.com/office/drawing/2014/main" id="{63A4062E-AFD1-4CD5-9878-AB9BCA0F7C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057400"/>
            <a:ext cx="3981450" cy="2239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873" name="Rectangle 1">
            <a:extLst>
              <a:ext uri="{FF2B5EF4-FFF2-40B4-BE49-F238E27FC236}">
                <a16:creationId xmlns:a16="http://schemas.microsoft.com/office/drawing/2014/main" id="{C86DA20E-56AC-448B-9160-57A787ED3F4E}"/>
              </a:ext>
            </a:extLst>
          </p:cNvPr>
          <p:cNvSpPr>
            <a:spLocks noChangeArrowheads="1"/>
          </p:cNvSpPr>
          <p:nvPr/>
        </p:nvSpPr>
        <p:spPr bwMode="auto">
          <a:xfrm>
            <a:off x="1600200" y="4984750"/>
            <a:ext cx="6356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hlinkClick r:id="rId6"/>
              </a:rPr>
              <a:t>http://www.bbc.co.uk/news/technology-19557496</a:t>
            </a: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555F5DA4-BDD2-4B7E-BA56-D3DC29E11D38}"/>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CPU’s SIMD Units</a:t>
            </a:r>
          </a:p>
        </p:txBody>
      </p:sp>
      <p:sp>
        <p:nvSpPr>
          <p:cNvPr id="9219" name="Rectangle 7">
            <a:extLst>
              <a:ext uri="{FF2B5EF4-FFF2-40B4-BE49-F238E27FC236}">
                <a16:creationId xmlns:a16="http://schemas.microsoft.com/office/drawing/2014/main" id="{B54BC801-F649-49C4-BD60-3653E9E8EC1F}"/>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dirty="0">
                <a:solidFill>
                  <a:srgbClr val="FF0000"/>
                </a:solidFill>
              </a:rPr>
              <a:t>S</a:t>
            </a:r>
            <a:r>
              <a:rPr lang="en-GB" altLang="en-US" dirty="0">
                <a:solidFill>
                  <a:srgbClr val="320064"/>
                </a:solidFill>
              </a:rPr>
              <a:t>ingle </a:t>
            </a:r>
            <a:r>
              <a:rPr lang="en-GB" altLang="en-US" dirty="0">
                <a:solidFill>
                  <a:srgbClr val="FF0000"/>
                </a:solidFill>
              </a:rPr>
              <a:t>I</a:t>
            </a:r>
            <a:r>
              <a:rPr lang="en-GB" altLang="en-US" dirty="0">
                <a:solidFill>
                  <a:srgbClr val="320064"/>
                </a:solidFill>
              </a:rPr>
              <a:t>nstruction </a:t>
            </a:r>
            <a:r>
              <a:rPr lang="en-GB" altLang="en-US" dirty="0">
                <a:solidFill>
                  <a:srgbClr val="FF0000"/>
                </a:solidFill>
              </a:rPr>
              <a:t>M</a:t>
            </a:r>
            <a:r>
              <a:rPr lang="en-GB" altLang="en-US" dirty="0">
                <a:solidFill>
                  <a:srgbClr val="320064"/>
                </a:solidFill>
              </a:rPr>
              <a:t>ultiple </a:t>
            </a:r>
            <a:r>
              <a:rPr lang="en-GB" altLang="en-US" dirty="0">
                <a:solidFill>
                  <a:srgbClr val="FF0000"/>
                </a:solidFill>
              </a:rPr>
              <a:t>D</a:t>
            </a:r>
            <a:r>
              <a:rPr lang="en-GB" altLang="en-US" dirty="0">
                <a:solidFill>
                  <a:srgbClr val="320064"/>
                </a:solidFill>
              </a:rPr>
              <a:t>ata</a:t>
            </a:r>
          </a:p>
          <a:p>
            <a:pPr eaLnBrk="1" hangingPunct="1">
              <a:defRPr/>
            </a:pPr>
            <a:r>
              <a:rPr lang="en-GB" altLang="en-US" dirty="0"/>
              <a:t>1 instruction to schedule several computations of the same type.</a:t>
            </a:r>
          </a:p>
          <a:p>
            <a:pPr lvl="1" eaLnBrk="1" hangingPunct="1">
              <a:defRPr/>
            </a:pPr>
            <a:r>
              <a:rPr lang="en-GB" altLang="en-US" sz="2000" dirty="0"/>
              <a:t>Different from VLIW ! (Very Long Instruction Word)</a:t>
            </a:r>
          </a:p>
          <a:p>
            <a:pPr lvl="1" eaLnBrk="1" hangingPunct="1">
              <a:defRPr/>
            </a:pPr>
            <a:r>
              <a:rPr lang="en-GB" altLang="en-US" sz="2000" dirty="0"/>
              <a:t>Can be 4-wide (MMX, SSE, NEON), 8-wide (AVX), 16-wide and more (GPUs)</a:t>
            </a:r>
          </a:p>
          <a:p>
            <a:pPr lvl="1" eaLnBrk="1" hangingPunct="1">
              <a:defRPr/>
            </a:pPr>
            <a:r>
              <a:rPr lang="en-GB" altLang="en-US" sz="2000" dirty="0"/>
              <a:t>Can accelerate by as much math operations.</a:t>
            </a:r>
          </a:p>
          <a:p>
            <a:pPr lvl="1" eaLnBrk="1" hangingPunct="1">
              <a:defRPr/>
            </a:pPr>
            <a:endParaRPr lang="en-GB" altLang="en-US" sz="2000" dirty="0"/>
          </a:p>
          <a:p>
            <a:pPr eaLnBrk="1" hangingPunct="1">
              <a:defRPr/>
            </a:pPr>
            <a:r>
              <a:rPr lang="en-GB" altLang="en-US" dirty="0"/>
              <a:t>Saves transistors and complexity!</a:t>
            </a:r>
          </a:p>
          <a:p>
            <a:pPr lvl="1" eaLnBrk="1" hangingPunct="1">
              <a:defRPr/>
            </a:pPr>
            <a:r>
              <a:rPr lang="en-GB" altLang="en-US" sz="2000" dirty="0"/>
              <a:t>1 operation to be scheduled only.</a:t>
            </a:r>
          </a:p>
          <a:p>
            <a:pPr lvl="1" eaLnBrk="1" hangingPunct="1">
              <a:defRPr/>
            </a:pPr>
            <a:r>
              <a:rPr lang="en-GB" altLang="en-US" sz="2000" dirty="0"/>
              <a:t>1 address translation only (see MMU later on)</a:t>
            </a:r>
          </a:p>
          <a:p>
            <a:pPr eaLnBrk="1" hangingPunct="1">
              <a:defRPr/>
            </a:pPr>
            <a:endParaRPr lang="en-GB" altLang="en-US" dirty="0"/>
          </a:p>
          <a:p>
            <a:pPr eaLnBrk="1" hangingPunct="1">
              <a:defRPr/>
            </a:pPr>
            <a:r>
              <a:rPr lang="en-GB" altLang="en-US" dirty="0"/>
              <a:t>Several constraints, not all algorithms can easily benefit from SIMD execution units.</a:t>
            </a:r>
          </a:p>
          <a:p>
            <a:pPr lvl="1" eaLnBrk="1" hangingPunct="1">
              <a:defRPr/>
            </a:pPr>
            <a:r>
              <a:rPr lang="en-GB" altLang="en-US" sz="2000" dirty="0"/>
              <a:t>Scaling with wide(r) units may be an issue.</a:t>
            </a:r>
            <a:endParaRPr lang="en-GB" sz="3200" dirty="0">
              <a:hlinkClick r:id="rId3"/>
            </a:endParaRPr>
          </a:p>
          <a:p>
            <a:pPr eaLnBrk="1" hangingPunct="1">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38916" name="Text Box 3">
            <a:extLst>
              <a:ext uri="{FF2B5EF4-FFF2-40B4-BE49-F238E27FC236}">
                <a16:creationId xmlns:a16="http://schemas.microsoft.com/office/drawing/2014/main" id="{E6246E21-F747-4227-B498-96D31AFAD814}"/>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D334816-F4A3-44DC-9ACB-564AB0E95C1B}" type="slidenum">
              <a:rPr lang="en-US" altLang="en-US" sz="1400" b="1">
                <a:latin typeface="Times New Roman" panose="02020603050405020304" pitchFamily="18" charset="0"/>
              </a:rPr>
              <a:pPr algn="ctr" eaLnBrk="1" hangingPunct="1"/>
              <a:t>17</a:t>
            </a:fld>
            <a:endParaRPr lang="fr-FR" altLang="en-US" sz="1400" b="1">
              <a:latin typeface="Times New Roman" panose="02020603050405020304" pitchFamily="18" charset="0"/>
            </a:endParaRPr>
          </a:p>
        </p:txBody>
      </p:sp>
      <p:sp>
        <p:nvSpPr>
          <p:cNvPr id="38917" name="Text Box 4">
            <a:extLst>
              <a:ext uri="{FF2B5EF4-FFF2-40B4-BE49-F238E27FC236}">
                <a16:creationId xmlns:a16="http://schemas.microsoft.com/office/drawing/2014/main" id="{27AFF13F-7964-4DF9-98E8-A98AC500E51D}"/>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38918" name="Text Box 5">
            <a:extLst>
              <a:ext uri="{FF2B5EF4-FFF2-40B4-BE49-F238E27FC236}">
                <a16:creationId xmlns:a16="http://schemas.microsoft.com/office/drawing/2014/main" id="{A8A0FCEE-A130-4F47-8B5C-4452BDE994C7}"/>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A01AA4B-6901-49DD-8DE1-8FF8A97EB953}"/>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Units: Principles</a:t>
            </a:r>
          </a:p>
        </p:txBody>
      </p:sp>
      <p:sp>
        <p:nvSpPr>
          <p:cNvPr id="9219" name="Rectangle 7">
            <a:extLst>
              <a:ext uri="{FF2B5EF4-FFF2-40B4-BE49-F238E27FC236}">
                <a16:creationId xmlns:a16="http://schemas.microsoft.com/office/drawing/2014/main" id="{FD82BA9A-413C-4F33-8613-2B764500814F}"/>
              </a:ext>
            </a:extLst>
          </p:cNvPr>
          <p:cNvSpPr>
            <a:spLocks noGrp="1" noChangeArrowheads="1"/>
          </p:cNvSpPr>
          <p:nvPr>
            <p:ph sz="quarter" idx="1"/>
          </p:nvPr>
        </p:nvSpPr>
        <p:spPr>
          <a:xfrm>
            <a:off x="228600" y="1066800"/>
            <a:ext cx="8686800" cy="5257800"/>
          </a:xfrm>
        </p:spPr>
        <p:txBody>
          <a:bodyPr/>
          <a:lstStyle/>
          <a:p>
            <a:pPr marL="0" indent="0" eaLnBrk="1" hangingPunct="1">
              <a:buFont typeface="Wingdings" panose="05000000000000000000" pitchFamily="2" charset="2"/>
              <a:buNone/>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40964" name="Text Box 3">
            <a:extLst>
              <a:ext uri="{FF2B5EF4-FFF2-40B4-BE49-F238E27FC236}">
                <a16:creationId xmlns:a16="http://schemas.microsoft.com/office/drawing/2014/main" id="{29EC6CD5-1183-47F4-9F9B-1755834096CD}"/>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D5C6F9B6-5F8F-4E93-AD26-33F285DC9293}" type="slidenum">
              <a:rPr lang="en-US" altLang="en-US" sz="1400" b="1">
                <a:latin typeface="Times New Roman" panose="02020603050405020304" pitchFamily="18" charset="0"/>
              </a:rPr>
              <a:pPr algn="ctr" eaLnBrk="1" hangingPunct="1"/>
              <a:t>18</a:t>
            </a:fld>
            <a:endParaRPr lang="fr-FR" altLang="en-US" sz="1400" b="1">
              <a:latin typeface="Times New Roman" panose="02020603050405020304" pitchFamily="18" charset="0"/>
            </a:endParaRPr>
          </a:p>
        </p:txBody>
      </p:sp>
      <p:sp>
        <p:nvSpPr>
          <p:cNvPr id="40965" name="Text Box 4">
            <a:extLst>
              <a:ext uri="{FF2B5EF4-FFF2-40B4-BE49-F238E27FC236}">
                <a16:creationId xmlns:a16="http://schemas.microsoft.com/office/drawing/2014/main" id="{3D51FF3B-17ED-411A-934A-A81F22589EAE}"/>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40966" name="Text Box 5">
            <a:extLst>
              <a:ext uri="{FF2B5EF4-FFF2-40B4-BE49-F238E27FC236}">
                <a16:creationId xmlns:a16="http://schemas.microsoft.com/office/drawing/2014/main" id="{9A5382A6-5525-4CF8-AA39-AE1300042B45}"/>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
        <p:nvSpPr>
          <p:cNvPr id="2" name="Rectangle 1">
            <a:extLst>
              <a:ext uri="{FF2B5EF4-FFF2-40B4-BE49-F238E27FC236}">
                <a16:creationId xmlns:a16="http://schemas.microsoft.com/office/drawing/2014/main" id="{6DE9DBEB-4CC9-49B0-A5BB-EF90D4278615}"/>
              </a:ext>
            </a:extLst>
          </p:cNvPr>
          <p:cNvSpPr/>
          <p:nvPr/>
        </p:nvSpPr>
        <p:spPr>
          <a:xfrm>
            <a:off x="762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8" name="Rectangle 7">
            <a:extLst>
              <a:ext uri="{FF2B5EF4-FFF2-40B4-BE49-F238E27FC236}">
                <a16:creationId xmlns:a16="http://schemas.microsoft.com/office/drawing/2014/main" id="{0D133C54-02D1-454B-99B8-46B5B377AB96}"/>
              </a:ext>
            </a:extLst>
          </p:cNvPr>
          <p:cNvSpPr/>
          <p:nvPr/>
        </p:nvSpPr>
        <p:spPr>
          <a:xfrm>
            <a:off x="12192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9" name="Rectangle 8">
            <a:extLst>
              <a:ext uri="{FF2B5EF4-FFF2-40B4-BE49-F238E27FC236}">
                <a16:creationId xmlns:a16="http://schemas.microsoft.com/office/drawing/2014/main" id="{00E82F7C-1E96-4570-9B63-731F630BE33F}"/>
              </a:ext>
            </a:extLst>
          </p:cNvPr>
          <p:cNvSpPr/>
          <p:nvPr/>
        </p:nvSpPr>
        <p:spPr>
          <a:xfrm>
            <a:off x="16764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0" name="Rectangle 9">
            <a:extLst>
              <a:ext uri="{FF2B5EF4-FFF2-40B4-BE49-F238E27FC236}">
                <a16:creationId xmlns:a16="http://schemas.microsoft.com/office/drawing/2014/main" id="{28E63B86-01F8-406C-9C4F-DF93D7132525}"/>
              </a:ext>
            </a:extLst>
          </p:cNvPr>
          <p:cNvSpPr/>
          <p:nvPr/>
        </p:nvSpPr>
        <p:spPr>
          <a:xfrm>
            <a:off x="21336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11" name="Rectangle 10">
            <a:extLst>
              <a:ext uri="{FF2B5EF4-FFF2-40B4-BE49-F238E27FC236}">
                <a16:creationId xmlns:a16="http://schemas.microsoft.com/office/drawing/2014/main" id="{597C9CE7-74B5-4AAB-990A-29CB6F356B35}"/>
              </a:ext>
            </a:extLst>
          </p:cNvPr>
          <p:cNvSpPr/>
          <p:nvPr/>
        </p:nvSpPr>
        <p:spPr>
          <a:xfrm>
            <a:off x="25908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12" name="Rectangle 11">
            <a:extLst>
              <a:ext uri="{FF2B5EF4-FFF2-40B4-BE49-F238E27FC236}">
                <a16:creationId xmlns:a16="http://schemas.microsoft.com/office/drawing/2014/main" id="{3BCD16F0-92FB-420B-A2C7-94951509BB0A}"/>
              </a:ext>
            </a:extLst>
          </p:cNvPr>
          <p:cNvSpPr/>
          <p:nvPr/>
        </p:nvSpPr>
        <p:spPr>
          <a:xfrm>
            <a:off x="3048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3" name="Rectangle 12">
            <a:extLst>
              <a:ext uri="{FF2B5EF4-FFF2-40B4-BE49-F238E27FC236}">
                <a16:creationId xmlns:a16="http://schemas.microsoft.com/office/drawing/2014/main" id="{BB62D0B4-67C8-471D-9723-BDC0A8D305A0}"/>
              </a:ext>
            </a:extLst>
          </p:cNvPr>
          <p:cNvSpPr/>
          <p:nvPr/>
        </p:nvSpPr>
        <p:spPr>
          <a:xfrm>
            <a:off x="35052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14" name="Rectangle 13">
            <a:extLst>
              <a:ext uri="{FF2B5EF4-FFF2-40B4-BE49-F238E27FC236}">
                <a16:creationId xmlns:a16="http://schemas.microsoft.com/office/drawing/2014/main" id="{723EC48C-DFEC-4372-9F09-9D2028C422C9}"/>
              </a:ext>
            </a:extLst>
          </p:cNvPr>
          <p:cNvSpPr/>
          <p:nvPr/>
        </p:nvSpPr>
        <p:spPr>
          <a:xfrm>
            <a:off x="39624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15" name="Rectangle 14">
            <a:extLst>
              <a:ext uri="{FF2B5EF4-FFF2-40B4-BE49-F238E27FC236}">
                <a16:creationId xmlns:a16="http://schemas.microsoft.com/office/drawing/2014/main" id="{0072FA65-E74C-4CB7-B39A-BECC07B744B0}"/>
              </a:ext>
            </a:extLst>
          </p:cNvPr>
          <p:cNvSpPr/>
          <p:nvPr/>
        </p:nvSpPr>
        <p:spPr>
          <a:xfrm>
            <a:off x="44196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6" name="Rectangle 15">
            <a:extLst>
              <a:ext uri="{FF2B5EF4-FFF2-40B4-BE49-F238E27FC236}">
                <a16:creationId xmlns:a16="http://schemas.microsoft.com/office/drawing/2014/main" id="{E3F45F88-E113-4486-B52A-BDECDD3ACE6A}"/>
              </a:ext>
            </a:extLst>
          </p:cNvPr>
          <p:cNvSpPr/>
          <p:nvPr/>
        </p:nvSpPr>
        <p:spPr>
          <a:xfrm>
            <a:off x="48768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7" name="Rectangle 16">
            <a:extLst>
              <a:ext uri="{FF2B5EF4-FFF2-40B4-BE49-F238E27FC236}">
                <a16:creationId xmlns:a16="http://schemas.microsoft.com/office/drawing/2014/main" id="{4B95A8BA-3540-4976-A335-315FDFF833B0}"/>
              </a:ext>
            </a:extLst>
          </p:cNvPr>
          <p:cNvSpPr/>
          <p:nvPr/>
        </p:nvSpPr>
        <p:spPr>
          <a:xfrm>
            <a:off x="5334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7</a:t>
            </a:r>
          </a:p>
        </p:txBody>
      </p:sp>
      <p:sp>
        <p:nvSpPr>
          <p:cNvPr id="18" name="Rectangle 17">
            <a:extLst>
              <a:ext uri="{FF2B5EF4-FFF2-40B4-BE49-F238E27FC236}">
                <a16:creationId xmlns:a16="http://schemas.microsoft.com/office/drawing/2014/main" id="{B85433A4-E230-4B70-9C91-2E2A22FB72C8}"/>
              </a:ext>
            </a:extLst>
          </p:cNvPr>
          <p:cNvSpPr/>
          <p:nvPr/>
        </p:nvSpPr>
        <p:spPr>
          <a:xfrm>
            <a:off x="57912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9" name="Rectangle 18">
            <a:extLst>
              <a:ext uri="{FF2B5EF4-FFF2-40B4-BE49-F238E27FC236}">
                <a16:creationId xmlns:a16="http://schemas.microsoft.com/office/drawing/2014/main" id="{99B26638-5EA5-4DBF-8174-D5DCFF601CA2}"/>
              </a:ext>
            </a:extLst>
          </p:cNvPr>
          <p:cNvSpPr/>
          <p:nvPr/>
        </p:nvSpPr>
        <p:spPr>
          <a:xfrm>
            <a:off x="62484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20" name="Rectangle 19">
            <a:extLst>
              <a:ext uri="{FF2B5EF4-FFF2-40B4-BE49-F238E27FC236}">
                <a16:creationId xmlns:a16="http://schemas.microsoft.com/office/drawing/2014/main" id="{666C2FA4-12A2-47B4-BB70-4C4A4A9C7D39}"/>
              </a:ext>
            </a:extLst>
          </p:cNvPr>
          <p:cNvSpPr/>
          <p:nvPr/>
        </p:nvSpPr>
        <p:spPr>
          <a:xfrm>
            <a:off x="67056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7</a:t>
            </a:r>
          </a:p>
        </p:txBody>
      </p:sp>
      <p:sp>
        <p:nvSpPr>
          <p:cNvPr id="21" name="Rectangle 20">
            <a:extLst>
              <a:ext uri="{FF2B5EF4-FFF2-40B4-BE49-F238E27FC236}">
                <a16:creationId xmlns:a16="http://schemas.microsoft.com/office/drawing/2014/main" id="{5AF5F081-9F7E-48AF-AE5D-21D1ECE9761E}"/>
              </a:ext>
            </a:extLst>
          </p:cNvPr>
          <p:cNvSpPr/>
          <p:nvPr/>
        </p:nvSpPr>
        <p:spPr>
          <a:xfrm>
            <a:off x="71628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2" name="Rectangle 21">
            <a:extLst>
              <a:ext uri="{FF2B5EF4-FFF2-40B4-BE49-F238E27FC236}">
                <a16:creationId xmlns:a16="http://schemas.microsoft.com/office/drawing/2014/main" id="{5751DF65-74E6-4A11-8A3A-39452DC4A432}"/>
              </a:ext>
            </a:extLst>
          </p:cNvPr>
          <p:cNvSpPr/>
          <p:nvPr/>
        </p:nvSpPr>
        <p:spPr>
          <a:xfrm>
            <a:off x="7620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3" name="Rectangle 22">
            <a:extLst>
              <a:ext uri="{FF2B5EF4-FFF2-40B4-BE49-F238E27FC236}">
                <a16:creationId xmlns:a16="http://schemas.microsoft.com/office/drawing/2014/main" id="{FF98C918-5042-4CA5-B04C-89CF4B77D9FF}"/>
              </a:ext>
            </a:extLst>
          </p:cNvPr>
          <p:cNvSpPr/>
          <p:nvPr/>
        </p:nvSpPr>
        <p:spPr>
          <a:xfrm>
            <a:off x="762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24" name="Rectangle 23">
            <a:extLst>
              <a:ext uri="{FF2B5EF4-FFF2-40B4-BE49-F238E27FC236}">
                <a16:creationId xmlns:a16="http://schemas.microsoft.com/office/drawing/2014/main" id="{B4EB3325-8989-4158-BF49-41340BBA45CC}"/>
              </a:ext>
            </a:extLst>
          </p:cNvPr>
          <p:cNvSpPr/>
          <p:nvPr/>
        </p:nvSpPr>
        <p:spPr>
          <a:xfrm>
            <a:off x="12192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5" name="Rectangle 24">
            <a:extLst>
              <a:ext uri="{FF2B5EF4-FFF2-40B4-BE49-F238E27FC236}">
                <a16:creationId xmlns:a16="http://schemas.microsoft.com/office/drawing/2014/main" id="{F5F089C7-9DBF-4B07-8207-248942C31A3F}"/>
              </a:ext>
            </a:extLst>
          </p:cNvPr>
          <p:cNvSpPr/>
          <p:nvPr/>
        </p:nvSpPr>
        <p:spPr>
          <a:xfrm>
            <a:off x="16764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26" name="Rectangle 25">
            <a:extLst>
              <a:ext uri="{FF2B5EF4-FFF2-40B4-BE49-F238E27FC236}">
                <a16:creationId xmlns:a16="http://schemas.microsoft.com/office/drawing/2014/main" id="{BF9E5AD2-7FD6-402A-9A3B-2A51DED4EFDA}"/>
              </a:ext>
            </a:extLst>
          </p:cNvPr>
          <p:cNvSpPr/>
          <p:nvPr/>
        </p:nvSpPr>
        <p:spPr>
          <a:xfrm>
            <a:off x="21336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27" name="Rectangle 26">
            <a:extLst>
              <a:ext uri="{FF2B5EF4-FFF2-40B4-BE49-F238E27FC236}">
                <a16:creationId xmlns:a16="http://schemas.microsoft.com/office/drawing/2014/main" id="{02A48F7E-0BD1-441C-B9DC-B64DEF31BBCA}"/>
              </a:ext>
            </a:extLst>
          </p:cNvPr>
          <p:cNvSpPr/>
          <p:nvPr/>
        </p:nvSpPr>
        <p:spPr>
          <a:xfrm>
            <a:off x="25908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8" name="Rectangle 27">
            <a:extLst>
              <a:ext uri="{FF2B5EF4-FFF2-40B4-BE49-F238E27FC236}">
                <a16:creationId xmlns:a16="http://schemas.microsoft.com/office/drawing/2014/main" id="{A7CC810F-2E1A-49A1-9A1B-D0F8D919E1A8}"/>
              </a:ext>
            </a:extLst>
          </p:cNvPr>
          <p:cNvSpPr/>
          <p:nvPr/>
        </p:nvSpPr>
        <p:spPr>
          <a:xfrm>
            <a:off x="3048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9" name="Rectangle 28">
            <a:extLst>
              <a:ext uri="{FF2B5EF4-FFF2-40B4-BE49-F238E27FC236}">
                <a16:creationId xmlns:a16="http://schemas.microsoft.com/office/drawing/2014/main" id="{B25C533A-8A5A-40C7-A560-A7CA772EE645}"/>
              </a:ext>
            </a:extLst>
          </p:cNvPr>
          <p:cNvSpPr/>
          <p:nvPr/>
        </p:nvSpPr>
        <p:spPr>
          <a:xfrm>
            <a:off x="35052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30" name="Rectangle 29">
            <a:extLst>
              <a:ext uri="{FF2B5EF4-FFF2-40B4-BE49-F238E27FC236}">
                <a16:creationId xmlns:a16="http://schemas.microsoft.com/office/drawing/2014/main" id="{F09019A0-44E4-4AB2-91FD-C4890810A630}"/>
              </a:ext>
            </a:extLst>
          </p:cNvPr>
          <p:cNvSpPr/>
          <p:nvPr/>
        </p:nvSpPr>
        <p:spPr>
          <a:xfrm>
            <a:off x="39624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31" name="Rectangle 30">
            <a:extLst>
              <a:ext uri="{FF2B5EF4-FFF2-40B4-BE49-F238E27FC236}">
                <a16:creationId xmlns:a16="http://schemas.microsoft.com/office/drawing/2014/main" id="{65C134A1-771A-401E-AABF-643BF1B95393}"/>
              </a:ext>
            </a:extLst>
          </p:cNvPr>
          <p:cNvSpPr/>
          <p:nvPr/>
        </p:nvSpPr>
        <p:spPr>
          <a:xfrm>
            <a:off x="44196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2" name="Rectangle 31">
            <a:extLst>
              <a:ext uri="{FF2B5EF4-FFF2-40B4-BE49-F238E27FC236}">
                <a16:creationId xmlns:a16="http://schemas.microsoft.com/office/drawing/2014/main" id="{9A9AB915-77D9-451C-86CF-89AB2EBC612A}"/>
              </a:ext>
            </a:extLst>
          </p:cNvPr>
          <p:cNvSpPr/>
          <p:nvPr/>
        </p:nvSpPr>
        <p:spPr>
          <a:xfrm>
            <a:off x="48768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3" name="Rectangle 32">
            <a:extLst>
              <a:ext uri="{FF2B5EF4-FFF2-40B4-BE49-F238E27FC236}">
                <a16:creationId xmlns:a16="http://schemas.microsoft.com/office/drawing/2014/main" id="{BE68D930-4D24-430A-97EF-229CC9926213}"/>
              </a:ext>
            </a:extLst>
          </p:cNvPr>
          <p:cNvSpPr/>
          <p:nvPr/>
        </p:nvSpPr>
        <p:spPr>
          <a:xfrm>
            <a:off x="5334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34" name="Rectangle 33">
            <a:extLst>
              <a:ext uri="{FF2B5EF4-FFF2-40B4-BE49-F238E27FC236}">
                <a16:creationId xmlns:a16="http://schemas.microsoft.com/office/drawing/2014/main" id="{DFD82681-149C-4617-89D1-EC11DDCF17F5}"/>
              </a:ext>
            </a:extLst>
          </p:cNvPr>
          <p:cNvSpPr/>
          <p:nvPr/>
        </p:nvSpPr>
        <p:spPr>
          <a:xfrm>
            <a:off x="57912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35" name="Rectangle 34">
            <a:extLst>
              <a:ext uri="{FF2B5EF4-FFF2-40B4-BE49-F238E27FC236}">
                <a16:creationId xmlns:a16="http://schemas.microsoft.com/office/drawing/2014/main" id="{A506E7F9-36D3-4E39-BE0C-A69B1D5B2805}"/>
              </a:ext>
            </a:extLst>
          </p:cNvPr>
          <p:cNvSpPr/>
          <p:nvPr/>
        </p:nvSpPr>
        <p:spPr>
          <a:xfrm>
            <a:off x="62484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36" name="Rectangle 35">
            <a:extLst>
              <a:ext uri="{FF2B5EF4-FFF2-40B4-BE49-F238E27FC236}">
                <a16:creationId xmlns:a16="http://schemas.microsoft.com/office/drawing/2014/main" id="{7D6B0511-E0D7-4A49-9F47-70A48303D932}"/>
              </a:ext>
            </a:extLst>
          </p:cNvPr>
          <p:cNvSpPr/>
          <p:nvPr/>
        </p:nvSpPr>
        <p:spPr>
          <a:xfrm>
            <a:off x="67056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37" name="Rectangle 36">
            <a:extLst>
              <a:ext uri="{FF2B5EF4-FFF2-40B4-BE49-F238E27FC236}">
                <a16:creationId xmlns:a16="http://schemas.microsoft.com/office/drawing/2014/main" id="{8C8A71DD-3B26-40B8-93B2-E4B2AE6718DB}"/>
              </a:ext>
            </a:extLst>
          </p:cNvPr>
          <p:cNvSpPr/>
          <p:nvPr/>
        </p:nvSpPr>
        <p:spPr>
          <a:xfrm>
            <a:off x="71628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38" name="Rectangle 37">
            <a:extLst>
              <a:ext uri="{FF2B5EF4-FFF2-40B4-BE49-F238E27FC236}">
                <a16:creationId xmlns:a16="http://schemas.microsoft.com/office/drawing/2014/main" id="{A08FB0DF-F310-4A13-8F2B-DD28978EA584}"/>
              </a:ext>
            </a:extLst>
          </p:cNvPr>
          <p:cNvSpPr/>
          <p:nvPr/>
        </p:nvSpPr>
        <p:spPr>
          <a:xfrm>
            <a:off x="7620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39" name="Rectangle 38">
            <a:extLst>
              <a:ext uri="{FF2B5EF4-FFF2-40B4-BE49-F238E27FC236}">
                <a16:creationId xmlns:a16="http://schemas.microsoft.com/office/drawing/2014/main" id="{92DD2C53-E034-46A2-9308-FA68D7ADD89E}"/>
              </a:ext>
            </a:extLst>
          </p:cNvPr>
          <p:cNvSpPr/>
          <p:nvPr/>
        </p:nvSpPr>
        <p:spPr>
          <a:xfrm>
            <a:off x="762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0" name="Rectangle 39">
            <a:extLst>
              <a:ext uri="{FF2B5EF4-FFF2-40B4-BE49-F238E27FC236}">
                <a16:creationId xmlns:a16="http://schemas.microsoft.com/office/drawing/2014/main" id="{D2EF6B08-0B4C-4359-944C-CB80A4184811}"/>
              </a:ext>
            </a:extLst>
          </p:cNvPr>
          <p:cNvSpPr/>
          <p:nvPr/>
        </p:nvSpPr>
        <p:spPr>
          <a:xfrm>
            <a:off x="12192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41" name="Rectangle 40">
            <a:extLst>
              <a:ext uri="{FF2B5EF4-FFF2-40B4-BE49-F238E27FC236}">
                <a16:creationId xmlns:a16="http://schemas.microsoft.com/office/drawing/2014/main" id="{4CD27DDA-B39C-43C7-8920-05C3211B985B}"/>
              </a:ext>
            </a:extLst>
          </p:cNvPr>
          <p:cNvSpPr/>
          <p:nvPr/>
        </p:nvSpPr>
        <p:spPr>
          <a:xfrm>
            <a:off x="16764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42" name="Rectangle 41">
            <a:extLst>
              <a:ext uri="{FF2B5EF4-FFF2-40B4-BE49-F238E27FC236}">
                <a16:creationId xmlns:a16="http://schemas.microsoft.com/office/drawing/2014/main" id="{3FA5F4D0-1789-4B8B-8BEB-529A72EA3327}"/>
              </a:ext>
            </a:extLst>
          </p:cNvPr>
          <p:cNvSpPr/>
          <p:nvPr/>
        </p:nvSpPr>
        <p:spPr>
          <a:xfrm>
            <a:off x="21336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3" name="Rectangle 42">
            <a:extLst>
              <a:ext uri="{FF2B5EF4-FFF2-40B4-BE49-F238E27FC236}">
                <a16:creationId xmlns:a16="http://schemas.microsoft.com/office/drawing/2014/main" id="{D557342C-C3F9-4476-BFF2-F43FA795F3C2}"/>
              </a:ext>
            </a:extLst>
          </p:cNvPr>
          <p:cNvSpPr/>
          <p:nvPr/>
        </p:nvSpPr>
        <p:spPr>
          <a:xfrm>
            <a:off x="25908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11</a:t>
            </a:r>
          </a:p>
        </p:txBody>
      </p:sp>
      <p:sp>
        <p:nvSpPr>
          <p:cNvPr id="44" name="Rectangle 43">
            <a:extLst>
              <a:ext uri="{FF2B5EF4-FFF2-40B4-BE49-F238E27FC236}">
                <a16:creationId xmlns:a16="http://schemas.microsoft.com/office/drawing/2014/main" id="{3FCDFFC6-A364-4048-AE40-0F28AC499AF6}"/>
              </a:ext>
            </a:extLst>
          </p:cNvPr>
          <p:cNvSpPr/>
          <p:nvPr/>
        </p:nvSpPr>
        <p:spPr>
          <a:xfrm>
            <a:off x="3048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5" name="Rectangle 44">
            <a:extLst>
              <a:ext uri="{FF2B5EF4-FFF2-40B4-BE49-F238E27FC236}">
                <a16:creationId xmlns:a16="http://schemas.microsoft.com/office/drawing/2014/main" id="{29DED548-7179-40B7-B360-6C1DA89D659B}"/>
              </a:ext>
            </a:extLst>
          </p:cNvPr>
          <p:cNvSpPr/>
          <p:nvPr/>
        </p:nvSpPr>
        <p:spPr>
          <a:xfrm>
            <a:off x="35052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13</a:t>
            </a:r>
          </a:p>
        </p:txBody>
      </p:sp>
      <p:sp>
        <p:nvSpPr>
          <p:cNvPr id="46" name="Rectangle 45">
            <a:extLst>
              <a:ext uri="{FF2B5EF4-FFF2-40B4-BE49-F238E27FC236}">
                <a16:creationId xmlns:a16="http://schemas.microsoft.com/office/drawing/2014/main" id="{E79411D6-F54B-4751-BDF3-792F4E47C454}"/>
              </a:ext>
            </a:extLst>
          </p:cNvPr>
          <p:cNvSpPr/>
          <p:nvPr/>
        </p:nvSpPr>
        <p:spPr>
          <a:xfrm>
            <a:off x="39624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12</a:t>
            </a:r>
          </a:p>
        </p:txBody>
      </p:sp>
      <p:sp>
        <p:nvSpPr>
          <p:cNvPr id="47" name="Rectangle 46">
            <a:extLst>
              <a:ext uri="{FF2B5EF4-FFF2-40B4-BE49-F238E27FC236}">
                <a16:creationId xmlns:a16="http://schemas.microsoft.com/office/drawing/2014/main" id="{491C8E01-EA22-4CEF-949B-B764C2F98E06}"/>
              </a:ext>
            </a:extLst>
          </p:cNvPr>
          <p:cNvSpPr/>
          <p:nvPr/>
        </p:nvSpPr>
        <p:spPr>
          <a:xfrm>
            <a:off x="44196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48" name="Rectangle 47">
            <a:extLst>
              <a:ext uri="{FF2B5EF4-FFF2-40B4-BE49-F238E27FC236}">
                <a16:creationId xmlns:a16="http://schemas.microsoft.com/office/drawing/2014/main" id="{923DF015-3999-43F2-B9EE-1AE315DD6A6E}"/>
              </a:ext>
            </a:extLst>
          </p:cNvPr>
          <p:cNvSpPr/>
          <p:nvPr/>
        </p:nvSpPr>
        <p:spPr>
          <a:xfrm>
            <a:off x="48768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49" name="Rectangle 48">
            <a:extLst>
              <a:ext uri="{FF2B5EF4-FFF2-40B4-BE49-F238E27FC236}">
                <a16:creationId xmlns:a16="http://schemas.microsoft.com/office/drawing/2014/main" id="{CBD9B185-6625-44D3-97EA-4C99AC634F71}"/>
              </a:ext>
            </a:extLst>
          </p:cNvPr>
          <p:cNvSpPr/>
          <p:nvPr/>
        </p:nvSpPr>
        <p:spPr>
          <a:xfrm>
            <a:off x="5334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13</a:t>
            </a:r>
          </a:p>
        </p:txBody>
      </p:sp>
      <p:sp>
        <p:nvSpPr>
          <p:cNvPr id="50" name="Rectangle 49">
            <a:extLst>
              <a:ext uri="{FF2B5EF4-FFF2-40B4-BE49-F238E27FC236}">
                <a16:creationId xmlns:a16="http://schemas.microsoft.com/office/drawing/2014/main" id="{71E8D9AC-44E7-4527-841A-D8E4E69D5316}"/>
              </a:ext>
            </a:extLst>
          </p:cNvPr>
          <p:cNvSpPr/>
          <p:nvPr/>
        </p:nvSpPr>
        <p:spPr>
          <a:xfrm>
            <a:off x="57912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51" name="Rectangle 50">
            <a:extLst>
              <a:ext uri="{FF2B5EF4-FFF2-40B4-BE49-F238E27FC236}">
                <a16:creationId xmlns:a16="http://schemas.microsoft.com/office/drawing/2014/main" id="{1BDC2CB5-E258-47A3-B294-BB339AE37108}"/>
              </a:ext>
            </a:extLst>
          </p:cNvPr>
          <p:cNvSpPr/>
          <p:nvPr/>
        </p:nvSpPr>
        <p:spPr>
          <a:xfrm>
            <a:off x="62484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12</a:t>
            </a:r>
          </a:p>
        </p:txBody>
      </p:sp>
      <p:sp>
        <p:nvSpPr>
          <p:cNvPr id="52" name="Rectangle 51">
            <a:extLst>
              <a:ext uri="{FF2B5EF4-FFF2-40B4-BE49-F238E27FC236}">
                <a16:creationId xmlns:a16="http://schemas.microsoft.com/office/drawing/2014/main" id="{A664648E-6E41-4D56-9B91-F05C14FD7136}"/>
              </a:ext>
            </a:extLst>
          </p:cNvPr>
          <p:cNvSpPr/>
          <p:nvPr/>
        </p:nvSpPr>
        <p:spPr>
          <a:xfrm>
            <a:off x="67056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53" name="Rectangle 52">
            <a:extLst>
              <a:ext uri="{FF2B5EF4-FFF2-40B4-BE49-F238E27FC236}">
                <a16:creationId xmlns:a16="http://schemas.microsoft.com/office/drawing/2014/main" id="{D8F47719-AA64-4D70-89D7-42B6D657FBC8}"/>
              </a:ext>
            </a:extLst>
          </p:cNvPr>
          <p:cNvSpPr/>
          <p:nvPr/>
        </p:nvSpPr>
        <p:spPr>
          <a:xfrm>
            <a:off x="71628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54" name="Rectangle 53">
            <a:extLst>
              <a:ext uri="{FF2B5EF4-FFF2-40B4-BE49-F238E27FC236}">
                <a16:creationId xmlns:a16="http://schemas.microsoft.com/office/drawing/2014/main" id="{0D37B2AC-203B-411C-8610-3A4FD615BA82}"/>
              </a:ext>
            </a:extLst>
          </p:cNvPr>
          <p:cNvSpPr/>
          <p:nvPr/>
        </p:nvSpPr>
        <p:spPr>
          <a:xfrm>
            <a:off x="7620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1015" name="TextBox 2">
            <a:extLst>
              <a:ext uri="{FF2B5EF4-FFF2-40B4-BE49-F238E27FC236}">
                <a16:creationId xmlns:a16="http://schemas.microsoft.com/office/drawing/2014/main" id="{F23AB478-E8BE-457D-AD54-B525EC41FA22}"/>
              </a:ext>
            </a:extLst>
          </p:cNvPr>
          <p:cNvSpPr txBox="1">
            <a:spLocks noChangeArrowheads="1"/>
          </p:cNvSpPr>
          <p:nvPr/>
        </p:nvSpPr>
        <p:spPr bwMode="auto">
          <a:xfrm>
            <a:off x="209550" y="17907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a:t>
            </a:r>
          </a:p>
        </p:txBody>
      </p:sp>
      <p:sp>
        <p:nvSpPr>
          <p:cNvPr id="41016" name="TextBox 55">
            <a:extLst>
              <a:ext uri="{FF2B5EF4-FFF2-40B4-BE49-F238E27FC236}">
                <a16:creationId xmlns:a16="http://schemas.microsoft.com/office/drawing/2014/main" id="{63020CCB-2FDB-4B98-9E2A-6830FB5EBD37}"/>
              </a:ext>
            </a:extLst>
          </p:cNvPr>
          <p:cNvSpPr txBox="1">
            <a:spLocks noChangeArrowheads="1"/>
          </p:cNvSpPr>
          <p:nvPr/>
        </p:nvSpPr>
        <p:spPr bwMode="auto">
          <a:xfrm>
            <a:off x="228600" y="285273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a:t>
            </a:r>
          </a:p>
        </p:txBody>
      </p:sp>
      <p:sp>
        <p:nvSpPr>
          <p:cNvPr id="41017" name="TextBox 56">
            <a:extLst>
              <a:ext uri="{FF2B5EF4-FFF2-40B4-BE49-F238E27FC236}">
                <a16:creationId xmlns:a16="http://schemas.microsoft.com/office/drawing/2014/main" id="{B981B377-55BF-4EAB-846D-3F9DE4F10BAD}"/>
              </a:ext>
            </a:extLst>
          </p:cNvPr>
          <p:cNvSpPr txBox="1">
            <a:spLocks noChangeArrowheads="1"/>
          </p:cNvSpPr>
          <p:nvPr/>
        </p:nvSpPr>
        <p:spPr bwMode="auto">
          <a:xfrm>
            <a:off x="228600" y="397351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C</a:t>
            </a:r>
          </a:p>
        </p:txBody>
      </p:sp>
      <p:sp>
        <p:nvSpPr>
          <p:cNvPr id="41018" name="TextBox 57">
            <a:extLst>
              <a:ext uri="{FF2B5EF4-FFF2-40B4-BE49-F238E27FC236}">
                <a16:creationId xmlns:a16="http://schemas.microsoft.com/office/drawing/2014/main" id="{992B61C6-E893-4075-B628-662D1A47EE18}"/>
              </a:ext>
            </a:extLst>
          </p:cNvPr>
          <p:cNvSpPr txBox="1">
            <a:spLocks noChangeArrowheads="1"/>
          </p:cNvSpPr>
          <p:nvPr/>
        </p:nvSpPr>
        <p:spPr bwMode="auto">
          <a:xfrm>
            <a:off x="762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19" name="TextBox 58">
            <a:extLst>
              <a:ext uri="{FF2B5EF4-FFF2-40B4-BE49-F238E27FC236}">
                <a16:creationId xmlns:a16="http://schemas.microsoft.com/office/drawing/2014/main" id="{7887E4F7-F672-4F7B-A2CE-C7DD1281FF98}"/>
              </a:ext>
            </a:extLst>
          </p:cNvPr>
          <p:cNvSpPr txBox="1">
            <a:spLocks noChangeArrowheads="1"/>
          </p:cNvSpPr>
          <p:nvPr/>
        </p:nvSpPr>
        <p:spPr bwMode="auto">
          <a:xfrm>
            <a:off x="12192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20" name="TextBox 59">
            <a:extLst>
              <a:ext uri="{FF2B5EF4-FFF2-40B4-BE49-F238E27FC236}">
                <a16:creationId xmlns:a16="http://schemas.microsoft.com/office/drawing/2014/main" id="{B16880D8-37A3-4C6F-9C6A-191814877850}"/>
              </a:ext>
            </a:extLst>
          </p:cNvPr>
          <p:cNvSpPr txBox="1">
            <a:spLocks noChangeArrowheads="1"/>
          </p:cNvSpPr>
          <p:nvPr/>
        </p:nvSpPr>
        <p:spPr bwMode="auto">
          <a:xfrm>
            <a:off x="16764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21" name="TextBox 60">
            <a:extLst>
              <a:ext uri="{FF2B5EF4-FFF2-40B4-BE49-F238E27FC236}">
                <a16:creationId xmlns:a16="http://schemas.microsoft.com/office/drawing/2014/main" id="{5E43A530-4077-4FA1-8C1D-D47E4CEBE1A4}"/>
              </a:ext>
            </a:extLst>
          </p:cNvPr>
          <p:cNvSpPr txBox="1">
            <a:spLocks noChangeArrowheads="1"/>
          </p:cNvSpPr>
          <p:nvPr/>
        </p:nvSpPr>
        <p:spPr bwMode="auto">
          <a:xfrm>
            <a:off x="21336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22" name="TextBox 61">
            <a:extLst>
              <a:ext uri="{FF2B5EF4-FFF2-40B4-BE49-F238E27FC236}">
                <a16:creationId xmlns:a16="http://schemas.microsoft.com/office/drawing/2014/main" id="{3CFCD070-CDEB-45E0-909B-9A11A096CA04}"/>
              </a:ext>
            </a:extLst>
          </p:cNvPr>
          <p:cNvSpPr txBox="1">
            <a:spLocks noChangeArrowheads="1"/>
          </p:cNvSpPr>
          <p:nvPr/>
        </p:nvSpPr>
        <p:spPr bwMode="auto">
          <a:xfrm>
            <a:off x="25908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23" name="TextBox 62">
            <a:extLst>
              <a:ext uri="{FF2B5EF4-FFF2-40B4-BE49-F238E27FC236}">
                <a16:creationId xmlns:a16="http://schemas.microsoft.com/office/drawing/2014/main" id="{6DEF17A8-A237-4D74-B0FF-A57AC88A05E9}"/>
              </a:ext>
            </a:extLst>
          </p:cNvPr>
          <p:cNvSpPr txBox="1">
            <a:spLocks noChangeArrowheads="1"/>
          </p:cNvSpPr>
          <p:nvPr/>
        </p:nvSpPr>
        <p:spPr bwMode="auto">
          <a:xfrm>
            <a:off x="3048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24" name="TextBox 63">
            <a:extLst>
              <a:ext uri="{FF2B5EF4-FFF2-40B4-BE49-F238E27FC236}">
                <a16:creationId xmlns:a16="http://schemas.microsoft.com/office/drawing/2014/main" id="{268DBD51-3662-4637-A422-029EB34F1085}"/>
              </a:ext>
            </a:extLst>
          </p:cNvPr>
          <p:cNvSpPr txBox="1">
            <a:spLocks noChangeArrowheads="1"/>
          </p:cNvSpPr>
          <p:nvPr/>
        </p:nvSpPr>
        <p:spPr bwMode="auto">
          <a:xfrm>
            <a:off x="35052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25" name="TextBox 64">
            <a:extLst>
              <a:ext uri="{FF2B5EF4-FFF2-40B4-BE49-F238E27FC236}">
                <a16:creationId xmlns:a16="http://schemas.microsoft.com/office/drawing/2014/main" id="{18D7EAD8-2255-4D6C-B17E-42E657448D11}"/>
              </a:ext>
            </a:extLst>
          </p:cNvPr>
          <p:cNvSpPr txBox="1">
            <a:spLocks noChangeArrowheads="1"/>
          </p:cNvSpPr>
          <p:nvPr/>
        </p:nvSpPr>
        <p:spPr bwMode="auto">
          <a:xfrm>
            <a:off x="39624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26" name="TextBox 65">
            <a:extLst>
              <a:ext uri="{FF2B5EF4-FFF2-40B4-BE49-F238E27FC236}">
                <a16:creationId xmlns:a16="http://schemas.microsoft.com/office/drawing/2014/main" id="{D21482D2-C06B-4DC4-A04E-BAFC13A4CD3A}"/>
              </a:ext>
            </a:extLst>
          </p:cNvPr>
          <p:cNvSpPr txBox="1">
            <a:spLocks noChangeArrowheads="1"/>
          </p:cNvSpPr>
          <p:nvPr/>
        </p:nvSpPr>
        <p:spPr bwMode="auto">
          <a:xfrm>
            <a:off x="44196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27" name="TextBox 66">
            <a:extLst>
              <a:ext uri="{FF2B5EF4-FFF2-40B4-BE49-F238E27FC236}">
                <a16:creationId xmlns:a16="http://schemas.microsoft.com/office/drawing/2014/main" id="{F1BE0ABA-2070-4C4B-806D-C1C71D9585F0}"/>
              </a:ext>
            </a:extLst>
          </p:cNvPr>
          <p:cNvSpPr txBox="1">
            <a:spLocks noChangeArrowheads="1"/>
          </p:cNvSpPr>
          <p:nvPr/>
        </p:nvSpPr>
        <p:spPr bwMode="auto">
          <a:xfrm>
            <a:off x="48768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28" name="TextBox 67">
            <a:extLst>
              <a:ext uri="{FF2B5EF4-FFF2-40B4-BE49-F238E27FC236}">
                <a16:creationId xmlns:a16="http://schemas.microsoft.com/office/drawing/2014/main" id="{02C33779-3094-4A11-B771-86F93FF38831}"/>
              </a:ext>
            </a:extLst>
          </p:cNvPr>
          <p:cNvSpPr txBox="1">
            <a:spLocks noChangeArrowheads="1"/>
          </p:cNvSpPr>
          <p:nvPr/>
        </p:nvSpPr>
        <p:spPr bwMode="auto">
          <a:xfrm>
            <a:off x="5334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29" name="TextBox 68">
            <a:extLst>
              <a:ext uri="{FF2B5EF4-FFF2-40B4-BE49-F238E27FC236}">
                <a16:creationId xmlns:a16="http://schemas.microsoft.com/office/drawing/2014/main" id="{7396F2D1-CCDF-4CEA-9586-26582538D623}"/>
              </a:ext>
            </a:extLst>
          </p:cNvPr>
          <p:cNvSpPr txBox="1">
            <a:spLocks noChangeArrowheads="1"/>
          </p:cNvSpPr>
          <p:nvPr/>
        </p:nvSpPr>
        <p:spPr bwMode="auto">
          <a:xfrm>
            <a:off x="57912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30" name="TextBox 69">
            <a:extLst>
              <a:ext uri="{FF2B5EF4-FFF2-40B4-BE49-F238E27FC236}">
                <a16:creationId xmlns:a16="http://schemas.microsoft.com/office/drawing/2014/main" id="{813FA786-9160-4634-B4BD-F93737A1FC08}"/>
              </a:ext>
            </a:extLst>
          </p:cNvPr>
          <p:cNvSpPr txBox="1">
            <a:spLocks noChangeArrowheads="1"/>
          </p:cNvSpPr>
          <p:nvPr/>
        </p:nvSpPr>
        <p:spPr bwMode="auto">
          <a:xfrm>
            <a:off x="62484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31" name="TextBox 70">
            <a:extLst>
              <a:ext uri="{FF2B5EF4-FFF2-40B4-BE49-F238E27FC236}">
                <a16:creationId xmlns:a16="http://schemas.microsoft.com/office/drawing/2014/main" id="{A0A809D5-CC03-43E3-B5D9-74F76ACA791B}"/>
              </a:ext>
            </a:extLst>
          </p:cNvPr>
          <p:cNvSpPr txBox="1">
            <a:spLocks noChangeArrowheads="1"/>
          </p:cNvSpPr>
          <p:nvPr/>
        </p:nvSpPr>
        <p:spPr bwMode="auto">
          <a:xfrm>
            <a:off x="67056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32" name="TextBox 71">
            <a:extLst>
              <a:ext uri="{FF2B5EF4-FFF2-40B4-BE49-F238E27FC236}">
                <a16:creationId xmlns:a16="http://schemas.microsoft.com/office/drawing/2014/main" id="{1BBA56E8-3F0E-4761-81A0-2D8DC3EE1EC0}"/>
              </a:ext>
            </a:extLst>
          </p:cNvPr>
          <p:cNvSpPr txBox="1">
            <a:spLocks noChangeArrowheads="1"/>
          </p:cNvSpPr>
          <p:nvPr/>
        </p:nvSpPr>
        <p:spPr bwMode="auto">
          <a:xfrm>
            <a:off x="71628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33" name="TextBox 72">
            <a:extLst>
              <a:ext uri="{FF2B5EF4-FFF2-40B4-BE49-F238E27FC236}">
                <a16:creationId xmlns:a16="http://schemas.microsoft.com/office/drawing/2014/main" id="{0D5E06D9-8F11-40FE-B43B-E6BE0B453326}"/>
              </a:ext>
            </a:extLst>
          </p:cNvPr>
          <p:cNvSpPr txBox="1">
            <a:spLocks noChangeArrowheads="1"/>
          </p:cNvSpPr>
          <p:nvPr/>
        </p:nvSpPr>
        <p:spPr bwMode="auto">
          <a:xfrm>
            <a:off x="7620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34" name="TextBox 73">
            <a:extLst>
              <a:ext uri="{FF2B5EF4-FFF2-40B4-BE49-F238E27FC236}">
                <a16:creationId xmlns:a16="http://schemas.microsoft.com/office/drawing/2014/main" id="{9C29B1A8-9430-4240-82DA-0200C200D9AA}"/>
              </a:ext>
            </a:extLst>
          </p:cNvPr>
          <p:cNvSpPr txBox="1">
            <a:spLocks noChangeArrowheads="1"/>
          </p:cNvSpPr>
          <p:nvPr/>
        </p:nvSpPr>
        <p:spPr bwMode="auto">
          <a:xfrm>
            <a:off x="762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35" name="TextBox 74">
            <a:extLst>
              <a:ext uri="{FF2B5EF4-FFF2-40B4-BE49-F238E27FC236}">
                <a16:creationId xmlns:a16="http://schemas.microsoft.com/office/drawing/2014/main" id="{584D96E8-DCED-4536-A1A4-BED5F13E0813}"/>
              </a:ext>
            </a:extLst>
          </p:cNvPr>
          <p:cNvSpPr txBox="1">
            <a:spLocks noChangeArrowheads="1"/>
          </p:cNvSpPr>
          <p:nvPr/>
        </p:nvSpPr>
        <p:spPr bwMode="auto">
          <a:xfrm>
            <a:off x="12192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36" name="TextBox 75">
            <a:extLst>
              <a:ext uri="{FF2B5EF4-FFF2-40B4-BE49-F238E27FC236}">
                <a16:creationId xmlns:a16="http://schemas.microsoft.com/office/drawing/2014/main" id="{A98E7811-A4D9-4CFB-A24D-29DBC7812757}"/>
              </a:ext>
            </a:extLst>
          </p:cNvPr>
          <p:cNvSpPr txBox="1">
            <a:spLocks noChangeArrowheads="1"/>
          </p:cNvSpPr>
          <p:nvPr/>
        </p:nvSpPr>
        <p:spPr bwMode="auto">
          <a:xfrm>
            <a:off x="16764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37" name="TextBox 76">
            <a:extLst>
              <a:ext uri="{FF2B5EF4-FFF2-40B4-BE49-F238E27FC236}">
                <a16:creationId xmlns:a16="http://schemas.microsoft.com/office/drawing/2014/main" id="{86A431B0-08CD-4AC5-9FC7-C081F2B78D38}"/>
              </a:ext>
            </a:extLst>
          </p:cNvPr>
          <p:cNvSpPr txBox="1">
            <a:spLocks noChangeArrowheads="1"/>
          </p:cNvSpPr>
          <p:nvPr/>
        </p:nvSpPr>
        <p:spPr bwMode="auto">
          <a:xfrm>
            <a:off x="21336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38" name="TextBox 77">
            <a:extLst>
              <a:ext uri="{FF2B5EF4-FFF2-40B4-BE49-F238E27FC236}">
                <a16:creationId xmlns:a16="http://schemas.microsoft.com/office/drawing/2014/main" id="{C23D6CD6-BE3D-4079-B839-B3C34619D298}"/>
              </a:ext>
            </a:extLst>
          </p:cNvPr>
          <p:cNvSpPr txBox="1">
            <a:spLocks noChangeArrowheads="1"/>
          </p:cNvSpPr>
          <p:nvPr/>
        </p:nvSpPr>
        <p:spPr bwMode="auto">
          <a:xfrm>
            <a:off x="25908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39" name="TextBox 78">
            <a:extLst>
              <a:ext uri="{FF2B5EF4-FFF2-40B4-BE49-F238E27FC236}">
                <a16:creationId xmlns:a16="http://schemas.microsoft.com/office/drawing/2014/main" id="{E815157E-E2A3-48CA-8849-E69268471686}"/>
              </a:ext>
            </a:extLst>
          </p:cNvPr>
          <p:cNvSpPr txBox="1">
            <a:spLocks noChangeArrowheads="1"/>
          </p:cNvSpPr>
          <p:nvPr/>
        </p:nvSpPr>
        <p:spPr bwMode="auto">
          <a:xfrm>
            <a:off x="3048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40" name="TextBox 79">
            <a:extLst>
              <a:ext uri="{FF2B5EF4-FFF2-40B4-BE49-F238E27FC236}">
                <a16:creationId xmlns:a16="http://schemas.microsoft.com/office/drawing/2014/main" id="{634C4D65-140A-4CDD-AC04-870C0AFFB1C9}"/>
              </a:ext>
            </a:extLst>
          </p:cNvPr>
          <p:cNvSpPr txBox="1">
            <a:spLocks noChangeArrowheads="1"/>
          </p:cNvSpPr>
          <p:nvPr/>
        </p:nvSpPr>
        <p:spPr bwMode="auto">
          <a:xfrm>
            <a:off x="35052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41" name="TextBox 80">
            <a:extLst>
              <a:ext uri="{FF2B5EF4-FFF2-40B4-BE49-F238E27FC236}">
                <a16:creationId xmlns:a16="http://schemas.microsoft.com/office/drawing/2014/main" id="{BF126327-6286-4BAF-A8F7-F0F09093CBC0}"/>
              </a:ext>
            </a:extLst>
          </p:cNvPr>
          <p:cNvSpPr txBox="1">
            <a:spLocks noChangeArrowheads="1"/>
          </p:cNvSpPr>
          <p:nvPr/>
        </p:nvSpPr>
        <p:spPr bwMode="auto">
          <a:xfrm>
            <a:off x="39624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42" name="TextBox 81">
            <a:extLst>
              <a:ext uri="{FF2B5EF4-FFF2-40B4-BE49-F238E27FC236}">
                <a16:creationId xmlns:a16="http://schemas.microsoft.com/office/drawing/2014/main" id="{C5F1EB5D-F4D8-4BA7-A519-5F8D916003CE}"/>
              </a:ext>
            </a:extLst>
          </p:cNvPr>
          <p:cNvSpPr txBox="1">
            <a:spLocks noChangeArrowheads="1"/>
          </p:cNvSpPr>
          <p:nvPr/>
        </p:nvSpPr>
        <p:spPr bwMode="auto">
          <a:xfrm>
            <a:off x="44196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43" name="TextBox 82">
            <a:extLst>
              <a:ext uri="{FF2B5EF4-FFF2-40B4-BE49-F238E27FC236}">
                <a16:creationId xmlns:a16="http://schemas.microsoft.com/office/drawing/2014/main" id="{B2030FDF-4677-4992-ABE6-7302F3032281}"/>
              </a:ext>
            </a:extLst>
          </p:cNvPr>
          <p:cNvSpPr txBox="1">
            <a:spLocks noChangeArrowheads="1"/>
          </p:cNvSpPr>
          <p:nvPr/>
        </p:nvSpPr>
        <p:spPr bwMode="auto">
          <a:xfrm>
            <a:off x="48768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44" name="TextBox 83">
            <a:extLst>
              <a:ext uri="{FF2B5EF4-FFF2-40B4-BE49-F238E27FC236}">
                <a16:creationId xmlns:a16="http://schemas.microsoft.com/office/drawing/2014/main" id="{7261385C-F96E-4BB0-905F-D5E2B34D4EE7}"/>
              </a:ext>
            </a:extLst>
          </p:cNvPr>
          <p:cNvSpPr txBox="1">
            <a:spLocks noChangeArrowheads="1"/>
          </p:cNvSpPr>
          <p:nvPr/>
        </p:nvSpPr>
        <p:spPr bwMode="auto">
          <a:xfrm>
            <a:off x="5334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45" name="TextBox 84">
            <a:extLst>
              <a:ext uri="{FF2B5EF4-FFF2-40B4-BE49-F238E27FC236}">
                <a16:creationId xmlns:a16="http://schemas.microsoft.com/office/drawing/2014/main" id="{2357841A-B856-42F9-889D-EA0F9EA56EE6}"/>
              </a:ext>
            </a:extLst>
          </p:cNvPr>
          <p:cNvSpPr txBox="1">
            <a:spLocks noChangeArrowheads="1"/>
          </p:cNvSpPr>
          <p:nvPr/>
        </p:nvSpPr>
        <p:spPr bwMode="auto">
          <a:xfrm>
            <a:off x="57912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46" name="TextBox 85">
            <a:extLst>
              <a:ext uri="{FF2B5EF4-FFF2-40B4-BE49-F238E27FC236}">
                <a16:creationId xmlns:a16="http://schemas.microsoft.com/office/drawing/2014/main" id="{908E3FCC-1E78-4685-9B61-CDC55B357619}"/>
              </a:ext>
            </a:extLst>
          </p:cNvPr>
          <p:cNvSpPr txBox="1">
            <a:spLocks noChangeArrowheads="1"/>
          </p:cNvSpPr>
          <p:nvPr/>
        </p:nvSpPr>
        <p:spPr bwMode="auto">
          <a:xfrm>
            <a:off x="62484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47" name="TextBox 86">
            <a:extLst>
              <a:ext uri="{FF2B5EF4-FFF2-40B4-BE49-F238E27FC236}">
                <a16:creationId xmlns:a16="http://schemas.microsoft.com/office/drawing/2014/main" id="{AC8076F6-38D0-4BF7-9A6C-5CCB8ED1AD77}"/>
              </a:ext>
            </a:extLst>
          </p:cNvPr>
          <p:cNvSpPr txBox="1">
            <a:spLocks noChangeArrowheads="1"/>
          </p:cNvSpPr>
          <p:nvPr/>
        </p:nvSpPr>
        <p:spPr bwMode="auto">
          <a:xfrm>
            <a:off x="67056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48" name="TextBox 87">
            <a:extLst>
              <a:ext uri="{FF2B5EF4-FFF2-40B4-BE49-F238E27FC236}">
                <a16:creationId xmlns:a16="http://schemas.microsoft.com/office/drawing/2014/main" id="{726FEA6D-C336-41DE-A7BF-9145F6E6FF1A}"/>
              </a:ext>
            </a:extLst>
          </p:cNvPr>
          <p:cNvSpPr txBox="1">
            <a:spLocks noChangeArrowheads="1"/>
          </p:cNvSpPr>
          <p:nvPr/>
        </p:nvSpPr>
        <p:spPr bwMode="auto">
          <a:xfrm>
            <a:off x="71628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1049" name="TextBox 88">
            <a:extLst>
              <a:ext uri="{FF2B5EF4-FFF2-40B4-BE49-F238E27FC236}">
                <a16:creationId xmlns:a16="http://schemas.microsoft.com/office/drawing/2014/main" id="{BD04AAEC-EDB9-4825-96CB-DBA490EA9E2F}"/>
              </a:ext>
            </a:extLst>
          </p:cNvPr>
          <p:cNvSpPr txBox="1">
            <a:spLocks noChangeArrowheads="1"/>
          </p:cNvSpPr>
          <p:nvPr/>
        </p:nvSpPr>
        <p:spPr bwMode="auto">
          <a:xfrm>
            <a:off x="7620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287958D-B70C-48A8-8185-FA7329B42B21}"/>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Traditional C program</a:t>
            </a:r>
          </a:p>
        </p:txBody>
      </p:sp>
      <p:sp>
        <p:nvSpPr>
          <p:cNvPr id="9219" name="Rectangle 7">
            <a:extLst>
              <a:ext uri="{FF2B5EF4-FFF2-40B4-BE49-F238E27FC236}">
                <a16:creationId xmlns:a16="http://schemas.microsoft.com/office/drawing/2014/main" id="{2C3CC7D3-B43E-4E12-812D-3F24FECC4780}"/>
              </a:ext>
            </a:extLst>
          </p:cNvPr>
          <p:cNvSpPr>
            <a:spLocks noGrp="1" noChangeArrowheads="1"/>
          </p:cNvSpPr>
          <p:nvPr>
            <p:ph sz="quarter" idx="1"/>
          </p:nvPr>
        </p:nvSpPr>
        <p:spPr>
          <a:xfrm>
            <a:off x="228600" y="1066800"/>
            <a:ext cx="8686800" cy="5257800"/>
          </a:xfrm>
        </p:spPr>
        <p:txBody>
          <a:bodyPr/>
          <a:lstStyle/>
          <a:p>
            <a:pPr marL="0" indent="0" eaLnBrk="1" hangingPunct="1">
              <a:buFont typeface="Wingdings" panose="05000000000000000000" pitchFamily="2" charset="2"/>
              <a:buNone/>
              <a:defRPr/>
            </a:pPr>
            <a:endParaRPr lang="en-GB" altLang="en-US" dirty="0">
              <a:latin typeface="Courier New" panose="02070309020205020404" pitchFamily="49" charset="0"/>
              <a:cs typeface="Courier New" panose="02070309020205020404" pitchFamily="49" charset="0"/>
            </a:endParaRPr>
          </a:p>
          <a:p>
            <a:pPr marL="0" indent="0" eaLnBrk="1" hangingPunct="1">
              <a:buFont typeface="Wingdings" panose="05000000000000000000" pitchFamily="2" charset="2"/>
              <a:buNone/>
              <a:defRPr/>
            </a:pPr>
            <a:r>
              <a:rPr lang="en-GB" altLang="en-US" dirty="0" err="1">
                <a:latin typeface="Courier New" panose="02070309020205020404" pitchFamily="49" charset="0"/>
                <a:cs typeface="Courier New" panose="02070309020205020404" pitchFamily="49" charset="0"/>
              </a:rPr>
              <a:t>int</a:t>
            </a:r>
            <a:r>
              <a:rPr lang="en-GB" altLang="en-US" dirty="0">
                <a:latin typeface="Courier New" panose="02070309020205020404" pitchFamily="49" charset="0"/>
                <a:cs typeface="Courier New" panose="02070309020205020404" pitchFamily="49" charset="0"/>
              </a:rPr>
              <a:t> A[16] = {3,5,2,3,8,2,5,6,1,2,7,1,4,7,2,3};</a:t>
            </a:r>
          </a:p>
          <a:p>
            <a:pPr marL="0" indent="0" eaLnBrk="1" hangingPunct="1">
              <a:buFont typeface="Wingdings" panose="05000000000000000000" pitchFamily="2" charset="2"/>
              <a:buNone/>
              <a:defRPr/>
            </a:pPr>
            <a:r>
              <a:rPr lang="en-GB" altLang="en-US" dirty="0" err="1">
                <a:latin typeface="Courier New" panose="02070309020205020404" pitchFamily="49" charset="0"/>
                <a:cs typeface="Courier New" panose="02070309020205020404" pitchFamily="49" charset="0"/>
              </a:rPr>
              <a:t>int</a:t>
            </a:r>
            <a:r>
              <a:rPr lang="en-GB" altLang="en-US" dirty="0">
                <a:latin typeface="Courier New" panose="02070309020205020404" pitchFamily="49" charset="0"/>
                <a:cs typeface="Courier New" panose="02070309020205020404" pitchFamily="49" charset="0"/>
              </a:rPr>
              <a:t> B[16] = {1,3,4,1,3,2,8,6,0,0,6,1,8,1,3,1};</a:t>
            </a:r>
          </a:p>
          <a:p>
            <a:pPr marL="0" indent="0" eaLnBrk="1" hangingPunct="1">
              <a:buFont typeface="Wingdings" panose="05000000000000000000" pitchFamily="2" charset="2"/>
              <a:buNone/>
              <a:defRPr/>
            </a:pPr>
            <a:r>
              <a:rPr lang="en-GB" altLang="en-US" dirty="0" err="1">
                <a:latin typeface="Courier New" panose="02070309020205020404" pitchFamily="49" charset="0"/>
                <a:cs typeface="Courier New" panose="02070309020205020404" pitchFamily="49" charset="0"/>
              </a:rPr>
              <a:t>int</a:t>
            </a:r>
            <a:r>
              <a:rPr lang="en-GB" altLang="en-US" dirty="0">
                <a:latin typeface="Courier New" panose="02070309020205020404" pitchFamily="49" charset="0"/>
                <a:cs typeface="Courier New" panose="02070309020205020404" pitchFamily="49" charset="0"/>
              </a:rPr>
              <a:t> C[16];</a:t>
            </a:r>
          </a:p>
          <a:p>
            <a:pPr marL="0" indent="0" eaLnBrk="1" hangingPunct="1">
              <a:buFont typeface="Wingdings" panose="05000000000000000000" pitchFamily="2" charset="2"/>
              <a:buNone/>
              <a:defRPr/>
            </a:pPr>
            <a:endParaRPr lang="en-GB" altLang="en-US" dirty="0">
              <a:latin typeface="Courier New" panose="02070309020205020404" pitchFamily="49" charset="0"/>
              <a:cs typeface="Courier New" panose="02070309020205020404" pitchFamily="49" charset="0"/>
            </a:endParaRPr>
          </a:p>
          <a:p>
            <a:pPr marL="0" indent="0" eaLnBrk="1" hangingPunct="1">
              <a:buFont typeface="Wingdings" panose="05000000000000000000" pitchFamily="2" charset="2"/>
              <a:buNone/>
              <a:defRPr/>
            </a:pPr>
            <a:r>
              <a:rPr lang="en-GB" altLang="en-US" dirty="0">
                <a:solidFill>
                  <a:srgbClr val="00B050"/>
                </a:solidFill>
                <a:latin typeface="Courier New" panose="02070309020205020404" pitchFamily="49" charset="0"/>
                <a:cs typeface="Courier New" panose="02070309020205020404" pitchFamily="49" charset="0"/>
              </a:rPr>
              <a:t>//16 adds!</a:t>
            </a:r>
          </a:p>
          <a:p>
            <a:pPr marL="0" indent="0" eaLnBrk="1" hangingPunct="1">
              <a:buFont typeface="Wingdings" panose="05000000000000000000" pitchFamily="2" charset="2"/>
              <a:buNone/>
              <a:defRPr/>
            </a:pPr>
            <a:r>
              <a:rPr lang="en-GB" altLang="en-US" dirty="0">
                <a:latin typeface="Courier New" panose="02070309020205020404" pitchFamily="49" charset="0"/>
                <a:cs typeface="Courier New" panose="02070309020205020404" pitchFamily="49" charset="0"/>
              </a:rPr>
              <a:t>for (</a:t>
            </a:r>
            <a:r>
              <a:rPr lang="en-GB" altLang="en-US" dirty="0" err="1">
                <a:latin typeface="Courier New" panose="02070309020205020404" pitchFamily="49" charset="0"/>
                <a:cs typeface="Courier New" panose="02070309020205020404" pitchFamily="49" charset="0"/>
              </a:rPr>
              <a:t>int</a:t>
            </a:r>
            <a:r>
              <a:rPr lang="en-GB" altLang="en-US" dirty="0">
                <a:latin typeface="Courier New" panose="02070309020205020404" pitchFamily="49" charset="0"/>
                <a:cs typeface="Courier New" panose="02070309020205020404" pitchFamily="49" charset="0"/>
              </a:rPr>
              <a:t> i=0;i&lt;16;i++)</a:t>
            </a:r>
          </a:p>
          <a:p>
            <a:pPr marL="0" indent="0" eaLnBrk="1" hangingPunct="1">
              <a:buFont typeface="Wingdings" panose="05000000000000000000" pitchFamily="2" charset="2"/>
              <a:buNone/>
              <a:defRPr/>
            </a:pPr>
            <a:r>
              <a:rPr lang="en-GB" altLang="en-US" dirty="0">
                <a:latin typeface="Courier New" panose="02070309020205020404" pitchFamily="49" charset="0"/>
                <a:cs typeface="Courier New" panose="02070309020205020404" pitchFamily="49" charset="0"/>
              </a:rPr>
              <a:t>	C[i]=A[i]+B[i];</a:t>
            </a:r>
          </a:p>
          <a:p>
            <a:pPr marL="0" indent="0" eaLnBrk="1" hangingPunct="1">
              <a:buFont typeface="Wingdings" panose="05000000000000000000" pitchFamily="2" charset="2"/>
              <a:buNone/>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43012" name="Text Box 3">
            <a:extLst>
              <a:ext uri="{FF2B5EF4-FFF2-40B4-BE49-F238E27FC236}">
                <a16:creationId xmlns:a16="http://schemas.microsoft.com/office/drawing/2014/main" id="{CE4D3CBD-D685-4019-B7AD-54349E034C45}"/>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0EEA8648-7192-481F-BD0C-B9DE3740F681}" type="slidenum">
              <a:rPr lang="en-US" altLang="en-US" sz="1400" b="1">
                <a:latin typeface="Times New Roman" panose="02020603050405020304" pitchFamily="18" charset="0"/>
              </a:rPr>
              <a:pPr algn="ctr" eaLnBrk="1" hangingPunct="1"/>
              <a:t>19</a:t>
            </a:fld>
            <a:endParaRPr lang="fr-FR" altLang="en-US" sz="1400" b="1">
              <a:latin typeface="Times New Roman" panose="02020603050405020304" pitchFamily="18" charset="0"/>
            </a:endParaRPr>
          </a:p>
        </p:txBody>
      </p:sp>
      <p:sp>
        <p:nvSpPr>
          <p:cNvPr id="43013" name="Text Box 4">
            <a:extLst>
              <a:ext uri="{FF2B5EF4-FFF2-40B4-BE49-F238E27FC236}">
                <a16:creationId xmlns:a16="http://schemas.microsoft.com/office/drawing/2014/main" id="{29D6FCC6-6D70-4DE6-8A49-E8C656BA3F68}"/>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43014" name="Text Box 5">
            <a:extLst>
              <a:ext uri="{FF2B5EF4-FFF2-40B4-BE49-F238E27FC236}">
                <a16:creationId xmlns:a16="http://schemas.microsoft.com/office/drawing/2014/main" id="{F5EE4DCE-E3AC-402A-9FDD-E7F6CF0B6374}"/>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25A2-5A35-48E8-BEF8-E12094A886D4}"/>
              </a:ext>
            </a:extLst>
          </p:cNvPr>
          <p:cNvSpPr>
            <a:spLocks noGrp="1"/>
          </p:cNvSpPr>
          <p:nvPr>
            <p:ph type="title"/>
          </p:nvPr>
        </p:nvSpPr>
        <p:spPr/>
        <p:txBody>
          <a:bodyPr/>
          <a:lstStyle/>
          <a:p>
            <a:r>
              <a:rPr lang="en-US" dirty="0"/>
              <a:t>Content</a:t>
            </a:r>
            <a:endParaRPr lang="en-GB" dirty="0"/>
          </a:p>
        </p:txBody>
      </p:sp>
      <p:sp>
        <p:nvSpPr>
          <p:cNvPr id="3" name="Content Placeholder 2">
            <a:extLst>
              <a:ext uri="{FF2B5EF4-FFF2-40B4-BE49-F238E27FC236}">
                <a16:creationId xmlns:a16="http://schemas.microsoft.com/office/drawing/2014/main" id="{5DA17C6A-25D2-40D2-96F3-5C1CD2D93357}"/>
              </a:ext>
            </a:extLst>
          </p:cNvPr>
          <p:cNvSpPr>
            <a:spLocks noGrp="1"/>
          </p:cNvSpPr>
          <p:nvPr>
            <p:ph sz="quarter" idx="1"/>
          </p:nvPr>
        </p:nvSpPr>
        <p:spPr/>
        <p:txBody>
          <a:bodyPr/>
          <a:lstStyle/>
          <a:p>
            <a:r>
              <a:rPr lang="en-US" dirty="0"/>
              <a:t>Transistors and Gates</a:t>
            </a:r>
          </a:p>
          <a:p>
            <a:endParaRPr lang="en-US" dirty="0"/>
          </a:p>
          <a:p>
            <a:r>
              <a:rPr lang="en-US" dirty="0"/>
              <a:t>Registers and Arithmetic units</a:t>
            </a:r>
          </a:p>
          <a:p>
            <a:endParaRPr lang="en-US" dirty="0"/>
          </a:p>
          <a:p>
            <a:r>
              <a:rPr lang="en-US" dirty="0"/>
              <a:t>CPU Pipeline</a:t>
            </a:r>
          </a:p>
          <a:p>
            <a:endParaRPr lang="en-US" dirty="0"/>
          </a:p>
          <a:p>
            <a:r>
              <a:rPr lang="en-US" dirty="0"/>
              <a:t>SIMD Programming </a:t>
            </a:r>
          </a:p>
          <a:p>
            <a:endParaRPr lang="en-GB" dirty="0"/>
          </a:p>
        </p:txBody>
      </p:sp>
    </p:spTree>
    <p:extLst>
      <p:ext uri="{BB962C8B-B14F-4D97-AF65-F5344CB8AC3E}">
        <p14:creationId xmlns:p14="http://schemas.microsoft.com/office/powerpoint/2010/main" val="3233823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E07EFC5-308F-4EA6-99BB-B7CE05CC5F13}"/>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Units: Principles</a:t>
            </a:r>
          </a:p>
        </p:txBody>
      </p:sp>
      <p:sp>
        <p:nvSpPr>
          <p:cNvPr id="9219" name="Rectangle 7">
            <a:extLst>
              <a:ext uri="{FF2B5EF4-FFF2-40B4-BE49-F238E27FC236}">
                <a16:creationId xmlns:a16="http://schemas.microsoft.com/office/drawing/2014/main" id="{BC9DFD23-D33D-4DB4-B446-A1E866EFDCAD}"/>
              </a:ext>
            </a:extLst>
          </p:cNvPr>
          <p:cNvSpPr>
            <a:spLocks noGrp="1" noChangeArrowheads="1"/>
          </p:cNvSpPr>
          <p:nvPr>
            <p:ph sz="quarter" idx="1"/>
          </p:nvPr>
        </p:nvSpPr>
        <p:spPr>
          <a:xfrm>
            <a:off x="228600" y="1066800"/>
            <a:ext cx="8686800" cy="5257800"/>
          </a:xfrm>
        </p:spPr>
        <p:txBody>
          <a:bodyPr/>
          <a:lstStyle/>
          <a:p>
            <a:pPr marL="0" indent="0" eaLnBrk="1" hangingPunct="1">
              <a:buFont typeface="Wingdings" panose="05000000000000000000" pitchFamily="2" charset="2"/>
              <a:buNone/>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45060" name="Text Box 3">
            <a:extLst>
              <a:ext uri="{FF2B5EF4-FFF2-40B4-BE49-F238E27FC236}">
                <a16:creationId xmlns:a16="http://schemas.microsoft.com/office/drawing/2014/main" id="{A0A293B4-D6F3-4F03-966B-676532D8DB85}"/>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756EFAB5-523C-4FAD-8DDC-9625E54A18C1}" type="slidenum">
              <a:rPr lang="en-US" altLang="en-US" sz="1400" b="1">
                <a:latin typeface="Times New Roman" panose="02020603050405020304" pitchFamily="18" charset="0"/>
              </a:rPr>
              <a:pPr algn="ctr" eaLnBrk="1" hangingPunct="1"/>
              <a:t>20</a:t>
            </a:fld>
            <a:endParaRPr lang="fr-FR" altLang="en-US" sz="1400" b="1">
              <a:latin typeface="Times New Roman" panose="02020603050405020304" pitchFamily="18" charset="0"/>
            </a:endParaRPr>
          </a:p>
        </p:txBody>
      </p:sp>
      <p:sp>
        <p:nvSpPr>
          <p:cNvPr id="45061" name="Text Box 4">
            <a:extLst>
              <a:ext uri="{FF2B5EF4-FFF2-40B4-BE49-F238E27FC236}">
                <a16:creationId xmlns:a16="http://schemas.microsoft.com/office/drawing/2014/main" id="{90C07230-F66C-4165-BE1F-D4E9B1521C8B}"/>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45062" name="Text Box 5">
            <a:extLst>
              <a:ext uri="{FF2B5EF4-FFF2-40B4-BE49-F238E27FC236}">
                <a16:creationId xmlns:a16="http://schemas.microsoft.com/office/drawing/2014/main" id="{ADD7B015-4400-4F25-9D27-7EB1BDEE9FA2}"/>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
        <p:nvSpPr>
          <p:cNvPr id="2" name="Rectangle 1">
            <a:extLst>
              <a:ext uri="{FF2B5EF4-FFF2-40B4-BE49-F238E27FC236}">
                <a16:creationId xmlns:a16="http://schemas.microsoft.com/office/drawing/2014/main" id="{52E62053-549D-4D80-B671-A8521F6639B4}"/>
              </a:ext>
            </a:extLst>
          </p:cNvPr>
          <p:cNvSpPr/>
          <p:nvPr/>
        </p:nvSpPr>
        <p:spPr>
          <a:xfrm>
            <a:off x="762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8" name="Rectangle 7">
            <a:extLst>
              <a:ext uri="{FF2B5EF4-FFF2-40B4-BE49-F238E27FC236}">
                <a16:creationId xmlns:a16="http://schemas.microsoft.com/office/drawing/2014/main" id="{89B6322E-05E9-4E6F-B593-0C0C600FEE30}"/>
              </a:ext>
            </a:extLst>
          </p:cNvPr>
          <p:cNvSpPr/>
          <p:nvPr/>
        </p:nvSpPr>
        <p:spPr>
          <a:xfrm>
            <a:off x="12192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9" name="Rectangle 8">
            <a:extLst>
              <a:ext uri="{FF2B5EF4-FFF2-40B4-BE49-F238E27FC236}">
                <a16:creationId xmlns:a16="http://schemas.microsoft.com/office/drawing/2014/main" id="{9903E8BB-7D98-4F86-80AC-FD080E7D08FE}"/>
              </a:ext>
            </a:extLst>
          </p:cNvPr>
          <p:cNvSpPr/>
          <p:nvPr/>
        </p:nvSpPr>
        <p:spPr>
          <a:xfrm>
            <a:off x="16764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0" name="Rectangle 9">
            <a:extLst>
              <a:ext uri="{FF2B5EF4-FFF2-40B4-BE49-F238E27FC236}">
                <a16:creationId xmlns:a16="http://schemas.microsoft.com/office/drawing/2014/main" id="{6A632166-A9B2-466C-AF42-7EBDC2891E79}"/>
              </a:ext>
            </a:extLst>
          </p:cNvPr>
          <p:cNvSpPr/>
          <p:nvPr/>
        </p:nvSpPr>
        <p:spPr>
          <a:xfrm>
            <a:off x="21336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11" name="Rectangle 10">
            <a:extLst>
              <a:ext uri="{FF2B5EF4-FFF2-40B4-BE49-F238E27FC236}">
                <a16:creationId xmlns:a16="http://schemas.microsoft.com/office/drawing/2014/main" id="{3A4E83BF-4103-435E-AB5C-DAC0BAFE2D45}"/>
              </a:ext>
            </a:extLst>
          </p:cNvPr>
          <p:cNvSpPr/>
          <p:nvPr/>
        </p:nvSpPr>
        <p:spPr>
          <a:xfrm>
            <a:off x="25908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12" name="Rectangle 11">
            <a:extLst>
              <a:ext uri="{FF2B5EF4-FFF2-40B4-BE49-F238E27FC236}">
                <a16:creationId xmlns:a16="http://schemas.microsoft.com/office/drawing/2014/main" id="{86E913A0-BD70-4AB2-B7BD-655E8501EE15}"/>
              </a:ext>
            </a:extLst>
          </p:cNvPr>
          <p:cNvSpPr/>
          <p:nvPr/>
        </p:nvSpPr>
        <p:spPr>
          <a:xfrm>
            <a:off x="3048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3" name="Rectangle 12">
            <a:extLst>
              <a:ext uri="{FF2B5EF4-FFF2-40B4-BE49-F238E27FC236}">
                <a16:creationId xmlns:a16="http://schemas.microsoft.com/office/drawing/2014/main" id="{AC002EFF-1790-4DE0-91B0-783C7078F4CB}"/>
              </a:ext>
            </a:extLst>
          </p:cNvPr>
          <p:cNvSpPr/>
          <p:nvPr/>
        </p:nvSpPr>
        <p:spPr>
          <a:xfrm>
            <a:off x="35052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14" name="Rectangle 13">
            <a:extLst>
              <a:ext uri="{FF2B5EF4-FFF2-40B4-BE49-F238E27FC236}">
                <a16:creationId xmlns:a16="http://schemas.microsoft.com/office/drawing/2014/main" id="{AFF8F106-F028-4012-A788-D30E6727D3EE}"/>
              </a:ext>
            </a:extLst>
          </p:cNvPr>
          <p:cNvSpPr/>
          <p:nvPr/>
        </p:nvSpPr>
        <p:spPr>
          <a:xfrm>
            <a:off x="39624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15" name="Rectangle 14">
            <a:extLst>
              <a:ext uri="{FF2B5EF4-FFF2-40B4-BE49-F238E27FC236}">
                <a16:creationId xmlns:a16="http://schemas.microsoft.com/office/drawing/2014/main" id="{519AAE47-102F-40C0-93A5-71C6C66F9BA0}"/>
              </a:ext>
            </a:extLst>
          </p:cNvPr>
          <p:cNvSpPr/>
          <p:nvPr/>
        </p:nvSpPr>
        <p:spPr>
          <a:xfrm>
            <a:off x="44196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6" name="Rectangle 15">
            <a:extLst>
              <a:ext uri="{FF2B5EF4-FFF2-40B4-BE49-F238E27FC236}">
                <a16:creationId xmlns:a16="http://schemas.microsoft.com/office/drawing/2014/main" id="{CC096EFF-BCD4-4FB6-A523-596747EF5869}"/>
              </a:ext>
            </a:extLst>
          </p:cNvPr>
          <p:cNvSpPr/>
          <p:nvPr/>
        </p:nvSpPr>
        <p:spPr>
          <a:xfrm>
            <a:off x="48768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7" name="Rectangle 16">
            <a:extLst>
              <a:ext uri="{FF2B5EF4-FFF2-40B4-BE49-F238E27FC236}">
                <a16:creationId xmlns:a16="http://schemas.microsoft.com/office/drawing/2014/main" id="{75A0E62B-952D-436B-8471-7F17187D48F9}"/>
              </a:ext>
            </a:extLst>
          </p:cNvPr>
          <p:cNvSpPr/>
          <p:nvPr/>
        </p:nvSpPr>
        <p:spPr>
          <a:xfrm>
            <a:off x="5334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7</a:t>
            </a:r>
          </a:p>
        </p:txBody>
      </p:sp>
      <p:sp>
        <p:nvSpPr>
          <p:cNvPr id="18" name="Rectangle 17">
            <a:extLst>
              <a:ext uri="{FF2B5EF4-FFF2-40B4-BE49-F238E27FC236}">
                <a16:creationId xmlns:a16="http://schemas.microsoft.com/office/drawing/2014/main" id="{D109013F-5C64-4678-BCAF-FE1195477984}"/>
              </a:ext>
            </a:extLst>
          </p:cNvPr>
          <p:cNvSpPr/>
          <p:nvPr/>
        </p:nvSpPr>
        <p:spPr>
          <a:xfrm>
            <a:off x="57912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9" name="Rectangle 18">
            <a:extLst>
              <a:ext uri="{FF2B5EF4-FFF2-40B4-BE49-F238E27FC236}">
                <a16:creationId xmlns:a16="http://schemas.microsoft.com/office/drawing/2014/main" id="{650C0346-0F9F-4CA0-95D0-1A7F5095C264}"/>
              </a:ext>
            </a:extLst>
          </p:cNvPr>
          <p:cNvSpPr/>
          <p:nvPr/>
        </p:nvSpPr>
        <p:spPr>
          <a:xfrm>
            <a:off x="62484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20" name="Rectangle 19">
            <a:extLst>
              <a:ext uri="{FF2B5EF4-FFF2-40B4-BE49-F238E27FC236}">
                <a16:creationId xmlns:a16="http://schemas.microsoft.com/office/drawing/2014/main" id="{1DAF7912-C27E-482B-B7D7-6945D7CB3FCE}"/>
              </a:ext>
            </a:extLst>
          </p:cNvPr>
          <p:cNvSpPr/>
          <p:nvPr/>
        </p:nvSpPr>
        <p:spPr>
          <a:xfrm>
            <a:off x="67056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7</a:t>
            </a:r>
          </a:p>
        </p:txBody>
      </p:sp>
      <p:sp>
        <p:nvSpPr>
          <p:cNvPr id="21" name="Rectangle 20">
            <a:extLst>
              <a:ext uri="{FF2B5EF4-FFF2-40B4-BE49-F238E27FC236}">
                <a16:creationId xmlns:a16="http://schemas.microsoft.com/office/drawing/2014/main" id="{ABC30A95-582E-4C1A-A8F9-F16252888212}"/>
              </a:ext>
            </a:extLst>
          </p:cNvPr>
          <p:cNvSpPr/>
          <p:nvPr/>
        </p:nvSpPr>
        <p:spPr>
          <a:xfrm>
            <a:off x="71628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2" name="Rectangle 21">
            <a:extLst>
              <a:ext uri="{FF2B5EF4-FFF2-40B4-BE49-F238E27FC236}">
                <a16:creationId xmlns:a16="http://schemas.microsoft.com/office/drawing/2014/main" id="{3DEFA0BC-9213-4C44-98BD-2A5ABE783A7C}"/>
              </a:ext>
            </a:extLst>
          </p:cNvPr>
          <p:cNvSpPr/>
          <p:nvPr/>
        </p:nvSpPr>
        <p:spPr>
          <a:xfrm>
            <a:off x="7620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3" name="Rectangle 22">
            <a:extLst>
              <a:ext uri="{FF2B5EF4-FFF2-40B4-BE49-F238E27FC236}">
                <a16:creationId xmlns:a16="http://schemas.microsoft.com/office/drawing/2014/main" id="{09761783-4F95-41C3-B49C-F9C3F84A0B8C}"/>
              </a:ext>
            </a:extLst>
          </p:cNvPr>
          <p:cNvSpPr/>
          <p:nvPr/>
        </p:nvSpPr>
        <p:spPr>
          <a:xfrm>
            <a:off x="762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24" name="Rectangle 23">
            <a:extLst>
              <a:ext uri="{FF2B5EF4-FFF2-40B4-BE49-F238E27FC236}">
                <a16:creationId xmlns:a16="http://schemas.microsoft.com/office/drawing/2014/main" id="{F0E4BCC8-0B0E-49A9-8C8B-6864A4119BE6}"/>
              </a:ext>
            </a:extLst>
          </p:cNvPr>
          <p:cNvSpPr/>
          <p:nvPr/>
        </p:nvSpPr>
        <p:spPr>
          <a:xfrm>
            <a:off x="12192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5" name="Rectangle 24">
            <a:extLst>
              <a:ext uri="{FF2B5EF4-FFF2-40B4-BE49-F238E27FC236}">
                <a16:creationId xmlns:a16="http://schemas.microsoft.com/office/drawing/2014/main" id="{3975AB9B-712F-423F-B964-9594BEA05802}"/>
              </a:ext>
            </a:extLst>
          </p:cNvPr>
          <p:cNvSpPr/>
          <p:nvPr/>
        </p:nvSpPr>
        <p:spPr>
          <a:xfrm>
            <a:off x="16764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26" name="Rectangle 25">
            <a:extLst>
              <a:ext uri="{FF2B5EF4-FFF2-40B4-BE49-F238E27FC236}">
                <a16:creationId xmlns:a16="http://schemas.microsoft.com/office/drawing/2014/main" id="{5090BD9C-0D2A-4BD4-8D43-5487B68EFEEC}"/>
              </a:ext>
            </a:extLst>
          </p:cNvPr>
          <p:cNvSpPr/>
          <p:nvPr/>
        </p:nvSpPr>
        <p:spPr>
          <a:xfrm>
            <a:off x="21336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27" name="Rectangle 26">
            <a:extLst>
              <a:ext uri="{FF2B5EF4-FFF2-40B4-BE49-F238E27FC236}">
                <a16:creationId xmlns:a16="http://schemas.microsoft.com/office/drawing/2014/main" id="{E7A57F3B-8B1B-4839-B96C-E8DA73173C01}"/>
              </a:ext>
            </a:extLst>
          </p:cNvPr>
          <p:cNvSpPr/>
          <p:nvPr/>
        </p:nvSpPr>
        <p:spPr>
          <a:xfrm>
            <a:off x="25908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8" name="Rectangle 27">
            <a:extLst>
              <a:ext uri="{FF2B5EF4-FFF2-40B4-BE49-F238E27FC236}">
                <a16:creationId xmlns:a16="http://schemas.microsoft.com/office/drawing/2014/main" id="{1B84A0A4-19A6-4B67-95B9-0F902BC72F12}"/>
              </a:ext>
            </a:extLst>
          </p:cNvPr>
          <p:cNvSpPr/>
          <p:nvPr/>
        </p:nvSpPr>
        <p:spPr>
          <a:xfrm>
            <a:off x="3048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9" name="Rectangle 28">
            <a:extLst>
              <a:ext uri="{FF2B5EF4-FFF2-40B4-BE49-F238E27FC236}">
                <a16:creationId xmlns:a16="http://schemas.microsoft.com/office/drawing/2014/main" id="{5D6A371A-283E-4306-98F3-64EEE0DF4F40}"/>
              </a:ext>
            </a:extLst>
          </p:cNvPr>
          <p:cNvSpPr/>
          <p:nvPr/>
        </p:nvSpPr>
        <p:spPr>
          <a:xfrm>
            <a:off x="35052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30" name="Rectangle 29">
            <a:extLst>
              <a:ext uri="{FF2B5EF4-FFF2-40B4-BE49-F238E27FC236}">
                <a16:creationId xmlns:a16="http://schemas.microsoft.com/office/drawing/2014/main" id="{00F84844-3EAC-443A-998A-FFC3641C390A}"/>
              </a:ext>
            </a:extLst>
          </p:cNvPr>
          <p:cNvSpPr/>
          <p:nvPr/>
        </p:nvSpPr>
        <p:spPr>
          <a:xfrm>
            <a:off x="39624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31" name="Rectangle 30">
            <a:extLst>
              <a:ext uri="{FF2B5EF4-FFF2-40B4-BE49-F238E27FC236}">
                <a16:creationId xmlns:a16="http://schemas.microsoft.com/office/drawing/2014/main" id="{9E4C8D52-183E-49AE-B1AE-528DBC4640C3}"/>
              </a:ext>
            </a:extLst>
          </p:cNvPr>
          <p:cNvSpPr/>
          <p:nvPr/>
        </p:nvSpPr>
        <p:spPr>
          <a:xfrm>
            <a:off x="44196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2" name="Rectangle 31">
            <a:extLst>
              <a:ext uri="{FF2B5EF4-FFF2-40B4-BE49-F238E27FC236}">
                <a16:creationId xmlns:a16="http://schemas.microsoft.com/office/drawing/2014/main" id="{AB946583-CEBD-46A7-9B59-E14E3C88ADFE}"/>
              </a:ext>
            </a:extLst>
          </p:cNvPr>
          <p:cNvSpPr/>
          <p:nvPr/>
        </p:nvSpPr>
        <p:spPr>
          <a:xfrm>
            <a:off x="48768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3" name="Rectangle 32">
            <a:extLst>
              <a:ext uri="{FF2B5EF4-FFF2-40B4-BE49-F238E27FC236}">
                <a16:creationId xmlns:a16="http://schemas.microsoft.com/office/drawing/2014/main" id="{033A3B41-B659-46B9-839B-72ABCA949372}"/>
              </a:ext>
            </a:extLst>
          </p:cNvPr>
          <p:cNvSpPr/>
          <p:nvPr/>
        </p:nvSpPr>
        <p:spPr>
          <a:xfrm>
            <a:off x="5334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34" name="Rectangle 33">
            <a:extLst>
              <a:ext uri="{FF2B5EF4-FFF2-40B4-BE49-F238E27FC236}">
                <a16:creationId xmlns:a16="http://schemas.microsoft.com/office/drawing/2014/main" id="{893FF350-D5E2-451F-8099-025698217FEE}"/>
              </a:ext>
            </a:extLst>
          </p:cNvPr>
          <p:cNvSpPr/>
          <p:nvPr/>
        </p:nvSpPr>
        <p:spPr>
          <a:xfrm>
            <a:off x="57912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35" name="Rectangle 34">
            <a:extLst>
              <a:ext uri="{FF2B5EF4-FFF2-40B4-BE49-F238E27FC236}">
                <a16:creationId xmlns:a16="http://schemas.microsoft.com/office/drawing/2014/main" id="{DB2123F8-D9E9-417E-96CD-28A8E2315701}"/>
              </a:ext>
            </a:extLst>
          </p:cNvPr>
          <p:cNvSpPr/>
          <p:nvPr/>
        </p:nvSpPr>
        <p:spPr>
          <a:xfrm>
            <a:off x="62484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36" name="Rectangle 35">
            <a:extLst>
              <a:ext uri="{FF2B5EF4-FFF2-40B4-BE49-F238E27FC236}">
                <a16:creationId xmlns:a16="http://schemas.microsoft.com/office/drawing/2014/main" id="{12D459B0-6205-4990-9520-B4D55DB06729}"/>
              </a:ext>
            </a:extLst>
          </p:cNvPr>
          <p:cNvSpPr/>
          <p:nvPr/>
        </p:nvSpPr>
        <p:spPr>
          <a:xfrm>
            <a:off x="67056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37" name="Rectangle 36">
            <a:extLst>
              <a:ext uri="{FF2B5EF4-FFF2-40B4-BE49-F238E27FC236}">
                <a16:creationId xmlns:a16="http://schemas.microsoft.com/office/drawing/2014/main" id="{9CAAB89F-B98B-449C-801E-D9C8E5DB9C44}"/>
              </a:ext>
            </a:extLst>
          </p:cNvPr>
          <p:cNvSpPr/>
          <p:nvPr/>
        </p:nvSpPr>
        <p:spPr>
          <a:xfrm>
            <a:off x="71628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38" name="Rectangle 37">
            <a:extLst>
              <a:ext uri="{FF2B5EF4-FFF2-40B4-BE49-F238E27FC236}">
                <a16:creationId xmlns:a16="http://schemas.microsoft.com/office/drawing/2014/main" id="{C11F8BBB-06B1-4403-9FD9-6481D4D36922}"/>
              </a:ext>
            </a:extLst>
          </p:cNvPr>
          <p:cNvSpPr/>
          <p:nvPr/>
        </p:nvSpPr>
        <p:spPr>
          <a:xfrm>
            <a:off x="7620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39" name="Rectangle 38">
            <a:extLst>
              <a:ext uri="{FF2B5EF4-FFF2-40B4-BE49-F238E27FC236}">
                <a16:creationId xmlns:a16="http://schemas.microsoft.com/office/drawing/2014/main" id="{F7539622-7EEF-480A-9AB5-1790AB873D9B}"/>
              </a:ext>
            </a:extLst>
          </p:cNvPr>
          <p:cNvSpPr/>
          <p:nvPr/>
        </p:nvSpPr>
        <p:spPr>
          <a:xfrm>
            <a:off x="762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0" name="Rectangle 39">
            <a:extLst>
              <a:ext uri="{FF2B5EF4-FFF2-40B4-BE49-F238E27FC236}">
                <a16:creationId xmlns:a16="http://schemas.microsoft.com/office/drawing/2014/main" id="{858CB370-0A3B-4A3F-83FF-C44409E90225}"/>
              </a:ext>
            </a:extLst>
          </p:cNvPr>
          <p:cNvSpPr/>
          <p:nvPr/>
        </p:nvSpPr>
        <p:spPr>
          <a:xfrm>
            <a:off x="12192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41" name="Rectangle 40">
            <a:extLst>
              <a:ext uri="{FF2B5EF4-FFF2-40B4-BE49-F238E27FC236}">
                <a16:creationId xmlns:a16="http://schemas.microsoft.com/office/drawing/2014/main" id="{FC7A383E-B57F-49B4-91D4-AC76CAA4377E}"/>
              </a:ext>
            </a:extLst>
          </p:cNvPr>
          <p:cNvSpPr/>
          <p:nvPr/>
        </p:nvSpPr>
        <p:spPr>
          <a:xfrm>
            <a:off x="16764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42" name="Rectangle 41">
            <a:extLst>
              <a:ext uri="{FF2B5EF4-FFF2-40B4-BE49-F238E27FC236}">
                <a16:creationId xmlns:a16="http://schemas.microsoft.com/office/drawing/2014/main" id="{F02B3165-5397-4A47-89FD-2E794CA98506}"/>
              </a:ext>
            </a:extLst>
          </p:cNvPr>
          <p:cNvSpPr/>
          <p:nvPr/>
        </p:nvSpPr>
        <p:spPr>
          <a:xfrm>
            <a:off x="21336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3" name="Rectangle 42">
            <a:extLst>
              <a:ext uri="{FF2B5EF4-FFF2-40B4-BE49-F238E27FC236}">
                <a16:creationId xmlns:a16="http://schemas.microsoft.com/office/drawing/2014/main" id="{2989BD19-3AE0-4586-9C2B-A48EA413F287}"/>
              </a:ext>
            </a:extLst>
          </p:cNvPr>
          <p:cNvSpPr/>
          <p:nvPr/>
        </p:nvSpPr>
        <p:spPr>
          <a:xfrm>
            <a:off x="25908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11</a:t>
            </a:r>
          </a:p>
        </p:txBody>
      </p:sp>
      <p:sp>
        <p:nvSpPr>
          <p:cNvPr id="44" name="Rectangle 43">
            <a:extLst>
              <a:ext uri="{FF2B5EF4-FFF2-40B4-BE49-F238E27FC236}">
                <a16:creationId xmlns:a16="http://schemas.microsoft.com/office/drawing/2014/main" id="{5CC9B68A-782A-4F33-B86A-BAD06EF40CD1}"/>
              </a:ext>
            </a:extLst>
          </p:cNvPr>
          <p:cNvSpPr/>
          <p:nvPr/>
        </p:nvSpPr>
        <p:spPr>
          <a:xfrm>
            <a:off x="3048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5" name="Rectangle 44">
            <a:extLst>
              <a:ext uri="{FF2B5EF4-FFF2-40B4-BE49-F238E27FC236}">
                <a16:creationId xmlns:a16="http://schemas.microsoft.com/office/drawing/2014/main" id="{3CAC7F74-08CB-422E-83FD-C08D81C2B46E}"/>
              </a:ext>
            </a:extLst>
          </p:cNvPr>
          <p:cNvSpPr/>
          <p:nvPr/>
        </p:nvSpPr>
        <p:spPr>
          <a:xfrm>
            <a:off x="35052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13</a:t>
            </a:r>
          </a:p>
        </p:txBody>
      </p:sp>
      <p:sp>
        <p:nvSpPr>
          <p:cNvPr id="46" name="Rectangle 45">
            <a:extLst>
              <a:ext uri="{FF2B5EF4-FFF2-40B4-BE49-F238E27FC236}">
                <a16:creationId xmlns:a16="http://schemas.microsoft.com/office/drawing/2014/main" id="{462406FA-F23A-4166-AE8D-9F054F5E3079}"/>
              </a:ext>
            </a:extLst>
          </p:cNvPr>
          <p:cNvSpPr/>
          <p:nvPr/>
        </p:nvSpPr>
        <p:spPr>
          <a:xfrm>
            <a:off x="39624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12</a:t>
            </a:r>
          </a:p>
        </p:txBody>
      </p:sp>
      <p:sp>
        <p:nvSpPr>
          <p:cNvPr id="47" name="Rectangle 46">
            <a:extLst>
              <a:ext uri="{FF2B5EF4-FFF2-40B4-BE49-F238E27FC236}">
                <a16:creationId xmlns:a16="http://schemas.microsoft.com/office/drawing/2014/main" id="{EC61109D-B07E-41FE-A699-5C0D267E304B}"/>
              </a:ext>
            </a:extLst>
          </p:cNvPr>
          <p:cNvSpPr/>
          <p:nvPr/>
        </p:nvSpPr>
        <p:spPr>
          <a:xfrm>
            <a:off x="44196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48" name="Rectangle 47">
            <a:extLst>
              <a:ext uri="{FF2B5EF4-FFF2-40B4-BE49-F238E27FC236}">
                <a16:creationId xmlns:a16="http://schemas.microsoft.com/office/drawing/2014/main" id="{F11FE315-F256-4CEE-8BDE-6466626E51EB}"/>
              </a:ext>
            </a:extLst>
          </p:cNvPr>
          <p:cNvSpPr/>
          <p:nvPr/>
        </p:nvSpPr>
        <p:spPr>
          <a:xfrm>
            <a:off x="48768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49" name="Rectangle 48">
            <a:extLst>
              <a:ext uri="{FF2B5EF4-FFF2-40B4-BE49-F238E27FC236}">
                <a16:creationId xmlns:a16="http://schemas.microsoft.com/office/drawing/2014/main" id="{2B05B46D-75B4-40EE-9FE6-C485D3BB7930}"/>
              </a:ext>
            </a:extLst>
          </p:cNvPr>
          <p:cNvSpPr/>
          <p:nvPr/>
        </p:nvSpPr>
        <p:spPr>
          <a:xfrm>
            <a:off x="5334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13</a:t>
            </a:r>
          </a:p>
        </p:txBody>
      </p:sp>
      <p:sp>
        <p:nvSpPr>
          <p:cNvPr id="50" name="Rectangle 49">
            <a:extLst>
              <a:ext uri="{FF2B5EF4-FFF2-40B4-BE49-F238E27FC236}">
                <a16:creationId xmlns:a16="http://schemas.microsoft.com/office/drawing/2014/main" id="{2B6F3223-79F8-415F-9F1D-904B59BEB47B}"/>
              </a:ext>
            </a:extLst>
          </p:cNvPr>
          <p:cNvSpPr/>
          <p:nvPr/>
        </p:nvSpPr>
        <p:spPr>
          <a:xfrm>
            <a:off x="57912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51" name="Rectangle 50">
            <a:extLst>
              <a:ext uri="{FF2B5EF4-FFF2-40B4-BE49-F238E27FC236}">
                <a16:creationId xmlns:a16="http://schemas.microsoft.com/office/drawing/2014/main" id="{3892B9FB-42D6-4DF2-82D5-29E9E1113724}"/>
              </a:ext>
            </a:extLst>
          </p:cNvPr>
          <p:cNvSpPr/>
          <p:nvPr/>
        </p:nvSpPr>
        <p:spPr>
          <a:xfrm>
            <a:off x="62484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12</a:t>
            </a:r>
          </a:p>
        </p:txBody>
      </p:sp>
      <p:sp>
        <p:nvSpPr>
          <p:cNvPr id="52" name="Rectangle 51">
            <a:extLst>
              <a:ext uri="{FF2B5EF4-FFF2-40B4-BE49-F238E27FC236}">
                <a16:creationId xmlns:a16="http://schemas.microsoft.com/office/drawing/2014/main" id="{528F54A3-18AB-4FD0-8FB6-2E66F8E46BB3}"/>
              </a:ext>
            </a:extLst>
          </p:cNvPr>
          <p:cNvSpPr/>
          <p:nvPr/>
        </p:nvSpPr>
        <p:spPr>
          <a:xfrm>
            <a:off x="67056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53" name="Rectangle 52">
            <a:extLst>
              <a:ext uri="{FF2B5EF4-FFF2-40B4-BE49-F238E27FC236}">
                <a16:creationId xmlns:a16="http://schemas.microsoft.com/office/drawing/2014/main" id="{51F8422E-FB70-41D9-980D-BC51D3B5BBB6}"/>
              </a:ext>
            </a:extLst>
          </p:cNvPr>
          <p:cNvSpPr/>
          <p:nvPr/>
        </p:nvSpPr>
        <p:spPr>
          <a:xfrm>
            <a:off x="71628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54" name="Rectangle 53">
            <a:extLst>
              <a:ext uri="{FF2B5EF4-FFF2-40B4-BE49-F238E27FC236}">
                <a16:creationId xmlns:a16="http://schemas.microsoft.com/office/drawing/2014/main" id="{31BDD86D-52B1-4726-8C91-2F06C5007725}"/>
              </a:ext>
            </a:extLst>
          </p:cNvPr>
          <p:cNvSpPr/>
          <p:nvPr/>
        </p:nvSpPr>
        <p:spPr>
          <a:xfrm>
            <a:off x="7620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5111" name="TextBox 2">
            <a:extLst>
              <a:ext uri="{FF2B5EF4-FFF2-40B4-BE49-F238E27FC236}">
                <a16:creationId xmlns:a16="http://schemas.microsoft.com/office/drawing/2014/main" id="{45361E7A-6C41-4A6D-9DCA-F5CFDA47312C}"/>
              </a:ext>
            </a:extLst>
          </p:cNvPr>
          <p:cNvSpPr txBox="1">
            <a:spLocks noChangeArrowheads="1"/>
          </p:cNvSpPr>
          <p:nvPr/>
        </p:nvSpPr>
        <p:spPr bwMode="auto">
          <a:xfrm>
            <a:off x="209550" y="17907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a:t>
            </a:r>
          </a:p>
        </p:txBody>
      </p:sp>
      <p:sp>
        <p:nvSpPr>
          <p:cNvPr id="45112" name="TextBox 55">
            <a:extLst>
              <a:ext uri="{FF2B5EF4-FFF2-40B4-BE49-F238E27FC236}">
                <a16:creationId xmlns:a16="http://schemas.microsoft.com/office/drawing/2014/main" id="{85BF560F-B0EC-409A-A00B-523353863DAC}"/>
              </a:ext>
            </a:extLst>
          </p:cNvPr>
          <p:cNvSpPr txBox="1">
            <a:spLocks noChangeArrowheads="1"/>
          </p:cNvSpPr>
          <p:nvPr/>
        </p:nvSpPr>
        <p:spPr bwMode="auto">
          <a:xfrm>
            <a:off x="228600" y="285273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a:t>
            </a:r>
          </a:p>
        </p:txBody>
      </p:sp>
      <p:sp>
        <p:nvSpPr>
          <p:cNvPr id="45113" name="TextBox 56">
            <a:extLst>
              <a:ext uri="{FF2B5EF4-FFF2-40B4-BE49-F238E27FC236}">
                <a16:creationId xmlns:a16="http://schemas.microsoft.com/office/drawing/2014/main" id="{5A5ED497-B2F2-40CA-B5FD-BBE3D06CAFED}"/>
              </a:ext>
            </a:extLst>
          </p:cNvPr>
          <p:cNvSpPr txBox="1">
            <a:spLocks noChangeArrowheads="1"/>
          </p:cNvSpPr>
          <p:nvPr/>
        </p:nvSpPr>
        <p:spPr bwMode="auto">
          <a:xfrm>
            <a:off x="228600" y="397351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C</a:t>
            </a:r>
          </a:p>
        </p:txBody>
      </p:sp>
      <p:sp>
        <p:nvSpPr>
          <p:cNvPr id="45114" name="TextBox 57">
            <a:extLst>
              <a:ext uri="{FF2B5EF4-FFF2-40B4-BE49-F238E27FC236}">
                <a16:creationId xmlns:a16="http://schemas.microsoft.com/office/drawing/2014/main" id="{90064C4F-5AA3-4898-9F09-EE5C4475FCBD}"/>
              </a:ext>
            </a:extLst>
          </p:cNvPr>
          <p:cNvSpPr txBox="1">
            <a:spLocks noChangeArrowheads="1"/>
          </p:cNvSpPr>
          <p:nvPr/>
        </p:nvSpPr>
        <p:spPr bwMode="auto">
          <a:xfrm>
            <a:off x="762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15" name="TextBox 58">
            <a:extLst>
              <a:ext uri="{FF2B5EF4-FFF2-40B4-BE49-F238E27FC236}">
                <a16:creationId xmlns:a16="http://schemas.microsoft.com/office/drawing/2014/main" id="{80EFA072-6F0E-401A-8423-2563E947CCE9}"/>
              </a:ext>
            </a:extLst>
          </p:cNvPr>
          <p:cNvSpPr txBox="1">
            <a:spLocks noChangeArrowheads="1"/>
          </p:cNvSpPr>
          <p:nvPr/>
        </p:nvSpPr>
        <p:spPr bwMode="auto">
          <a:xfrm>
            <a:off x="12192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16" name="TextBox 59">
            <a:extLst>
              <a:ext uri="{FF2B5EF4-FFF2-40B4-BE49-F238E27FC236}">
                <a16:creationId xmlns:a16="http://schemas.microsoft.com/office/drawing/2014/main" id="{A481151B-73E4-49F3-88DF-C1FE88B3390E}"/>
              </a:ext>
            </a:extLst>
          </p:cNvPr>
          <p:cNvSpPr txBox="1">
            <a:spLocks noChangeArrowheads="1"/>
          </p:cNvSpPr>
          <p:nvPr/>
        </p:nvSpPr>
        <p:spPr bwMode="auto">
          <a:xfrm>
            <a:off x="16764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17" name="TextBox 60">
            <a:extLst>
              <a:ext uri="{FF2B5EF4-FFF2-40B4-BE49-F238E27FC236}">
                <a16:creationId xmlns:a16="http://schemas.microsoft.com/office/drawing/2014/main" id="{DA113CA3-E380-428C-8266-7D9EDC2A0119}"/>
              </a:ext>
            </a:extLst>
          </p:cNvPr>
          <p:cNvSpPr txBox="1">
            <a:spLocks noChangeArrowheads="1"/>
          </p:cNvSpPr>
          <p:nvPr/>
        </p:nvSpPr>
        <p:spPr bwMode="auto">
          <a:xfrm>
            <a:off x="21336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18" name="TextBox 61">
            <a:extLst>
              <a:ext uri="{FF2B5EF4-FFF2-40B4-BE49-F238E27FC236}">
                <a16:creationId xmlns:a16="http://schemas.microsoft.com/office/drawing/2014/main" id="{8A9C658D-B8CB-4F5E-91D7-D1F41C54A77C}"/>
              </a:ext>
            </a:extLst>
          </p:cNvPr>
          <p:cNvSpPr txBox="1">
            <a:spLocks noChangeArrowheads="1"/>
          </p:cNvSpPr>
          <p:nvPr/>
        </p:nvSpPr>
        <p:spPr bwMode="auto">
          <a:xfrm>
            <a:off x="25908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19" name="TextBox 62">
            <a:extLst>
              <a:ext uri="{FF2B5EF4-FFF2-40B4-BE49-F238E27FC236}">
                <a16:creationId xmlns:a16="http://schemas.microsoft.com/office/drawing/2014/main" id="{C7C8F2F1-CC1C-481C-AA85-3FFB670A242E}"/>
              </a:ext>
            </a:extLst>
          </p:cNvPr>
          <p:cNvSpPr txBox="1">
            <a:spLocks noChangeArrowheads="1"/>
          </p:cNvSpPr>
          <p:nvPr/>
        </p:nvSpPr>
        <p:spPr bwMode="auto">
          <a:xfrm>
            <a:off x="3048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20" name="TextBox 63">
            <a:extLst>
              <a:ext uri="{FF2B5EF4-FFF2-40B4-BE49-F238E27FC236}">
                <a16:creationId xmlns:a16="http://schemas.microsoft.com/office/drawing/2014/main" id="{4BFD8A3C-6437-408D-9F73-8DF01C538EE6}"/>
              </a:ext>
            </a:extLst>
          </p:cNvPr>
          <p:cNvSpPr txBox="1">
            <a:spLocks noChangeArrowheads="1"/>
          </p:cNvSpPr>
          <p:nvPr/>
        </p:nvSpPr>
        <p:spPr bwMode="auto">
          <a:xfrm>
            <a:off x="35052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21" name="TextBox 64">
            <a:extLst>
              <a:ext uri="{FF2B5EF4-FFF2-40B4-BE49-F238E27FC236}">
                <a16:creationId xmlns:a16="http://schemas.microsoft.com/office/drawing/2014/main" id="{7247B33A-263E-4E2C-8C7B-8DC354FB63DD}"/>
              </a:ext>
            </a:extLst>
          </p:cNvPr>
          <p:cNvSpPr txBox="1">
            <a:spLocks noChangeArrowheads="1"/>
          </p:cNvSpPr>
          <p:nvPr/>
        </p:nvSpPr>
        <p:spPr bwMode="auto">
          <a:xfrm>
            <a:off x="39624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22" name="TextBox 65">
            <a:extLst>
              <a:ext uri="{FF2B5EF4-FFF2-40B4-BE49-F238E27FC236}">
                <a16:creationId xmlns:a16="http://schemas.microsoft.com/office/drawing/2014/main" id="{8F090211-3620-4F8A-B60F-68A1B73C7EA1}"/>
              </a:ext>
            </a:extLst>
          </p:cNvPr>
          <p:cNvSpPr txBox="1">
            <a:spLocks noChangeArrowheads="1"/>
          </p:cNvSpPr>
          <p:nvPr/>
        </p:nvSpPr>
        <p:spPr bwMode="auto">
          <a:xfrm>
            <a:off x="44196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23" name="TextBox 66">
            <a:extLst>
              <a:ext uri="{FF2B5EF4-FFF2-40B4-BE49-F238E27FC236}">
                <a16:creationId xmlns:a16="http://schemas.microsoft.com/office/drawing/2014/main" id="{8728714B-3406-407D-A207-A88952974861}"/>
              </a:ext>
            </a:extLst>
          </p:cNvPr>
          <p:cNvSpPr txBox="1">
            <a:spLocks noChangeArrowheads="1"/>
          </p:cNvSpPr>
          <p:nvPr/>
        </p:nvSpPr>
        <p:spPr bwMode="auto">
          <a:xfrm>
            <a:off x="48768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24" name="TextBox 67">
            <a:extLst>
              <a:ext uri="{FF2B5EF4-FFF2-40B4-BE49-F238E27FC236}">
                <a16:creationId xmlns:a16="http://schemas.microsoft.com/office/drawing/2014/main" id="{A425290B-0640-4C52-AD92-B87730FAE177}"/>
              </a:ext>
            </a:extLst>
          </p:cNvPr>
          <p:cNvSpPr txBox="1">
            <a:spLocks noChangeArrowheads="1"/>
          </p:cNvSpPr>
          <p:nvPr/>
        </p:nvSpPr>
        <p:spPr bwMode="auto">
          <a:xfrm>
            <a:off x="5334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25" name="TextBox 68">
            <a:extLst>
              <a:ext uri="{FF2B5EF4-FFF2-40B4-BE49-F238E27FC236}">
                <a16:creationId xmlns:a16="http://schemas.microsoft.com/office/drawing/2014/main" id="{151EEF3B-D7F6-435B-93E7-601975F1F048}"/>
              </a:ext>
            </a:extLst>
          </p:cNvPr>
          <p:cNvSpPr txBox="1">
            <a:spLocks noChangeArrowheads="1"/>
          </p:cNvSpPr>
          <p:nvPr/>
        </p:nvSpPr>
        <p:spPr bwMode="auto">
          <a:xfrm>
            <a:off x="57912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26" name="TextBox 69">
            <a:extLst>
              <a:ext uri="{FF2B5EF4-FFF2-40B4-BE49-F238E27FC236}">
                <a16:creationId xmlns:a16="http://schemas.microsoft.com/office/drawing/2014/main" id="{9F162990-6E1D-4B0A-A53D-B5A72C00BDB4}"/>
              </a:ext>
            </a:extLst>
          </p:cNvPr>
          <p:cNvSpPr txBox="1">
            <a:spLocks noChangeArrowheads="1"/>
          </p:cNvSpPr>
          <p:nvPr/>
        </p:nvSpPr>
        <p:spPr bwMode="auto">
          <a:xfrm>
            <a:off x="62484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27" name="TextBox 70">
            <a:extLst>
              <a:ext uri="{FF2B5EF4-FFF2-40B4-BE49-F238E27FC236}">
                <a16:creationId xmlns:a16="http://schemas.microsoft.com/office/drawing/2014/main" id="{A25213F1-21AF-4B08-AEFF-D235D8BB17FA}"/>
              </a:ext>
            </a:extLst>
          </p:cNvPr>
          <p:cNvSpPr txBox="1">
            <a:spLocks noChangeArrowheads="1"/>
          </p:cNvSpPr>
          <p:nvPr/>
        </p:nvSpPr>
        <p:spPr bwMode="auto">
          <a:xfrm>
            <a:off x="67056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28" name="TextBox 71">
            <a:extLst>
              <a:ext uri="{FF2B5EF4-FFF2-40B4-BE49-F238E27FC236}">
                <a16:creationId xmlns:a16="http://schemas.microsoft.com/office/drawing/2014/main" id="{9B0D17CE-B6C9-4F9D-9324-DD094FFAE405}"/>
              </a:ext>
            </a:extLst>
          </p:cNvPr>
          <p:cNvSpPr txBox="1">
            <a:spLocks noChangeArrowheads="1"/>
          </p:cNvSpPr>
          <p:nvPr/>
        </p:nvSpPr>
        <p:spPr bwMode="auto">
          <a:xfrm>
            <a:off x="71628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29" name="TextBox 72">
            <a:extLst>
              <a:ext uri="{FF2B5EF4-FFF2-40B4-BE49-F238E27FC236}">
                <a16:creationId xmlns:a16="http://schemas.microsoft.com/office/drawing/2014/main" id="{156D30BE-0361-4D76-B2A8-2C3C96634206}"/>
              </a:ext>
            </a:extLst>
          </p:cNvPr>
          <p:cNvSpPr txBox="1">
            <a:spLocks noChangeArrowheads="1"/>
          </p:cNvSpPr>
          <p:nvPr/>
        </p:nvSpPr>
        <p:spPr bwMode="auto">
          <a:xfrm>
            <a:off x="7620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30" name="TextBox 73">
            <a:extLst>
              <a:ext uri="{FF2B5EF4-FFF2-40B4-BE49-F238E27FC236}">
                <a16:creationId xmlns:a16="http://schemas.microsoft.com/office/drawing/2014/main" id="{CA0265A6-0D59-47B3-A6C1-4A1F8B5B6F7D}"/>
              </a:ext>
            </a:extLst>
          </p:cNvPr>
          <p:cNvSpPr txBox="1">
            <a:spLocks noChangeArrowheads="1"/>
          </p:cNvSpPr>
          <p:nvPr/>
        </p:nvSpPr>
        <p:spPr bwMode="auto">
          <a:xfrm>
            <a:off x="762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31" name="TextBox 74">
            <a:extLst>
              <a:ext uri="{FF2B5EF4-FFF2-40B4-BE49-F238E27FC236}">
                <a16:creationId xmlns:a16="http://schemas.microsoft.com/office/drawing/2014/main" id="{8C868CBA-275D-4B48-8DB7-69A2FA02A540}"/>
              </a:ext>
            </a:extLst>
          </p:cNvPr>
          <p:cNvSpPr txBox="1">
            <a:spLocks noChangeArrowheads="1"/>
          </p:cNvSpPr>
          <p:nvPr/>
        </p:nvSpPr>
        <p:spPr bwMode="auto">
          <a:xfrm>
            <a:off x="12192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32" name="TextBox 75">
            <a:extLst>
              <a:ext uri="{FF2B5EF4-FFF2-40B4-BE49-F238E27FC236}">
                <a16:creationId xmlns:a16="http://schemas.microsoft.com/office/drawing/2014/main" id="{CAFCB97D-B948-423D-8B28-ECD762FCFFEA}"/>
              </a:ext>
            </a:extLst>
          </p:cNvPr>
          <p:cNvSpPr txBox="1">
            <a:spLocks noChangeArrowheads="1"/>
          </p:cNvSpPr>
          <p:nvPr/>
        </p:nvSpPr>
        <p:spPr bwMode="auto">
          <a:xfrm>
            <a:off x="16764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33" name="TextBox 76">
            <a:extLst>
              <a:ext uri="{FF2B5EF4-FFF2-40B4-BE49-F238E27FC236}">
                <a16:creationId xmlns:a16="http://schemas.microsoft.com/office/drawing/2014/main" id="{8A4F2A3A-9A3C-450E-9B94-30EDF0B1107F}"/>
              </a:ext>
            </a:extLst>
          </p:cNvPr>
          <p:cNvSpPr txBox="1">
            <a:spLocks noChangeArrowheads="1"/>
          </p:cNvSpPr>
          <p:nvPr/>
        </p:nvSpPr>
        <p:spPr bwMode="auto">
          <a:xfrm>
            <a:off x="21336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34" name="TextBox 77">
            <a:extLst>
              <a:ext uri="{FF2B5EF4-FFF2-40B4-BE49-F238E27FC236}">
                <a16:creationId xmlns:a16="http://schemas.microsoft.com/office/drawing/2014/main" id="{D04796B9-1635-4D60-A450-0099FF782122}"/>
              </a:ext>
            </a:extLst>
          </p:cNvPr>
          <p:cNvSpPr txBox="1">
            <a:spLocks noChangeArrowheads="1"/>
          </p:cNvSpPr>
          <p:nvPr/>
        </p:nvSpPr>
        <p:spPr bwMode="auto">
          <a:xfrm>
            <a:off x="25908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35" name="TextBox 78">
            <a:extLst>
              <a:ext uri="{FF2B5EF4-FFF2-40B4-BE49-F238E27FC236}">
                <a16:creationId xmlns:a16="http://schemas.microsoft.com/office/drawing/2014/main" id="{DAEB8673-AD04-428D-8408-3B4C13FD5F23}"/>
              </a:ext>
            </a:extLst>
          </p:cNvPr>
          <p:cNvSpPr txBox="1">
            <a:spLocks noChangeArrowheads="1"/>
          </p:cNvSpPr>
          <p:nvPr/>
        </p:nvSpPr>
        <p:spPr bwMode="auto">
          <a:xfrm>
            <a:off x="3048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36" name="TextBox 79">
            <a:extLst>
              <a:ext uri="{FF2B5EF4-FFF2-40B4-BE49-F238E27FC236}">
                <a16:creationId xmlns:a16="http://schemas.microsoft.com/office/drawing/2014/main" id="{DC1041DB-108F-4D30-8E10-0721D36BB2CF}"/>
              </a:ext>
            </a:extLst>
          </p:cNvPr>
          <p:cNvSpPr txBox="1">
            <a:spLocks noChangeArrowheads="1"/>
          </p:cNvSpPr>
          <p:nvPr/>
        </p:nvSpPr>
        <p:spPr bwMode="auto">
          <a:xfrm>
            <a:off x="35052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37" name="TextBox 80">
            <a:extLst>
              <a:ext uri="{FF2B5EF4-FFF2-40B4-BE49-F238E27FC236}">
                <a16:creationId xmlns:a16="http://schemas.microsoft.com/office/drawing/2014/main" id="{8AAE4BEA-F6B5-4BBF-8069-2FF4A5E2B901}"/>
              </a:ext>
            </a:extLst>
          </p:cNvPr>
          <p:cNvSpPr txBox="1">
            <a:spLocks noChangeArrowheads="1"/>
          </p:cNvSpPr>
          <p:nvPr/>
        </p:nvSpPr>
        <p:spPr bwMode="auto">
          <a:xfrm>
            <a:off x="39624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38" name="TextBox 81">
            <a:extLst>
              <a:ext uri="{FF2B5EF4-FFF2-40B4-BE49-F238E27FC236}">
                <a16:creationId xmlns:a16="http://schemas.microsoft.com/office/drawing/2014/main" id="{332837F6-4424-491A-9824-9AC6FACF9338}"/>
              </a:ext>
            </a:extLst>
          </p:cNvPr>
          <p:cNvSpPr txBox="1">
            <a:spLocks noChangeArrowheads="1"/>
          </p:cNvSpPr>
          <p:nvPr/>
        </p:nvSpPr>
        <p:spPr bwMode="auto">
          <a:xfrm>
            <a:off x="44196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39" name="TextBox 82">
            <a:extLst>
              <a:ext uri="{FF2B5EF4-FFF2-40B4-BE49-F238E27FC236}">
                <a16:creationId xmlns:a16="http://schemas.microsoft.com/office/drawing/2014/main" id="{671279FB-74C6-49C8-9FE8-77F5D9F51C00}"/>
              </a:ext>
            </a:extLst>
          </p:cNvPr>
          <p:cNvSpPr txBox="1">
            <a:spLocks noChangeArrowheads="1"/>
          </p:cNvSpPr>
          <p:nvPr/>
        </p:nvSpPr>
        <p:spPr bwMode="auto">
          <a:xfrm>
            <a:off x="48768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40" name="TextBox 83">
            <a:extLst>
              <a:ext uri="{FF2B5EF4-FFF2-40B4-BE49-F238E27FC236}">
                <a16:creationId xmlns:a16="http://schemas.microsoft.com/office/drawing/2014/main" id="{8BD660F4-5073-47CD-B519-156E27B8CC3B}"/>
              </a:ext>
            </a:extLst>
          </p:cNvPr>
          <p:cNvSpPr txBox="1">
            <a:spLocks noChangeArrowheads="1"/>
          </p:cNvSpPr>
          <p:nvPr/>
        </p:nvSpPr>
        <p:spPr bwMode="auto">
          <a:xfrm>
            <a:off x="5334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41" name="TextBox 84">
            <a:extLst>
              <a:ext uri="{FF2B5EF4-FFF2-40B4-BE49-F238E27FC236}">
                <a16:creationId xmlns:a16="http://schemas.microsoft.com/office/drawing/2014/main" id="{999515E9-F014-4291-B581-B6F6F308F47B}"/>
              </a:ext>
            </a:extLst>
          </p:cNvPr>
          <p:cNvSpPr txBox="1">
            <a:spLocks noChangeArrowheads="1"/>
          </p:cNvSpPr>
          <p:nvPr/>
        </p:nvSpPr>
        <p:spPr bwMode="auto">
          <a:xfrm>
            <a:off x="57912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42" name="TextBox 85">
            <a:extLst>
              <a:ext uri="{FF2B5EF4-FFF2-40B4-BE49-F238E27FC236}">
                <a16:creationId xmlns:a16="http://schemas.microsoft.com/office/drawing/2014/main" id="{480BC60F-9277-4340-AF03-74D44F8DB9C3}"/>
              </a:ext>
            </a:extLst>
          </p:cNvPr>
          <p:cNvSpPr txBox="1">
            <a:spLocks noChangeArrowheads="1"/>
          </p:cNvSpPr>
          <p:nvPr/>
        </p:nvSpPr>
        <p:spPr bwMode="auto">
          <a:xfrm>
            <a:off x="62484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43" name="TextBox 86">
            <a:extLst>
              <a:ext uri="{FF2B5EF4-FFF2-40B4-BE49-F238E27FC236}">
                <a16:creationId xmlns:a16="http://schemas.microsoft.com/office/drawing/2014/main" id="{F53ADA11-0DFF-4F4A-8F35-465A6221B273}"/>
              </a:ext>
            </a:extLst>
          </p:cNvPr>
          <p:cNvSpPr txBox="1">
            <a:spLocks noChangeArrowheads="1"/>
          </p:cNvSpPr>
          <p:nvPr/>
        </p:nvSpPr>
        <p:spPr bwMode="auto">
          <a:xfrm>
            <a:off x="67056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44" name="TextBox 87">
            <a:extLst>
              <a:ext uri="{FF2B5EF4-FFF2-40B4-BE49-F238E27FC236}">
                <a16:creationId xmlns:a16="http://schemas.microsoft.com/office/drawing/2014/main" id="{D3DCA419-F8B1-431A-9D42-9F9B56B8400C}"/>
              </a:ext>
            </a:extLst>
          </p:cNvPr>
          <p:cNvSpPr txBox="1">
            <a:spLocks noChangeArrowheads="1"/>
          </p:cNvSpPr>
          <p:nvPr/>
        </p:nvSpPr>
        <p:spPr bwMode="auto">
          <a:xfrm>
            <a:off x="71628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5145" name="TextBox 88">
            <a:extLst>
              <a:ext uri="{FF2B5EF4-FFF2-40B4-BE49-F238E27FC236}">
                <a16:creationId xmlns:a16="http://schemas.microsoft.com/office/drawing/2014/main" id="{C3426758-67FB-4C79-8244-E0D8C055A9EA}"/>
              </a:ext>
            </a:extLst>
          </p:cNvPr>
          <p:cNvSpPr txBox="1">
            <a:spLocks noChangeArrowheads="1"/>
          </p:cNvSpPr>
          <p:nvPr/>
        </p:nvSpPr>
        <p:spPr bwMode="auto">
          <a:xfrm>
            <a:off x="7620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cxnSp>
        <p:nvCxnSpPr>
          <p:cNvPr id="5" name="Straight Arrow Connector 4">
            <a:extLst>
              <a:ext uri="{FF2B5EF4-FFF2-40B4-BE49-F238E27FC236}">
                <a16:creationId xmlns:a16="http://schemas.microsoft.com/office/drawing/2014/main" id="{542A9B08-620E-40BA-891A-10F335F64E5E}"/>
              </a:ext>
            </a:extLst>
          </p:cNvPr>
          <p:cNvCxnSpPr/>
          <p:nvPr/>
        </p:nvCxnSpPr>
        <p:spPr>
          <a:xfrm>
            <a:off x="914400" y="2171700"/>
            <a:ext cx="0" cy="18018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C244797-E81E-48C4-8230-9AA1407E65CC}"/>
              </a:ext>
            </a:extLst>
          </p:cNvPr>
          <p:cNvCxnSpPr/>
          <p:nvPr/>
        </p:nvCxnSpPr>
        <p:spPr>
          <a:xfrm>
            <a:off x="13716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3574B25A-C759-4156-ABF0-882342FFDCA6}"/>
              </a:ext>
            </a:extLst>
          </p:cNvPr>
          <p:cNvCxnSpPr/>
          <p:nvPr/>
        </p:nvCxnSpPr>
        <p:spPr>
          <a:xfrm>
            <a:off x="18288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EBC80A4-04AA-4F8F-8739-DA3E3D3F8AD8}"/>
              </a:ext>
            </a:extLst>
          </p:cNvPr>
          <p:cNvCxnSpPr/>
          <p:nvPr/>
        </p:nvCxnSpPr>
        <p:spPr>
          <a:xfrm>
            <a:off x="22860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F9CFE55-1256-494D-A53E-E2CE2158C0A7}"/>
              </a:ext>
            </a:extLst>
          </p:cNvPr>
          <p:cNvCxnSpPr/>
          <p:nvPr/>
        </p:nvCxnSpPr>
        <p:spPr>
          <a:xfrm>
            <a:off x="27432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71C027E2-D5F4-4903-B7AC-07A7325EB2CB}"/>
              </a:ext>
            </a:extLst>
          </p:cNvPr>
          <p:cNvCxnSpPr/>
          <p:nvPr/>
        </p:nvCxnSpPr>
        <p:spPr>
          <a:xfrm>
            <a:off x="32004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1899ABF-3A2C-4C98-9F58-F5A7ECCD41E8}"/>
              </a:ext>
            </a:extLst>
          </p:cNvPr>
          <p:cNvCxnSpPr/>
          <p:nvPr/>
        </p:nvCxnSpPr>
        <p:spPr>
          <a:xfrm>
            <a:off x="36576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866E574-7981-4661-84EB-11F4AF279252}"/>
              </a:ext>
            </a:extLst>
          </p:cNvPr>
          <p:cNvCxnSpPr/>
          <p:nvPr/>
        </p:nvCxnSpPr>
        <p:spPr>
          <a:xfrm>
            <a:off x="41148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EE4744F-32B8-4D50-BB56-4A94B6735F45}"/>
              </a:ext>
            </a:extLst>
          </p:cNvPr>
          <p:cNvCxnSpPr/>
          <p:nvPr/>
        </p:nvCxnSpPr>
        <p:spPr>
          <a:xfrm>
            <a:off x="45720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EEEC3CE-AA83-4111-9015-38504357FA96}"/>
              </a:ext>
            </a:extLst>
          </p:cNvPr>
          <p:cNvCxnSpPr/>
          <p:nvPr/>
        </p:nvCxnSpPr>
        <p:spPr>
          <a:xfrm>
            <a:off x="50292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AB1FB43-3298-4DBF-BFA4-21C0D50026D3}"/>
              </a:ext>
            </a:extLst>
          </p:cNvPr>
          <p:cNvCxnSpPr/>
          <p:nvPr/>
        </p:nvCxnSpPr>
        <p:spPr>
          <a:xfrm>
            <a:off x="54864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8A5AEA0-F797-432B-B662-5EAFF175744B}"/>
              </a:ext>
            </a:extLst>
          </p:cNvPr>
          <p:cNvCxnSpPr/>
          <p:nvPr/>
        </p:nvCxnSpPr>
        <p:spPr>
          <a:xfrm>
            <a:off x="59436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492F077-6F3B-4C3C-93D4-F24637C3067F}"/>
              </a:ext>
            </a:extLst>
          </p:cNvPr>
          <p:cNvCxnSpPr/>
          <p:nvPr/>
        </p:nvCxnSpPr>
        <p:spPr>
          <a:xfrm>
            <a:off x="64008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02EE231-ED50-4829-B824-82DA38AD9916}"/>
              </a:ext>
            </a:extLst>
          </p:cNvPr>
          <p:cNvCxnSpPr/>
          <p:nvPr/>
        </p:nvCxnSpPr>
        <p:spPr>
          <a:xfrm>
            <a:off x="68580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C551ECF-0621-41B6-824A-07E830F10AE8}"/>
              </a:ext>
            </a:extLst>
          </p:cNvPr>
          <p:cNvCxnSpPr/>
          <p:nvPr/>
        </p:nvCxnSpPr>
        <p:spPr>
          <a:xfrm>
            <a:off x="73152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260F9E7-2436-473E-B125-12426E5456F7}"/>
              </a:ext>
            </a:extLst>
          </p:cNvPr>
          <p:cNvCxnSpPr/>
          <p:nvPr/>
        </p:nvCxnSpPr>
        <p:spPr>
          <a:xfrm>
            <a:off x="77724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162" name="TextBox 9215">
            <a:extLst>
              <a:ext uri="{FF2B5EF4-FFF2-40B4-BE49-F238E27FC236}">
                <a16:creationId xmlns:a16="http://schemas.microsoft.com/office/drawing/2014/main" id="{F3148971-BBAA-4037-8E29-BB3BE6DCF39E}"/>
              </a:ext>
            </a:extLst>
          </p:cNvPr>
          <p:cNvSpPr txBox="1">
            <a:spLocks noChangeArrowheads="1"/>
          </p:cNvSpPr>
          <p:nvPr/>
        </p:nvSpPr>
        <p:spPr bwMode="auto">
          <a:xfrm>
            <a:off x="1447800" y="51816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b="1">
                <a:solidFill>
                  <a:srgbClr val="4F009E"/>
                </a:solidFill>
              </a:rPr>
              <a:t>Per-lane operations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A4367EA3-C7C3-400B-8F50-DFDA6881FD71}"/>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Units: Principles</a:t>
            </a:r>
          </a:p>
        </p:txBody>
      </p:sp>
      <p:sp>
        <p:nvSpPr>
          <p:cNvPr id="9219" name="Rectangle 7">
            <a:extLst>
              <a:ext uri="{FF2B5EF4-FFF2-40B4-BE49-F238E27FC236}">
                <a16:creationId xmlns:a16="http://schemas.microsoft.com/office/drawing/2014/main" id="{8027BA17-D3DB-4E53-B810-22896B959BF6}"/>
              </a:ext>
            </a:extLst>
          </p:cNvPr>
          <p:cNvSpPr>
            <a:spLocks noGrp="1" noChangeArrowheads="1"/>
          </p:cNvSpPr>
          <p:nvPr>
            <p:ph sz="quarter" idx="1"/>
          </p:nvPr>
        </p:nvSpPr>
        <p:spPr>
          <a:xfrm>
            <a:off x="228600" y="1066800"/>
            <a:ext cx="8686800" cy="5257800"/>
          </a:xfrm>
        </p:spPr>
        <p:txBody>
          <a:bodyPr/>
          <a:lstStyle/>
          <a:p>
            <a:pPr marL="0" indent="0" eaLnBrk="1" hangingPunct="1">
              <a:buFont typeface="Wingdings" panose="05000000000000000000" pitchFamily="2" charset="2"/>
              <a:buNone/>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47108" name="Text Box 3">
            <a:extLst>
              <a:ext uri="{FF2B5EF4-FFF2-40B4-BE49-F238E27FC236}">
                <a16:creationId xmlns:a16="http://schemas.microsoft.com/office/drawing/2014/main" id="{9BBFD423-173D-444D-9035-A0AA5F8F9D96}"/>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899A3B70-E4F5-438A-BDB7-323B14E4482A}" type="slidenum">
              <a:rPr lang="en-US" altLang="en-US" sz="1400" b="1">
                <a:latin typeface="Times New Roman" panose="02020603050405020304" pitchFamily="18" charset="0"/>
              </a:rPr>
              <a:pPr algn="ctr" eaLnBrk="1" hangingPunct="1"/>
              <a:t>21</a:t>
            </a:fld>
            <a:endParaRPr lang="fr-FR" altLang="en-US" sz="1400" b="1">
              <a:latin typeface="Times New Roman" panose="02020603050405020304" pitchFamily="18" charset="0"/>
            </a:endParaRPr>
          </a:p>
        </p:txBody>
      </p:sp>
      <p:sp>
        <p:nvSpPr>
          <p:cNvPr id="47109" name="Text Box 4">
            <a:extLst>
              <a:ext uri="{FF2B5EF4-FFF2-40B4-BE49-F238E27FC236}">
                <a16:creationId xmlns:a16="http://schemas.microsoft.com/office/drawing/2014/main" id="{84ADE786-0F62-44AA-B744-CBC418B213E8}"/>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47110" name="Text Box 5">
            <a:extLst>
              <a:ext uri="{FF2B5EF4-FFF2-40B4-BE49-F238E27FC236}">
                <a16:creationId xmlns:a16="http://schemas.microsoft.com/office/drawing/2014/main" id="{3E96168A-B367-4A02-92AD-165E1E1E3A70}"/>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
        <p:nvSpPr>
          <p:cNvPr id="2" name="Rectangle 1">
            <a:extLst>
              <a:ext uri="{FF2B5EF4-FFF2-40B4-BE49-F238E27FC236}">
                <a16:creationId xmlns:a16="http://schemas.microsoft.com/office/drawing/2014/main" id="{619C8430-5F83-459C-9598-49614287DD99}"/>
              </a:ext>
            </a:extLst>
          </p:cNvPr>
          <p:cNvSpPr/>
          <p:nvPr/>
        </p:nvSpPr>
        <p:spPr>
          <a:xfrm>
            <a:off x="762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8" name="Rectangle 7">
            <a:extLst>
              <a:ext uri="{FF2B5EF4-FFF2-40B4-BE49-F238E27FC236}">
                <a16:creationId xmlns:a16="http://schemas.microsoft.com/office/drawing/2014/main" id="{8E050E9C-4F81-47FD-8F51-A1380CC037C3}"/>
              </a:ext>
            </a:extLst>
          </p:cNvPr>
          <p:cNvSpPr/>
          <p:nvPr/>
        </p:nvSpPr>
        <p:spPr>
          <a:xfrm>
            <a:off x="12192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9" name="Rectangle 8">
            <a:extLst>
              <a:ext uri="{FF2B5EF4-FFF2-40B4-BE49-F238E27FC236}">
                <a16:creationId xmlns:a16="http://schemas.microsoft.com/office/drawing/2014/main" id="{26543CD1-2C6D-4E11-B05E-1861E8D69C6E}"/>
              </a:ext>
            </a:extLst>
          </p:cNvPr>
          <p:cNvSpPr/>
          <p:nvPr/>
        </p:nvSpPr>
        <p:spPr>
          <a:xfrm>
            <a:off x="16764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0" name="Rectangle 9">
            <a:extLst>
              <a:ext uri="{FF2B5EF4-FFF2-40B4-BE49-F238E27FC236}">
                <a16:creationId xmlns:a16="http://schemas.microsoft.com/office/drawing/2014/main" id="{4DF570A5-426D-4C5E-9369-8EAFE2FB460B}"/>
              </a:ext>
            </a:extLst>
          </p:cNvPr>
          <p:cNvSpPr/>
          <p:nvPr/>
        </p:nvSpPr>
        <p:spPr>
          <a:xfrm>
            <a:off x="21336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11" name="Rectangle 10">
            <a:extLst>
              <a:ext uri="{FF2B5EF4-FFF2-40B4-BE49-F238E27FC236}">
                <a16:creationId xmlns:a16="http://schemas.microsoft.com/office/drawing/2014/main" id="{BC617D08-50E1-448A-8C0A-ACAD4684BE92}"/>
              </a:ext>
            </a:extLst>
          </p:cNvPr>
          <p:cNvSpPr/>
          <p:nvPr/>
        </p:nvSpPr>
        <p:spPr>
          <a:xfrm>
            <a:off x="25908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12" name="Rectangle 11">
            <a:extLst>
              <a:ext uri="{FF2B5EF4-FFF2-40B4-BE49-F238E27FC236}">
                <a16:creationId xmlns:a16="http://schemas.microsoft.com/office/drawing/2014/main" id="{043F0D2F-57FE-4CA9-B638-34A818A29EEC}"/>
              </a:ext>
            </a:extLst>
          </p:cNvPr>
          <p:cNvSpPr/>
          <p:nvPr/>
        </p:nvSpPr>
        <p:spPr>
          <a:xfrm>
            <a:off x="3048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3" name="Rectangle 12">
            <a:extLst>
              <a:ext uri="{FF2B5EF4-FFF2-40B4-BE49-F238E27FC236}">
                <a16:creationId xmlns:a16="http://schemas.microsoft.com/office/drawing/2014/main" id="{FA486891-0388-4E84-ACD1-A2F76F76DF7E}"/>
              </a:ext>
            </a:extLst>
          </p:cNvPr>
          <p:cNvSpPr/>
          <p:nvPr/>
        </p:nvSpPr>
        <p:spPr>
          <a:xfrm>
            <a:off x="35052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14" name="Rectangle 13">
            <a:extLst>
              <a:ext uri="{FF2B5EF4-FFF2-40B4-BE49-F238E27FC236}">
                <a16:creationId xmlns:a16="http://schemas.microsoft.com/office/drawing/2014/main" id="{67C35155-DDB2-4CBE-8271-1B847218D742}"/>
              </a:ext>
            </a:extLst>
          </p:cNvPr>
          <p:cNvSpPr/>
          <p:nvPr/>
        </p:nvSpPr>
        <p:spPr>
          <a:xfrm>
            <a:off x="39624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15" name="Rectangle 14">
            <a:extLst>
              <a:ext uri="{FF2B5EF4-FFF2-40B4-BE49-F238E27FC236}">
                <a16:creationId xmlns:a16="http://schemas.microsoft.com/office/drawing/2014/main" id="{8734EC8C-AE49-4CCE-BCEE-7555F3723E5D}"/>
              </a:ext>
            </a:extLst>
          </p:cNvPr>
          <p:cNvSpPr/>
          <p:nvPr/>
        </p:nvSpPr>
        <p:spPr>
          <a:xfrm>
            <a:off x="44196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6" name="Rectangle 15">
            <a:extLst>
              <a:ext uri="{FF2B5EF4-FFF2-40B4-BE49-F238E27FC236}">
                <a16:creationId xmlns:a16="http://schemas.microsoft.com/office/drawing/2014/main" id="{888D8772-C968-4AD7-81FE-3FC61BE369B7}"/>
              </a:ext>
            </a:extLst>
          </p:cNvPr>
          <p:cNvSpPr/>
          <p:nvPr/>
        </p:nvSpPr>
        <p:spPr>
          <a:xfrm>
            <a:off x="48768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7" name="Rectangle 16">
            <a:extLst>
              <a:ext uri="{FF2B5EF4-FFF2-40B4-BE49-F238E27FC236}">
                <a16:creationId xmlns:a16="http://schemas.microsoft.com/office/drawing/2014/main" id="{49C98E2B-0721-42F6-9268-5B72E56D2FBF}"/>
              </a:ext>
            </a:extLst>
          </p:cNvPr>
          <p:cNvSpPr/>
          <p:nvPr/>
        </p:nvSpPr>
        <p:spPr>
          <a:xfrm>
            <a:off x="5334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7</a:t>
            </a:r>
          </a:p>
        </p:txBody>
      </p:sp>
      <p:sp>
        <p:nvSpPr>
          <p:cNvPr id="18" name="Rectangle 17">
            <a:extLst>
              <a:ext uri="{FF2B5EF4-FFF2-40B4-BE49-F238E27FC236}">
                <a16:creationId xmlns:a16="http://schemas.microsoft.com/office/drawing/2014/main" id="{DBABF260-AA99-459A-B4C8-94E0E5D3F01B}"/>
              </a:ext>
            </a:extLst>
          </p:cNvPr>
          <p:cNvSpPr/>
          <p:nvPr/>
        </p:nvSpPr>
        <p:spPr>
          <a:xfrm>
            <a:off x="57912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9" name="Rectangle 18">
            <a:extLst>
              <a:ext uri="{FF2B5EF4-FFF2-40B4-BE49-F238E27FC236}">
                <a16:creationId xmlns:a16="http://schemas.microsoft.com/office/drawing/2014/main" id="{E655EA6F-AAB8-4CC3-8DFF-07AAFAF08899}"/>
              </a:ext>
            </a:extLst>
          </p:cNvPr>
          <p:cNvSpPr/>
          <p:nvPr/>
        </p:nvSpPr>
        <p:spPr>
          <a:xfrm>
            <a:off x="62484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20" name="Rectangle 19">
            <a:extLst>
              <a:ext uri="{FF2B5EF4-FFF2-40B4-BE49-F238E27FC236}">
                <a16:creationId xmlns:a16="http://schemas.microsoft.com/office/drawing/2014/main" id="{C27FCBFB-C84D-4C7E-BA22-09D2A18AE380}"/>
              </a:ext>
            </a:extLst>
          </p:cNvPr>
          <p:cNvSpPr/>
          <p:nvPr/>
        </p:nvSpPr>
        <p:spPr>
          <a:xfrm>
            <a:off x="67056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7</a:t>
            </a:r>
          </a:p>
        </p:txBody>
      </p:sp>
      <p:sp>
        <p:nvSpPr>
          <p:cNvPr id="21" name="Rectangle 20">
            <a:extLst>
              <a:ext uri="{FF2B5EF4-FFF2-40B4-BE49-F238E27FC236}">
                <a16:creationId xmlns:a16="http://schemas.microsoft.com/office/drawing/2014/main" id="{B9C1B1BB-792C-4659-96BC-0CF91A6F290D}"/>
              </a:ext>
            </a:extLst>
          </p:cNvPr>
          <p:cNvSpPr/>
          <p:nvPr/>
        </p:nvSpPr>
        <p:spPr>
          <a:xfrm>
            <a:off x="71628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2" name="Rectangle 21">
            <a:extLst>
              <a:ext uri="{FF2B5EF4-FFF2-40B4-BE49-F238E27FC236}">
                <a16:creationId xmlns:a16="http://schemas.microsoft.com/office/drawing/2014/main" id="{FF9D1AA9-94F6-402B-8673-DD590F356824}"/>
              </a:ext>
            </a:extLst>
          </p:cNvPr>
          <p:cNvSpPr/>
          <p:nvPr/>
        </p:nvSpPr>
        <p:spPr>
          <a:xfrm>
            <a:off x="7620000" y="182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3" name="Rectangle 22">
            <a:extLst>
              <a:ext uri="{FF2B5EF4-FFF2-40B4-BE49-F238E27FC236}">
                <a16:creationId xmlns:a16="http://schemas.microsoft.com/office/drawing/2014/main" id="{26E42E26-41A4-45DA-9AA0-7010CCF1FB08}"/>
              </a:ext>
            </a:extLst>
          </p:cNvPr>
          <p:cNvSpPr/>
          <p:nvPr/>
        </p:nvSpPr>
        <p:spPr>
          <a:xfrm>
            <a:off x="762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24" name="Rectangle 23">
            <a:extLst>
              <a:ext uri="{FF2B5EF4-FFF2-40B4-BE49-F238E27FC236}">
                <a16:creationId xmlns:a16="http://schemas.microsoft.com/office/drawing/2014/main" id="{A000FC71-3542-4861-902D-CA3A8CCA88F1}"/>
              </a:ext>
            </a:extLst>
          </p:cNvPr>
          <p:cNvSpPr/>
          <p:nvPr/>
        </p:nvSpPr>
        <p:spPr>
          <a:xfrm>
            <a:off x="12192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5" name="Rectangle 24">
            <a:extLst>
              <a:ext uri="{FF2B5EF4-FFF2-40B4-BE49-F238E27FC236}">
                <a16:creationId xmlns:a16="http://schemas.microsoft.com/office/drawing/2014/main" id="{E7DBECCE-D4E0-42CA-BCC2-F5EAB57EF751}"/>
              </a:ext>
            </a:extLst>
          </p:cNvPr>
          <p:cNvSpPr/>
          <p:nvPr/>
        </p:nvSpPr>
        <p:spPr>
          <a:xfrm>
            <a:off x="16764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26" name="Rectangle 25">
            <a:extLst>
              <a:ext uri="{FF2B5EF4-FFF2-40B4-BE49-F238E27FC236}">
                <a16:creationId xmlns:a16="http://schemas.microsoft.com/office/drawing/2014/main" id="{97701193-F8A4-4CB1-BDAA-8F6C8E32CD52}"/>
              </a:ext>
            </a:extLst>
          </p:cNvPr>
          <p:cNvSpPr/>
          <p:nvPr/>
        </p:nvSpPr>
        <p:spPr>
          <a:xfrm>
            <a:off x="21336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27" name="Rectangle 26">
            <a:extLst>
              <a:ext uri="{FF2B5EF4-FFF2-40B4-BE49-F238E27FC236}">
                <a16:creationId xmlns:a16="http://schemas.microsoft.com/office/drawing/2014/main" id="{D4D116EF-821D-45A8-A6F8-F5F02C383E13}"/>
              </a:ext>
            </a:extLst>
          </p:cNvPr>
          <p:cNvSpPr/>
          <p:nvPr/>
        </p:nvSpPr>
        <p:spPr>
          <a:xfrm>
            <a:off x="25908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8" name="Rectangle 27">
            <a:extLst>
              <a:ext uri="{FF2B5EF4-FFF2-40B4-BE49-F238E27FC236}">
                <a16:creationId xmlns:a16="http://schemas.microsoft.com/office/drawing/2014/main" id="{1D4F0D03-9577-464E-8CDD-16AE84110BFB}"/>
              </a:ext>
            </a:extLst>
          </p:cNvPr>
          <p:cNvSpPr/>
          <p:nvPr/>
        </p:nvSpPr>
        <p:spPr>
          <a:xfrm>
            <a:off x="3048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9" name="Rectangle 28">
            <a:extLst>
              <a:ext uri="{FF2B5EF4-FFF2-40B4-BE49-F238E27FC236}">
                <a16:creationId xmlns:a16="http://schemas.microsoft.com/office/drawing/2014/main" id="{5CC72683-FB14-4FBC-888E-2C665A05BF43}"/>
              </a:ext>
            </a:extLst>
          </p:cNvPr>
          <p:cNvSpPr/>
          <p:nvPr/>
        </p:nvSpPr>
        <p:spPr>
          <a:xfrm>
            <a:off x="35052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30" name="Rectangle 29">
            <a:extLst>
              <a:ext uri="{FF2B5EF4-FFF2-40B4-BE49-F238E27FC236}">
                <a16:creationId xmlns:a16="http://schemas.microsoft.com/office/drawing/2014/main" id="{6AF2317B-1D99-4550-8D8F-DA0405431BD8}"/>
              </a:ext>
            </a:extLst>
          </p:cNvPr>
          <p:cNvSpPr/>
          <p:nvPr/>
        </p:nvSpPr>
        <p:spPr>
          <a:xfrm>
            <a:off x="39624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31" name="Rectangle 30">
            <a:extLst>
              <a:ext uri="{FF2B5EF4-FFF2-40B4-BE49-F238E27FC236}">
                <a16:creationId xmlns:a16="http://schemas.microsoft.com/office/drawing/2014/main" id="{3C008897-06F3-4B30-A90F-D99DCAC72CEC}"/>
              </a:ext>
            </a:extLst>
          </p:cNvPr>
          <p:cNvSpPr/>
          <p:nvPr/>
        </p:nvSpPr>
        <p:spPr>
          <a:xfrm>
            <a:off x="44196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2" name="Rectangle 31">
            <a:extLst>
              <a:ext uri="{FF2B5EF4-FFF2-40B4-BE49-F238E27FC236}">
                <a16:creationId xmlns:a16="http://schemas.microsoft.com/office/drawing/2014/main" id="{0B3520D6-E528-4AC3-AADD-5F4CA87CA322}"/>
              </a:ext>
            </a:extLst>
          </p:cNvPr>
          <p:cNvSpPr/>
          <p:nvPr/>
        </p:nvSpPr>
        <p:spPr>
          <a:xfrm>
            <a:off x="48768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3" name="Rectangle 32">
            <a:extLst>
              <a:ext uri="{FF2B5EF4-FFF2-40B4-BE49-F238E27FC236}">
                <a16:creationId xmlns:a16="http://schemas.microsoft.com/office/drawing/2014/main" id="{BFA9BC3F-F5FF-477F-95DC-4EBB7FE9FCC6}"/>
              </a:ext>
            </a:extLst>
          </p:cNvPr>
          <p:cNvSpPr/>
          <p:nvPr/>
        </p:nvSpPr>
        <p:spPr>
          <a:xfrm>
            <a:off x="5334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34" name="Rectangle 33">
            <a:extLst>
              <a:ext uri="{FF2B5EF4-FFF2-40B4-BE49-F238E27FC236}">
                <a16:creationId xmlns:a16="http://schemas.microsoft.com/office/drawing/2014/main" id="{206F3155-D1A6-4926-AE40-F43131B42A7F}"/>
              </a:ext>
            </a:extLst>
          </p:cNvPr>
          <p:cNvSpPr/>
          <p:nvPr/>
        </p:nvSpPr>
        <p:spPr>
          <a:xfrm>
            <a:off x="57912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35" name="Rectangle 34">
            <a:extLst>
              <a:ext uri="{FF2B5EF4-FFF2-40B4-BE49-F238E27FC236}">
                <a16:creationId xmlns:a16="http://schemas.microsoft.com/office/drawing/2014/main" id="{5F944A5E-DD97-43F0-922A-FEEADC351D98}"/>
              </a:ext>
            </a:extLst>
          </p:cNvPr>
          <p:cNvSpPr/>
          <p:nvPr/>
        </p:nvSpPr>
        <p:spPr>
          <a:xfrm>
            <a:off x="62484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36" name="Rectangle 35">
            <a:extLst>
              <a:ext uri="{FF2B5EF4-FFF2-40B4-BE49-F238E27FC236}">
                <a16:creationId xmlns:a16="http://schemas.microsoft.com/office/drawing/2014/main" id="{98D27459-C97D-41D1-84BA-B6A77CD2A0C6}"/>
              </a:ext>
            </a:extLst>
          </p:cNvPr>
          <p:cNvSpPr/>
          <p:nvPr/>
        </p:nvSpPr>
        <p:spPr>
          <a:xfrm>
            <a:off x="67056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37" name="Rectangle 36">
            <a:extLst>
              <a:ext uri="{FF2B5EF4-FFF2-40B4-BE49-F238E27FC236}">
                <a16:creationId xmlns:a16="http://schemas.microsoft.com/office/drawing/2014/main" id="{DE6205D7-9831-4BC5-BB70-C9546D1AF408}"/>
              </a:ext>
            </a:extLst>
          </p:cNvPr>
          <p:cNvSpPr/>
          <p:nvPr/>
        </p:nvSpPr>
        <p:spPr>
          <a:xfrm>
            <a:off x="71628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38" name="Rectangle 37">
            <a:extLst>
              <a:ext uri="{FF2B5EF4-FFF2-40B4-BE49-F238E27FC236}">
                <a16:creationId xmlns:a16="http://schemas.microsoft.com/office/drawing/2014/main" id="{205E45E5-7D64-4DC4-BF43-FB47CC77CA7C}"/>
              </a:ext>
            </a:extLst>
          </p:cNvPr>
          <p:cNvSpPr/>
          <p:nvPr/>
        </p:nvSpPr>
        <p:spPr>
          <a:xfrm>
            <a:off x="7620000" y="28956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39" name="Rectangle 38">
            <a:extLst>
              <a:ext uri="{FF2B5EF4-FFF2-40B4-BE49-F238E27FC236}">
                <a16:creationId xmlns:a16="http://schemas.microsoft.com/office/drawing/2014/main" id="{79B3EDA8-DDBB-46B2-B4ED-E110266360C5}"/>
              </a:ext>
            </a:extLst>
          </p:cNvPr>
          <p:cNvSpPr/>
          <p:nvPr/>
        </p:nvSpPr>
        <p:spPr>
          <a:xfrm>
            <a:off x="762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0" name="Rectangle 39">
            <a:extLst>
              <a:ext uri="{FF2B5EF4-FFF2-40B4-BE49-F238E27FC236}">
                <a16:creationId xmlns:a16="http://schemas.microsoft.com/office/drawing/2014/main" id="{151152AD-8AE2-4A3F-A116-19834E49A620}"/>
              </a:ext>
            </a:extLst>
          </p:cNvPr>
          <p:cNvSpPr/>
          <p:nvPr/>
        </p:nvSpPr>
        <p:spPr>
          <a:xfrm>
            <a:off x="12192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41" name="Rectangle 40">
            <a:extLst>
              <a:ext uri="{FF2B5EF4-FFF2-40B4-BE49-F238E27FC236}">
                <a16:creationId xmlns:a16="http://schemas.microsoft.com/office/drawing/2014/main" id="{29D24D4C-4A4C-4F7D-80C3-0AEFCA73F490}"/>
              </a:ext>
            </a:extLst>
          </p:cNvPr>
          <p:cNvSpPr/>
          <p:nvPr/>
        </p:nvSpPr>
        <p:spPr>
          <a:xfrm>
            <a:off x="16764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42" name="Rectangle 41">
            <a:extLst>
              <a:ext uri="{FF2B5EF4-FFF2-40B4-BE49-F238E27FC236}">
                <a16:creationId xmlns:a16="http://schemas.microsoft.com/office/drawing/2014/main" id="{DC6CE2F4-980B-494A-8929-9AEF3F8B01F4}"/>
              </a:ext>
            </a:extLst>
          </p:cNvPr>
          <p:cNvSpPr/>
          <p:nvPr/>
        </p:nvSpPr>
        <p:spPr>
          <a:xfrm>
            <a:off x="21336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3" name="Rectangle 42">
            <a:extLst>
              <a:ext uri="{FF2B5EF4-FFF2-40B4-BE49-F238E27FC236}">
                <a16:creationId xmlns:a16="http://schemas.microsoft.com/office/drawing/2014/main" id="{A76FEB8E-A598-42B1-8910-7E96D31296BF}"/>
              </a:ext>
            </a:extLst>
          </p:cNvPr>
          <p:cNvSpPr/>
          <p:nvPr/>
        </p:nvSpPr>
        <p:spPr>
          <a:xfrm>
            <a:off x="25908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11</a:t>
            </a:r>
          </a:p>
        </p:txBody>
      </p:sp>
      <p:sp>
        <p:nvSpPr>
          <p:cNvPr id="44" name="Rectangle 43">
            <a:extLst>
              <a:ext uri="{FF2B5EF4-FFF2-40B4-BE49-F238E27FC236}">
                <a16:creationId xmlns:a16="http://schemas.microsoft.com/office/drawing/2014/main" id="{E9C4C1EB-A9C6-4AD5-A4E9-A8F48CF93A29}"/>
              </a:ext>
            </a:extLst>
          </p:cNvPr>
          <p:cNvSpPr/>
          <p:nvPr/>
        </p:nvSpPr>
        <p:spPr>
          <a:xfrm>
            <a:off x="3048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5" name="Rectangle 44">
            <a:extLst>
              <a:ext uri="{FF2B5EF4-FFF2-40B4-BE49-F238E27FC236}">
                <a16:creationId xmlns:a16="http://schemas.microsoft.com/office/drawing/2014/main" id="{A18744F6-C648-4940-BD56-1C23F67A93B1}"/>
              </a:ext>
            </a:extLst>
          </p:cNvPr>
          <p:cNvSpPr/>
          <p:nvPr/>
        </p:nvSpPr>
        <p:spPr>
          <a:xfrm>
            <a:off x="35052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13</a:t>
            </a:r>
          </a:p>
        </p:txBody>
      </p:sp>
      <p:sp>
        <p:nvSpPr>
          <p:cNvPr id="46" name="Rectangle 45">
            <a:extLst>
              <a:ext uri="{FF2B5EF4-FFF2-40B4-BE49-F238E27FC236}">
                <a16:creationId xmlns:a16="http://schemas.microsoft.com/office/drawing/2014/main" id="{6E789775-EE9D-4AF2-BD2C-B691F7239419}"/>
              </a:ext>
            </a:extLst>
          </p:cNvPr>
          <p:cNvSpPr/>
          <p:nvPr/>
        </p:nvSpPr>
        <p:spPr>
          <a:xfrm>
            <a:off x="39624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12</a:t>
            </a:r>
          </a:p>
        </p:txBody>
      </p:sp>
      <p:sp>
        <p:nvSpPr>
          <p:cNvPr id="47" name="Rectangle 46">
            <a:extLst>
              <a:ext uri="{FF2B5EF4-FFF2-40B4-BE49-F238E27FC236}">
                <a16:creationId xmlns:a16="http://schemas.microsoft.com/office/drawing/2014/main" id="{CE9C5D29-490B-4AC9-8E71-BDC044A6D1B6}"/>
              </a:ext>
            </a:extLst>
          </p:cNvPr>
          <p:cNvSpPr/>
          <p:nvPr/>
        </p:nvSpPr>
        <p:spPr>
          <a:xfrm>
            <a:off x="44196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48" name="Rectangle 47">
            <a:extLst>
              <a:ext uri="{FF2B5EF4-FFF2-40B4-BE49-F238E27FC236}">
                <a16:creationId xmlns:a16="http://schemas.microsoft.com/office/drawing/2014/main" id="{0F337C62-9F8B-4C35-B178-5538B338E184}"/>
              </a:ext>
            </a:extLst>
          </p:cNvPr>
          <p:cNvSpPr/>
          <p:nvPr/>
        </p:nvSpPr>
        <p:spPr>
          <a:xfrm>
            <a:off x="48768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49" name="Rectangle 48">
            <a:extLst>
              <a:ext uri="{FF2B5EF4-FFF2-40B4-BE49-F238E27FC236}">
                <a16:creationId xmlns:a16="http://schemas.microsoft.com/office/drawing/2014/main" id="{3320C4B2-B760-49A7-94E8-1588DA684C25}"/>
              </a:ext>
            </a:extLst>
          </p:cNvPr>
          <p:cNvSpPr/>
          <p:nvPr/>
        </p:nvSpPr>
        <p:spPr>
          <a:xfrm>
            <a:off x="5334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13</a:t>
            </a:r>
          </a:p>
        </p:txBody>
      </p:sp>
      <p:sp>
        <p:nvSpPr>
          <p:cNvPr id="50" name="Rectangle 49">
            <a:extLst>
              <a:ext uri="{FF2B5EF4-FFF2-40B4-BE49-F238E27FC236}">
                <a16:creationId xmlns:a16="http://schemas.microsoft.com/office/drawing/2014/main" id="{302FED87-E9F8-463B-9D71-23D54D920A2E}"/>
              </a:ext>
            </a:extLst>
          </p:cNvPr>
          <p:cNvSpPr/>
          <p:nvPr/>
        </p:nvSpPr>
        <p:spPr>
          <a:xfrm>
            <a:off x="57912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51" name="Rectangle 50">
            <a:extLst>
              <a:ext uri="{FF2B5EF4-FFF2-40B4-BE49-F238E27FC236}">
                <a16:creationId xmlns:a16="http://schemas.microsoft.com/office/drawing/2014/main" id="{13765DEB-416C-491E-B810-73D20ADBEE2A}"/>
              </a:ext>
            </a:extLst>
          </p:cNvPr>
          <p:cNvSpPr/>
          <p:nvPr/>
        </p:nvSpPr>
        <p:spPr>
          <a:xfrm>
            <a:off x="62484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12</a:t>
            </a:r>
          </a:p>
        </p:txBody>
      </p:sp>
      <p:sp>
        <p:nvSpPr>
          <p:cNvPr id="52" name="Rectangle 51">
            <a:extLst>
              <a:ext uri="{FF2B5EF4-FFF2-40B4-BE49-F238E27FC236}">
                <a16:creationId xmlns:a16="http://schemas.microsoft.com/office/drawing/2014/main" id="{691FBFB5-3933-4BB0-BFB1-B518A522B4B1}"/>
              </a:ext>
            </a:extLst>
          </p:cNvPr>
          <p:cNvSpPr/>
          <p:nvPr/>
        </p:nvSpPr>
        <p:spPr>
          <a:xfrm>
            <a:off x="67056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53" name="Rectangle 52">
            <a:extLst>
              <a:ext uri="{FF2B5EF4-FFF2-40B4-BE49-F238E27FC236}">
                <a16:creationId xmlns:a16="http://schemas.microsoft.com/office/drawing/2014/main" id="{527A9FB6-CDB0-43CB-9271-58C41B6EBD26}"/>
              </a:ext>
            </a:extLst>
          </p:cNvPr>
          <p:cNvSpPr/>
          <p:nvPr/>
        </p:nvSpPr>
        <p:spPr>
          <a:xfrm>
            <a:off x="71628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54" name="Rectangle 53">
            <a:extLst>
              <a:ext uri="{FF2B5EF4-FFF2-40B4-BE49-F238E27FC236}">
                <a16:creationId xmlns:a16="http://schemas.microsoft.com/office/drawing/2014/main" id="{54A676CF-4CD9-46D7-885D-F3837860045B}"/>
              </a:ext>
            </a:extLst>
          </p:cNvPr>
          <p:cNvSpPr/>
          <p:nvPr/>
        </p:nvSpPr>
        <p:spPr>
          <a:xfrm>
            <a:off x="7620000" y="4017963"/>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47159" name="TextBox 2">
            <a:extLst>
              <a:ext uri="{FF2B5EF4-FFF2-40B4-BE49-F238E27FC236}">
                <a16:creationId xmlns:a16="http://schemas.microsoft.com/office/drawing/2014/main" id="{B37F6DF7-971B-40A7-B2B0-B88C81FEA762}"/>
              </a:ext>
            </a:extLst>
          </p:cNvPr>
          <p:cNvSpPr txBox="1">
            <a:spLocks noChangeArrowheads="1"/>
          </p:cNvSpPr>
          <p:nvPr/>
        </p:nvSpPr>
        <p:spPr bwMode="auto">
          <a:xfrm>
            <a:off x="209550" y="17907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a:t>
            </a:r>
          </a:p>
        </p:txBody>
      </p:sp>
      <p:sp>
        <p:nvSpPr>
          <p:cNvPr id="47160" name="TextBox 55">
            <a:extLst>
              <a:ext uri="{FF2B5EF4-FFF2-40B4-BE49-F238E27FC236}">
                <a16:creationId xmlns:a16="http://schemas.microsoft.com/office/drawing/2014/main" id="{42040D9E-3E4B-46C4-A562-B63DB8107653}"/>
              </a:ext>
            </a:extLst>
          </p:cNvPr>
          <p:cNvSpPr txBox="1">
            <a:spLocks noChangeArrowheads="1"/>
          </p:cNvSpPr>
          <p:nvPr/>
        </p:nvSpPr>
        <p:spPr bwMode="auto">
          <a:xfrm>
            <a:off x="228600" y="285273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a:t>
            </a:r>
          </a:p>
        </p:txBody>
      </p:sp>
      <p:sp>
        <p:nvSpPr>
          <p:cNvPr id="47161" name="TextBox 56">
            <a:extLst>
              <a:ext uri="{FF2B5EF4-FFF2-40B4-BE49-F238E27FC236}">
                <a16:creationId xmlns:a16="http://schemas.microsoft.com/office/drawing/2014/main" id="{51758F00-96DC-44F9-9A25-7AA8CFA5B06D}"/>
              </a:ext>
            </a:extLst>
          </p:cNvPr>
          <p:cNvSpPr txBox="1">
            <a:spLocks noChangeArrowheads="1"/>
          </p:cNvSpPr>
          <p:nvPr/>
        </p:nvSpPr>
        <p:spPr bwMode="auto">
          <a:xfrm>
            <a:off x="228600" y="3973513"/>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C</a:t>
            </a:r>
          </a:p>
        </p:txBody>
      </p:sp>
      <p:sp>
        <p:nvSpPr>
          <p:cNvPr id="47162" name="TextBox 57">
            <a:extLst>
              <a:ext uri="{FF2B5EF4-FFF2-40B4-BE49-F238E27FC236}">
                <a16:creationId xmlns:a16="http://schemas.microsoft.com/office/drawing/2014/main" id="{7277FAA5-24D9-4E13-BDEF-B296B490BAAA}"/>
              </a:ext>
            </a:extLst>
          </p:cNvPr>
          <p:cNvSpPr txBox="1">
            <a:spLocks noChangeArrowheads="1"/>
          </p:cNvSpPr>
          <p:nvPr/>
        </p:nvSpPr>
        <p:spPr bwMode="auto">
          <a:xfrm>
            <a:off x="762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63" name="TextBox 58">
            <a:extLst>
              <a:ext uri="{FF2B5EF4-FFF2-40B4-BE49-F238E27FC236}">
                <a16:creationId xmlns:a16="http://schemas.microsoft.com/office/drawing/2014/main" id="{87F461FF-38E5-4020-BED0-C2FA4746386D}"/>
              </a:ext>
            </a:extLst>
          </p:cNvPr>
          <p:cNvSpPr txBox="1">
            <a:spLocks noChangeArrowheads="1"/>
          </p:cNvSpPr>
          <p:nvPr/>
        </p:nvSpPr>
        <p:spPr bwMode="auto">
          <a:xfrm>
            <a:off x="12192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64" name="TextBox 59">
            <a:extLst>
              <a:ext uri="{FF2B5EF4-FFF2-40B4-BE49-F238E27FC236}">
                <a16:creationId xmlns:a16="http://schemas.microsoft.com/office/drawing/2014/main" id="{009640A4-B30F-4AE9-919D-1476047991ED}"/>
              </a:ext>
            </a:extLst>
          </p:cNvPr>
          <p:cNvSpPr txBox="1">
            <a:spLocks noChangeArrowheads="1"/>
          </p:cNvSpPr>
          <p:nvPr/>
        </p:nvSpPr>
        <p:spPr bwMode="auto">
          <a:xfrm>
            <a:off x="16764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65" name="TextBox 60">
            <a:extLst>
              <a:ext uri="{FF2B5EF4-FFF2-40B4-BE49-F238E27FC236}">
                <a16:creationId xmlns:a16="http://schemas.microsoft.com/office/drawing/2014/main" id="{88D3214F-7B26-402F-AA13-61E91406E87F}"/>
              </a:ext>
            </a:extLst>
          </p:cNvPr>
          <p:cNvSpPr txBox="1">
            <a:spLocks noChangeArrowheads="1"/>
          </p:cNvSpPr>
          <p:nvPr/>
        </p:nvSpPr>
        <p:spPr bwMode="auto">
          <a:xfrm>
            <a:off x="21336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66" name="TextBox 61">
            <a:extLst>
              <a:ext uri="{FF2B5EF4-FFF2-40B4-BE49-F238E27FC236}">
                <a16:creationId xmlns:a16="http://schemas.microsoft.com/office/drawing/2014/main" id="{0FA7E3F3-1EEE-4A47-829C-8BD7DD1EE2E9}"/>
              </a:ext>
            </a:extLst>
          </p:cNvPr>
          <p:cNvSpPr txBox="1">
            <a:spLocks noChangeArrowheads="1"/>
          </p:cNvSpPr>
          <p:nvPr/>
        </p:nvSpPr>
        <p:spPr bwMode="auto">
          <a:xfrm>
            <a:off x="25908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67" name="TextBox 62">
            <a:extLst>
              <a:ext uri="{FF2B5EF4-FFF2-40B4-BE49-F238E27FC236}">
                <a16:creationId xmlns:a16="http://schemas.microsoft.com/office/drawing/2014/main" id="{67E1BBF6-2847-403F-984B-A4E3972744C1}"/>
              </a:ext>
            </a:extLst>
          </p:cNvPr>
          <p:cNvSpPr txBox="1">
            <a:spLocks noChangeArrowheads="1"/>
          </p:cNvSpPr>
          <p:nvPr/>
        </p:nvSpPr>
        <p:spPr bwMode="auto">
          <a:xfrm>
            <a:off x="3048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68" name="TextBox 63">
            <a:extLst>
              <a:ext uri="{FF2B5EF4-FFF2-40B4-BE49-F238E27FC236}">
                <a16:creationId xmlns:a16="http://schemas.microsoft.com/office/drawing/2014/main" id="{5CE9EF46-BA21-43FF-942C-3434764E10E3}"/>
              </a:ext>
            </a:extLst>
          </p:cNvPr>
          <p:cNvSpPr txBox="1">
            <a:spLocks noChangeArrowheads="1"/>
          </p:cNvSpPr>
          <p:nvPr/>
        </p:nvSpPr>
        <p:spPr bwMode="auto">
          <a:xfrm>
            <a:off x="35052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69" name="TextBox 64">
            <a:extLst>
              <a:ext uri="{FF2B5EF4-FFF2-40B4-BE49-F238E27FC236}">
                <a16:creationId xmlns:a16="http://schemas.microsoft.com/office/drawing/2014/main" id="{3BE70286-2918-4E22-A8D3-31E0937B3D00}"/>
              </a:ext>
            </a:extLst>
          </p:cNvPr>
          <p:cNvSpPr txBox="1">
            <a:spLocks noChangeArrowheads="1"/>
          </p:cNvSpPr>
          <p:nvPr/>
        </p:nvSpPr>
        <p:spPr bwMode="auto">
          <a:xfrm>
            <a:off x="39624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70" name="TextBox 65">
            <a:extLst>
              <a:ext uri="{FF2B5EF4-FFF2-40B4-BE49-F238E27FC236}">
                <a16:creationId xmlns:a16="http://schemas.microsoft.com/office/drawing/2014/main" id="{AA76EE1E-96C1-414E-B766-FED3428A127C}"/>
              </a:ext>
            </a:extLst>
          </p:cNvPr>
          <p:cNvSpPr txBox="1">
            <a:spLocks noChangeArrowheads="1"/>
          </p:cNvSpPr>
          <p:nvPr/>
        </p:nvSpPr>
        <p:spPr bwMode="auto">
          <a:xfrm>
            <a:off x="44196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71" name="TextBox 66">
            <a:extLst>
              <a:ext uri="{FF2B5EF4-FFF2-40B4-BE49-F238E27FC236}">
                <a16:creationId xmlns:a16="http://schemas.microsoft.com/office/drawing/2014/main" id="{0B31E21B-D36B-4550-B5C2-E57B5570FF06}"/>
              </a:ext>
            </a:extLst>
          </p:cNvPr>
          <p:cNvSpPr txBox="1">
            <a:spLocks noChangeArrowheads="1"/>
          </p:cNvSpPr>
          <p:nvPr/>
        </p:nvSpPr>
        <p:spPr bwMode="auto">
          <a:xfrm>
            <a:off x="48768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72" name="TextBox 67">
            <a:extLst>
              <a:ext uri="{FF2B5EF4-FFF2-40B4-BE49-F238E27FC236}">
                <a16:creationId xmlns:a16="http://schemas.microsoft.com/office/drawing/2014/main" id="{23579A06-CD6B-4F35-BB6D-CB0BC8ACB5B8}"/>
              </a:ext>
            </a:extLst>
          </p:cNvPr>
          <p:cNvSpPr txBox="1">
            <a:spLocks noChangeArrowheads="1"/>
          </p:cNvSpPr>
          <p:nvPr/>
        </p:nvSpPr>
        <p:spPr bwMode="auto">
          <a:xfrm>
            <a:off x="5334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73" name="TextBox 68">
            <a:extLst>
              <a:ext uri="{FF2B5EF4-FFF2-40B4-BE49-F238E27FC236}">
                <a16:creationId xmlns:a16="http://schemas.microsoft.com/office/drawing/2014/main" id="{00717539-7C9E-4D1E-B63D-7ED9F7427086}"/>
              </a:ext>
            </a:extLst>
          </p:cNvPr>
          <p:cNvSpPr txBox="1">
            <a:spLocks noChangeArrowheads="1"/>
          </p:cNvSpPr>
          <p:nvPr/>
        </p:nvSpPr>
        <p:spPr bwMode="auto">
          <a:xfrm>
            <a:off x="57912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74" name="TextBox 69">
            <a:extLst>
              <a:ext uri="{FF2B5EF4-FFF2-40B4-BE49-F238E27FC236}">
                <a16:creationId xmlns:a16="http://schemas.microsoft.com/office/drawing/2014/main" id="{68AEC2DC-87E9-4D8D-A677-1890D26C4B21}"/>
              </a:ext>
            </a:extLst>
          </p:cNvPr>
          <p:cNvSpPr txBox="1">
            <a:spLocks noChangeArrowheads="1"/>
          </p:cNvSpPr>
          <p:nvPr/>
        </p:nvSpPr>
        <p:spPr bwMode="auto">
          <a:xfrm>
            <a:off x="62484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75" name="TextBox 70">
            <a:extLst>
              <a:ext uri="{FF2B5EF4-FFF2-40B4-BE49-F238E27FC236}">
                <a16:creationId xmlns:a16="http://schemas.microsoft.com/office/drawing/2014/main" id="{F39885EB-BA6C-40FD-A671-37C49379D5BE}"/>
              </a:ext>
            </a:extLst>
          </p:cNvPr>
          <p:cNvSpPr txBox="1">
            <a:spLocks noChangeArrowheads="1"/>
          </p:cNvSpPr>
          <p:nvPr/>
        </p:nvSpPr>
        <p:spPr bwMode="auto">
          <a:xfrm>
            <a:off x="67056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76" name="TextBox 71">
            <a:extLst>
              <a:ext uri="{FF2B5EF4-FFF2-40B4-BE49-F238E27FC236}">
                <a16:creationId xmlns:a16="http://schemas.microsoft.com/office/drawing/2014/main" id="{A12C5793-459B-4464-B9C2-02CC6F10C0B9}"/>
              </a:ext>
            </a:extLst>
          </p:cNvPr>
          <p:cNvSpPr txBox="1">
            <a:spLocks noChangeArrowheads="1"/>
          </p:cNvSpPr>
          <p:nvPr/>
        </p:nvSpPr>
        <p:spPr bwMode="auto">
          <a:xfrm>
            <a:off x="71628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77" name="TextBox 72">
            <a:extLst>
              <a:ext uri="{FF2B5EF4-FFF2-40B4-BE49-F238E27FC236}">
                <a16:creationId xmlns:a16="http://schemas.microsoft.com/office/drawing/2014/main" id="{05EFF1CB-56D5-4B94-8668-5B6172764324}"/>
              </a:ext>
            </a:extLst>
          </p:cNvPr>
          <p:cNvSpPr txBox="1">
            <a:spLocks noChangeArrowheads="1"/>
          </p:cNvSpPr>
          <p:nvPr/>
        </p:nvSpPr>
        <p:spPr bwMode="auto">
          <a:xfrm>
            <a:off x="7620000" y="2286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78" name="TextBox 73">
            <a:extLst>
              <a:ext uri="{FF2B5EF4-FFF2-40B4-BE49-F238E27FC236}">
                <a16:creationId xmlns:a16="http://schemas.microsoft.com/office/drawing/2014/main" id="{D108BB41-D68A-4C4F-9D56-53C7C9D7E560}"/>
              </a:ext>
            </a:extLst>
          </p:cNvPr>
          <p:cNvSpPr txBox="1">
            <a:spLocks noChangeArrowheads="1"/>
          </p:cNvSpPr>
          <p:nvPr/>
        </p:nvSpPr>
        <p:spPr bwMode="auto">
          <a:xfrm>
            <a:off x="762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79" name="TextBox 74">
            <a:extLst>
              <a:ext uri="{FF2B5EF4-FFF2-40B4-BE49-F238E27FC236}">
                <a16:creationId xmlns:a16="http://schemas.microsoft.com/office/drawing/2014/main" id="{F436614D-4ADE-42DE-B5AD-443CBF59AD00}"/>
              </a:ext>
            </a:extLst>
          </p:cNvPr>
          <p:cNvSpPr txBox="1">
            <a:spLocks noChangeArrowheads="1"/>
          </p:cNvSpPr>
          <p:nvPr/>
        </p:nvSpPr>
        <p:spPr bwMode="auto">
          <a:xfrm>
            <a:off x="12192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80" name="TextBox 75">
            <a:extLst>
              <a:ext uri="{FF2B5EF4-FFF2-40B4-BE49-F238E27FC236}">
                <a16:creationId xmlns:a16="http://schemas.microsoft.com/office/drawing/2014/main" id="{18664A73-C1A5-427E-8AF2-CDB3742B1165}"/>
              </a:ext>
            </a:extLst>
          </p:cNvPr>
          <p:cNvSpPr txBox="1">
            <a:spLocks noChangeArrowheads="1"/>
          </p:cNvSpPr>
          <p:nvPr/>
        </p:nvSpPr>
        <p:spPr bwMode="auto">
          <a:xfrm>
            <a:off x="16764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81" name="TextBox 76">
            <a:extLst>
              <a:ext uri="{FF2B5EF4-FFF2-40B4-BE49-F238E27FC236}">
                <a16:creationId xmlns:a16="http://schemas.microsoft.com/office/drawing/2014/main" id="{BAA23FAD-C26B-4954-845E-68ACAFDB5B2F}"/>
              </a:ext>
            </a:extLst>
          </p:cNvPr>
          <p:cNvSpPr txBox="1">
            <a:spLocks noChangeArrowheads="1"/>
          </p:cNvSpPr>
          <p:nvPr/>
        </p:nvSpPr>
        <p:spPr bwMode="auto">
          <a:xfrm>
            <a:off x="21336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82" name="TextBox 77">
            <a:extLst>
              <a:ext uri="{FF2B5EF4-FFF2-40B4-BE49-F238E27FC236}">
                <a16:creationId xmlns:a16="http://schemas.microsoft.com/office/drawing/2014/main" id="{F4045D9B-BAB2-4275-B654-F0B2C2C06BFF}"/>
              </a:ext>
            </a:extLst>
          </p:cNvPr>
          <p:cNvSpPr txBox="1">
            <a:spLocks noChangeArrowheads="1"/>
          </p:cNvSpPr>
          <p:nvPr/>
        </p:nvSpPr>
        <p:spPr bwMode="auto">
          <a:xfrm>
            <a:off x="25908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83" name="TextBox 78">
            <a:extLst>
              <a:ext uri="{FF2B5EF4-FFF2-40B4-BE49-F238E27FC236}">
                <a16:creationId xmlns:a16="http://schemas.microsoft.com/office/drawing/2014/main" id="{F8CC45A0-61E8-4B6C-93BE-56E33AC7D85A}"/>
              </a:ext>
            </a:extLst>
          </p:cNvPr>
          <p:cNvSpPr txBox="1">
            <a:spLocks noChangeArrowheads="1"/>
          </p:cNvSpPr>
          <p:nvPr/>
        </p:nvSpPr>
        <p:spPr bwMode="auto">
          <a:xfrm>
            <a:off x="3048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84" name="TextBox 79">
            <a:extLst>
              <a:ext uri="{FF2B5EF4-FFF2-40B4-BE49-F238E27FC236}">
                <a16:creationId xmlns:a16="http://schemas.microsoft.com/office/drawing/2014/main" id="{1C1ADAEB-733F-4284-8F75-79A070E460DE}"/>
              </a:ext>
            </a:extLst>
          </p:cNvPr>
          <p:cNvSpPr txBox="1">
            <a:spLocks noChangeArrowheads="1"/>
          </p:cNvSpPr>
          <p:nvPr/>
        </p:nvSpPr>
        <p:spPr bwMode="auto">
          <a:xfrm>
            <a:off x="35052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85" name="TextBox 80">
            <a:extLst>
              <a:ext uri="{FF2B5EF4-FFF2-40B4-BE49-F238E27FC236}">
                <a16:creationId xmlns:a16="http://schemas.microsoft.com/office/drawing/2014/main" id="{2E5240C6-C008-4EF0-B1BF-250A4E7DB5C7}"/>
              </a:ext>
            </a:extLst>
          </p:cNvPr>
          <p:cNvSpPr txBox="1">
            <a:spLocks noChangeArrowheads="1"/>
          </p:cNvSpPr>
          <p:nvPr/>
        </p:nvSpPr>
        <p:spPr bwMode="auto">
          <a:xfrm>
            <a:off x="39624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86" name="TextBox 81">
            <a:extLst>
              <a:ext uri="{FF2B5EF4-FFF2-40B4-BE49-F238E27FC236}">
                <a16:creationId xmlns:a16="http://schemas.microsoft.com/office/drawing/2014/main" id="{41804889-2FB8-4A4D-A3E1-044FB59DF421}"/>
              </a:ext>
            </a:extLst>
          </p:cNvPr>
          <p:cNvSpPr txBox="1">
            <a:spLocks noChangeArrowheads="1"/>
          </p:cNvSpPr>
          <p:nvPr/>
        </p:nvSpPr>
        <p:spPr bwMode="auto">
          <a:xfrm>
            <a:off x="44196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87" name="TextBox 82">
            <a:extLst>
              <a:ext uri="{FF2B5EF4-FFF2-40B4-BE49-F238E27FC236}">
                <a16:creationId xmlns:a16="http://schemas.microsoft.com/office/drawing/2014/main" id="{4D58E4AB-E981-44E9-81EA-BAAACA6D9AA5}"/>
              </a:ext>
            </a:extLst>
          </p:cNvPr>
          <p:cNvSpPr txBox="1">
            <a:spLocks noChangeArrowheads="1"/>
          </p:cNvSpPr>
          <p:nvPr/>
        </p:nvSpPr>
        <p:spPr bwMode="auto">
          <a:xfrm>
            <a:off x="48768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88" name="TextBox 83">
            <a:extLst>
              <a:ext uri="{FF2B5EF4-FFF2-40B4-BE49-F238E27FC236}">
                <a16:creationId xmlns:a16="http://schemas.microsoft.com/office/drawing/2014/main" id="{1DA3CEB2-51D5-4B3A-A575-6EB17F2CF9E1}"/>
              </a:ext>
            </a:extLst>
          </p:cNvPr>
          <p:cNvSpPr txBox="1">
            <a:spLocks noChangeArrowheads="1"/>
          </p:cNvSpPr>
          <p:nvPr/>
        </p:nvSpPr>
        <p:spPr bwMode="auto">
          <a:xfrm>
            <a:off x="5334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89" name="TextBox 84">
            <a:extLst>
              <a:ext uri="{FF2B5EF4-FFF2-40B4-BE49-F238E27FC236}">
                <a16:creationId xmlns:a16="http://schemas.microsoft.com/office/drawing/2014/main" id="{402C30C3-F73C-433E-AAB1-E6FC183F8C6D}"/>
              </a:ext>
            </a:extLst>
          </p:cNvPr>
          <p:cNvSpPr txBox="1">
            <a:spLocks noChangeArrowheads="1"/>
          </p:cNvSpPr>
          <p:nvPr/>
        </p:nvSpPr>
        <p:spPr bwMode="auto">
          <a:xfrm>
            <a:off x="57912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90" name="TextBox 85">
            <a:extLst>
              <a:ext uri="{FF2B5EF4-FFF2-40B4-BE49-F238E27FC236}">
                <a16:creationId xmlns:a16="http://schemas.microsoft.com/office/drawing/2014/main" id="{07127B18-F086-4FE3-BD0B-8675416221A5}"/>
              </a:ext>
            </a:extLst>
          </p:cNvPr>
          <p:cNvSpPr txBox="1">
            <a:spLocks noChangeArrowheads="1"/>
          </p:cNvSpPr>
          <p:nvPr/>
        </p:nvSpPr>
        <p:spPr bwMode="auto">
          <a:xfrm>
            <a:off x="62484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91" name="TextBox 86">
            <a:extLst>
              <a:ext uri="{FF2B5EF4-FFF2-40B4-BE49-F238E27FC236}">
                <a16:creationId xmlns:a16="http://schemas.microsoft.com/office/drawing/2014/main" id="{24A23C3B-76F2-4546-923D-D6571E640BF7}"/>
              </a:ext>
            </a:extLst>
          </p:cNvPr>
          <p:cNvSpPr txBox="1">
            <a:spLocks noChangeArrowheads="1"/>
          </p:cNvSpPr>
          <p:nvPr/>
        </p:nvSpPr>
        <p:spPr bwMode="auto">
          <a:xfrm>
            <a:off x="67056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92" name="TextBox 87">
            <a:extLst>
              <a:ext uri="{FF2B5EF4-FFF2-40B4-BE49-F238E27FC236}">
                <a16:creationId xmlns:a16="http://schemas.microsoft.com/office/drawing/2014/main" id="{1F8FF59F-76A9-4269-BD7F-188581303425}"/>
              </a:ext>
            </a:extLst>
          </p:cNvPr>
          <p:cNvSpPr txBox="1">
            <a:spLocks noChangeArrowheads="1"/>
          </p:cNvSpPr>
          <p:nvPr/>
        </p:nvSpPr>
        <p:spPr bwMode="auto">
          <a:xfrm>
            <a:off x="71628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sp>
        <p:nvSpPr>
          <p:cNvPr id="47193" name="TextBox 88">
            <a:extLst>
              <a:ext uri="{FF2B5EF4-FFF2-40B4-BE49-F238E27FC236}">
                <a16:creationId xmlns:a16="http://schemas.microsoft.com/office/drawing/2014/main" id="{529752DA-BFE3-43A3-AB39-B7B709C8C3B1}"/>
              </a:ext>
            </a:extLst>
          </p:cNvPr>
          <p:cNvSpPr txBox="1">
            <a:spLocks noChangeArrowheads="1"/>
          </p:cNvSpPr>
          <p:nvPr/>
        </p:nvSpPr>
        <p:spPr bwMode="auto">
          <a:xfrm>
            <a:off x="76200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t>
            </a:r>
          </a:p>
        </p:txBody>
      </p:sp>
      <p:cxnSp>
        <p:nvCxnSpPr>
          <p:cNvPr id="5" name="Straight Arrow Connector 4">
            <a:extLst>
              <a:ext uri="{FF2B5EF4-FFF2-40B4-BE49-F238E27FC236}">
                <a16:creationId xmlns:a16="http://schemas.microsoft.com/office/drawing/2014/main" id="{09F85938-0AAE-4C2D-9AE7-FD5057CD1A44}"/>
              </a:ext>
            </a:extLst>
          </p:cNvPr>
          <p:cNvCxnSpPr/>
          <p:nvPr/>
        </p:nvCxnSpPr>
        <p:spPr>
          <a:xfrm>
            <a:off x="914400" y="2171700"/>
            <a:ext cx="0" cy="18018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D8DEB25-9166-44CB-A5E7-0B372F6AC52F}"/>
              </a:ext>
            </a:extLst>
          </p:cNvPr>
          <p:cNvCxnSpPr/>
          <p:nvPr/>
        </p:nvCxnSpPr>
        <p:spPr>
          <a:xfrm>
            <a:off x="13716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462D2A6-5CF4-4AAC-8B8D-6E84EA7E6B1D}"/>
              </a:ext>
            </a:extLst>
          </p:cNvPr>
          <p:cNvCxnSpPr/>
          <p:nvPr/>
        </p:nvCxnSpPr>
        <p:spPr>
          <a:xfrm>
            <a:off x="18288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2A9B1C6-85C7-4877-B56C-3867BA80A808}"/>
              </a:ext>
            </a:extLst>
          </p:cNvPr>
          <p:cNvCxnSpPr/>
          <p:nvPr/>
        </p:nvCxnSpPr>
        <p:spPr>
          <a:xfrm>
            <a:off x="22860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EA7746E-3ACA-4C31-803C-25D3FCC45680}"/>
              </a:ext>
            </a:extLst>
          </p:cNvPr>
          <p:cNvCxnSpPr/>
          <p:nvPr/>
        </p:nvCxnSpPr>
        <p:spPr>
          <a:xfrm>
            <a:off x="27432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C0CB99B-465B-4018-A728-F523A3D2EA8F}"/>
              </a:ext>
            </a:extLst>
          </p:cNvPr>
          <p:cNvCxnSpPr/>
          <p:nvPr/>
        </p:nvCxnSpPr>
        <p:spPr>
          <a:xfrm>
            <a:off x="32004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730E878-B8BA-43E7-9D6E-009A45A30472}"/>
              </a:ext>
            </a:extLst>
          </p:cNvPr>
          <p:cNvCxnSpPr/>
          <p:nvPr/>
        </p:nvCxnSpPr>
        <p:spPr>
          <a:xfrm>
            <a:off x="36576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AF1105D-428B-4BED-AF01-E8B3E18E7FC2}"/>
              </a:ext>
            </a:extLst>
          </p:cNvPr>
          <p:cNvCxnSpPr/>
          <p:nvPr/>
        </p:nvCxnSpPr>
        <p:spPr>
          <a:xfrm>
            <a:off x="41148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81EB445-9C0F-49B1-8DFE-37328A6EC44E}"/>
              </a:ext>
            </a:extLst>
          </p:cNvPr>
          <p:cNvCxnSpPr/>
          <p:nvPr/>
        </p:nvCxnSpPr>
        <p:spPr>
          <a:xfrm>
            <a:off x="45720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1340083-EBDC-4146-B0DB-91F4B43062A7}"/>
              </a:ext>
            </a:extLst>
          </p:cNvPr>
          <p:cNvCxnSpPr/>
          <p:nvPr/>
        </p:nvCxnSpPr>
        <p:spPr>
          <a:xfrm>
            <a:off x="50292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17F1FAE-8C76-4B3E-8FC3-3A5BC12D9C26}"/>
              </a:ext>
            </a:extLst>
          </p:cNvPr>
          <p:cNvCxnSpPr/>
          <p:nvPr/>
        </p:nvCxnSpPr>
        <p:spPr>
          <a:xfrm>
            <a:off x="54864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D2692BB-BAE6-4EF5-A864-157DE5470B2F}"/>
              </a:ext>
            </a:extLst>
          </p:cNvPr>
          <p:cNvCxnSpPr/>
          <p:nvPr/>
        </p:nvCxnSpPr>
        <p:spPr>
          <a:xfrm>
            <a:off x="59436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374AE073-B268-463A-9BFB-0916DF5C5ED8}"/>
              </a:ext>
            </a:extLst>
          </p:cNvPr>
          <p:cNvCxnSpPr/>
          <p:nvPr/>
        </p:nvCxnSpPr>
        <p:spPr>
          <a:xfrm>
            <a:off x="6400800" y="2160588"/>
            <a:ext cx="0" cy="18018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3415DB2-01A0-4E1B-84B4-B62B434C7E0F}"/>
              </a:ext>
            </a:extLst>
          </p:cNvPr>
          <p:cNvCxnSpPr/>
          <p:nvPr/>
        </p:nvCxnSpPr>
        <p:spPr>
          <a:xfrm>
            <a:off x="68580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CCD6453-218C-4028-A73B-60CFE702E094}"/>
              </a:ext>
            </a:extLst>
          </p:cNvPr>
          <p:cNvCxnSpPr/>
          <p:nvPr/>
        </p:nvCxnSpPr>
        <p:spPr>
          <a:xfrm>
            <a:off x="73152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7E5C91E-4B51-4734-B40D-AB73FC32DBDF}"/>
              </a:ext>
            </a:extLst>
          </p:cNvPr>
          <p:cNvCxnSpPr/>
          <p:nvPr/>
        </p:nvCxnSpPr>
        <p:spPr>
          <a:xfrm>
            <a:off x="7772400" y="2147888"/>
            <a:ext cx="0" cy="180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210" name="TextBox 9215">
            <a:extLst>
              <a:ext uri="{FF2B5EF4-FFF2-40B4-BE49-F238E27FC236}">
                <a16:creationId xmlns:a16="http://schemas.microsoft.com/office/drawing/2014/main" id="{D401E1CD-A3BF-4524-B5CC-54D55D01A73C}"/>
              </a:ext>
            </a:extLst>
          </p:cNvPr>
          <p:cNvSpPr txBox="1">
            <a:spLocks noChangeArrowheads="1"/>
          </p:cNvSpPr>
          <p:nvPr/>
        </p:nvSpPr>
        <p:spPr bwMode="auto">
          <a:xfrm>
            <a:off x="946150" y="4529138"/>
            <a:ext cx="65532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1600" b="1">
                <a:latin typeface="Calibri Light" panose="020F0302020204030204" pitchFamily="34" charset="0"/>
              </a:rPr>
              <a:t>Let’s suppose 32-bit integers (int, 4 bytes). For a given architecture, one can fix a computational block/packet size. </a:t>
            </a:r>
          </a:p>
          <a:p>
            <a:r>
              <a:rPr lang="en-GB" altLang="en-US" sz="1600" b="1">
                <a:latin typeface="Calibri Light" panose="020F0302020204030204" pitchFamily="34" charset="0"/>
              </a:rPr>
              <a:t>What we can have for 64 bytes:</a:t>
            </a:r>
          </a:p>
          <a:p>
            <a:endParaRPr lang="en-GB" altLang="en-US" sz="1600" b="1">
              <a:latin typeface="Calibri Light" panose="020F0302020204030204" pitchFamily="34" charset="0"/>
            </a:endParaRPr>
          </a:p>
          <a:p>
            <a:pPr lvl="1">
              <a:buFont typeface="Arial" panose="020B0604020202020204" pitchFamily="34" charset="0"/>
              <a:buChar char="•"/>
            </a:pPr>
            <a:r>
              <a:rPr lang="en-GB" altLang="en-US" sz="1600" b="1">
                <a:latin typeface="Calibri Light" panose="020F0302020204030204" pitchFamily="34" charset="0"/>
              </a:rPr>
              <a:t>2 blocks of 32 bytes (=8 ints per block, AVX width)!</a:t>
            </a:r>
          </a:p>
          <a:p>
            <a:pPr lvl="1">
              <a:buFont typeface="Arial" panose="020B0604020202020204" pitchFamily="34" charset="0"/>
              <a:buChar char="•"/>
            </a:pPr>
            <a:endParaRPr lang="en-GB" altLang="en-US" sz="1600" b="1">
              <a:latin typeface="Calibri Light" panose="020F0302020204030204" pitchFamily="34" charset="0"/>
            </a:endParaRPr>
          </a:p>
          <a:p>
            <a:pPr lvl="1">
              <a:buFont typeface="Arial" panose="020B0604020202020204" pitchFamily="34" charset="0"/>
              <a:buChar char="•"/>
            </a:pPr>
            <a:r>
              <a:rPr lang="en-GB" altLang="en-US" sz="1600" b="1">
                <a:latin typeface="Calibri Light" panose="020F0302020204030204" pitchFamily="34" charset="0"/>
              </a:rPr>
              <a:t>4 blocks of 16 bytes (SSE width, 4 ints per block)!</a:t>
            </a:r>
          </a:p>
          <a:p>
            <a:pPr algn="ctr"/>
            <a:endParaRPr lang="en-GB" altLang="en-US" b="1">
              <a:solidFill>
                <a:srgbClr val="4F009E"/>
              </a:solidFill>
            </a:endParaRPr>
          </a:p>
        </p:txBody>
      </p:sp>
      <p:sp>
        <p:nvSpPr>
          <p:cNvPr id="4" name="Rectangle 3">
            <a:extLst>
              <a:ext uri="{FF2B5EF4-FFF2-40B4-BE49-F238E27FC236}">
                <a16:creationId xmlns:a16="http://schemas.microsoft.com/office/drawing/2014/main" id="{0F6ECF4C-DC20-4FAD-8312-CD4C2B0D224B}"/>
              </a:ext>
            </a:extLst>
          </p:cNvPr>
          <p:cNvSpPr/>
          <p:nvPr/>
        </p:nvSpPr>
        <p:spPr>
          <a:xfrm>
            <a:off x="666750" y="1790700"/>
            <a:ext cx="3752850" cy="1430338"/>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1" name="Rectangle 110">
            <a:extLst>
              <a:ext uri="{FF2B5EF4-FFF2-40B4-BE49-F238E27FC236}">
                <a16:creationId xmlns:a16="http://schemas.microsoft.com/office/drawing/2014/main" id="{36B54984-63A3-4760-A809-B2C1CFC27967}"/>
              </a:ext>
            </a:extLst>
          </p:cNvPr>
          <p:cNvSpPr/>
          <p:nvPr/>
        </p:nvSpPr>
        <p:spPr>
          <a:xfrm>
            <a:off x="4381500" y="1790700"/>
            <a:ext cx="3752850" cy="1430338"/>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E214331-69F0-4114-82B6-1F6B5C901CB2}"/>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AVX Coding Using AVX </a:t>
            </a:r>
            <a:r>
              <a:rPr lang="en-GB" altLang="en-US" dirty="0" err="1"/>
              <a:t>intrinsics</a:t>
            </a:r>
            <a:endParaRPr lang="en-GB" altLang="en-US" dirty="0"/>
          </a:p>
        </p:txBody>
      </p:sp>
      <p:sp>
        <p:nvSpPr>
          <p:cNvPr id="9219" name="Rectangle 7">
            <a:extLst>
              <a:ext uri="{FF2B5EF4-FFF2-40B4-BE49-F238E27FC236}">
                <a16:creationId xmlns:a16="http://schemas.microsoft.com/office/drawing/2014/main" id="{FBF7CA87-6028-4B3A-BBA0-96729E378B1B}"/>
              </a:ext>
            </a:extLst>
          </p:cNvPr>
          <p:cNvSpPr>
            <a:spLocks noGrp="1" noChangeArrowheads="1"/>
          </p:cNvSpPr>
          <p:nvPr>
            <p:ph sz="quarter" idx="1"/>
          </p:nvPr>
        </p:nvSpPr>
        <p:spPr>
          <a:xfrm>
            <a:off x="228600" y="1066800"/>
            <a:ext cx="8686800" cy="5257800"/>
          </a:xfrm>
        </p:spPr>
        <p:txBody>
          <a:bodyPr/>
          <a:lstStyle/>
          <a:p>
            <a:pPr marL="0" indent="0" eaLnBrk="1" hangingPunct="1">
              <a:buFont typeface="Wingdings" panose="05000000000000000000" pitchFamily="2" charset="2"/>
              <a:buNone/>
              <a:defRPr/>
            </a:pPr>
            <a:endParaRPr lang="en-GB" altLang="en-US" dirty="0">
              <a:latin typeface="Courier New" panose="02070309020205020404" pitchFamily="49" charset="0"/>
              <a:cs typeface="Courier New" panose="02070309020205020404" pitchFamily="49" charset="0"/>
            </a:endParaRPr>
          </a:p>
          <a:p>
            <a:pPr marL="0" indent="0" eaLnBrk="1" hangingPunct="1">
              <a:buFont typeface="Wingdings" panose="05000000000000000000" pitchFamily="2" charset="2"/>
              <a:buNone/>
              <a:defRPr/>
            </a:pPr>
            <a:r>
              <a:rPr lang="en-GB" altLang="en-US" dirty="0" err="1">
                <a:latin typeface="Courier New" panose="02070309020205020404" pitchFamily="49" charset="0"/>
                <a:cs typeface="Courier New" panose="02070309020205020404" pitchFamily="49" charset="0"/>
              </a:rPr>
              <a:t>int</a:t>
            </a:r>
            <a:r>
              <a:rPr lang="en-GB" altLang="en-US" dirty="0">
                <a:latin typeface="Courier New" panose="02070309020205020404" pitchFamily="49" charset="0"/>
                <a:cs typeface="Courier New" panose="02070309020205020404" pitchFamily="49" charset="0"/>
              </a:rPr>
              <a:t> A[16] = {3,5,2,3,8,2,5,6,1,2,7,1,4,7,2,3};</a:t>
            </a:r>
          </a:p>
          <a:p>
            <a:pPr marL="0" indent="0" eaLnBrk="1" hangingPunct="1">
              <a:buFont typeface="Wingdings" panose="05000000000000000000" pitchFamily="2" charset="2"/>
              <a:buNone/>
              <a:defRPr/>
            </a:pPr>
            <a:r>
              <a:rPr lang="en-GB" altLang="en-US" dirty="0" err="1">
                <a:latin typeface="Courier New" panose="02070309020205020404" pitchFamily="49" charset="0"/>
                <a:cs typeface="Courier New" panose="02070309020205020404" pitchFamily="49" charset="0"/>
              </a:rPr>
              <a:t>int</a:t>
            </a:r>
            <a:r>
              <a:rPr lang="en-GB" altLang="en-US" dirty="0">
                <a:latin typeface="Courier New" panose="02070309020205020404" pitchFamily="49" charset="0"/>
                <a:cs typeface="Courier New" panose="02070309020205020404" pitchFamily="49" charset="0"/>
              </a:rPr>
              <a:t> B[16] = {1,3,4,1,3,2,8,6,0,0,6,1,8,1,3,1};</a:t>
            </a:r>
          </a:p>
          <a:p>
            <a:pPr marL="0" indent="0" eaLnBrk="1" hangingPunct="1">
              <a:buFont typeface="Wingdings" panose="05000000000000000000" pitchFamily="2" charset="2"/>
              <a:buNone/>
              <a:defRPr/>
            </a:pPr>
            <a:r>
              <a:rPr lang="en-GB" altLang="en-US" dirty="0" err="1">
                <a:latin typeface="Courier New" panose="02070309020205020404" pitchFamily="49" charset="0"/>
                <a:cs typeface="Courier New" panose="02070309020205020404" pitchFamily="49" charset="0"/>
              </a:rPr>
              <a:t>int</a:t>
            </a:r>
            <a:r>
              <a:rPr lang="en-GB" altLang="en-US" dirty="0">
                <a:latin typeface="Courier New" panose="02070309020205020404" pitchFamily="49" charset="0"/>
                <a:cs typeface="Courier New" panose="02070309020205020404" pitchFamily="49" charset="0"/>
              </a:rPr>
              <a:t> C[16];</a:t>
            </a:r>
          </a:p>
          <a:p>
            <a:pPr marL="0" indent="0" eaLnBrk="1" hangingPunct="1">
              <a:buFont typeface="Wingdings" panose="05000000000000000000" pitchFamily="2" charset="2"/>
              <a:buNone/>
              <a:defRPr/>
            </a:pPr>
            <a:r>
              <a:rPr lang="en-GB" altLang="en-US" dirty="0">
                <a:solidFill>
                  <a:srgbClr val="00B050"/>
                </a:solidFill>
                <a:latin typeface="Courier New" panose="02070309020205020404" pitchFamily="49" charset="0"/>
                <a:cs typeface="Courier New" panose="02070309020205020404" pitchFamily="49" charset="0"/>
              </a:rPr>
              <a:t>//Type casting, No real operation involved.</a:t>
            </a:r>
          </a:p>
          <a:p>
            <a:pPr marL="0" indent="0" eaLnBrk="1" hangingPunct="1">
              <a:buFont typeface="Wingdings" panose="05000000000000000000" pitchFamily="2" charset="2"/>
              <a:buNone/>
              <a:defRPr/>
            </a:pPr>
            <a:r>
              <a:rPr lang="en-GB" altLang="en-US" dirty="0">
                <a:solidFill>
                  <a:schemeClr val="accent5">
                    <a:lumMod val="75000"/>
                  </a:schemeClr>
                </a:solidFill>
                <a:latin typeface="Courier New" panose="02070309020205020404" pitchFamily="49" charset="0"/>
                <a:cs typeface="Courier New" panose="02070309020205020404" pitchFamily="49" charset="0"/>
              </a:rPr>
              <a:t>__</a:t>
            </a:r>
            <a:r>
              <a:rPr lang="en-GB" altLang="en-US" b="1" dirty="0">
                <a:solidFill>
                  <a:schemeClr val="accent5">
                    <a:lumMod val="75000"/>
                  </a:schemeClr>
                </a:solidFill>
                <a:latin typeface="Courier New" panose="02070309020205020404" pitchFamily="49" charset="0"/>
                <a:cs typeface="Courier New" panose="02070309020205020404" pitchFamily="49" charset="0"/>
              </a:rPr>
              <a:t>m256i</a:t>
            </a:r>
            <a:r>
              <a:rPr lang="en-GB" altLang="en-US" dirty="0">
                <a:solidFill>
                  <a:schemeClr val="accent5">
                    <a:lumMod val="75000"/>
                  </a:schemeClr>
                </a:solidFill>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ptA</a:t>
            </a:r>
            <a:r>
              <a:rPr lang="en-GB" altLang="en-US" dirty="0">
                <a:latin typeface="Courier New" panose="02070309020205020404" pitchFamily="49" charset="0"/>
                <a:cs typeface="Courier New" panose="02070309020205020404" pitchFamily="49" charset="0"/>
              </a:rPr>
              <a:t>=(</a:t>
            </a:r>
            <a:r>
              <a:rPr lang="en-GB" altLang="en-US" dirty="0">
                <a:solidFill>
                  <a:schemeClr val="accent5">
                    <a:lumMod val="75000"/>
                  </a:schemeClr>
                </a:solidFill>
                <a:latin typeface="Courier New" panose="02070309020205020404" pitchFamily="49" charset="0"/>
                <a:cs typeface="Courier New" panose="02070309020205020404" pitchFamily="49" charset="0"/>
              </a:rPr>
              <a:t>__</a:t>
            </a:r>
            <a:r>
              <a:rPr lang="en-GB" altLang="en-US" b="1" dirty="0">
                <a:solidFill>
                  <a:schemeClr val="accent5">
                    <a:lumMod val="75000"/>
                  </a:schemeClr>
                </a:solidFill>
                <a:latin typeface="Courier New" panose="02070309020205020404" pitchFamily="49" charset="0"/>
                <a:cs typeface="Courier New" panose="02070309020205020404" pitchFamily="49" charset="0"/>
              </a:rPr>
              <a:t>m256i</a:t>
            </a:r>
            <a:r>
              <a:rPr lang="en-GB" altLang="en-US" dirty="0">
                <a:solidFill>
                  <a:schemeClr val="accent5">
                    <a:lumMod val="75000"/>
                  </a:schemeClr>
                </a:solidFill>
                <a:latin typeface="Courier New" panose="02070309020205020404" pitchFamily="49" charset="0"/>
                <a:cs typeface="Courier New" panose="02070309020205020404" pitchFamily="49" charset="0"/>
              </a:rPr>
              <a:t> </a:t>
            </a:r>
            <a:r>
              <a:rPr lang="en-GB" altLang="en-US" dirty="0">
                <a:latin typeface="Courier New" panose="02070309020205020404" pitchFamily="49" charset="0"/>
                <a:cs typeface="Courier New" panose="02070309020205020404" pitchFamily="49" charset="0"/>
              </a:rPr>
              <a:t>*) A; </a:t>
            </a:r>
          </a:p>
          <a:p>
            <a:pPr marL="0" indent="0" eaLnBrk="1" hangingPunct="1">
              <a:buFont typeface="Wingdings" panose="05000000000000000000" pitchFamily="2" charset="2"/>
              <a:buNone/>
              <a:defRPr/>
            </a:pPr>
            <a:r>
              <a:rPr lang="en-GB" altLang="en-US" dirty="0">
                <a:solidFill>
                  <a:schemeClr val="accent5">
                    <a:lumMod val="75000"/>
                  </a:schemeClr>
                </a:solidFill>
                <a:latin typeface="Courier New" panose="02070309020205020404" pitchFamily="49" charset="0"/>
                <a:cs typeface="Courier New" panose="02070309020205020404" pitchFamily="49" charset="0"/>
              </a:rPr>
              <a:t>__</a:t>
            </a:r>
            <a:r>
              <a:rPr lang="en-GB" altLang="en-US" b="1" dirty="0">
                <a:solidFill>
                  <a:schemeClr val="accent5">
                    <a:lumMod val="75000"/>
                  </a:schemeClr>
                </a:solidFill>
                <a:latin typeface="Courier New" panose="02070309020205020404" pitchFamily="49" charset="0"/>
                <a:cs typeface="Courier New" panose="02070309020205020404" pitchFamily="49" charset="0"/>
              </a:rPr>
              <a:t>m256i</a:t>
            </a:r>
            <a:r>
              <a:rPr lang="en-GB" altLang="en-US" dirty="0">
                <a:solidFill>
                  <a:schemeClr val="accent5">
                    <a:lumMod val="75000"/>
                  </a:schemeClr>
                </a:solidFill>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ptB</a:t>
            </a:r>
            <a:r>
              <a:rPr lang="en-GB" altLang="en-US" dirty="0">
                <a:latin typeface="Courier New" panose="02070309020205020404" pitchFamily="49" charset="0"/>
                <a:cs typeface="Courier New" panose="02070309020205020404" pitchFamily="49" charset="0"/>
              </a:rPr>
              <a:t>=(</a:t>
            </a:r>
            <a:r>
              <a:rPr lang="en-GB" altLang="en-US" dirty="0">
                <a:solidFill>
                  <a:schemeClr val="accent5">
                    <a:lumMod val="75000"/>
                  </a:schemeClr>
                </a:solidFill>
                <a:latin typeface="Courier New" panose="02070309020205020404" pitchFamily="49" charset="0"/>
                <a:cs typeface="Courier New" panose="02070309020205020404" pitchFamily="49" charset="0"/>
              </a:rPr>
              <a:t>__</a:t>
            </a:r>
            <a:r>
              <a:rPr lang="en-GB" altLang="en-US" b="1" dirty="0">
                <a:solidFill>
                  <a:schemeClr val="accent5">
                    <a:lumMod val="75000"/>
                  </a:schemeClr>
                </a:solidFill>
                <a:latin typeface="Courier New" panose="02070309020205020404" pitchFamily="49" charset="0"/>
                <a:cs typeface="Courier New" panose="02070309020205020404" pitchFamily="49" charset="0"/>
              </a:rPr>
              <a:t>m256i</a:t>
            </a:r>
            <a:r>
              <a:rPr lang="en-GB" altLang="en-US" dirty="0">
                <a:solidFill>
                  <a:schemeClr val="accent5">
                    <a:lumMod val="75000"/>
                  </a:schemeClr>
                </a:solidFill>
                <a:latin typeface="Courier New" panose="02070309020205020404" pitchFamily="49" charset="0"/>
                <a:cs typeface="Courier New" panose="02070309020205020404" pitchFamily="49" charset="0"/>
              </a:rPr>
              <a:t> </a:t>
            </a:r>
            <a:r>
              <a:rPr lang="en-GB" altLang="en-US" dirty="0">
                <a:latin typeface="Courier New" panose="02070309020205020404" pitchFamily="49" charset="0"/>
                <a:cs typeface="Courier New" panose="02070309020205020404" pitchFamily="49" charset="0"/>
              </a:rPr>
              <a:t>*) B; </a:t>
            </a:r>
          </a:p>
          <a:p>
            <a:pPr marL="0" indent="0" eaLnBrk="1" hangingPunct="1">
              <a:buFont typeface="Wingdings" panose="05000000000000000000" pitchFamily="2" charset="2"/>
              <a:buNone/>
              <a:defRPr/>
            </a:pPr>
            <a:r>
              <a:rPr lang="en-GB" altLang="en-US" dirty="0">
                <a:solidFill>
                  <a:schemeClr val="accent5">
                    <a:lumMod val="75000"/>
                  </a:schemeClr>
                </a:solidFill>
                <a:latin typeface="Courier New" panose="02070309020205020404" pitchFamily="49" charset="0"/>
                <a:cs typeface="Courier New" panose="02070309020205020404" pitchFamily="49" charset="0"/>
              </a:rPr>
              <a:t>__</a:t>
            </a:r>
            <a:r>
              <a:rPr lang="en-GB" altLang="en-US" b="1" dirty="0">
                <a:solidFill>
                  <a:schemeClr val="accent5">
                    <a:lumMod val="75000"/>
                  </a:schemeClr>
                </a:solidFill>
                <a:latin typeface="Courier New" panose="02070309020205020404" pitchFamily="49" charset="0"/>
                <a:cs typeface="Courier New" panose="02070309020205020404" pitchFamily="49" charset="0"/>
              </a:rPr>
              <a:t>m256i</a:t>
            </a:r>
            <a:r>
              <a:rPr lang="en-GB" altLang="en-US" dirty="0">
                <a:solidFill>
                  <a:schemeClr val="accent5">
                    <a:lumMod val="75000"/>
                  </a:schemeClr>
                </a:solidFill>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ptC</a:t>
            </a:r>
            <a:r>
              <a:rPr lang="en-GB" altLang="en-US" dirty="0">
                <a:latin typeface="Courier New" panose="02070309020205020404" pitchFamily="49" charset="0"/>
                <a:cs typeface="Courier New" panose="02070309020205020404" pitchFamily="49" charset="0"/>
              </a:rPr>
              <a:t>=(</a:t>
            </a:r>
            <a:r>
              <a:rPr lang="en-GB" altLang="en-US" dirty="0">
                <a:solidFill>
                  <a:schemeClr val="accent5">
                    <a:lumMod val="75000"/>
                  </a:schemeClr>
                </a:solidFill>
                <a:latin typeface="Courier New" panose="02070309020205020404" pitchFamily="49" charset="0"/>
                <a:cs typeface="Courier New" panose="02070309020205020404" pitchFamily="49" charset="0"/>
              </a:rPr>
              <a:t>__</a:t>
            </a:r>
            <a:r>
              <a:rPr lang="en-GB" altLang="en-US" b="1" dirty="0">
                <a:solidFill>
                  <a:schemeClr val="accent5">
                    <a:lumMod val="75000"/>
                  </a:schemeClr>
                </a:solidFill>
                <a:latin typeface="Courier New" panose="02070309020205020404" pitchFamily="49" charset="0"/>
                <a:cs typeface="Courier New" panose="02070309020205020404" pitchFamily="49" charset="0"/>
              </a:rPr>
              <a:t>m256i</a:t>
            </a:r>
            <a:r>
              <a:rPr lang="en-GB" altLang="en-US" dirty="0">
                <a:solidFill>
                  <a:schemeClr val="accent5">
                    <a:lumMod val="75000"/>
                  </a:schemeClr>
                </a:solidFill>
                <a:latin typeface="Courier New" panose="02070309020205020404" pitchFamily="49" charset="0"/>
                <a:cs typeface="Courier New" panose="02070309020205020404" pitchFamily="49" charset="0"/>
              </a:rPr>
              <a:t> </a:t>
            </a:r>
            <a:r>
              <a:rPr lang="en-GB" altLang="en-US" dirty="0">
                <a:latin typeface="Courier New" panose="02070309020205020404" pitchFamily="49" charset="0"/>
                <a:cs typeface="Courier New" panose="02070309020205020404" pitchFamily="49" charset="0"/>
              </a:rPr>
              <a:t>*) C; </a:t>
            </a:r>
          </a:p>
          <a:p>
            <a:pPr marL="0" indent="0" eaLnBrk="1" hangingPunct="1">
              <a:buFont typeface="Wingdings" panose="05000000000000000000" pitchFamily="2" charset="2"/>
              <a:buNone/>
              <a:defRPr/>
            </a:pPr>
            <a:r>
              <a:rPr lang="en-GB" altLang="en-US" sz="1800" dirty="0">
                <a:solidFill>
                  <a:srgbClr val="00B050"/>
                </a:solidFill>
                <a:latin typeface="Courier New" panose="02070309020205020404" pitchFamily="49" charset="0"/>
                <a:cs typeface="Courier New" panose="02070309020205020404" pitchFamily="49" charset="0"/>
              </a:rPr>
              <a:t>//Only two instructions as 8 operations are carried out in one //instruction!</a:t>
            </a:r>
            <a:endParaRPr lang="en-GB" altLang="en-US" sz="1800" dirty="0">
              <a:latin typeface="Courier New" panose="02070309020205020404" pitchFamily="49" charset="0"/>
              <a:cs typeface="Courier New" panose="02070309020205020404" pitchFamily="49" charset="0"/>
            </a:endParaRPr>
          </a:p>
          <a:p>
            <a:pPr marL="0" indent="0" eaLnBrk="1" hangingPunct="1">
              <a:buFont typeface="Wingdings" panose="05000000000000000000" pitchFamily="2" charset="2"/>
              <a:buNone/>
              <a:defRPr/>
            </a:pPr>
            <a:r>
              <a:rPr lang="en-GB" altLang="en-US" dirty="0" err="1">
                <a:latin typeface="Courier New" panose="02070309020205020404" pitchFamily="49" charset="0"/>
                <a:cs typeface="Courier New" panose="02070309020205020404" pitchFamily="49" charset="0"/>
              </a:rPr>
              <a:t>ptC</a:t>
            </a:r>
            <a:r>
              <a:rPr lang="en-GB" altLang="en-US" dirty="0">
                <a:latin typeface="Courier New" panose="02070309020205020404" pitchFamily="49" charset="0"/>
                <a:cs typeface="Courier New" panose="02070309020205020404" pitchFamily="49" charset="0"/>
              </a:rPr>
              <a:t>[0]=</a:t>
            </a:r>
            <a:r>
              <a:rPr lang="en-GB" altLang="en-US" b="1" dirty="0">
                <a:solidFill>
                  <a:schemeClr val="accent5">
                    <a:lumMod val="75000"/>
                  </a:schemeClr>
                </a:solidFill>
                <a:latin typeface="Courier New" panose="02070309020205020404" pitchFamily="49" charset="0"/>
                <a:cs typeface="Courier New" panose="02070309020205020404" pitchFamily="49" charset="0"/>
              </a:rPr>
              <a:t>_mm256_add_epi32</a:t>
            </a:r>
            <a:r>
              <a:rPr lang="en-GB" altLang="en-US" dirty="0">
                <a:latin typeface="Courier New" panose="02070309020205020404" pitchFamily="49" charset="0"/>
                <a:cs typeface="Courier New" panose="02070309020205020404" pitchFamily="49" charset="0"/>
              </a:rPr>
              <a:t>(</a:t>
            </a:r>
            <a:r>
              <a:rPr lang="en-GB" altLang="en-US" dirty="0" err="1">
                <a:latin typeface="Courier New" panose="02070309020205020404" pitchFamily="49" charset="0"/>
                <a:cs typeface="Courier New" panose="02070309020205020404" pitchFamily="49" charset="0"/>
              </a:rPr>
              <a:t>ptA</a:t>
            </a:r>
            <a:r>
              <a:rPr lang="en-GB" altLang="en-US" dirty="0">
                <a:latin typeface="Courier New" panose="02070309020205020404" pitchFamily="49" charset="0"/>
                <a:cs typeface="Courier New" panose="02070309020205020404" pitchFamily="49" charset="0"/>
              </a:rPr>
              <a:t>[0],</a:t>
            </a:r>
            <a:r>
              <a:rPr lang="en-GB" altLang="en-US" dirty="0" err="1">
                <a:latin typeface="Courier New" panose="02070309020205020404" pitchFamily="49" charset="0"/>
                <a:cs typeface="Courier New" panose="02070309020205020404" pitchFamily="49" charset="0"/>
              </a:rPr>
              <a:t>ptB</a:t>
            </a:r>
            <a:r>
              <a:rPr lang="en-GB" altLang="en-US" dirty="0">
                <a:latin typeface="Courier New" panose="02070309020205020404" pitchFamily="49" charset="0"/>
                <a:cs typeface="Courier New" panose="02070309020205020404" pitchFamily="49" charset="0"/>
              </a:rPr>
              <a:t>[0]);</a:t>
            </a:r>
          </a:p>
          <a:p>
            <a:pPr marL="0" indent="0" eaLnBrk="1" hangingPunct="1">
              <a:buFont typeface="Wingdings" panose="05000000000000000000" pitchFamily="2" charset="2"/>
              <a:buNone/>
              <a:defRPr/>
            </a:pPr>
            <a:r>
              <a:rPr lang="en-GB" altLang="en-US" dirty="0" err="1">
                <a:latin typeface="Courier New" panose="02070309020205020404" pitchFamily="49" charset="0"/>
                <a:cs typeface="Courier New" panose="02070309020205020404" pitchFamily="49" charset="0"/>
              </a:rPr>
              <a:t>ptC</a:t>
            </a:r>
            <a:r>
              <a:rPr lang="en-GB" altLang="en-US" dirty="0">
                <a:latin typeface="Courier New" panose="02070309020205020404" pitchFamily="49" charset="0"/>
                <a:cs typeface="Courier New" panose="02070309020205020404" pitchFamily="49" charset="0"/>
              </a:rPr>
              <a:t>[1]=</a:t>
            </a:r>
            <a:r>
              <a:rPr lang="en-GB" altLang="en-US" b="1" dirty="0">
                <a:solidFill>
                  <a:schemeClr val="accent5">
                    <a:lumMod val="75000"/>
                  </a:schemeClr>
                </a:solidFill>
                <a:latin typeface="Courier New" panose="02070309020205020404" pitchFamily="49" charset="0"/>
                <a:cs typeface="Courier New" panose="02070309020205020404" pitchFamily="49" charset="0"/>
              </a:rPr>
              <a:t>_mm256_add_epi32</a:t>
            </a:r>
            <a:r>
              <a:rPr lang="en-GB" altLang="en-US" dirty="0">
                <a:latin typeface="Courier New" panose="02070309020205020404" pitchFamily="49" charset="0"/>
                <a:cs typeface="Courier New" panose="02070309020205020404" pitchFamily="49" charset="0"/>
              </a:rPr>
              <a:t>(</a:t>
            </a:r>
            <a:r>
              <a:rPr lang="en-GB" altLang="en-US" dirty="0" err="1">
                <a:latin typeface="Courier New" panose="02070309020205020404" pitchFamily="49" charset="0"/>
                <a:cs typeface="Courier New" panose="02070309020205020404" pitchFamily="49" charset="0"/>
              </a:rPr>
              <a:t>ptA</a:t>
            </a:r>
            <a:r>
              <a:rPr lang="en-GB" altLang="en-US" dirty="0">
                <a:latin typeface="Courier New" panose="02070309020205020404" pitchFamily="49" charset="0"/>
                <a:cs typeface="Courier New" panose="02070309020205020404" pitchFamily="49" charset="0"/>
              </a:rPr>
              <a:t>[1],</a:t>
            </a:r>
            <a:r>
              <a:rPr lang="en-GB" altLang="en-US" dirty="0" err="1">
                <a:latin typeface="Courier New" panose="02070309020205020404" pitchFamily="49" charset="0"/>
                <a:cs typeface="Courier New" panose="02070309020205020404" pitchFamily="49" charset="0"/>
              </a:rPr>
              <a:t>ptB</a:t>
            </a:r>
            <a:r>
              <a:rPr lang="en-GB" altLang="en-US" dirty="0">
                <a:latin typeface="Courier New" panose="02070309020205020404" pitchFamily="49" charset="0"/>
                <a:cs typeface="Courier New" panose="02070309020205020404" pitchFamily="49" charset="0"/>
              </a:rPr>
              <a:t>[1]);</a:t>
            </a:r>
          </a:p>
          <a:p>
            <a:pPr marL="0" indent="0" eaLnBrk="1" hangingPunct="1">
              <a:buFont typeface="Wingdings" panose="05000000000000000000" pitchFamily="2" charset="2"/>
              <a:buNone/>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49156" name="Text Box 3">
            <a:extLst>
              <a:ext uri="{FF2B5EF4-FFF2-40B4-BE49-F238E27FC236}">
                <a16:creationId xmlns:a16="http://schemas.microsoft.com/office/drawing/2014/main" id="{63099D4D-6803-49DF-9CEA-DC250E9E334B}"/>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DE47F18-5E38-4AA5-97DD-0B9283F6A64B}" type="slidenum">
              <a:rPr lang="en-US" altLang="en-US" sz="1400" b="1">
                <a:latin typeface="Times New Roman" panose="02020603050405020304" pitchFamily="18" charset="0"/>
              </a:rPr>
              <a:pPr algn="ctr" eaLnBrk="1" hangingPunct="1"/>
              <a:t>22</a:t>
            </a:fld>
            <a:endParaRPr lang="fr-FR" altLang="en-US" sz="1400" b="1">
              <a:latin typeface="Times New Roman" panose="02020603050405020304" pitchFamily="18" charset="0"/>
            </a:endParaRPr>
          </a:p>
        </p:txBody>
      </p:sp>
      <p:sp>
        <p:nvSpPr>
          <p:cNvPr id="49157" name="Text Box 4">
            <a:extLst>
              <a:ext uri="{FF2B5EF4-FFF2-40B4-BE49-F238E27FC236}">
                <a16:creationId xmlns:a16="http://schemas.microsoft.com/office/drawing/2014/main" id="{F4F24C2D-764C-43F3-A20E-13DCB668D4ED}"/>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49158" name="Text Box 5">
            <a:extLst>
              <a:ext uri="{FF2B5EF4-FFF2-40B4-BE49-F238E27FC236}">
                <a16:creationId xmlns:a16="http://schemas.microsoft.com/office/drawing/2014/main" id="{ECCBAC2D-EA31-40E5-B7EF-0CD28F6661B5}"/>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7DE97D10-47E6-4E1C-83A4-A9B60DF22084}"/>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Principles</a:t>
            </a:r>
          </a:p>
        </p:txBody>
      </p:sp>
      <p:sp>
        <p:nvSpPr>
          <p:cNvPr id="9219" name="Rectangle 7">
            <a:extLst>
              <a:ext uri="{FF2B5EF4-FFF2-40B4-BE49-F238E27FC236}">
                <a16:creationId xmlns:a16="http://schemas.microsoft.com/office/drawing/2014/main" id="{A17C5308-C790-4622-B684-F8D585AE78A6}"/>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dirty="0">
                <a:solidFill>
                  <a:schemeClr val="accent5">
                    <a:lumMod val="75000"/>
                  </a:schemeClr>
                </a:solidFill>
                <a:latin typeface="Courier New" panose="02070309020205020404" pitchFamily="49" charset="0"/>
                <a:cs typeface="Courier New" panose="02070309020205020404" pitchFamily="49" charset="0"/>
              </a:rPr>
              <a:t>__</a:t>
            </a:r>
            <a:r>
              <a:rPr lang="en-GB" altLang="en-US" b="1" dirty="0">
                <a:solidFill>
                  <a:schemeClr val="accent5">
                    <a:lumMod val="75000"/>
                  </a:schemeClr>
                </a:solidFill>
                <a:latin typeface="Courier New" panose="02070309020205020404" pitchFamily="49" charset="0"/>
                <a:cs typeface="Courier New" panose="02070309020205020404" pitchFamily="49" charset="0"/>
              </a:rPr>
              <a:t>m256i</a:t>
            </a:r>
            <a:r>
              <a:rPr lang="en-GB" altLang="en-US" dirty="0">
                <a:solidFill>
                  <a:schemeClr val="accent5">
                    <a:lumMod val="75000"/>
                  </a:schemeClr>
                </a:solidFill>
                <a:latin typeface="Courier New" panose="02070309020205020404" pitchFamily="49" charset="0"/>
                <a:cs typeface="Courier New" panose="02070309020205020404" pitchFamily="49" charset="0"/>
              </a:rPr>
              <a:t> </a:t>
            </a:r>
            <a:r>
              <a:rPr lang="en-GB" altLang="en-US" dirty="0">
                <a:latin typeface="Courier New" panose="02070309020205020404" pitchFamily="49" charset="0"/>
                <a:cs typeface="Courier New" panose="02070309020205020404" pitchFamily="49" charset="0"/>
              </a:rPr>
              <a:t>represents a 32-byte "array" of integer “nature”</a:t>
            </a:r>
            <a:r>
              <a:rPr lang="en-GB" altLang="en-US" dirty="0">
                <a:solidFill>
                  <a:schemeClr val="accent5">
                    <a:lumMod val="75000"/>
                  </a:schemeClr>
                </a:solidFill>
                <a:latin typeface="Courier New" panose="02070309020205020404" pitchFamily="49" charset="0"/>
                <a:cs typeface="Courier New" panose="02070309020205020404" pitchFamily="49" charset="0"/>
              </a:rPr>
              <a:t>.</a:t>
            </a:r>
          </a:p>
          <a:p>
            <a:pPr lvl="1" eaLnBrk="1" hangingPunct="1">
              <a:defRPr/>
            </a:pPr>
            <a:r>
              <a:rPr lang="en-GB" altLang="en-US" sz="2000" dirty="0">
                <a:solidFill>
                  <a:schemeClr val="accent5">
                    <a:lumMod val="75000"/>
                  </a:schemeClr>
                </a:solidFill>
                <a:latin typeface="Courier New" panose="02070309020205020404" pitchFamily="49" charset="0"/>
                <a:cs typeface="Courier New" panose="02070309020205020404" pitchFamily="49" charset="0"/>
              </a:rPr>
              <a:t>__</a:t>
            </a:r>
            <a:r>
              <a:rPr lang="en-GB" altLang="en-US" sz="2000" b="1" dirty="0">
                <a:solidFill>
                  <a:schemeClr val="accent5">
                    <a:lumMod val="75000"/>
                  </a:schemeClr>
                </a:solidFill>
                <a:latin typeface="Courier New" panose="02070309020205020404" pitchFamily="49" charset="0"/>
                <a:cs typeface="Courier New" panose="02070309020205020404" pitchFamily="49" charset="0"/>
              </a:rPr>
              <a:t>m256 </a:t>
            </a:r>
            <a:r>
              <a:rPr lang="en-GB" altLang="en-US" sz="2000" dirty="0">
                <a:latin typeface="Courier New" panose="02070309020205020404" pitchFamily="49" charset="0"/>
                <a:cs typeface="Courier New" panose="02070309020205020404" pitchFamily="49" charset="0"/>
              </a:rPr>
              <a:t>for float types</a:t>
            </a:r>
            <a:r>
              <a:rPr lang="en-GB" altLang="en-US" sz="2000" dirty="0">
                <a:solidFill>
                  <a:schemeClr val="accent5">
                    <a:lumMod val="75000"/>
                  </a:schemeClr>
                </a:solidFill>
                <a:latin typeface="Courier New" panose="02070309020205020404" pitchFamily="49" charset="0"/>
                <a:cs typeface="Courier New" panose="02070309020205020404" pitchFamily="49" charset="0"/>
              </a:rPr>
              <a:t>.</a:t>
            </a:r>
          </a:p>
          <a:p>
            <a:pPr lvl="1" eaLnBrk="1" hangingPunct="1">
              <a:defRPr/>
            </a:pPr>
            <a:r>
              <a:rPr lang="en-GB" altLang="en-US" sz="2000" dirty="0">
                <a:solidFill>
                  <a:schemeClr val="accent5">
                    <a:lumMod val="75000"/>
                  </a:schemeClr>
                </a:solidFill>
                <a:latin typeface="Courier New" panose="02070309020205020404" pitchFamily="49" charset="0"/>
                <a:cs typeface="Courier New" panose="02070309020205020404" pitchFamily="49" charset="0"/>
              </a:rPr>
              <a:t>__</a:t>
            </a:r>
            <a:r>
              <a:rPr lang="en-GB" altLang="en-US" sz="2000" b="1" dirty="0">
                <a:solidFill>
                  <a:schemeClr val="accent5">
                    <a:lumMod val="75000"/>
                  </a:schemeClr>
                </a:solidFill>
                <a:latin typeface="Courier New" panose="02070309020205020404" pitchFamily="49" charset="0"/>
                <a:cs typeface="Courier New" panose="02070309020205020404" pitchFamily="49" charset="0"/>
              </a:rPr>
              <a:t>m256d </a:t>
            </a:r>
            <a:r>
              <a:rPr lang="en-GB" altLang="en-US" sz="2000" dirty="0">
                <a:latin typeface="Courier New" panose="02070309020205020404" pitchFamily="49" charset="0"/>
                <a:cs typeface="Courier New" panose="02070309020205020404" pitchFamily="49" charset="0"/>
              </a:rPr>
              <a:t>for double types (only 4 elements).</a:t>
            </a:r>
          </a:p>
          <a:p>
            <a:pPr eaLnBrk="1" hangingPunct="1">
              <a:defRPr/>
            </a:pPr>
            <a:endParaRPr lang="en-GB" dirty="0">
              <a:solidFill>
                <a:schemeClr val="accent5">
                  <a:lumMod val="75000"/>
                </a:schemeClr>
              </a:solidFill>
              <a:latin typeface="Courier New" panose="02070309020205020404" pitchFamily="49" charset="0"/>
              <a:cs typeface="Courier New" panose="02070309020205020404" pitchFamily="49" charset="0"/>
              <a:hlinkClick r:id="rId2"/>
            </a:endParaRPr>
          </a:p>
          <a:p>
            <a:pPr eaLnBrk="1" hangingPunct="1">
              <a:defRPr/>
            </a:pPr>
            <a:r>
              <a:rPr lang="en-GB" altLang="en-US" b="1" dirty="0">
                <a:solidFill>
                  <a:schemeClr val="accent5">
                    <a:lumMod val="75000"/>
                  </a:schemeClr>
                </a:solidFill>
                <a:latin typeface="Courier New" panose="02070309020205020404" pitchFamily="49" charset="0"/>
                <a:cs typeface="Courier New" panose="02070309020205020404" pitchFamily="49" charset="0"/>
              </a:rPr>
              <a:t>_mm256_add_epi32 </a:t>
            </a:r>
            <a:r>
              <a:rPr lang="en-GB" altLang="en-US" dirty="0">
                <a:latin typeface="Courier New" panose="02070309020205020404" pitchFamily="49" charset="0"/>
                <a:cs typeface="Courier New" panose="02070309020205020404" pitchFamily="49" charset="0"/>
              </a:rPr>
              <a:t>adds 8 signed 32-bit integers!</a:t>
            </a:r>
          </a:p>
          <a:p>
            <a:pPr lvl="1" eaLnBrk="1" hangingPunct="1">
              <a:defRPr/>
            </a:pPr>
            <a:r>
              <a:rPr lang="en-GB" sz="2500" dirty="0">
                <a:solidFill>
                  <a:srgbClr val="320064"/>
                </a:solidFill>
              </a:rPr>
              <a:t>epi8, epi16 &amp; epi64 </a:t>
            </a:r>
            <a:r>
              <a:rPr lang="en-GB" sz="2500" dirty="0"/>
              <a:t>may exist for some instructions</a:t>
            </a:r>
          </a:p>
          <a:p>
            <a:pPr lvl="2" eaLnBrk="1" hangingPunct="1">
              <a:defRPr/>
            </a:pPr>
            <a:r>
              <a:rPr lang="en-GB" sz="2200" u="sng" dirty="0">
                <a:hlinkClick r:id="rId2"/>
              </a:rPr>
              <a:t>E.g., adding to 16-bit integers</a:t>
            </a:r>
          </a:p>
        </p:txBody>
      </p:sp>
      <p:sp>
        <p:nvSpPr>
          <p:cNvPr id="51204" name="Text Box 3">
            <a:extLst>
              <a:ext uri="{FF2B5EF4-FFF2-40B4-BE49-F238E27FC236}">
                <a16:creationId xmlns:a16="http://schemas.microsoft.com/office/drawing/2014/main" id="{485565D2-73AA-44DC-B09F-442FC195A972}"/>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142B781-9A12-4B97-BF6E-4F5F543684B6}" type="slidenum">
              <a:rPr lang="en-US" altLang="en-US" sz="1400" b="1">
                <a:latin typeface="Times New Roman" panose="02020603050405020304" pitchFamily="18" charset="0"/>
              </a:rPr>
              <a:pPr algn="ctr" eaLnBrk="1" hangingPunct="1"/>
              <a:t>23</a:t>
            </a:fld>
            <a:endParaRPr lang="fr-FR" altLang="en-US" sz="1400" b="1">
              <a:latin typeface="Times New Roman" panose="02020603050405020304" pitchFamily="18" charset="0"/>
            </a:endParaRPr>
          </a:p>
        </p:txBody>
      </p:sp>
      <p:sp>
        <p:nvSpPr>
          <p:cNvPr id="51205" name="Text Box 4">
            <a:extLst>
              <a:ext uri="{FF2B5EF4-FFF2-40B4-BE49-F238E27FC236}">
                <a16:creationId xmlns:a16="http://schemas.microsoft.com/office/drawing/2014/main" id="{C8424ED7-5D61-4D62-A1EC-FD2D3BBF4024}"/>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1206" name="Text Box 5">
            <a:extLst>
              <a:ext uri="{FF2B5EF4-FFF2-40B4-BE49-F238E27FC236}">
                <a16:creationId xmlns:a16="http://schemas.microsoft.com/office/drawing/2014/main" id="{FA121D6D-92D9-4803-BA01-51BF47FE2DD4}"/>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B90D3C3-14C3-4FE7-AFDF-6B974829C989}"/>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1 AVX Register (256 bits/32 bytes)</a:t>
            </a:r>
          </a:p>
        </p:txBody>
      </p:sp>
      <p:sp>
        <p:nvSpPr>
          <p:cNvPr id="52227" name="Text Box 3">
            <a:extLst>
              <a:ext uri="{FF2B5EF4-FFF2-40B4-BE49-F238E27FC236}">
                <a16:creationId xmlns:a16="http://schemas.microsoft.com/office/drawing/2014/main" id="{A95DC478-B3B4-49AC-A72D-FD980492372E}"/>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AC3EA590-5E02-4630-8D38-6AEDAAA4C060}" type="slidenum">
              <a:rPr lang="en-US" altLang="en-US" sz="1400" b="1">
                <a:latin typeface="Times New Roman" panose="02020603050405020304" pitchFamily="18" charset="0"/>
              </a:rPr>
              <a:pPr algn="ctr" eaLnBrk="1" hangingPunct="1"/>
              <a:t>24</a:t>
            </a:fld>
            <a:endParaRPr lang="fr-FR" altLang="en-US" sz="1400" b="1">
              <a:latin typeface="Times New Roman" panose="02020603050405020304" pitchFamily="18" charset="0"/>
            </a:endParaRPr>
          </a:p>
        </p:txBody>
      </p:sp>
      <p:sp>
        <p:nvSpPr>
          <p:cNvPr id="52228" name="Text Box 4">
            <a:extLst>
              <a:ext uri="{FF2B5EF4-FFF2-40B4-BE49-F238E27FC236}">
                <a16:creationId xmlns:a16="http://schemas.microsoft.com/office/drawing/2014/main" id="{849A255B-84E4-4E4B-BBD6-2F2FD5488671}"/>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2229" name="Text Box 5">
            <a:extLst>
              <a:ext uri="{FF2B5EF4-FFF2-40B4-BE49-F238E27FC236}">
                <a16:creationId xmlns:a16="http://schemas.microsoft.com/office/drawing/2014/main" id="{E4A4D961-C82B-426F-BE55-EE0D8554C9D8}"/>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
        <p:nvSpPr>
          <p:cNvPr id="2" name="Rectangle 1">
            <a:extLst>
              <a:ext uri="{FF2B5EF4-FFF2-40B4-BE49-F238E27FC236}">
                <a16:creationId xmlns:a16="http://schemas.microsoft.com/office/drawing/2014/main" id="{85E9FAA5-F3B3-49A9-BB0B-3442A3547709}"/>
              </a:ext>
            </a:extLst>
          </p:cNvPr>
          <p:cNvSpPr/>
          <p:nvPr/>
        </p:nvSpPr>
        <p:spPr>
          <a:xfrm>
            <a:off x="342900" y="25146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float</a:t>
            </a:r>
          </a:p>
        </p:txBody>
      </p:sp>
      <p:sp>
        <p:nvSpPr>
          <p:cNvPr id="8" name="Rectangle 7">
            <a:extLst>
              <a:ext uri="{FF2B5EF4-FFF2-40B4-BE49-F238E27FC236}">
                <a16:creationId xmlns:a16="http://schemas.microsoft.com/office/drawing/2014/main" id="{C1886832-E830-48A6-8200-0DBD271AD67F}"/>
              </a:ext>
            </a:extLst>
          </p:cNvPr>
          <p:cNvSpPr/>
          <p:nvPr/>
        </p:nvSpPr>
        <p:spPr>
          <a:xfrm>
            <a:off x="1371600" y="25146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float</a:t>
            </a:r>
          </a:p>
        </p:txBody>
      </p:sp>
      <p:sp>
        <p:nvSpPr>
          <p:cNvPr id="9" name="Rectangle 8">
            <a:extLst>
              <a:ext uri="{FF2B5EF4-FFF2-40B4-BE49-F238E27FC236}">
                <a16:creationId xmlns:a16="http://schemas.microsoft.com/office/drawing/2014/main" id="{E9BAB5B3-BE85-4EBF-9F3B-A910D011EBF0}"/>
              </a:ext>
            </a:extLst>
          </p:cNvPr>
          <p:cNvSpPr/>
          <p:nvPr/>
        </p:nvSpPr>
        <p:spPr>
          <a:xfrm>
            <a:off x="2400300" y="25146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float</a:t>
            </a:r>
          </a:p>
        </p:txBody>
      </p:sp>
      <p:sp>
        <p:nvSpPr>
          <p:cNvPr id="10" name="Rectangle 9">
            <a:extLst>
              <a:ext uri="{FF2B5EF4-FFF2-40B4-BE49-F238E27FC236}">
                <a16:creationId xmlns:a16="http://schemas.microsoft.com/office/drawing/2014/main" id="{CFDB432E-A168-44C6-BCA4-211097AA356C}"/>
              </a:ext>
            </a:extLst>
          </p:cNvPr>
          <p:cNvSpPr/>
          <p:nvPr/>
        </p:nvSpPr>
        <p:spPr>
          <a:xfrm>
            <a:off x="3390900" y="25146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float</a:t>
            </a:r>
          </a:p>
        </p:txBody>
      </p:sp>
      <p:sp>
        <p:nvSpPr>
          <p:cNvPr id="14" name="Rectangle 13">
            <a:extLst>
              <a:ext uri="{FF2B5EF4-FFF2-40B4-BE49-F238E27FC236}">
                <a16:creationId xmlns:a16="http://schemas.microsoft.com/office/drawing/2014/main" id="{B335E0E5-7340-47CE-8AF8-31A9C26A73E0}"/>
              </a:ext>
            </a:extLst>
          </p:cNvPr>
          <p:cNvSpPr/>
          <p:nvPr/>
        </p:nvSpPr>
        <p:spPr>
          <a:xfrm>
            <a:off x="7505700" y="25146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float</a:t>
            </a:r>
          </a:p>
        </p:txBody>
      </p:sp>
      <p:sp>
        <p:nvSpPr>
          <p:cNvPr id="15" name="Rectangle 14">
            <a:extLst>
              <a:ext uri="{FF2B5EF4-FFF2-40B4-BE49-F238E27FC236}">
                <a16:creationId xmlns:a16="http://schemas.microsoft.com/office/drawing/2014/main" id="{AC4A574E-49FB-4ECD-9D62-D3C7206B04EE}"/>
              </a:ext>
            </a:extLst>
          </p:cNvPr>
          <p:cNvSpPr/>
          <p:nvPr/>
        </p:nvSpPr>
        <p:spPr>
          <a:xfrm>
            <a:off x="6477000" y="25146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float</a:t>
            </a:r>
          </a:p>
        </p:txBody>
      </p:sp>
      <p:sp>
        <p:nvSpPr>
          <p:cNvPr id="16" name="Rectangle 15">
            <a:extLst>
              <a:ext uri="{FF2B5EF4-FFF2-40B4-BE49-F238E27FC236}">
                <a16:creationId xmlns:a16="http://schemas.microsoft.com/office/drawing/2014/main" id="{1193FE42-6F75-47DC-84D4-A5E043873157}"/>
              </a:ext>
            </a:extLst>
          </p:cNvPr>
          <p:cNvSpPr/>
          <p:nvPr/>
        </p:nvSpPr>
        <p:spPr>
          <a:xfrm>
            <a:off x="5438775" y="25146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float</a:t>
            </a:r>
          </a:p>
        </p:txBody>
      </p:sp>
      <p:sp>
        <p:nvSpPr>
          <p:cNvPr id="17" name="Rectangle 16">
            <a:extLst>
              <a:ext uri="{FF2B5EF4-FFF2-40B4-BE49-F238E27FC236}">
                <a16:creationId xmlns:a16="http://schemas.microsoft.com/office/drawing/2014/main" id="{A454DE8E-F6F1-4140-B308-8CD7F41E01BE}"/>
              </a:ext>
            </a:extLst>
          </p:cNvPr>
          <p:cNvSpPr/>
          <p:nvPr/>
        </p:nvSpPr>
        <p:spPr>
          <a:xfrm>
            <a:off x="4410075" y="25146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float</a:t>
            </a:r>
          </a:p>
        </p:txBody>
      </p:sp>
      <p:sp>
        <p:nvSpPr>
          <p:cNvPr id="52238" name="TextBox 2">
            <a:extLst>
              <a:ext uri="{FF2B5EF4-FFF2-40B4-BE49-F238E27FC236}">
                <a16:creationId xmlns:a16="http://schemas.microsoft.com/office/drawing/2014/main" id="{ACE85845-A94E-4DCE-AC2D-D78D705C0728}"/>
              </a:ext>
            </a:extLst>
          </p:cNvPr>
          <p:cNvSpPr txBox="1">
            <a:spLocks noChangeArrowheads="1"/>
          </p:cNvSpPr>
          <p:nvPr/>
        </p:nvSpPr>
        <p:spPr bwMode="auto">
          <a:xfrm>
            <a:off x="609600" y="2133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0</a:t>
            </a:r>
          </a:p>
        </p:txBody>
      </p:sp>
      <p:sp>
        <p:nvSpPr>
          <p:cNvPr id="52239" name="TextBox 18">
            <a:extLst>
              <a:ext uri="{FF2B5EF4-FFF2-40B4-BE49-F238E27FC236}">
                <a16:creationId xmlns:a16="http://schemas.microsoft.com/office/drawing/2014/main" id="{97C5299C-AF10-4953-A491-78D4B4D9364C}"/>
              </a:ext>
            </a:extLst>
          </p:cNvPr>
          <p:cNvSpPr txBox="1">
            <a:spLocks noChangeArrowheads="1"/>
          </p:cNvSpPr>
          <p:nvPr/>
        </p:nvSpPr>
        <p:spPr bwMode="auto">
          <a:xfrm>
            <a:off x="1676400" y="2133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1</a:t>
            </a:r>
          </a:p>
        </p:txBody>
      </p:sp>
      <p:sp>
        <p:nvSpPr>
          <p:cNvPr id="52240" name="TextBox 19">
            <a:extLst>
              <a:ext uri="{FF2B5EF4-FFF2-40B4-BE49-F238E27FC236}">
                <a16:creationId xmlns:a16="http://schemas.microsoft.com/office/drawing/2014/main" id="{485EE9A5-8E07-4241-AC8A-D9CD8D5A81F3}"/>
              </a:ext>
            </a:extLst>
          </p:cNvPr>
          <p:cNvSpPr txBox="1">
            <a:spLocks noChangeArrowheads="1"/>
          </p:cNvSpPr>
          <p:nvPr/>
        </p:nvSpPr>
        <p:spPr bwMode="auto">
          <a:xfrm>
            <a:off x="2667000" y="2133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2</a:t>
            </a:r>
          </a:p>
        </p:txBody>
      </p:sp>
      <p:sp>
        <p:nvSpPr>
          <p:cNvPr id="52241" name="TextBox 20">
            <a:extLst>
              <a:ext uri="{FF2B5EF4-FFF2-40B4-BE49-F238E27FC236}">
                <a16:creationId xmlns:a16="http://schemas.microsoft.com/office/drawing/2014/main" id="{237CE2C1-D2BD-4E2D-AE80-574CE384E025}"/>
              </a:ext>
            </a:extLst>
          </p:cNvPr>
          <p:cNvSpPr txBox="1">
            <a:spLocks noChangeArrowheads="1"/>
          </p:cNvSpPr>
          <p:nvPr/>
        </p:nvSpPr>
        <p:spPr bwMode="auto">
          <a:xfrm>
            <a:off x="3657600" y="2133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3</a:t>
            </a:r>
          </a:p>
        </p:txBody>
      </p:sp>
      <p:sp>
        <p:nvSpPr>
          <p:cNvPr id="52242" name="TextBox 21">
            <a:extLst>
              <a:ext uri="{FF2B5EF4-FFF2-40B4-BE49-F238E27FC236}">
                <a16:creationId xmlns:a16="http://schemas.microsoft.com/office/drawing/2014/main" id="{23C3CB4C-CCB5-472B-AABF-B2B180B3CE73}"/>
              </a:ext>
            </a:extLst>
          </p:cNvPr>
          <p:cNvSpPr txBox="1">
            <a:spLocks noChangeArrowheads="1"/>
          </p:cNvSpPr>
          <p:nvPr/>
        </p:nvSpPr>
        <p:spPr bwMode="auto">
          <a:xfrm>
            <a:off x="4648200" y="2133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4</a:t>
            </a:r>
          </a:p>
        </p:txBody>
      </p:sp>
      <p:sp>
        <p:nvSpPr>
          <p:cNvPr id="52243" name="TextBox 22">
            <a:extLst>
              <a:ext uri="{FF2B5EF4-FFF2-40B4-BE49-F238E27FC236}">
                <a16:creationId xmlns:a16="http://schemas.microsoft.com/office/drawing/2014/main" id="{BE1D4F0B-D053-483F-988A-754899A18787}"/>
              </a:ext>
            </a:extLst>
          </p:cNvPr>
          <p:cNvSpPr txBox="1">
            <a:spLocks noChangeArrowheads="1"/>
          </p:cNvSpPr>
          <p:nvPr/>
        </p:nvSpPr>
        <p:spPr bwMode="auto">
          <a:xfrm>
            <a:off x="5715000" y="2133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5</a:t>
            </a:r>
          </a:p>
        </p:txBody>
      </p:sp>
      <p:sp>
        <p:nvSpPr>
          <p:cNvPr id="52244" name="TextBox 23">
            <a:extLst>
              <a:ext uri="{FF2B5EF4-FFF2-40B4-BE49-F238E27FC236}">
                <a16:creationId xmlns:a16="http://schemas.microsoft.com/office/drawing/2014/main" id="{0506A164-516D-4823-B2E7-D23A99F2DCC5}"/>
              </a:ext>
            </a:extLst>
          </p:cNvPr>
          <p:cNvSpPr txBox="1">
            <a:spLocks noChangeArrowheads="1"/>
          </p:cNvSpPr>
          <p:nvPr/>
        </p:nvSpPr>
        <p:spPr bwMode="auto">
          <a:xfrm>
            <a:off x="6781800" y="2133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6</a:t>
            </a:r>
          </a:p>
        </p:txBody>
      </p:sp>
      <p:sp>
        <p:nvSpPr>
          <p:cNvPr id="52245" name="TextBox 24">
            <a:extLst>
              <a:ext uri="{FF2B5EF4-FFF2-40B4-BE49-F238E27FC236}">
                <a16:creationId xmlns:a16="http://schemas.microsoft.com/office/drawing/2014/main" id="{6F94D248-1159-4C25-8A14-A04F2669AC5E}"/>
              </a:ext>
            </a:extLst>
          </p:cNvPr>
          <p:cNvSpPr txBox="1">
            <a:spLocks noChangeArrowheads="1"/>
          </p:cNvSpPr>
          <p:nvPr/>
        </p:nvSpPr>
        <p:spPr bwMode="auto">
          <a:xfrm>
            <a:off x="7848600" y="2133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7</a:t>
            </a:r>
          </a:p>
        </p:txBody>
      </p:sp>
      <p:cxnSp>
        <p:nvCxnSpPr>
          <p:cNvPr id="6" name="Straight Connector 5">
            <a:extLst>
              <a:ext uri="{FF2B5EF4-FFF2-40B4-BE49-F238E27FC236}">
                <a16:creationId xmlns:a16="http://schemas.microsoft.com/office/drawing/2014/main" id="{5F0371AE-E998-4DE3-87F6-DF5722030C29}"/>
              </a:ext>
            </a:extLst>
          </p:cNvPr>
          <p:cNvCxnSpPr/>
          <p:nvPr/>
        </p:nvCxnSpPr>
        <p:spPr>
          <a:xfrm>
            <a:off x="342900" y="1981200"/>
            <a:ext cx="0" cy="281940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2247" name="TextBox 28">
            <a:extLst>
              <a:ext uri="{FF2B5EF4-FFF2-40B4-BE49-F238E27FC236}">
                <a16:creationId xmlns:a16="http://schemas.microsoft.com/office/drawing/2014/main" id="{12104D14-E0EC-4682-BEE3-6359085F2E13}"/>
              </a:ext>
            </a:extLst>
          </p:cNvPr>
          <p:cNvSpPr txBox="1">
            <a:spLocks noChangeArrowheads="1"/>
          </p:cNvSpPr>
          <p:nvPr/>
        </p:nvSpPr>
        <p:spPr bwMode="auto">
          <a:xfrm>
            <a:off x="114300" y="1600200"/>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Bit 0</a:t>
            </a:r>
          </a:p>
        </p:txBody>
      </p:sp>
      <p:cxnSp>
        <p:nvCxnSpPr>
          <p:cNvPr id="30" name="Straight Connector 29">
            <a:extLst>
              <a:ext uri="{FF2B5EF4-FFF2-40B4-BE49-F238E27FC236}">
                <a16:creationId xmlns:a16="http://schemas.microsoft.com/office/drawing/2014/main" id="{C5CF4B69-6604-4063-8E6C-3A44B9EA2783}"/>
              </a:ext>
            </a:extLst>
          </p:cNvPr>
          <p:cNvCxnSpPr/>
          <p:nvPr/>
        </p:nvCxnSpPr>
        <p:spPr>
          <a:xfrm>
            <a:off x="8534400" y="1981200"/>
            <a:ext cx="0" cy="2819400"/>
          </a:xfrm>
          <a:prstGeom prst="line">
            <a:avLst/>
          </a:prstGeom>
          <a:ln w="28575">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52249" name="TextBox 30">
            <a:extLst>
              <a:ext uri="{FF2B5EF4-FFF2-40B4-BE49-F238E27FC236}">
                <a16:creationId xmlns:a16="http://schemas.microsoft.com/office/drawing/2014/main" id="{C96C58B0-7677-413A-B12A-A2372A102577}"/>
              </a:ext>
            </a:extLst>
          </p:cNvPr>
          <p:cNvSpPr txBox="1">
            <a:spLocks noChangeArrowheads="1"/>
          </p:cNvSpPr>
          <p:nvPr/>
        </p:nvSpPr>
        <p:spPr bwMode="auto">
          <a:xfrm>
            <a:off x="7734300" y="1600200"/>
            <a:ext cx="1257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Bit 256</a:t>
            </a:r>
          </a:p>
        </p:txBody>
      </p:sp>
      <p:sp>
        <p:nvSpPr>
          <p:cNvPr id="32" name="Rectangle 31">
            <a:extLst>
              <a:ext uri="{FF2B5EF4-FFF2-40B4-BE49-F238E27FC236}">
                <a16:creationId xmlns:a16="http://schemas.microsoft.com/office/drawing/2014/main" id="{1E93ADE3-182D-424D-82B7-B418F12A027E}"/>
              </a:ext>
            </a:extLst>
          </p:cNvPr>
          <p:cNvSpPr/>
          <p:nvPr/>
        </p:nvSpPr>
        <p:spPr>
          <a:xfrm>
            <a:off x="342900" y="3429000"/>
            <a:ext cx="2057400" cy="304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double</a:t>
            </a:r>
          </a:p>
        </p:txBody>
      </p:sp>
      <p:sp>
        <p:nvSpPr>
          <p:cNvPr id="34" name="Rectangle 33">
            <a:extLst>
              <a:ext uri="{FF2B5EF4-FFF2-40B4-BE49-F238E27FC236}">
                <a16:creationId xmlns:a16="http://schemas.microsoft.com/office/drawing/2014/main" id="{DA97EBD2-A432-46B4-9F7D-18A15186DAF1}"/>
              </a:ext>
            </a:extLst>
          </p:cNvPr>
          <p:cNvSpPr/>
          <p:nvPr/>
        </p:nvSpPr>
        <p:spPr>
          <a:xfrm>
            <a:off x="2400300" y="3429000"/>
            <a:ext cx="2009775" cy="304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double</a:t>
            </a:r>
          </a:p>
        </p:txBody>
      </p:sp>
      <p:sp>
        <p:nvSpPr>
          <p:cNvPr id="36" name="Rectangle 35">
            <a:extLst>
              <a:ext uri="{FF2B5EF4-FFF2-40B4-BE49-F238E27FC236}">
                <a16:creationId xmlns:a16="http://schemas.microsoft.com/office/drawing/2014/main" id="{ECB071D4-087C-4D43-B0A4-24AA813D1974}"/>
              </a:ext>
            </a:extLst>
          </p:cNvPr>
          <p:cNvSpPr/>
          <p:nvPr/>
        </p:nvSpPr>
        <p:spPr>
          <a:xfrm>
            <a:off x="6477000" y="3429000"/>
            <a:ext cx="2057400" cy="304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double</a:t>
            </a:r>
          </a:p>
        </p:txBody>
      </p:sp>
      <p:sp>
        <p:nvSpPr>
          <p:cNvPr id="39" name="Rectangle 38">
            <a:extLst>
              <a:ext uri="{FF2B5EF4-FFF2-40B4-BE49-F238E27FC236}">
                <a16:creationId xmlns:a16="http://schemas.microsoft.com/office/drawing/2014/main" id="{B44AB439-5DF6-4093-9971-1AC530586654}"/>
              </a:ext>
            </a:extLst>
          </p:cNvPr>
          <p:cNvSpPr/>
          <p:nvPr/>
        </p:nvSpPr>
        <p:spPr>
          <a:xfrm>
            <a:off x="4410075" y="3429000"/>
            <a:ext cx="2057400" cy="3048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double</a:t>
            </a:r>
          </a:p>
        </p:txBody>
      </p:sp>
      <p:sp>
        <p:nvSpPr>
          <p:cNvPr id="52254" name="TextBox 39">
            <a:extLst>
              <a:ext uri="{FF2B5EF4-FFF2-40B4-BE49-F238E27FC236}">
                <a16:creationId xmlns:a16="http://schemas.microsoft.com/office/drawing/2014/main" id="{365DD039-591E-4F2F-9049-6ADC874F4DDF}"/>
              </a:ext>
            </a:extLst>
          </p:cNvPr>
          <p:cNvSpPr txBox="1">
            <a:spLocks noChangeArrowheads="1"/>
          </p:cNvSpPr>
          <p:nvPr/>
        </p:nvSpPr>
        <p:spPr bwMode="auto">
          <a:xfrm>
            <a:off x="1219200" y="3057525"/>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0</a:t>
            </a:r>
          </a:p>
        </p:txBody>
      </p:sp>
      <p:sp>
        <p:nvSpPr>
          <p:cNvPr id="52255" name="TextBox 41">
            <a:extLst>
              <a:ext uri="{FF2B5EF4-FFF2-40B4-BE49-F238E27FC236}">
                <a16:creationId xmlns:a16="http://schemas.microsoft.com/office/drawing/2014/main" id="{D4D695F0-2079-4659-8453-434BC74FA99F}"/>
              </a:ext>
            </a:extLst>
          </p:cNvPr>
          <p:cNvSpPr txBox="1">
            <a:spLocks noChangeArrowheads="1"/>
          </p:cNvSpPr>
          <p:nvPr/>
        </p:nvSpPr>
        <p:spPr bwMode="auto">
          <a:xfrm>
            <a:off x="5210175" y="3048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2</a:t>
            </a:r>
          </a:p>
        </p:txBody>
      </p:sp>
      <p:sp>
        <p:nvSpPr>
          <p:cNvPr id="52256" name="TextBox 42">
            <a:extLst>
              <a:ext uri="{FF2B5EF4-FFF2-40B4-BE49-F238E27FC236}">
                <a16:creationId xmlns:a16="http://schemas.microsoft.com/office/drawing/2014/main" id="{A59AA8B8-EF5E-4A21-B587-B6D9E11BD486}"/>
              </a:ext>
            </a:extLst>
          </p:cNvPr>
          <p:cNvSpPr txBox="1">
            <a:spLocks noChangeArrowheads="1"/>
          </p:cNvSpPr>
          <p:nvPr/>
        </p:nvSpPr>
        <p:spPr bwMode="auto">
          <a:xfrm>
            <a:off x="7239000" y="3048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3</a:t>
            </a:r>
          </a:p>
        </p:txBody>
      </p:sp>
      <p:sp>
        <p:nvSpPr>
          <p:cNvPr id="52257" name="TextBox 46">
            <a:extLst>
              <a:ext uri="{FF2B5EF4-FFF2-40B4-BE49-F238E27FC236}">
                <a16:creationId xmlns:a16="http://schemas.microsoft.com/office/drawing/2014/main" id="{5355EF21-D412-4BE9-BB64-0BA9A80FFB76}"/>
              </a:ext>
            </a:extLst>
          </p:cNvPr>
          <p:cNvSpPr txBox="1">
            <a:spLocks noChangeArrowheads="1"/>
          </p:cNvSpPr>
          <p:nvPr/>
        </p:nvSpPr>
        <p:spPr bwMode="auto">
          <a:xfrm>
            <a:off x="3200400" y="3048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1</a:t>
            </a:r>
          </a:p>
        </p:txBody>
      </p:sp>
      <p:cxnSp>
        <p:nvCxnSpPr>
          <p:cNvPr id="18" name="Straight Arrow Connector 17">
            <a:extLst>
              <a:ext uri="{FF2B5EF4-FFF2-40B4-BE49-F238E27FC236}">
                <a16:creationId xmlns:a16="http://schemas.microsoft.com/office/drawing/2014/main" id="{D56C9407-A447-4915-88B6-F66C5055308E}"/>
              </a:ext>
            </a:extLst>
          </p:cNvPr>
          <p:cNvCxnSpPr/>
          <p:nvPr/>
        </p:nvCxnSpPr>
        <p:spPr>
          <a:xfrm>
            <a:off x="438150" y="2133600"/>
            <a:ext cx="8096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7D358DB-0FA8-4554-B322-682D6014C300}"/>
              </a:ext>
            </a:extLst>
          </p:cNvPr>
          <p:cNvSpPr/>
          <p:nvPr/>
        </p:nvSpPr>
        <p:spPr>
          <a:xfrm>
            <a:off x="33337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52260" name="TextBox 57">
            <a:extLst>
              <a:ext uri="{FF2B5EF4-FFF2-40B4-BE49-F238E27FC236}">
                <a16:creationId xmlns:a16="http://schemas.microsoft.com/office/drawing/2014/main" id="{653329C8-23B9-4243-B4BF-48A73E62A4A5}"/>
              </a:ext>
            </a:extLst>
          </p:cNvPr>
          <p:cNvSpPr txBox="1">
            <a:spLocks noChangeArrowheads="1"/>
          </p:cNvSpPr>
          <p:nvPr/>
        </p:nvSpPr>
        <p:spPr bwMode="auto">
          <a:xfrm>
            <a:off x="3810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0</a:t>
            </a:r>
          </a:p>
        </p:txBody>
      </p:sp>
      <p:sp>
        <p:nvSpPr>
          <p:cNvPr id="52261" name="TextBox 58">
            <a:extLst>
              <a:ext uri="{FF2B5EF4-FFF2-40B4-BE49-F238E27FC236}">
                <a16:creationId xmlns:a16="http://schemas.microsoft.com/office/drawing/2014/main" id="{1316899C-DA57-49E9-9250-8C74C2B5E5D3}"/>
              </a:ext>
            </a:extLst>
          </p:cNvPr>
          <p:cNvSpPr txBox="1">
            <a:spLocks noChangeArrowheads="1"/>
          </p:cNvSpPr>
          <p:nvPr/>
        </p:nvSpPr>
        <p:spPr bwMode="auto">
          <a:xfrm>
            <a:off x="9144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1</a:t>
            </a:r>
          </a:p>
        </p:txBody>
      </p:sp>
      <p:sp>
        <p:nvSpPr>
          <p:cNvPr id="52262" name="TextBox 59">
            <a:extLst>
              <a:ext uri="{FF2B5EF4-FFF2-40B4-BE49-F238E27FC236}">
                <a16:creationId xmlns:a16="http://schemas.microsoft.com/office/drawing/2014/main" id="{B68F243D-9A57-44EC-81DE-3ED25DCC16A4}"/>
              </a:ext>
            </a:extLst>
          </p:cNvPr>
          <p:cNvSpPr txBox="1">
            <a:spLocks noChangeArrowheads="1"/>
          </p:cNvSpPr>
          <p:nvPr/>
        </p:nvSpPr>
        <p:spPr bwMode="auto">
          <a:xfrm>
            <a:off x="14478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2</a:t>
            </a:r>
          </a:p>
        </p:txBody>
      </p:sp>
      <p:sp>
        <p:nvSpPr>
          <p:cNvPr id="52263" name="TextBox 60">
            <a:extLst>
              <a:ext uri="{FF2B5EF4-FFF2-40B4-BE49-F238E27FC236}">
                <a16:creationId xmlns:a16="http://schemas.microsoft.com/office/drawing/2014/main" id="{F49DFDF5-D490-41ED-A2E6-A3A408072356}"/>
              </a:ext>
            </a:extLst>
          </p:cNvPr>
          <p:cNvSpPr txBox="1">
            <a:spLocks noChangeArrowheads="1"/>
          </p:cNvSpPr>
          <p:nvPr/>
        </p:nvSpPr>
        <p:spPr bwMode="auto">
          <a:xfrm>
            <a:off x="19050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3</a:t>
            </a:r>
          </a:p>
        </p:txBody>
      </p:sp>
      <p:sp>
        <p:nvSpPr>
          <p:cNvPr id="52264" name="TextBox 61">
            <a:extLst>
              <a:ext uri="{FF2B5EF4-FFF2-40B4-BE49-F238E27FC236}">
                <a16:creationId xmlns:a16="http://schemas.microsoft.com/office/drawing/2014/main" id="{79B1CA51-17FD-4AED-82BC-A54893B1143B}"/>
              </a:ext>
            </a:extLst>
          </p:cNvPr>
          <p:cNvSpPr txBox="1">
            <a:spLocks noChangeArrowheads="1"/>
          </p:cNvSpPr>
          <p:nvPr/>
        </p:nvSpPr>
        <p:spPr bwMode="auto">
          <a:xfrm>
            <a:off x="24384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4</a:t>
            </a:r>
          </a:p>
        </p:txBody>
      </p:sp>
      <p:sp>
        <p:nvSpPr>
          <p:cNvPr id="52265" name="TextBox 62">
            <a:extLst>
              <a:ext uri="{FF2B5EF4-FFF2-40B4-BE49-F238E27FC236}">
                <a16:creationId xmlns:a16="http://schemas.microsoft.com/office/drawing/2014/main" id="{380CC273-E8DC-48AB-9E0C-1F27B2D4A443}"/>
              </a:ext>
            </a:extLst>
          </p:cNvPr>
          <p:cNvSpPr txBox="1">
            <a:spLocks noChangeArrowheads="1"/>
          </p:cNvSpPr>
          <p:nvPr/>
        </p:nvSpPr>
        <p:spPr bwMode="auto">
          <a:xfrm>
            <a:off x="29718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5</a:t>
            </a:r>
          </a:p>
        </p:txBody>
      </p:sp>
      <p:sp>
        <p:nvSpPr>
          <p:cNvPr id="52266" name="TextBox 63">
            <a:extLst>
              <a:ext uri="{FF2B5EF4-FFF2-40B4-BE49-F238E27FC236}">
                <a16:creationId xmlns:a16="http://schemas.microsoft.com/office/drawing/2014/main" id="{17B31E35-74BC-4277-AB6D-9251E55C3E13}"/>
              </a:ext>
            </a:extLst>
          </p:cNvPr>
          <p:cNvSpPr txBox="1">
            <a:spLocks noChangeArrowheads="1"/>
          </p:cNvSpPr>
          <p:nvPr/>
        </p:nvSpPr>
        <p:spPr bwMode="auto">
          <a:xfrm>
            <a:off x="35052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6</a:t>
            </a:r>
          </a:p>
        </p:txBody>
      </p:sp>
      <p:sp>
        <p:nvSpPr>
          <p:cNvPr id="52267" name="TextBox 64">
            <a:extLst>
              <a:ext uri="{FF2B5EF4-FFF2-40B4-BE49-F238E27FC236}">
                <a16:creationId xmlns:a16="http://schemas.microsoft.com/office/drawing/2014/main" id="{5D0FDDD1-DEF8-452F-8575-9671C86306FD}"/>
              </a:ext>
            </a:extLst>
          </p:cNvPr>
          <p:cNvSpPr txBox="1">
            <a:spLocks noChangeArrowheads="1"/>
          </p:cNvSpPr>
          <p:nvPr/>
        </p:nvSpPr>
        <p:spPr bwMode="auto">
          <a:xfrm>
            <a:off x="39624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7</a:t>
            </a:r>
          </a:p>
        </p:txBody>
      </p:sp>
      <p:sp>
        <p:nvSpPr>
          <p:cNvPr id="67" name="Rectangle 66">
            <a:extLst>
              <a:ext uri="{FF2B5EF4-FFF2-40B4-BE49-F238E27FC236}">
                <a16:creationId xmlns:a16="http://schemas.microsoft.com/office/drawing/2014/main" id="{07D91AB9-A186-43A1-858F-B91A92EF3E39}"/>
              </a:ext>
            </a:extLst>
          </p:cNvPr>
          <p:cNvSpPr/>
          <p:nvPr/>
        </p:nvSpPr>
        <p:spPr>
          <a:xfrm>
            <a:off x="84772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68" name="Rectangle 67">
            <a:extLst>
              <a:ext uri="{FF2B5EF4-FFF2-40B4-BE49-F238E27FC236}">
                <a16:creationId xmlns:a16="http://schemas.microsoft.com/office/drawing/2014/main" id="{6B853B57-3FF1-47E7-999D-023145017DEB}"/>
              </a:ext>
            </a:extLst>
          </p:cNvPr>
          <p:cNvSpPr/>
          <p:nvPr/>
        </p:nvSpPr>
        <p:spPr>
          <a:xfrm>
            <a:off x="136207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69" name="Rectangle 68">
            <a:extLst>
              <a:ext uri="{FF2B5EF4-FFF2-40B4-BE49-F238E27FC236}">
                <a16:creationId xmlns:a16="http://schemas.microsoft.com/office/drawing/2014/main" id="{37BEEDCA-ACF6-427D-AB4A-72E751AD498D}"/>
              </a:ext>
            </a:extLst>
          </p:cNvPr>
          <p:cNvSpPr/>
          <p:nvPr/>
        </p:nvSpPr>
        <p:spPr>
          <a:xfrm>
            <a:off x="187642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70" name="Rectangle 69">
            <a:extLst>
              <a:ext uri="{FF2B5EF4-FFF2-40B4-BE49-F238E27FC236}">
                <a16:creationId xmlns:a16="http://schemas.microsoft.com/office/drawing/2014/main" id="{F56595BF-FC03-45C5-935D-5897C315B6DF}"/>
              </a:ext>
            </a:extLst>
          </p:cNvPr>
          <p:cNvSpPr/>
          <p:nvPr/>
        </p:nvSpPr>
        <p:spPr>
          <a:xfrm>
            <a:off x="239077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71" name="Rectangle 70">
            <a:extLst>
              <a:ext uri="{FF2B5EF4-FFF2-40B4-BE49-F238E27FC236}">
                <a16:creationId xmlns:a16="http://schemas.microsoft.com/office/drawing/2014/main" id="{0D567A04-FE96-4C46-AA0B-734F05010A05}"/>
              </a:ext>
            </a:extLst>
          </p:cNvPr>
          <p:cNvSpPr/>
          <p:nvPr/>
        </p:nvSpPr>
        <p:spPr>
          <a:xfrm>
            <a:off x="290512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72" name="Rectangle 71">
            <a:extLst>
              <a:ext uri="{FF2B5EF4-FFF2-40B4-BE49-F238E27FC236}">
                <a16:creationId xmlns:a16="http://schemas.microsoft.com/office/drawing/2014/main" id="{87BC5FFE-209E-4189-9F12-C11C8B7C6A7B}"/>
              </a:ext>
            </a:extLst>
          </p:cNvPr>
          <p:cNvSpPr/>
          <p:nvPr/>
        </p:nvSpPr>
        <p:spPr>
          <a:xfrm>
            <a:off x="341947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73" name="Rectangle 72">
            <a:extLst>
              <a:ext uri="{FF2B5EF4-FFF2-40B4-BE49-F238E27FC236}">
                <a16:creationId xmlns:a16="http://schemas.microsoft.com/office/drawing/2014/main" id="{916BE956-680E-4FB0-B34E-3091040D4F02}"/>
              </a:ext>
            </a:extLst>
          </p:cNvPr>
          <p:cNvSpPr/>
          <p:nvPr/>
        </p:nvSpPr>
        <p:spPr>
          <a:xfrm>
            <a:off x="393382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74" name="Rectangle 73">
            <a:extLst>
              <a:ext uri="{FF2B5EF4-FFF2-40B4-BE49-F238E27FC236}">
                <a16:creationId xmlns:a16="http://schemas.microsoft.com/office/drawing/2014/main" id="{E5D23D12-EE9E-44E8-9FFA-8F44F0B823B4}"/>
              </a:ext>
            </a:extLst>
          </p:cNvPr>
          <p:cNvSpPr/>
          <p:nvPr/>
        </p:nvSpPr>
        <p:spPr>
          <a:xfrm>
            <a:off x="444817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75" name="Rectangle 74">
            <a:extLst>
              <a:ext uri="{FF2B5EF4-FFF2-40B4-BE49-F238E27FC236}">
                <a16:creationId xmlns:a16="http://schemas.microsoft.com/office/drawing/2014/main" id="{6CA14BE0-D100-43CF-9689-82F50D20A000}"/>
              </a:ext>
            </a:extLst>
          </p:cNvPr>
          <p:cNvSpPr/>
          <p:nvPr/>
        </p:nvSpPr>
        <p:spPr>
          <a:xfrm>
            <a:off x="496252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76" name="Rectangle 75">
            <a:extLst>
              <a:ext uri="{FF2B5EF4-FFF2-40B4-BE49-F238E27FC236}">
                <a16:creationId xmlns:a16="http://schemas.microsoft.com/office/drawing/2014/main" id="{8A2C6EB3-0724-4B35-801B-C5AA1776DE56}"/>
              </a:ext>
            </a:extLst>
          </p:cNvPr>
          <p:cNvSpPr/>
          <p:nvPr/>
        </p:nvSpPr>
        <p:spPr>
          <a:xfrm>
            <a:off x="547687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77" name="Rectangle 76">
            <a:extLst>
              <a:ext uri="{FF2B5EF4-FFF2-40B4-BE49-F238E27FC236}">
                <a16:creationId xmlns:a16="http://schemas.microsoft.com/office/drawing/2014/main" id="{AEB834CE-4B27-450A-BE0C-7E3719FADDCB}"/>
              </a:ext>
            </a:extLst>
          </p:cNvPr>
          <p:cNvSpPr/>
          <p:nvPr/>
        </p:nvSpPr>
        <p:spPr>
          <a:xfrm>
            <a:off x="599122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78" name="Rectangle 77">
            <a:extLst>
              <a:ext uri="{FF2B5EF4-FFF2-40B4-BE49-F238E27FC236}">
                <a16:creationId xmlns:a16="http://schemas.microsoft.com/office/drawing/2014/main" id="{59594631-186C-415C-BD46-9A9E30D066C2}"/>
              </a:ext>
            </a:extLst>
          </p:cNvPr>
          <p:cNvSpPr/>
          <p:nvPr/>
        </p:nvSpPr>
        <p:spPr>
          <a:xfrm>
            <a:off x="650557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79" name="Rectangle 78">
            <a:extLst>
              <a:ext uri="{FF2B5EF4-FFF2-40B4-BE49-F238E27FC236}">
                <a16:creationId xmlns:a16="http://schemas.microsoft.com/office/drawing/2014/main" id="{B2D38572-ADF8-47D9-92DC-46A5C04FCA27}"/>
              </a:ext>
            </a:extLst>
          </p:cNvPr>
          <p:cNvSpPr/>
          <p:nvPr/>
        </p:nvSpPr>
        <p:spPr>
          <a:xfrm>
            <a:off x="701992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80" name="Rectangle 79">
            <a:extLst>
              <a:ext uri="{FF2B5EF4-FFF2-40B4-BE49-F238E27FC236}">
                <a16:creationId xmlns:a16="http://schemas.microsoft.com/office/drawing/2014/main" id="{B564E7BB-0ACA-4C01-B461-1CD65624898F}"/>
              </a:ext>
            </a:extLst>
          </p:cNvPr>
          <p:cNvSpPr/>
          <p:nvPr/>
        </p:nvSpPr>
        <p:spPr>
          <a:xfrm>
            <a:off x="753427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81" name="Rectangle 80">
            <a:extLst>
              <a:ext uri="{FF2B5EF4-FFF2-40B4-BE49-F238E27FC236}">
                <a16:creationId xmlns:a16="http://schemas.microsoft.com/office/drawing/2014/main" id="{CEE3634E-9546-42F6-803D-FBC2AC59A08B}"/>
              </a:ext>
            </a:extLst>
          </p:cNvPr>
          <p:cNvSpPr/>
          <p:nvPr/>
        </p:nvSpPr>
        <p:spPr>
          <a:xfrm>
            <a:off x="8048625" y="4495800"/>
            <a:ext cx="5143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t>short</a:t>
            </a:r>
          </a:p>
        </p:txBody>
      </p:sp>
      <p:sp>
        <p:nvSpPr>
          <p:cNvPr id="52283" name="TextBox 81">
            <a:extLst>
              <a:ext uri="{FF2B5EF4-FFF2-40B4-BE49-F238E27FC236}">
                <a16:creationId xmlns:a16="http://schemas.microsoft.com/office/drawing/2014/main" id="{1FAC37CD-C77F-4E64-A7EC-2E0AEB37AA9B}"/>
              </a:ext>
            </a:extLst>
          </p:cNvPr>
          <p:cNvSpPr txBox="1">
            <a:spLocks noChangeArrowheads="1"/>
          </p:cNvSpPr>
          <p:nvPr/>
        </p:nvSpPr>
        <p:spPr bwMode="auto">
          <a:xfrm>
            <a:off x="44958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8</a:t>
            </a:r>
          </a:p>
        </p:txBody>
      </p:sp>
      <p:sp>
        <p:nvSpPr>
          <p:cNvPr id="52284" name="TextBox 82">
            <a:extLst>
              <a:ext uri="{FF2B5EF4-FFF2-40B4-BE49-F238E27FC236}">
                <a16:creationId xmlns:a16="http://schemas.microsoft.com/office/drawing/2014/main" id="{C2F0520E-0D05-4A9F-8D21-F9FEFAEC7972}"/>
              </a:ext>
            </a:extLst>
          </p:cNvPr>
          <p:cNvSpPr txBox="1">
            <a:spLocks noChangeArrowheads="1"/>
          </p:cNvSpPr>
          <p:nvPr/>
        </p:nvSpPr>
        <p:spPr bwMode="auto">
          <a:xfrm>
            <a:off x="50292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9</a:t>
            </a:r>
          </a:p>
        </p:txBody>
      </p:sp>
      <p:sp>
        <p:nvSpPr>
          <p:cNvPr id="52285" name="TextBox 83">
            <a:extLst>
              <a:ext uri="{FF2B5EF4-FFF2-40B4-BE49-F238E27FC236}">
                <a16:creationId xmlns:a16="http://schemas.microsoft.com/office/drawing/2014/main" id="{438B8D3F-B066-4B38-AC09-B897E7F1024C}"/>
              </a:ext>
            </a:extLst>
          </p:cNvPr>
          <p:cNvSpPr txBox="1">
            <a:spLocks noChangeArrowheads="1"/>
          </p:cNvSpPr>
          <p:nvPr/>
        </p:nvSpPr>
        <p:spPr bwMode="auto">
          <a:xfrm>
            <a:off x="55626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10</a:t>
            </a:r>
          </a:p>
        </p:txBody>
      </p:sp>
      <p:sp>
        <p:nvSpPr>
          <p:cNvPr id="52286" name="TextBox 84">
            <a:extLst>
              <a:ext uri="{FF2B5EF4-FFF2-40B4-BE49-F238E27FC236}">
                <a16:creationId xmlns:a16="http://schemas.microsoft.com/office/drawing/2014/main" id="{6AC42268-F4F5-4918-8605-58A432432D3B}"/>
              </a:ext>
            </a:extLst>
          </p:cNvPr>
          <p:cNvSpPr txBox="1">
            <a:spLocks noChangeArrowheads="1"/>
          </p:cNvSpPr>
          <p:nvPr/>
        </p:nvSpPr>
        <p:spPr bwMode="auto">
          <a:xfrm>
            <a:off x="60198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11</a:t>
            </a:r>
          </a:p>
        </p:txBody>
      </p:sp>
      <p:sp>
        <p:nvSpPr>
          <p:cNvPr id="52287" name="TextBox 85">
            <a:extLst>
              <a:ext uri="{FF2B5EF4-FFF2-40B4-BE49-F238E27FC236}">
                <a16:creationId xmlns:a16="http://schemas.microsoft.com/office/drawing/2014/main" id="{07C51CE2-1B75-411E-A1E4-4DF3497CFFA5}"/>
              </a:ext>
            </a:extLst>
          </p:cNvPr>
          <p:cNvSpPr txBox="1">
            <a:spLocks noChangeArrowheads="1"/>
          </p:cNvSpPr>
          <p:nvPr/>
        </p:nvSpPr>
        <p:spPr bwMode="auto">
          <a:xfrm>
            <a:off x="65532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12</a:t>
            </a:r>
          </a:p>
        </p:txBody>
      </p:sp>
      <p:sp>
        <p:nvSpPr>
          <p:cNvPr id="52288" name="TextBox 86">
            <a:extLst>
              <a:ext uri="{FF2B5EF4-FFF2-40B4-BE49-F238E27FC236}">
                <a16:creationId xmlns:a16="http://schemas.microsoft.com/office/drawing/2014/main" id="{9C2A2C27-0EFE-474C-9C2A-F15F18075111}"/>
              </a:ext>
            </a:extLst>
          </p:cNvPr>
          <p:cNvSpPr txBox="1">
            <a:spLocks noChangeArrowheads="1"/>
          </p:cNvSpPr>
          <p:nvPr/>
        </p:nvSpPr>
        <p:spPr bwMode="auto">
          <a:xfrm>
            <a:off x="70866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13</a:t>
            </a:r>
          </a:p>
        </p:txBody>
      </p:sp>
      <p:sp>
        <p:nvSpPr>
          <p:cNvPr id="52289" name="TextBox 87">
            <a:extLst>
              <a:ext uri="{FF2B5EF4-FFF2-40B4-BE49-F238E27FC236}">
                <a16:creationId xmlns:a16="http://schemas.microsoft.com/office/drawing/2014/main" id="{D8100F2A-55F6-4FEB-88E4-43E3AC846DE1}"/>
              </a:ext>
            </a:extLst>
          </p:cNvPr>
          <p:cNvSpPr txBox="1">
            <a:spLocks noChangeArrowheads="1"/>
          </p:cNvSpPr>
          <p:nvPr/>
        </p:nvSpPr>
        <p:spPr bwMode="auto">
          <a:xfrm>
            <a:off x="76200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14</a:t>
            </a:r>
          </a:p>
        </p:txBody>
      </p:sp>
      <p:sp>
        <p:nvSpPr>
          <p:cNvPr id="52290" name="TextBox 88">
            <a:extLst>
              <a:ext uri="{FF2B5EF4-FFF2-40B4-BE49-F238E27FC236}">
                <a16:creationId xmlns:a16="http://schemas.microsoft.com/office/drawing/2014/main" id="{31DEF817-B9D2-4A49-B01C-CEC951B9D2B0}"/>
              </a:ext>
            </a:extLst>
          </p:cNvPr>
          <p:cNvSpPr txBox="1">
            <a:spLocks noChangeArrowheads="1"/>
          </p:cNvSpPr>
          <p:nvPr/>
        </p:nvSpPr>
        <p:spPr bwMode="auto">
          <a:xfrm>
            <a:off x="8077200" y="4114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A8BC8B76-C681-4A78-9EE7-933938944D6B}"/>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Principles</a:t>
            </a:r>
          </a:p>
        </p:txBody>
      </p:sp>
      <p:sp>
        <p:nvSpPr>
          <p:cNvPr id="9219" name="Rectangle 7">
            <a:extLst>
              <a:ext uri="{FF2B5EF4-FFF2-40B4-BE49-F238E27FC236}">
                <a16:creationId xmlns:a16="http://schemas.microsoft.com/office/drawing/2014/main" id="{E4A9120E-1A40-44DB-AACE-6B41FEB2831D}"/>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dirty="0">
                <a:latin typeface="+mj-lt"/>
                <a:cs typeface="Courier New" panose="02070309020205020404" pitchFamily="49" charset="0"/>
              </a:rPr>
              <a:t>What do you get with 32-byte (not bits) registers?</a:t>
            </a:r>
          </a:p>
          <a:p>
            <a:pPr eaLnBrk="1" hangingPunct="1">
              <a:defRPr/>
            </a:pPr>
            <a:endParaRPr lang="en-GB" altLang="en-US" sz="2800" dirty="0">
              <a:solidFill>
                <a:schemeClr val="accent5">
                  <a:lumMod val="75000"/>
                </a:schemeClr>
              </a:solidFill>
              <a:latin typeface="+mj-lt"/>
              <a:cs typeface="Courier New" panose="02070309020205020404" pitchFamily="49" charset="0"/>
            </a:endParaRPr>
          </a:p>
          <a:p>
            <a:pPr lvl="1" eaLnBrk="1" hangingPunct="1">
              <a:defRPr/>
            </a:pPr>
            <a:r>
              <a:rPr lang="en-GB" altLang="en-US" sz="2500" dirty="0">
                <a:latin typeface="+mj-lt"/>
                <a:cs typeface="Courier New" panose="02070309020205020404" pitchFamily="49" charset="0"/>
              </a:rPr>
              <a:t>4 double precision floating point values </a:t>
            </a:r>
            <a:r>
              <a:rPr lang="en-GB" altLang="en-US" sz="2500" dirty="0">
                <a:solidFill>
                  <a:schemeClr val="accent5">
                    <a:lumMod val="75000"/>
                  </a:schemeClr>
                </a:solidFill>
                <a:latin typeface="+mj-lt"/>
                <a:cs typeface="Courier New" panose="02070309020205020404" pitchFamily="49" charset="0"/>
              </a:rPr>
              <a:t>(</a:t>
            </a:r>
            <a:r>
              <a:rPr lang="en-GB" altLang="en-US" sz="2500" dirty="0">
                <a:solidFill>
                  <a:srgbClr val="FF0000"/>
                </a:solidFill>
                <a:latin typeface="+mj-lt"/>
                <a:cs typeface="Courier New" panose="02070309020205020404" pitchFamily="49" charset="0"/>
              </a:rPr>
              <a:t>double</a:t>
            </a:r>
            <a:r>
              <a:rPr lang="en-GB" altLang="en-US" sz="2500" dirty="0">
                <a:solidFill>
                  <a:schemeClr val="accent5">
                    <a:lumMod val="75000"/>
                  </a:schemeClr>
                </a:solidFill>
                <a:latin typeface="+mj-lt"/>
                <a:cs typeface="Courier New" panose="02070309020205020404" pitchFamily="49" charset="0"/>
              </a:rPr>
              <a:t>)</a:t>
            </a:r>
          </a:p>
          <a:p>
            <a:pPr lvl="1" eaLnBrk="1" hangingPunct="1">
              <a:defRPr/>
            </a:pPr>
            <a:endParaRPr lang="en-GB" altLang="en-US" sz="2500" dirty="0">
              <a:solidFill>
                <a:schemeClr val="accent5">
                  <a:lumMod val="75000"/>
                </a:schemeClr>
              </a:solidFill>
              <a:latin typeface="+mj-lt"/>
              <a:cs typeface="Courier New" panose="02070309020205020404" pitchFamily="49" charset="0"/>
            </a:endParaRPr>
          </a:p>
          <a:p>
            <a:pPr lvl="1" eaLnBrk="1" hangingPunct="1">
              <a:defRPr/>
            </a:pPr>
            <a:r>
              <a:rPr lang="en-GB" altLang="en-US" sz="2500" dirty="0">
                <a:latin typeface="+mj-lt"/>
                <a:cs typeface="Courier New" panose="02070309020205020404" pitchFamily="49" charset="0"/>
              </a:rPr>
              <a:t>8 single precision floating point values </a:t>
            </a:r>
            <a:r>
              <a:rPr lang="en-GB" altLang="en-US" sz="2500" dirty="0">
                <a:solidFill>
                  <a:schemeClr val="accent5">
                    <a:lumMod val="75000"/>
                  </a:schemeClr>
                </a:solidFill>
                <a:latin typeface="+mj-lt"/>
                <a:cs typeface="Courier New" panose="02070309020205020404" pitchFamily="49" charset="0"/>
              </a:rPr>
              <a:t>(</a:t>
            </a:r>
            <a:r>
              <a:rPr lang="en-GB" altLang="en-US" sz="2500" dirty="0">
                <a:solidFill>
                  <a:srgbClr val="FF0000"/>
                </a:solidFill>
                <a:latin typeface="+mj-lt"/>
                <a:cs typeface="Courier New" panose="02070309020205020404" pitchFamily="49" charset="0"/>
              </a:rPr>
              <a:t>float</a:t>
            </a:r>
            <a:r>
              <a:rPr lang="en-GB" altLang="en-US" sz="2500" dirty="0">
                <a:solidFill>
                  <a:schemeClr val="accent5">
                    <a:lumMod val="75000"/>
                  </a:schemeClr>
                </a:solidFill>
                <a:latin typeface="+mj-lt"/>
                <a:cs typeface="Courier New" panose="02070309020205020404" pitchFamily="49" charset="0"/>
              </a:rPr>
              <a:t>)</a:t>
            </a:r>
          </a:p>
          <a:p>
            <a:pPr lvl="1" eaLnBrk="1" hangingPunct="1">
              <a:defRPr/>
            </a:pPr>
            <a:endParaRPr lang="en-GB" altLang="en-US" sz="2500" dirty="0">
              <a:solidFill>
                <a:schemeClr val="accent5">
                  <a:lumMod val="75000"/>
                </a:schemeClr>
              </a:solidFill>
              <a:latin typeface="+mj-lt"/>
              <a:cs typeface="Courier New" panose="02070309020205020404" pitchFamily="49" charset="0"/>
            </a:endParaRPr>
          </a:p>
          <a:p>
            <a:pPr lvl="1" eaLnBrk="1" hangingPunct="1">
              <a:defRPr/>
            </a:pPr>
            <a:r>
              <a:rPr lang="en-GB" altLang="en-US" sz="2500" dirty="0">
                <a:latin typeface="+mj-lt"/>
                <a:cs typeface="Courier New" panose="02070309020205020404" pitchFamily="49" charset="0"/>
              </a:rPr>
              <a:t>8 32-bit integers </a:t>
            </a:r>
            <a:r>
              <a:rPr lang="en-GB" altLang="en-US" sz="2500" dirty="0">
                <a:solidFill>
                  <a:schemeClr val="accent5">
                    <a:lumMod val="75000"/>
                  </a:schemeClr>
                </a:solidFill>
                <a:latin typeface="+mj-lt"/>
                <a:cs typeface="Courier New" panose="02070309020205020404" pitchFamily="49" charset="0"/>
              </a:rPr>
              <a:t>(</a:t>
            </a:r>
            <a:r>
              <a:rPr lang="en-GB" altLang="en-US" sz="2500" dirty="0" err="1">
                <a:solidFill>
                  <a:srgbClr val="FF0000"/>
                </a:solidFill>
                <a:latin typeface="+mj-lt"/>
                <a:cs typeface="Courier New" panose="02070309020205020404" pitchFamily="49" charset="0"/>
              </a:rPr>
              <a:t>int</a:t>
            </a:r>
            <a:r>
              <a:rPr lang="en-GB" altLang="en-US" sz="2500" dirty="0">
                <a:solidFill>
                  <a:schemeClr val="accent5">
                    <a:lumMod val="75000"/>
                  </a:schemeClr>
                </a:solidFill>
                <a:latin typeface="+mj-lt"/>
                <a:cs typeface="Courier New" panose="02070309020205020404" pitchFamily="49" charset="0"/>
              </a:rPr>
              <a:t>, signed or not)</a:t>
            </a:r>
          </a:p>
          <a:p>
            <a:pPr lvl="1" eaLnBrk="1" hangingPunct="1">
              <a:defRPr/>
            </a:pPr>
            <a:endParaRPr lang="en-GB" altLang="en-US" sz="2500" dirty="0">
              <a:solidFill>
                <a:schemeClr val="accent5">
                  <a:lumMod val="75000"/>
                </a:schemeClr>
              </a:solidFill>
              <a:latin typeface="+mj-lt"/>
              <a:cs typeface="Courier New" panose="02070309020205020404" pitchFamily="49" charset="0"/>
            </a:endParaRPr>
          </a:p>
          <a:p>
            <a:pPr lvl="1" eaLnBrk="1" hangingPunct="1">
              <a:defRPr/>
            </a:pPr>
            <a:r>
              <a:rPr lang="en-GB" altLang="en-US" sz="2500" dirty="0">
                <a:latin typeface="+mj-lt"/>
                <a:cs typeface="Courier New" panose="02070309020205020404" pitchFamily="49" charset="0"/>
              </a:rPr>
              <a:t>16 16-bit integers </a:t>
            </a:r>
            <a:r>
              <a:rPr lang="en-GB" altLang="en-US" sz="2500" dirty="0">
                <a:solidFill>
                  <a:schemeClr val="accent5">
                    <a:lumMod val="75000"/>
                  </a:schemeClr>
                </a:solidFill>
                <a:latin typeface="+mj-lt"/>
                <a:cs typeface="Courier New" panose="02070309020205020404" pitchFamily="49" charset="0"/>
              </a:rPr>
              <a:t>(</a:t>
            </a:r>
            <a:r>
              <a:rPr lang="en-GB" altLang="en-US" sz="2500" dirty="0">
                <a:solidFill>
                  <a:srgbClr val="FF0000"/>
                </a:solidFill>
                <a:latin typeface="+mj-lt"/>
                <a:cs typeface="Courier New" panose="02070309020205020404" pitchFamily="49" charset="0"/>
              </a:rPr>
              <a:t>short</a:t>
            </a:r>
            <a:r>
              <a:rPr lang="en-GB" altLang="en-US" sz="2500" dirty="0">
                <a:solidFill>
                  <a:schemeClr val="accent5">
                    <a:lumMod val="75000"/>
                  </a:schemeClr>
                </a:solidFill>
                <a:latin typeface="+mj-lt"/>
                <a:cs typeface="Courier New" panose="02070309020205020404" pitchFamily="49" charset="0"/>
              </a:rPr>
              <a:t>, signed or not)</a:t>
            </a:r>
          </a:p>
          <a:p>
            <a:pPr lvl="1" eaLnBrk="1" hangingPunct="1">
              <a:defRPr/>
            </a:pPr>
            <a:endParaRPr lang="en-GB" altLang="en-US" sz="2500" dirty="0">
              <a:solidFill>
                <a:schemeClr val="accent5">
                  <a:lumMod val="75000"/>
                </a:schemeClr>
              </a:solidFill>
              <a:latin typeface="+mj-lt"/>
              <a:cs typeface="Courier New" panose="02070309020205020404" pitchFamily="49" charset="0"/>
            </a:endParaRPr>
          </a:p>
          <a:p>
            <a:pPr lvl="1" eaLnBrk="1" hangingPunct="1">
              <a:defRPr/>
            </a:pPr>
            <a:r>
              <a:rPr lang="en-GB" altLang="en-US" sz="2500" dirty="0">
                <a:latin typeface="+mj-lt"/>
                <a:cs typeface="Courier New" panose="02070309020205020404" pitchFamily="49" charset="0"/>
              </a:rPr>
              <a:t>32 8-bit integers </a:t>
            </a:r>
            <a:r>
              <a:rPr lang="en-GB" altLang="en-US" sz="2500" dirty="0">
                <a:solidFill>
                  <a:schemeClr val="accent5">
                    <a:lumMod val="75000"/>
                  </a:schemeClr>
                </a:solidFill>
                <a:latin typeface="+mj-lt"/>
                <a:cs typeface="Courier New" panose="02070309020205020404" pitchFamily="49" charset="0"/>
              </a:rPr>
              <a:t>(</a:t>
            </a:r>
            <a:r>
              <a:rPr lang="en-GB" altLang="en-US" sz="2500" dirty="0">
                <a:solidFill>
                  <a:srgbClr val="FF0000"/>
                </a:solidFill>
                <a:latin typeface="+mj-lt"/>
                <a:cs typeface="Courier New" panose="02070309020205020404" pitchFamily="49" charset="0"/>
              </a:rPr>
              <a:t>char</a:t>
            </a:r>
            <a:r>
              <a:rPr lang="en-GB" altLang="en-US" sz="2500" dirty="0">
                <a:solidFill>
                  <a:schemeClr val="accent5">
                    <a:lumMod val="75000"/>
                  </a:schemeClr>
                </a:solidFill>
                <a:latin typeface="+mj-lt"/>
                <a:cs typeface="Courier New" panose="02070309020205020404" pitchFamily="49" charset="0"/>
              </a:rPr>
              <a:t>, signed or not)</a:t>
            </a:r>
            <a:endParaRPr lang="en-GB" altLang="en-US" sz="2500" b="1" dirty="0">
              <a:solidFill>
                <a:schemeClr val="accent5">
                  <a:lumMod val="75000"/>
                </a:schemeClr>
              </a:solidFill>
              <a:latin typeface="+mj-lt"/>
              <a:cs typeface="Courier New" panose="02070309020205020404" pitchFamily="49" charset="0"/>
            </a:endParaRPr>
          </a:p>
          <a:p>
            <a:pPr eaLnBrk="1" hangingPunct="1">
              <a:defRPr/>
            </a:pPr>
            <a:endParaRPr lang="en-GB" sz="2800" dirty="0">
              <a:solidFill>
                <a:srgbClr val="320064"/>
              </a:solidFill>
              <a:hlinkClick r:id="rId3"/>
            </a:endParaRPr>
          </a:p>
        </p:txBody>
      </p:sp>
      <p:sp>
        <p:nvSpPr>
          <p:cNvPr id="53252" name="Text Box 3">
            <a:extLst>
              <a:ext uri="{FF2B5EF4-FFF2-40B4-BE49-F238E27FC236}">
                <a16:creationId xmlns:a16="http://schemas.microsoft.com/office/drawing/2014/main" id="{CF3AD108-7DEB-4F5B-8928-C2C99CEC81D0}"/>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2C642AD-90AC-4BE3-8C64-D51BABC82955}" type="slidenum">
              <a:rPr lang="en-US" altLang="en-US" sz="1400" b="1">
                <a:latin typeface="Times New Roman" panose="02020603050405020304" pitchFamily="18" charset="0"/>
              </a:rPr>
              <a:pPr algn="ctr" eaLnBrk="1" hangingPunct="1"/>
              <a:t>25</a:t>
            </a:fld>
            <a:endParaRPr lang="fr-FR" altLang="en-US" sz="1400" b="1">
              <a:latin typeface="Times New Roman" panose="02020603050405020304" pitchFamily="18" charset="0"/>
            </a:endParaRPr>
          </a:p>
        </p:txBody>
      </p:sp>
      <p:sp>
        <p:nvSpPr>
          <p:cNvPr id="53253" name="Text Box 4">
            <a:extLst>
              <a:ext uri="{FF2B5EF4-FFF2-40B4-BE49-F238E27FC236}">
                <a16:creationId xmlns:a16="http://schemas.microsoft.com/office/drawing/2014/main" id="{C03AE9F2-9618-4AEF-A17C-3D4A7EE02493}"/>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3254" name="Text Box 5">
            <a:extLst>
              <a:ext uri="{FF2B5EF4-FFF2-40B4-BE49-F238E27FC236}">
                <a16:creationId xmlns:a16="http://schemas.microsoft.com/office/drawing/2014/main" id="{A0D73097-0022-4A02-8FC8-639DBAF7007B}"/>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215F10B-4554-4EDB-AD5B-99987888BA27}"/>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Principles</a:t>
            </a:r>
          </a:p>
        </p:txBody>
      </p:sp>
      <p:sp>
        <p:nvSpPr>
          <p:cNvPr id="9219" name="Rectangle 7">
            <a:extLst>
              <a:ext uri="{FF2B5EF4-FFF2-40B4-BE49-F238E27FC236}">
                <a16:creationId xmlns:a16="http://schemas.microsoft.com/office/drawing/2014/main" id="{E118F83B-271A-4C1D-A75E-26A6D59B20C4}"/>
              </a:ext>
            </a:extLst>
          </p:cNvPr>
          <p:cNvSpPr>
            <a:spLocks noGrp="1" noChangeArrowheads="1"/>
          </p:cNvSpPr>
          <p:nvPr>
            <p:ph sz="quarter" idx="1"/>
          </p:nvPr>
        </p:nvSpPr>
        <p:spPr>
          <a:xfrm>
            <a:off x="228600" y="1066800"/>
            <a:ext cx="8686800" cy="5257800"/>
          </a:xfrm>
        </p:spPr>
        <p:txBody>
          <a:bodyPr/>
          <a:lstStyle/>
          <a:p>
            <a:pPr eaLnBrk="1" hangingPunct="1">
              <a:defRPr/>
            </a:pPr>
            <a:endParaRPr lang="en-GB" altLang="en-US" dirty="0"/>
          </a:p>
          <a:p>
            <a:pPr eaLnBrk="1" hangingPunct="1">
              <a:defRPr/>
            </a:pPr>
            <a:r>
              <a:rPr lang="en-GB" altLang="en-US" dirty="0"/>
              <a:t>Most instructions work on a per-lane basis!</a:t>
            </a:r>
          </a:p>
          <a:p>
            <a:pPr lvl="1" eaLnBrk="1" hangingPunct="1">
              <a:defRPr/>
            </a:pPr>
            <a:r>
              <a:rPr lang="en-GB" altLang="en-US" sz="2000" dirty="0"/>
              <a:t>Atomicity ensured!</a:t>
            </a:r>
          </a:p>
          <a:p>
            <a:pPr lvl="1" eaLnBrk="1" hangingPunct="1">
              <a:defRPr/>
            </a:pPr>
            <a:endParaRPr lang="en-GB" altLang="en-US" sz="2000" dirty="0"/>
          </a:p>
          <a:p>
            <a:pPr eaLnBrk="1" hangingPunct="1">
              <a:defRPr/>
            </a:pPr>
            <a:r>
              <a:rPr lang="en-GB" altLang="en-US" dirty="0"/>
              <a:t>Elements must be consecutively stored in memory and then loaded in a register for processing. </a:t>
            </a:r>
          </a:p>
          <a:p>
            <a:pPr eaLnBrk="1" hangingPunct="1">
              <a:defRPr/>
            </a:pPr>
            <a:endParaRPr lang="en-GB" altLang="en-US" dirty="0"/>
          </a:p>
          <a:p>
            <a:pPr eaLnBrk="1" hangingPunct="1">
              <a:defRPr/>
            </a:pPr>
            <a:r>
              <a:rPr lang="en-GB" altLang="en-US" dirty="0"/>
              <a:t>Not all operations are possible!</a:t>
            </a:r>
          </a:p>
          <a:p>
            <a:pPr lvl="1" eaLnBrk="1" hangingPunct="1">
              <a:defRPr/>
            </a:pPr>
            <a:r>
              <a:rPr lang="en-GB" altLang="en-US" sz="2400" dirty="0"/>
              <a:t>Binary operators (e.g., AND OR XOR ), MUL, ADD, MIN, MAX, FSQRT, DIV,RCP are quite common operators.</a:t>
            </a:r>
          </a:p>
          <a:p>
            <a:pPr lvl="1" eaLnBrk="1" hangingPunct="1">
              <a:defRPr/>
            </a:pPr>
            <a:r>
              <a:rPr lang="en-GB" altLang="en-US" sz="2400" dirty="0"/>
              <a:t>Some cross lanes operations exist!</a:t>
            </a:r>
            <a:endParaRPr lang="en-GB" sz="2400" dirty="0">
              <a:hlinkClick r:id="rId2"/>
            </a:endParaRPr>
          </a:p>
          <a:p>
            <a:pPr eaLnBrk="1" hangingPunct="1">
              <a:defRPr/>
            </a:pPr>
            <a:endParaRPr lang="en-GB" sz="2800" dirty="0">
              <a:solidFill>
                <a:srgbClr val="320064"/>
              </a:solidFill>
              <a:hlinkClick r:id="rId2"/>
            </a:endParaRPr>
          </a:p>
          <a:p>
            <a:pPr marL="0" indent="0" eaLnBrk="1" hangingPunct="1">
              <a:buFont typeface="Wingdings" panose="05000000000000000000" pitchFamily="2" charset="2"/>
              <a:buNone/>
              <a:defRPr/>
            </a:pPr>
            <a:endParaRPr lang="en-GB" sz="2800" dirty="0">
              <a:solidFill>
                <a:srgbClr val="320064"/>
              </a:solidFill>
              <a:hlinkClick r:id="rId2"/>
            </a:endParaRPr>
          </a:p>
        </p:txBody>
      </p:sp>
      <p:sp>
        <p:nvSpPr>
          <p:cNvPr id="55300" name="Text Box 3">
            <a:extLst>
              <a:ext uri="{FF2B5EF4-FFF2-40B4-BE49-F238E27FC236}">
                <a16:creationId xmlns:a16="http://schemas.microsoft.com/office/drawing/2014/main" id="{D6BDC6F5-204F-40BE-9044-0CF01AF76D33}"/>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D96EF31F-53B0-4CE3-A430-74C79D0253DF}" type="slidenum">
              <a:rPr lang="en-US" altLang="en-US" sz="1400" b="1">
                <a:latin typeface="Times New Roman" panose="02020603050405020304" pitchFamily="18" charset="0"/>
              </a:rPr>
              <a:pPr algn="ctr" eaLnBrk="1" hangingPunct="1"/>
              <a:t>26</a:t>
            </a:fld>
            <a:endParaRPr lang="fr-FR" altLang="en-US" sz="1400" b="1">
              <a:latin typeface="Times New Roman" panose="02020603050405020304" pitchFamily="18" charset="0"/>
            </a:endParaRPr>
          </a:p>
        </p:txBody>
      </p:sp>
      <p:sp>
        <p:nvSpPr>
          <p:cNvPr id="55301" name="Text Box 4">
            <a:extLst>
              <a:ext uri="{FF2B5EF4-FFF2-40B4-BE49-F238E27FC236}">
                <a16:creationId xmlns:a16="http://schemas.microsoft.com/office/drawing/2014/main" id="{E7108C52-F532-4342-B303-C776E0437B9D}"/>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5302" name="Text Box 5">
            <a:extLst>
              <a:ext uri="{FF2B5EF4-FFF2-40B4-BE49-F238E27FC236}">
                <a16:creationId xmlns:a16="http://schemas.microsoft.com/office/drawing/2014/main" id="{FBC3DCD6-2C84-4DE7-8D83-7BA926B9390D}"/>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46EA36B-B846-42FA-A7EE-51B7FACBDCB3}"/>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Principles</a:t>
            </a:r>
          </a:p>
        </p:txBody>
      </p:sp>
      <p:sp>
        <p:nvSpPr>
          <p:cNvPr id="9219" name="Rectangle 7">
            <a:extLst>
              <a:ext uri="{FF2B5EF4-FFF2-40B4-BE49-F238E27FC236}">
                <a16:creationId xmlns:a16="http://schemas.microsoft.com/office/drawing/2014/main" id="{7BB47949-A165-4D75-B338-E325571BF621}"/>
              </a:ext>
            </a:extLst>
          </p:cNvPr>
          <p:cNvSpPr>
            <a:spLocks noGrp="1" noChangeArrowheads="1"/>
          </p:cNvSpPr>
          <p:nvPr>
            <p:ph sz="quarter" idx="1"/>
          </p:nvPr>
        </p:nvSpPr>
        <p:spPr>
          <a:xfrm>
            <a:off x="228600" y="1066800"/>
            <a:ext cx="8686800" cy="5257800"/>
          </a:xfrm>
        </p:spPr>
        <p:txBody>
          <a:bodyPr/>
          <a:lstStyle/>
          <a:p>
            <a:pPr eaLnBrk="1" hangingPunct="1">
              <a:defRPr/>
            </a:pPr>
            <a:endParaRPr lang="en-GB" altLang="en-US" dirty="0"/>
          </a:p>
          <a:p>
            <a:pPr eaLnBrk="1" hangingPunct="1">
              <a:defRPr/>
            </a:pPr>
            <a:r>
              <a:rPr lang="en-GB" altLang="en-US" dirty="0"/>
              <a:t>Use of </a:t>
            </a:r>
            <a:r>
              <a:rPr lang="en-GB" altLang="en-US" dirty="0" err="1"/>
              <a:t>intrinsics</a:t>
            </a:r>
            <a:r>
              <a:rPr lang="en-GB" altLang="en-US" dirty="0"/>
              <a:t> (pseudo-assembly with types) saves us from typing tedious assembly code.</a:t>
            </a:r>
          </a:p>
          <a:p>
            <a:pPr eaLnBrk="1" hangingPunct="1">
              <a:defRPr/>
            </a:pPr>
            <a:endParaRPr lang="en-GB" altLang="en-US" dirty="0"/>
          </a:p>
          <a:p>
            <a:pPr lvl="1" eaLnBrk="1" hangingPunct="1">
              <a:defRPr/>
            </a:pPr>
            <a:r>
              <a:rPr lang="en-GB" altLang="en-US" sz="2400" dirty="0" err="1"/>
              <a:t>Intrinsics</a:t>
            </a:r>
            <a:r>
              <a:rPr lang="en-GB" altLang="en-US" sz="2400" dirty="0"/>
              <a:t>-based code can be improved with some </a:t>
            </a:r>
            <a:r>
              <a:rPr lang="en-GB" altLang="en-US" sz="2400" dirty="0">
                <a:solidFill>
                  <a:srgbClr val="FF0000"/>
                </a:solidFill>
              </a:rPr>
              <a:t>#define</a:t>
            </a:r>
            <a:r>
              <a:rPr lang="en-GB" altLang="en-US" sz="2400" dirty="0"/>
              <a:t>s</a:t>
            </a:r>
          </a:p>
          <a:p>
            <a:pPr lvl="1" eaLnBrk="1" hangingPunct="1">
              <a:defRPr/>
            </a:pPr>
            <a:endParaRPr lang="en-GB" altLang="en-US" sz="2400" dirty="0"/>
          </a:p>
          <a:p>
            <a:pPr lvl="1" eaLnBrk="1" hangingPunct="1">
              <a:defRPr/>
            </a:pPr>
            <a:r>
              <a:rPr lang="en-GB" altLang="en-US" sz="2400" dirty="0">
                <a:solidFill>
                  <a:srgbClr val="320064"/>
                </a:solidFill>
              </a:rPr>
              <a:t>#define add8i(</a:t>
            </a:r>
            <a:r>
              <a:rPr lang="en-GB" altLang="en-US" sz="2400" dirty="0" err="1">
                <a:solidFill>
                  <a:srgbClr val="320064"/>
                </a:solidFill>
              </a:rPr>
              <a:t>a,b</a:t>
            </a:r>
            <a:r>
              <a:rPr lang="en-GB" altLang="en-US" sz="2400" dirty="0">
                <a:solidFill>
                  <a:srgbClr val="320064"/>
                </a:solidFill>
              </a:rPr>
              <a:t>) </a:t>
            </a:r>
            <a:r>
              <a:rPr lang="en-GB" altLang="en-US" sz="2000" b="1" dirty="0">
                <a:latin typeface="Courier New" panose="02070309020205020404" pitchFamily="49" charset="0"/>
                <a:cs typeface="Courier New" panose="02070309020205020404" pitchFamily="49" charset="0"/>
              </a:rPr>
              <a:t>(_mm256_add_epi32((a),(b)))</a:t>
            </a:r>
            <a:endParaRPr lang="en-GB" sz="1700" dirty="0">
              <a:solidFill>
                <a:srgbClr val="320064"/>
              </a:solidFill>
              <a:hlinkClick r:id="rId2"/>
            </a:endParaRPr>
          </a:p>
          <a:p>
            <a:pPr marL="731837" lvl="2" indent="0" eaLnBrk="1" hangingPunct="1">
              <a:buFont typeface="Wingdings" panose="05000000000000000000" pitchFamily="2" charset="2"/>
              <a:buNone/>
              <a:defRPr/>
            </a:pPr>
            <a:r>
              <a:rPr lang="en-GB" sz="2200" dirty="0">
                <a:solidFill>
                  <a:srgbClr val="320064"/>
                </a:solidFill>
                <a:hlinkClick r:id="rId2"/>
              </a:rPr>
              <a:t>    </a:t>
            </a:r>
          </a:p>
          <a:p>
            <a:pPr lvl="2" eaLnBrk="1" hangingPunct="1">
              <a:defRPr/>
            </a:pPr>
            <a:r>
              <a:rPr lang="en-GB" sz="2200" dirty="0">
                <a:solidFill>
                  <a:srgbClr val="320064"/>
                </a:solidFill>
                <a:hlinkClick r:id="rId2"/>
              </a:rPr>
              <a:t>c=add8i(</a:t>
            </a:r>
            <a:r>
              <a:rPr lang="en-GB" sz="2200" dirty="0" err="1">
                <a:solidFill>
                  <a:srgbClr val="320064"/>
                </a:solidFill>
                <a:hlinkClick r:id="rId2"/>
              </a:rPr>
              <a:t>a,b</a:t>
            </a:r>
            <a:r>
              <a:rPr lang="en-GB" sz="2200" dirty="0">
                <a:solidFill>
                  <a:srgbClr val="320064"/>
                </a:solidFill>
                <a:hlinkClick r:id="rId2"/>
              </a:rPr>
              <a:t>)</a:t>
            </a:r>
          </a:p>
          <a:p>
            <a:pPr eaLnBrk="1" hangingPunct="1">
              <a:defRPr/>
            </a:pPr>
            <a:endParaRPr lang="en-GB" sz="2800" dirty="0">
              <a:solidFill>
                <a:srgbClr val="320064"/>
              </a:solidFill>
              <a:hlinkClick r:id="rId2"/>
            </a:endParaRPr>
          </a:p>
          <a:p>
            <a:pPr marL="0" indent="0" eaLnBrk="1" hangingPunct="1">
              <a:buFont typeface="Wingdings" panose="05000000000000000000" pitchFamily="2" charset="2"/>
              <a:buNone/>
              <a:defRPr/>
            </a:pPr>
            <a:endParaRPr lang="en-GB" sz="2800" dirty="0">
              <a:solidFill>
                <a:srgbClr val="320064"/>
              </a:solidFill>
              <a:hlinkClick r:id="rId2"/>
            </a:endParaRPr>
          </a:p>
        </p:txBody>
      </p:sp>
      <p:sp>
        <p:nvSpPr>
          <p:cNvPr id="56324" name="Text Box 3">
            <a:extLst>
              <a:ext uri="{FF2B5EF4-FFF2-40B4-BE49-F238E27FC236}">
                <a16:creationId xmlns:a16="http://schemas.microsoft.com/office/drawing/2014/main" id="{0FC3098D-7356-4DC8-A57C-B84A292879FF}"/>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2AD7D13F-55FB-4D59-A173-3D053FB8494A}" type="slidenum">
              <a:rPr lang="en-US" altLang="en-US" sz="1400" b="1">
                <a:latin typeface="Times New Roman" panose="02020603050405020304" pitchFamily="18" charset="0"/>
              </a:rPr>
              <a:pPr algn="ctr" eaLnBrk="1" hangingPunct="1"/>
              <a:t>27</a:t>
            </a:fld>
            <a:endParaRPr lang="fr-FR" altLang="en-US" sz="1400" b="1">
              <a:latin typeface="Times New Roman" panose="02020603050405020304" pitchFamily="18" charset="0"/>
            </a:endParaRPr>
          </a:p>
        </p:txBody>
      </p:sp>
      <p:sp>
        <p:nvSpPr>
          <p:cNvPr id="56325" name="Text Box 4">
            <a:extLst>
              <a:ext uri="{FF2B5EF4-FFF2-40B4-BE49-F238E27FC236}">
                <a16:creationId xmlns:a16="http://schemas.microsoft.com/office/drawing/2014/main" id="{ED76FCDE-8DFD-41B1-8FFA-5CCA9C745D37}"/>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6326" name="Text Box 5">
            <a:extLst>
              <a:ext uri="{FF2B5EF4-FFF2-40B4-BE49-F238E27FC236}">
                <a16:creationId xmlns:a16="http://schemas.microsoft.com/office/drawing/2014/main" id="{B17F8688-6BC3-4B88-BBFA-0275506C580C}"/>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71127ABB-E953-4742-84A1-5E459F785194}"/>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Examples of AVX2 instructions</a:t>
            </a:r>
          </a:p>
        </p:txBody>
      </p:sp>
      <p:sp>
        <p:nvSpPr>
          <p:cNvPr id="9219" name="Rectangle 7">
            <a:extLst>
              <a:ext uri="{FF2B5EF4-FFF2-40B4-BE49-F238E27FC236}">
                <a16:creationId xmlns:a16="http://schemas.microsoft.com/office/drawing/2014/main" id="{B50C608E-362D-451F-9AC8-42CAA6B54611}"/>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dirty="0"/>
              <a:t>AVX 1 does not support integer operations!</a:t>
            </a:r>
          </a:p>
          <a:p>
            <a:pPr lvl="1" eaLnBrk="1" hangingPunct="1">
              <a:defRPr/>
            </a:pPr>
            <a:r>
              <a:rPr lang="en-GB" altLang="en-US" sz="2400" dirty="0"/>
              <a:t>epi8 (char), epi16 (short), epi32 (</a:t>
            </a:r>
            <a:r>
              <a:rPr lang="en-GB" altLang="en-US" sz="2400" dirty="0" err="1"/>
              <a:t>int</a:t>
            </a:r>
            <a:r>
              <a:rPr lang="en-GB" altLang="en-US" sz="2400" dirty="0"/>
              <a:t>), </a:t>
            </a:r>
            <a:r>
              <a:rPr lang="en-GB" altLang="en-US" sz="2400" dirty="0" err="1"/>
              <a:t>ps</a:t>
            </a:r>
            <a:r>
              <a:rPr lang="en-GB" altLang="en-US" sz="2400" dirty="0"/>
              <a:t> (float) are AVX2 extensions.</a:t>
            </a:r>
          </a:p>
          <a:p>
            <a:pPr lvl="1" eaLnBrk="1" hangingPunct="1">
              <a:defRPr/>
            </a:pPr>
            <a:r>
              <a:rPr lang="en-GB" altLang="en-US" sz="2400" dirty="0"/>
              <a:t> </a:t>
            </a:r>
            <a:r>
              <a:rPr lang="en-GB" altLang="en-US" sz="2400" dirty="0" err="1"/>
              <a:t>pd</a:t>
            </a:r>
            <a:r>
              <a:rPr lang="en-GB" altLang="en-US" sz="2400" dirty="0"/>
              <a:t> (double).</a:t>
            </a:r>
          </a:p>
          <a:p>
            <a:pPr lvl="1" eaLnBrk="1" hangingPunct="1">
              <a:defRPr/>
            </a:pPr>
            <a:r>
              <a:rPr lang="en-GB" altLang="en-US" dirty="0"/>
              <a:t>In-lane examples (specs):	</a:t>
            </a: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__m256 _mm256_and_ps(__m256 m1, __m256 m2);</a:t>
            </a:r>
          </a:p>
          <a:p>
            <a:pPr marL="366713" lvl="1" indent="0" eaLnBrk="1" hangingPunct="1">
              <a:buFont typeface="Wingdings 2" panose="05020102010507070707" pitchFamily="18" charset="2"/>
              <a:buNone/>
              <a:defRPr/>
            </a:pPr>
            <a:r>
              <a:rPr lang="en-GB" sz="1800" dirty="0">
                <a:solidFill>
                  <a:srgbClr val="333333"/>
                </a:solidFill>
                <a:latin typeface="Courier New"/>
              </a:rPr>
              <a:t>__m256 _mm256_or_pd(__m256 m1, __m256 m2);</a:t>
            </a:r>
          </a:p>
          <a:p>
            <a:pPr marL="366713" lvl="1" indent="0" eaLnBrk="1" hangingPunct="1">
              <a:buFont typeface="Wingdings 2" panose="05020102010507070707" pitchFamily="18" charset="2"/>
              <a:buNone/>
              <a:defRPr/>
            </a:pPr>
            <a:r>
              <a:rPr lang="en-GB" sz="1800" dirty="0">
                <a:solidFill>
                  <a:srgbClr val="333333"/>
                </a:solidFill>
                <a:latin typeface="Courier New"/>
              </a:rPr>
              <a:t>__m256 _mm256_div_ps(__m256 m1, __m256 m2);</a:t>
            </a:r>
            <a:endParaRPr lang="en-GB" altLang="en-US" sz="1800" dirty="0">
              <a:solidFill>
                <a:srgbClr val="320064"/>
              </a:solidFill>
            </a:endParaRPr>
          </a:p>
          <a:p>
            <a:pPr marL="366713" lvl="1" indent="0" eaLnBrk="1" hangingPunct="1">
              <a:buFont typeface="Wingdings 2" panose="05020102010507070707" pitchFamily="18" charset="2"/>
              <a:buNone/>
              <a:defRPr/>
            </a:pPr>
            <a:r>
              <a:rPr lang="en-GB" sz="1800" dirty="0">
                <a:solidFill>
                  <a:srgbClr val="333333"/>
                </a:solidFill>
                <a:latin typeface="Courier New"/>
              </a:rPr>
              <a:t>__m256i _mm256_and_epi32(__m256i m1, __m256i m2);</a:t>
            </a:r>
            <a:endParaRPr lang="en-GB" altLang="en-US" sz="1800" dirty="0">
              <a:solidFill>
                <a:srgbClr val="320064"/>
              </a:solidFill>
            </a:endParaRPr>
          </a:p>
          <a:p>
            <a:pPr marL="366713" lvl="1" indent="0" eaLnBrk="1" hangingPunct="1">
              <a:buFont typeface="Wingdings 2" panose="05020102010507070707" pitchFamily="18" charset="2"/>
              <a:buNone/>
              <a:defRPr/>
            </a:pPr>
            <a:r>
              <a:rPr lang="en-GB" sz="1800" dirty="0">
                <a:solidFill>
                  <a:srgbClr val="333333"/>
                </a:solidFill>
                <a:latin typeface="Courier New"/>
              </a:rPr>
              <a:t>__m256 _mm256_min_ps(__m256 m1, __m256 m2);</a:t>
            </a:r>
            <a:endParaRPr lang="en-GB" altLang="en-US" sz="1800" dirty="0">
              <a:solidFill>
                <a:srgbClr val="320064"/>
              </a:solidFill>
            </a:endParaRPr>
          </a:p>
          <a:p>
            <a:pPr marL="366713" lvl="1" indent="0" eaLnBrk="1" hangingPunct="1">
              <a:buFont typeface="Wingdings 2" panose="05020102010507070707" pitchFamily="18" charset="2"/>
              <a:buNone/>
              <a:defRPr/>
            </a:pPr>
            <a:r>
              <a:rPr lang="en-GB" sz="1800" dirty="0">
                <a:solidFill>
                  <a:srgbClr val="333333"/>
                </a:solidFill>
                <a:latin typeface="Courier New"/>
              </a:rPr>
              <a:t>__m256 _mm256_max_ps(__m256 m1, __m256 m2);</a:t>
            </a:r>
            <a:endParaRPr lang="en-GB" altLang="en-US" sz="1800" dirty="0">
              <a:solidFill>
                <a:srgbClr val="320064"/>
              </a:solidFill>
            </a:endParaRPr>
          </a:p>
          <a:p>
            <a:pPr marL="366713" lvl="1" indent="0" eaLnBrk="1" hangingPunct="1">
              <a:buFont typeface="Wingdings 2" panose="05020102010507070707" pitchFamily="18" charset="2"/>
              <a:buNone/>
              <a:defRPr/>
            </a:pPr>
            <a:r>
              <a:rPr lang="en-GB" sz="1800" dirty="0">
                <a:solidFill>
                  <a:srgbClr val="333333"/>
                </a:solidFill>
                <a:latin typeface="Courier New"/>
              </a:rPr>
              <a:t>__m256 _mm256_rsqrt_ps(__m256 m1);</a:t>
            </a:r>
            <a:endParaRPr lang="en-GB" altLang="en-US" sz="1800" dirty="0">
              <a:solidFill>
                <a:srgbClr val="320064"/>
              </a:solidFill>
            </a:endParaRPr>
          </a:p>
          <a:p>
            <a:pPr marL="366713" lvl="1" indent="0" eaLnBrk="1" hangingPunct="1">
              <a:buFont typeface="Wingdings 2" panose="05020102010507070707" pitchFamily="18" charset="2"/>
              <a:buNone/>
              <a:defRPr/>
            </a:pPr>
            <a:r>
              <a:rPr lang="en-GB" sz="1800" dirty="0">
                <a:solidFill>
                  <a:srgbClr val="333333"/>
                </a:solidFill>
                <a:latin typeface="Courier New"/>
              </a:rPr>
              <a:t>__m256i _mm256_abs_epi32(__m256i s1);</a:t>
            </a:r>
            <a:endParaRPr lang="en-GB" altLang="en-US" sz="1800" dirty="0">
              <a:solidFill>
                <a:srgbClr val="320064"/>
              </a:solidFill>
            </a:endParaRPr>
          </a:p>
        </p:txBody>
      </p:sp>
      <p:sp>
        <p:nvSpPr>
          <p:cNvPr id="57348" name="Text Box 3">
            <a:extLst>
              <a:ext uri="{FF2B5EF4-FFF2-40B4-BE49-F238E27FC236}">
                <a16:creationId xmlns:a16="http://schemas.microsoft.com/office/drawing/2014/main" id="{F391A19F-4C01-4950-99B7-48771E347A63}"/>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C64479E0-1AE7-422F-8684-3C99FF5B6247}" type="slidenum">
              <a:rPr lang="en-US" altLang="en-US" sz="1400" b="1">
                <a:latin typeface="Times New Roman" panose="02020603050405020304" pitchFamily="18" charset="0"/>
              </a:rPr>
              <a:pPr algn="ctr" eaLnBrk="1" hangingPunct="1"/>
              <a:t>28</a:t>
            </a:fld>
            <a:endParaRPr lang="fr-FR" altLang="en-US" sz="1400" b="1">
              <a:latin typeface="Times New Roman" panose="02020603050405020304" pitchFamily="18" charset="0"/>
            </a:endParaRPr>
          </a:p>
        </p:txBody>
      </p:sp>
      <p:sp>
        <p:nvSpPr>
          <p:cNvPr id="57349" name="Text Box 4">
            <a:extLst>
              <a:ext uri="{FF2B5EF4-FFF2-40B4-BE49-F238E27FC236}">
                <a16:creationId xmlns:a16="http://schemas.microsoft.com/office/drawing/2014/main" id="{38D58FBB-3F43-4A77-BF29-90FB253E53F1}"/>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7350" name="Text Box 5">
            <a:extLst>
              <a:ext uri="{FF2B5EF4-FFF2-40B4-BE49-F238E27FC236}">
                <a16:creationId xmlns:a16="http://schemas.microsoft.com/office/drawing/2014/main" id="{2B5E600F-EDF6-4A61-8842-5AF1219C33CD}"/>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E362B6C-2686-4231-B7AD-A56572A3C886}"/>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Examples of AVX2 instructions</a:t>
            </a:r>
          </a:p>
        </p:txBody>
      </p:sp>
      <p:sp>
        <p:nvSpPr>
          <p:cNvPr id="53251" name="Rectangle 7">
            <a:extLst>
              <a:ext uri="{FF2B5EF4-FFF2-40B4-BE49-F238E27FC236}">
                <a16:creationId xmlns:a16="http://schemas.microsoft.com/office/drawing/2014/main" id="{ACBE69A1-44BA-4555-B1F8-5080145DEF77}"/>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dirty="0"/>
              <a:t>Special operation: shuffling floating point content:</a:t>
            </a:r>
          </a:p>
          <a:p>
            <a:pPr marL="0" indent="0" eaLnBrk="1" hangingPunct="1">
              <a:buFont typeface="Wingdings" panose="05000000000000000000" pitchFamily="2" charset="2"/>
              <a:buNone/>
              <a:defRPr/>
            </a:pPr>
            <a:endParaRPr lang="en-GB" altLang="en-US" sz="800" dirty="0"/>
          </a:p>
          <a:p>
            <a:pPr marL="366713" lvl="1" indent="0" eaLnBrk="1" hangingPunct="1">
              <a:buFont typeface="Wingdings 2" panose="05020102010507070707" pitchFamily="18" charset="2"/>
              <a:buNone/>
              <a:defRPr/>
            </a:pPr>
            <a:r>
              <a:rPr lang="en-GB" altLang="en-US" sz="1800" dirty="0">
                <a:solidFill>
                  <a:srgbClr val="333333"/>
                </a:solidFill>
                <a:latin typeface="Courier New" panose="02070309020205020404" pitchFamily="49" charset="0"/>
              </a:rPr>
              <a:t>__m128 _</a:t>
            </a:r>
            <a:r>
              <a:rPr lang="en-GB" altLang="en-US" sz="1800" dirty="0" err="1">
                <a:solidFill>
                  <a:srgbClr val="333333"/>
                </a:solidFill>
                <a:latin typeface="Courier New" panose="02070309020205020404" pitchFamily="49" charset="0"/>
              </a:rPr>
              <a:t>mm_shuffle_ps</a:t>
            </a:r>
            <a:r>
              <a:rPr lang="en-GB" altLang="en-US" sz="1800" dirty="0">
                <a:solidFill>
                  <a:srgbClr val="333333"/>
                </a:solidFill>
                <a:latin typeface="Courier New" panose="02070309020205020404" pitchFamily="49" charset="0"/>
              </a:rPr>
              <a:t>(__m128 a , __m128 b , </a:t>
            </a:r>
            <a:r>
              <a:rPr lang="en-GB" altLang="en-US" sz="1800" dirty="0" err="1">
                <a:solidFill>
                  <a:srgbClr val="333333"/>
                </a:solidFill>
                <a:latin typeface="Courier New" panose="02070309020205020404" pitchFamily="49" charset="0"/>
              </a:rPr>
              <a:t>const</a:t>
            </a:r>
            <a:r>
              <a:rPr lang="en-GB" altLang="en-US" sz="1800" dirty="0">
                <a:solidFill>
                  <a:srgbClr val="333333"/>
                </a:solidFill>
                <a:latin typeface="Courier New" panose="02070309020205020404" pitchFamily="49" charset="0"/>
              </a:rPr>
              <a:t> </a:t>
            </a:r>
            <a:r>
              <a:rPr lang="en-GB" altLang="en-US" sz="1800" dirty="0" err="1">
                <a:solidFill>
                  <a:srgbClr val="333333"/>
                </a:solidFill>
                <a:latin typeface="Courier New" panose="02070309020205020404" pitchFamily="49" charset="0"/>
              </a:rPr>
              <a:t>int</a:t>
            </a:r>
            <a:r>
              <a:rPr lang="en-GB" altLang="en-US" sz="1800" dirty="0">
                <a:solidFill>
                  <a:srgbClr val="333333"/>
                </a:solidFill>
                <a:latin typeface="Courier New" panose="02070309020205020404" pitchFamily="49" charset="0"/>
              </a:rPr>
              <a:t> i );</a:t>
            </a:r>
          </a:p>
          <a:p>
            <a:pPr marL="366713" lvl="1" indent="0" eaLnBrk="1" hangingPunct="1">
              <a:buFont typeface="Wingdings 2" panose="05020102010507070707" pitchFamily="18" charset="2"/>
              <a:buNone/>
              <a:defRPr/>
            </a:pPr>
            <a:r>
              <a:rPr lang="en-GB" altLang="en-US" sz="1800" dirty="0">
                <a:solidFill>
                  <a:srgbClr val="333333"/>
                </a:solidFill>
                <a:latin typeface="Courier New" panose="02070309020205020404" pitchFamily="49" charset="0"/>
              </a:rPr>
              <a:t>__m256 _mm256_shuffle_ps(__m256 a , __m256 b , </a:t>
            </a:r>
            <a:r>
              <a:rPr lang="en-GB" altLang="en-US" sz="1800" dirty="0" err="1">
                <a:solidFill>
                  <a:srgbClr val="333333"/>
                </a:solidFill>
                <a:latin typeface="Courier New" panose="02070309020205020404" pitchFamily="49" charset="0"/>
              </a:rPr>
              <a:t>const</a:t>
            </a:r>
            <a:r>
              <a:rPr lang="en-GB" altLang="en-US" sz="1800" dirty="0">
                <a:solidFill>
                  <a:srgbClr val="333333"/>
                </a:solidFill>
                <a:latin typeface="Courier New" panose="02070309020205020404" pitchFamily="49" charset="0"/>
              </a:rPr>
              <a:t> </a:t>
            </a:r>
            <a:r>
              <a:rPr lang="en-GB" altLang="en-US" sz="1800" dirty="0" err="1">
                <a:solidFill>
                  <a:srgbClr val="333333"/>
                </a:solidFill>
                <a:latin typeface="Courier New" panose="02070309020205020404" pitchFamily="49" charset="0"/>
              </a:rPr>
              <a:t>int</a:t>
            </a:r>
            <a:r>
              <a:rPr lang="en-GB" altLang="en-US" sz="1800" dirty="0">
                <a:solidFill>
                  <a:srgbClr val="333333"/>
                </a:solidFill>
                <a:latin typeface="Courier New" panose="02070309020205020404" pitchFamily="49" charset="0"/>
              </a:rPr>
              <a:t> i );</a:t>
            </a:r>
          </a:p>
          <a:p>
            <a:pPr marL="366713" lvl="1" indent="0" eaLnBrk="1" hangingPunct="1">
              <a:buFont typeface="Wingdings 2" panose="05020102010507070707" pitchFamily="18" charset="2"/>
              <a:buNone/>
              <a:defRPr/>
            </a:pPr>
            <a:endParaRPr lang="en-GB" altLang="en-US" sz="1800" dirty="0">
              <a:solidFill>
                <a:srgbClr val="333333"/>
              </a:solidFill>
              <a:latin typeface="Courier New" panose="02070309020205020404" pitchFamily="49" charset="0"/>
            </a:endParaRPr>
          </a:p>
          <a:p>
            <a:pPr marL="366713" lvl="1" indent="0" eaLnBrk="1" hangingPunct="1">
              <a:buFont typeface="Wingdings 2" panose="05020102010507070707" pitchFamily="18" charset="2"/>
              <a:buNone/>
              <a:defRPr/>
            </a:pPr>
            <a:endParaRPr lang="en-GB" altLang="en-US" sz="1800" dirty="0">
              <a:solidFill>
                <a:srgbClr val="333333"/>
              </a:solidFill>
              <a:latin typeface="Courier New" panose="02070309020205020404" pitchFamily="49" charset="0"/>
            </a:endParaRPr>
          </a:p>
          <a:p>
            <a:pPr marL="366713" lvl="1" indent="0" eaLnBrk="1" hangingPunct="1">
              <a:buFont typeface="Wingdings 2" panose="05020102010507070707" pitchFamily="18" charset="2"/>
              <a:buNone/>
              <a:defRPr/>
            </a:pPr>
            <a:r>
              <a:rPr lang="en-GB" altLang="en-US" sz="1800" dirty="0">
                <a:solidFill>
                  <a:srgbClr val="333333"/>
                </a:solidFill>
                <a:latin typeface="Courier New" panose="02070309020205020404" pitchFamily="49" charset="0"/>
              </a:rPr>
              <a:t>	</a:t>
            </a:r>
          </a:p>
        </p:txBody>
      </p:sp>
      <p:sp>
        <p:nvSpPr>
          <p:cNvPr id="59396" name="Text Box 3">
            <a:extLst>
              <a:ext uri="{FF2B5EF4-FFF2-40B4-BE49-F238E27FC236}">
                <a16:creationId xmlns:a16="http://schemas.microsoft.com/office/drawing/2014/main" id="{E34DA3A5-E630-458B-A4A6-C8B0DBB39256}"/>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44514522-7E48-4CDC-98AE-090CD0711E66}" type="slidenum">
              <a:rPr lang="en-US" altLang="en-US" sz="1400" b="1">
                <a:latin typeface="Times New Roman" panose="02020603050405020304" pitchFamily="18" charset="0"/>
              </a:rPr>
              <a:pPr algn="ctr" eaLnBrk="1" hangingPunct="1"/>
              <a:t>29</a:t>
            </a:fld>
            <a:endParaRPr lang="fr-FR" altLang="en-US" sz="1400" b="1">
              <a:latin typeface="Times New Roman" panose="02020603050405020304" pitchFamily="18" charset="0"/>
            </a:endParaRPr>
          </a:p>
        </p:txBody>
      </p:sp>
      <p:sp>
        <p:nvSpPr>
          <p:cNvPr id="59397" name="Text Box 4">
            <a:extLst>
              <a:ext uri="{FF2B5EF4-FFF2-40B4-BE49-F238E27FC236}">
                <a16:creationId xmlns:a16="http://schemas.microsoft.com/office/drawing/2014/main" id="{A455CCE5-E5B7-4F8E-94FD-3B513F86E7EC}"/>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9398" name="Text Box 5">
            <a:extLst>
              <a:ext uri="{FF2B5EF4-FFF2-40B4-BE49-F238E27FC236}">
                <a16:creationId xmlns:a16="http://schemas.microsoft.com/office/drawing/2014/main" id="{ADBF02A1-EFE4-4969-84FF-B9C09516D444}"/>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
        <p:nvSpPr>
          <p:cNvPr id="7" name="Rectangle 6">
            <a:extLst>
              <a:ext uri="{FF2B5EF4-FFF2-40B4-BE49-F238E27FC236}">
                <a16:creationId xmlns:a16="http://schemas.microsoft.com/office/drawing/2014/main" id="{61932042-CAA5-4B70-A630-BABF73F443EB}"/>
              </a:ext>
            </a:extLst>
          </p:cNvPr>
          <p:cNvSpPr/>
          <p:nvPr/>
        </p:nvSpPr>
        <p:spPr>
          <a:xfrm>
            <a:off x="2514600" y="39655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8" name="Rectangle 7">
            <a:extLst>
              <a:ext uri="{FF2B5EF4-FFF2-40B4-BE49-F238E27FC236}">
                <a16:creationId xmlns:a16="http://schemas.microsoft.com/office/drawing/2014/main" id="{393BB7B6-EFDF-4171-B2AF-7879EE0576C9}"/>
              </a:ext>
            </a:extLst>
          </p:cNvPr>
          <p:cNvSpPr/>
          <p:nvPr/>
        </p:nvSpPr>
        <p:spPr>
          <a:xfrm>
            <a:off x="2971800" y="39655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9" name="Rectangle 8">
            <a:extLst>
              <a:ext uri="{FF2B5EF4-FFF2-40B4-BE49-F238E27FC236}">
                <a16:creationId xmlns:a16="http://schemas.microsoft.com/office/drawing/2014/main" id="{4D61B11F-F08A-40B4-880C-AE437BCCB492}"/>
              </a:ext>
            </a:extLst>
          </p:cNvPr>
          <p:cNvSpPr/>
          <p:nvPr/>
        </p:nvSpPr>
        <p:spPr>
          <a:xfrm>
            <a:off x="3429000" y="39655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0" name="Rectangle 9">
            <a:extLst>
              <a:ext uri="{FF2B5EF4-FFF2-40B4-BE49-F238E27FC236}">
                <a16:creationId xmlns:a16="http://schemas.microsoft.com/office/drawing/2014/main" id="{908F2589-A92C-46D8-BBEA-3F34A0A44FFD}"/>
              </a:ext>
            </a:extLst>
          </p:cNvPr>
          <p:cNvSpPr/>
          <p:nvPr/>
        </p:nvSpPr>
        <p:spPr>
          <a:xfrm>
            <a:off x="3886200" y="39655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11" name="Rectangle 10">
            <a:extLst>
              <a:ext uri="{FF2B5EF4-FFF2-40B4-BE49-F238E27FC236}">
                <a16:creationId xmlns:a16="http://schemas.microsoft.com/office/drawing/2014/main" id="{BDF3589D-19D6-4D23-9560-15B0BE54D167}"/>
              </a:ext>
            </a:extLst>
          </p:cNvPr>
          <p:cNvSpPr/>
          <p:nvPr/>
        </p:nvSpPr>
        <p:spPr>
          <a:xfrm>
            <a:off x="5105400" y="3967163"/>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2" name="Rectangle 11">
            <a:extLst>
              <a:ext uri="{FF2B5EF4-FFF2-40B4-BE49-F238E27FC236}">
                <a16:creationId xmlns:a16="http://schemas.microsoft.com/office/drawing/2014/main" id="{07F26DD1-7402-4118-A792-F7F06424378E}"/>
              </a:ext>
            </a:extLst>
          </p:cNvPr>
          <p:cNvSpPr/>
          <p:nvPr/>
        </p:nvSpPr>
        <p:spPr>
          <a:xfrm>
            <a:off x="5562600" y="3967163"/>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13" name="Rectangle 12">
            <a:extLst>
              <a:ext uri="{FF2B5EF4-FFF2-40B4-BE49-F238E27FC236}">
                <a16:creationId xmlns:a16="http://schemas.microsoft.com/office/drawing/2014/main" id="{E441431A-0DB2-42F9-A7E7-31B80B4C5430}"/>
              </a:ext>
            </a:extLst>
          </p:cNvPr>
          <p:cNvSpPr/>
          <p:nvPr/>
        </p:nvSpPr>
        <p:spPr>
          <a:xfrm>
            <a:off x="6019800" y="3967163"/>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14" name="Rectangle 13">
            <a:extLst>
              <a:ext uri="{FF2B5EF4-FFF2-40B4-BE49-F238E27FC236}">
                <a16:creationId xmlns:a16="http://schemas.microsoft.com/office/drawing/2014/main" id="{959E41D4-3FDC-4CC5-A6CA-865CCD73F384}"/>
              </a:ext>
            </a:extLst>
          </p:cNvPr>
          <p:cNvSpPr/>
          <p:nvPr/>
        </p:nvSpPr>
        <p:spPr>
          <a:xfrm>
            <a:off x="6477000" y="3967163"/>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7</a:t>
            </a:r>
          </a:p>
        </p:txBody>
      </p:sp>
      <p:sp>
        <p:nvSpPr>
          <p:cNvPr id="15" name="Rectangle 14">
            <a:extLst>
              <a:ext uri="{FF2B5EF4-FFF2-40B4-BE49-F238E27FC236}">
                <a16:creationId xmlns:a16="http://schemas.microsoft.com/office/drawing/2014/main" id="{7F0EE377-F79C-4DC5-910D-E0AEFA8C586D}"/>
              </a:ext>
            </a:extLst>
          </p:cNvPr>
          <p:cNvSpPr/>
          <p:nvPr/>
        </p:nvSpPr>
        <p:spPr>
          <a:xfrm>
            <a:off x="3733800" y="53165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16" name="Rectangle 15">
            <a:extLst>
              <a:ext uri="{FF2B5EF4-FFF2-40B4-BE49-F238E27FC236}">
                <a16:creationId xmlns:a16="http://schemas.microsoft.com/office/drawing/2014/main" id="{6306A7B5-346C-444C-A758-B05BD896DA98}"/>
              </a:ext>
            </a:extLst>
          </p:cNvPr>
          <p:cNvSpPr/>
          <p:nvPr/>
        </p:nvSpPr>
        <p:spPr>
          <a:xfrm>
            <a:off x="4191000" y="53165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7" name="Rectangle 16">
            <a:extLst>
              <a:ext uri="{FF2B5EF4-FFF2-40B4-BE49-F238E27FC236}">
                <a16:creationId xmlns:a16="http://schemas.microsoft.com/office/drawing/2014/main" id="{96B508E2-67F6-40D9-AC8E-E6A36B0DA896}"/>
              </a:ext>
            </a:extLst>
          </p:cNvPr>
          <p:cNvSpPr/>
          <p:nvPr/>
        </p:nvSpPr>
        <p:spPr>
          <a:xfrm>
            <a:off x="4648200" y="53165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18" name="Rectangle 17">
            <a:extLst>
              <a:ext uri="{FF2B5EF4-FFF2-40B4-BE49-F238E27FC236}">
                <a16:creationId xmlns:a16="http://schemas.microsoft.com/office/drawing/2014/main" id="{03DA4AD4-3769-4AB5-8595-BE0DB44D6F42}"/>
              </a:ext>
            </a:extLst>
          </p:cNvPr>
          <p:cNvSpPr/>
          <p:nvPr/>
        </p:nvSpPr>
        <p:spPr>
          <a:xfrm>
            <a:off x="5105400" y="53165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59411" name="TextBox 18">
            <a:extLst>
              <a:ext uri="{FF2B5EF4-FFF2-40B4-BE49-F238E27FC236}">
                <a16:creationId xmlns:a16="http://schemas.microsoft.com/office/drawing/2014/main" id="{130D4FE1-68EF-482E-B344-C9DD4EE82CCD}"/>
              </a:ext>
            </a:extLst>
          </p:cNvPr>
          <p:cNvSpPr txBox="1">
            <a:spLocks noChangeArrowheads="1"/>
          </p:cNvSpPr>
          <p:nvPr/>
        </p:nvSpPr>
        <p:spPr bwMode="auto">
          <a:xfrm>
            <a:off x="1962150" y="3927475"/>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a:t>
            </a:r>
          </a:p>
        </p:txBody>
      </p:sp>
      <p:sp>
        <p:nvSpPr>
          <p:cNvPr id="59412" name="TextBox 19">
            <a:extLst>
              <a:ext uri="{FF2B5EF4-FFF2-40B4-BE49-F238E27FC236}">
                <a16:creationId xmlns:a16="http://schemas.microsoft.com/office/drawing/2014/main" id="{83E90EDE-E3A4-47F4-93C0-47BC89859659}"/>
              </a:ext>
            </a:extLst>
          </p:cNvPr>
          <p:cNvSpPr txBox="1">
            <a:spLocks noChangeArrowheads="1"/>
          </p:cNvSpPr>
          <p:nvPr/>
        </p:nvSpPr>
        <p:spPr bwMode="auto">
          <a:xfrm>
            <a:off x="4572000" y="39243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a:t>
            </a:r>
          </a:p>
        </p:txBody>
      </p:sp>
      <p:sp>
        <p:nvSpPr>
          <p:cNvPr id="59413" name="TextBox 20">
            <a:extLst>
              <a:ext uri="{FF2B5EF4-FFF2-40B4-BE49-F238E27FC236}">
                <a16:creationId xmlns:a16="http://schemas.microsoft.com/office/drawing/2014/main" id="{A8C141EB-EC6E-483F-AF1B-A45701A6BF8F}"/>
              </a:ext>
            </a:extLst>
          </p:cNvPr>
          <p:cNvSpPr txBox="1">
            <a:spLocks noChangeArrowheads="1"/>
          </p:cNvSpPr>
          <p:nvPr/>
        </p:nvSpPr>
        <p:spPr bwMode="auto">
          <a:xfrm>
            <a:off x="3200400" y="5273675"/>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C</a:t>
            </a:r>
          </a:p>
        </p:txBody>
      </p:sp>
      <p:cxnSp>
        <p:nvCxnSpPr>
          <p:cNvPr id="22" name="Straight Arrow Connector 21">
            <a:extLst>
              <a:ext uri="{FF2B5EF4-FFF2-40B4-BE49-F238E27FC236}">
                <a16:creationId xmlns:a16="http://schemas.microsoft.com/office/drawing/2014/main" id="{B66EA091-251B-4CF9-8630-704394D31969}"/>
              </a:ext>
            </a:extLst>
          </p:cNvPr>
          <p:cNvCxnSpPr/>
          <p:nvPr/>
        </p:nvCxnSpPr>
        <p:spPr>
          <a:xfrm>
            <a:off x="2743200" y="4294188"/>
            <a:ext cx="1295400" cy="9794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898EEFB-F50D-4472-B02E-6D9978904E4B}"/>
              </a:ext>
            </a:extLst>
          </p:cNvPr>
          <p:cNvCxnSpPr>
            <a:stCxn id="9" idx="2"/>
          </p:cNvCxnSpPr>
          <p:nvPr/>
        </p:nvCxnSpPr>
        <p:spPr>
          <a:xfrm>
            <a:off x="3657600" y="4270375"/>
            <a:ext cx="838200" cy="1003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5503FB4-262A-4E35-A3E2-16B5DCEFBF50}"/>
              </a:ext>
            </a:extLst>
          </p:cNvPr>
          <p:cNvCxnSpPr/>
          <p:nvPr/>
        </p:nvCxnSpPr>
        <p:spPr>
          <a:xfrm flipH="1">
            <a:off x="4876800" y="4308475"/>
            <a:ext cx="914400" cy="965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E6FED64-E9BD-4B8B-9409-41BC8D3EFB54}"/>
              </a:ext>
            </a:extLst>
          </p:cNvPr>
          <p:cNvCxnSpPr/>
          <p:nvPr/>
        </p:nvCxnSpPr>
        <p:spPr>
          <a:xfrm flipH="1">
            <a:off x="5334000" y="4308475"/>
            <a:ext cx="990600" cy="965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418" name="TextBox 25">
            <a:extLst>
              <a:ext uri="{FF2B5EF4-FFF2-40B4-BE49-F238E27FC236}">
                <a16:creationId xmlns:a16="http://schemas.microsoft.com/office/drawing/2014/main" id="{22A396D2-19C6-4F5E-BBF5-BEDDF90971EA}"/>
              </a:ext>
            </a:extLst>
          </p:cNvPr>
          <p:cNvSpPr txBox="1">
            <a:spLocks noChangeArrowheads="1"/>
          </p:cNvSpPr>
          <p:nvPr/>
        </p:nvSpPr>
        <p:spPr bwMode="auto">
          <a:xfrm>
            <a:off x="685800" y="2819400"/>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c = _</a:t>
            </a:r>
            <a:r>
              <a:rPr lang="en-GB" altLang="en-US" b="1"/>
              <a:t>mm_shuffle_ps</a:t>
            </a:r>
            <a:r>
              <a:rPr lang="en-GB" altLang="en-US"/>
              <a:t> (a,b,0x98); </a:t>
            </a:r>
            <a:r>
              <a:rPr lang="en-GB" altLang="en-US">
                <a:solidFill>
                  <a:srgbClr val="00B050"/>
                </a:solidFill>
              </a:rPr>
              <a:t>//0x98 = 0b 10 01 10 00     SSE inst., not AVX  </a:t>
            </a:r>
          </a:p>
        </p:txBody>
      </p:sp>
      <p:sp>
        <p:nvSpPr>
          <p:cNvPr id="59419" name="TextBox 33">
            <a:extLst>
              <a:ext uri="{FF2B5EF4-FFF2-40B4-BE49-F238E27FC236}">
                <a16:creationId xmlns:a16="http://schemas.microsoft.com/office/drawing/2014/main" id="{57FC6D0F-B581-4521-B7DB-3C45D6BE5537}"/>
              </a:ext>
            </a:extLst>
          </p:cNvPr>
          <p:cNvSpPr txBox="1">
            <a:spLocks noChangeArrowheads="1"/>
          </p:cNvSpPr>
          <p:nvPr/>
        </p:nvSpPr>
        <p:spPr bwMode="auto">
          <a:xfrm>
            <a:off x="2506663" y="3559175"/>
            <a:ext cx="1836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00    01   10   11</a:t>
            </a:r>
          </a:p>
        </p:txBody>
      </p:sp>
      <p:sp>
        <p:nvSpPr>
          <p:cNvPr id="59420" name="TextBox 34">
            <a:extLst>
              <a:ext uri="{FF2B5EF4-FFF2-40B4-BE49-F238E27FC236}">
                <a16:creationId xmlns:a16="http://schemas.microsoft.com/office/drawing/2014/main" id="{97923226-4EB3-4C75-BBF6-86AE54EEDE02}"/>
              </a:ext>
            </a:extLst>
          </p:cNvPr>
          <p:cNvSpPr txBox="1">
            <a:spLocks noChangeArrowheads="1"/>
          </p:cNvSpPr>
          <p:nvPr/>
        </p:nvSpPr>
        <p:spPr bwMode="auto">
          <a:xfrm>
            <a:off x="5105400" y="3554413"/>
            <a:ext cx="1836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00    01   10   11</a:t>
            </a:r>
          </a:p>
        </p:txBody>
      </p:sp>
      <p:sp>
        <p:nvSpPr>
          <p:cNvPr id="59421" name="TextBox 35">
            <a:extLst>
              <a:ext uri="{FF2B5EF4-FFF2-40B4-BE49-F238E27FC236}">
                <a16:creationId xmlns:a16="http://schemas.microsoft.com/office/drawing/2014/main" id="{206728E1-34D6-4649-90E0-504F9E508C01}"/>
              </a:ext>
            </a:extLst>
          </p:cNvPr>
          <p:cNvSpPr txBox="1">
            <a:spLocks noChangeArrowheads="1"/>
          </p:cNvSpPr>
          <p:nvPr/>
        </p:nvSpPr>
        <p:spPr bwMode="auto">
          <a:xfrm>
            <a:off x="3733800" y="5013325"/>
            <a:ext cx="1836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00    01   10   11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2C9A62E-8148-49E2-8A44-CCED057775F9}"/>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Transistors and Logical Gates</a:t>
            </a:r>
          </a:p>
        </p:txBody>
      </p:sp>
      <p:sp>
        <p:nvSpPr>
          <p:cNvPr id="16387" name="Rectangle 7">
            <a:extLst>
              <a:ext uri="{FF2B5EF4-FFF2-40B4-BE49-F238E27FC236}">
                <a16:creationId xmlns:a16="http://schemas.microsoft.com/office/drawing/2014/main" id="{9FF22572-EB00-4D3D-AF09-AAFAD79F7F58}"/>
              </a:ext>
            </a:extLst>
          </p:cNvPr>
          <p:cNvSpPr>
            <a:spLocks noGrp="1" noChangeArrowheads="1"/>
          </p:cNvSpPr>
          <p:nvPr>
            <p:ph sz="quarter" idx="1"/>
          </p:nvPr>
        </p:nvSpPr>
        <p:spPr>
          <a:xfrm>
            <a:off x="228600" y="1066800"/>
            <a:ext cx="8686800" cy="5257800"/>
          </a:xfrm>
          <a:extLst>
            <a:ext uri="{91240B29-F687-4F45-9708-019B960494DF}">
              <a14:hiddenLine xmlns:a14="http://schemas.microsoft.com/office/drawing/2010/main" w="31750">
                <a:solidFill>
                  <a:srgbClr val="3A527A"/>
                </a:solidFill>
                <a:miter lim="800000"/>
                <a:headEnd/>
                <a:tailEnd/>
              </a14:hiddenLine>
            </a:ext>
          </a:extLst>
        </p:spPr>
        <p:txBody>
          <a:bodyPr/>
          <a:lstStyle/>
          <a:p>
            <a:pPr eaLnBrk="1" hangingPunct="1"/>
            <a:r>
              <a:rPr lang="en-GB" altLang="en-US"/>
              <a:t>CPUs are made of transistors</a:t>
            </a:r>
          </a:p>
          <a:p>
            <a:pPr eaLnBrk="1" hangingPunct="1"/>
            <a:endParaRPr lang="en-GB" altLang="en-US" sz="2800">
              <a:solidFill>
                <a:srgbClr val="320064"/>
              </a:solidFill>
            </a:endParaRPr>
          </a:p>
          <a:p>
            <a:pPr eaLnBrk="1" hangingPunct="1"/>
            <a:endParaRPr lang="en-GB" altLang="en-US" sz="2800">
              <a:solidFill>
                <a:srgbClr val="320064"/>
              </a:solidFill>
            </a:endParaRPr>
          </a:p>
          <a:p>
            <a:pPr eaLnBrk="1" hangingPunct="1"/>
            <a:endParaRPr lang="en-GB" altLang="en-US" sz="2800">
              <a:solidFill>
                <a:srgbClr val="320064"/>
              </a:solidFill>
            </a:endParaRPr>
          </a:p>
          <a:p>
            <a:pPr eaLnBrk="1" hangingPunct="1"/>
            <a:endParaRPr lang="en-GB" altLang="en-US" sz="2800">
              <a:solidFill>
                <a:srgbClr val="320064"/>
              </a:solidFill>
            </a:endParaRPr>
          </a:p>
          <a:p>
            <a:pPr eaLnBrk="1" hangingPunct="1"/>
            <a:endParaRPr lang="en-GB" altLang="en-US" sz="2800">
              <a:solidFill>
                <a:srgbClr val="320064"/>
              </a:solidFill>
            </a:endParaRPr>
          </a:p>
          <a:p>
            <a:pPr eaLnBrk="1" hangingPunct="1"/>
            <a:endParaRPr lang="en-GB" altLang="en-US" sz="2800">
              <a:solidFill>
                <a:srgbClr val="320064"/>
              </a:solidFill>
            </a:endParaRPr>
          </a:p>
          <a:p>
            <a:pPr eaLnBrk="1" hangingPunct="1"/>
            <a:endParaRPr lang="en-GB" altLang="en-US" sz="2800">
              <a:solidFill>
                <a:srgbClr val="320064"/>
              </a:solidFill>
            </a:endParaRPr>
          </a:p>
          <a:p>
            <a:pPr eaLnBrk="1" hangingPunct="1"/>
            <a:r>
              <a:rPr lang="en-GB" altLang="en-US"/>
              <a:t>These transistors allow creating logical gates like a </a:t>
            </a:r>
            <a:r>
              <a:rPr lang="en-GB" altLang="en-US" i="1"/>
              <a:t>NAND </a:t>
            </a:r>
            <a:r>
              <a:rPr lang="en-GB" altLang="en-US"/>
              <a:t>gate.</a:t>
            </a:r>
            <a:endParaRPr lang="en-US" altLang="en-US"/>
          </a:p>
        </p:txBody>
      </p:sp>
      <p:sp>
        <p:nvSpPr>
          <p:cNvPr id="16388" name="Text Box 3">
            <a:extLst>
              <a:ext uri="{FF2B5EF4-FFF2-40B4-BE49-F238E27FC236}">
                <a16:creationId xmlns:a16="http://schemas.microsoft.com/office/drawing/2014/main" id="{9E751C3D-4EE4-4E02-A002-E9DB110FCE27}"/>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8C161679-F575-4DC0-BAB1-BB62C81864D9}" type="slidenum">
              <a:rPr lang="en-US" altLang="en-US" sz="1400" b="1">
                <a:latin typeface="Times New Roman" panose="02020603050405020304" pitchFamily="18" charset="0"/>
              </a:rPr>
              <a:pPr algn="ctr" eaLnBrk="1" hangingPunct="1"/>
              <a:t>3</a:t>
            </a:fld>
            <a:endParaRPr lang="fr-FR" altLang="en-US" sz="1400" b="1">
              <a:latin typeface="Times New Roman" panose="02020603050405020304" pitchFamily="18" charset="0"/>
            </a:endParaRPr>
          </a:p>
        </p:txBody>
      </p:sp>
      <p:sp>
        <p:nvSpPr>
          <p:cNvPr id="16389" name="Text Box 4">
            <a:extLst>
              <a:ext uri="{FF2B5EF4-FFF2-40B4-BE49-F238E27FC236}">
                <a16:creationId xmlns:a16="http://schemas.microsoft.com/office/drawing/2014/main" id="{2D6F4613-1B36-4EBA-89B6-F4A3FB34EAE2}"/>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16390" name="Text Box 5">
            <a:extLst>
              <a:ext uri="{FF2B5EF4-FFF2-40B4-BE49-F238E27FC236}">
                <a16:creationId xmlns:a16="http://schemas.microsoft.com/office/drawing/2014/main" id="{D3ACFC3C-6D0E-4C8F-8C06-227303FCEE5F}"/>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pic>
        <p:nvPicPr>
          <p:cNvPr id="16391" name="Picture 4">
            <a:extLst>
              <a:ext uri="{FF2B5EF4-FFF2-40B4-BE49-F238E27FC236}">
                <a16:creationId xmlns:a16="http://schemas.microsoft.com/office/drawing/2014/main" id="{36EE9414-0DE1-4A58-9920-FC90731AE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2438400" cy="2173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92" name="Rectangle 1">
            <a:extLst>
              <a:ext uri="{FF2B5EF4-FFF2-40B4-BE49-F238E27FC236}">
                <a16:creationId xmlns:a16="http://schemas.microsoft.com/office/drawing/2014/main" id="{4EF71289-B917-4B8D-8F3A-38C5BAC99533}"/>
              </a:ext>
            </a:extLst>
          </p:cNvPr>
          <p:cNvSpPr>
            <a:spLocks noChangeArrowheads="1"/>
          </p:cNvSpPr>
          <p:nvPr/>
        </p:nvSpPr>
        <p:spPr bwMode="auto">
          <a:xfrm>
            <a:off x="2163763" y="4105275"/>
            <a:ext cx="43132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hlinkClick r:id="rId3"/>
              </a:rPr>
              <a:t>From http://cpuville.com/logic_gates.htm</a:t>
            </a:r>
            <a:endParaRPr lang="en-GB" altLang="en-US"/>
          </a:p>
          <a:p>
            <a:r>
              <a:rPr lang="en-GB" altLang="en-US"/>
              <a:t>Donn Stewart 2010</a:t>
            </a:r>
          </a:p>
          <a:p>
            <a:r>
              <a:rPr lang="en-GB" altLang="en-US"/>
              <a:t>A </a:t>
            </a:r>
            <a:r>
              <a:rPr lang="en-GB" altLang="en-US" i="1"/>
              <a:t>NAND</a:t>
            </a:r>
            <a:r>
              <a:rPr lang="en-GB" altLang="en-US"/>
              <a:t> gate</a:t>
            </a:r>
          </a:p>
        </p:txBody>
      </p:sp>
      <p:pic>
        <p:nvPicPr>
          <p:cNvPr id="16393" name="Picture 5">
            <a:extLst>
              <a:ext uri="{FF2B5EF4-FFF2-40B4-BE49-F238E27FC236}">
                <a16:creationId xmlns:a16="http://schemas.microsoft.com/office/drawing/2014/main" id="{4F435A37-8B93-4B72-9C60-95A0FC149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2051050"/>
            <a:ext cx="3286125" cy="157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C6E2E069-37A8-434E-96AC-B6B30C451A30}"/>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Examples of AVX2 instructions</a:t>
            </a:r>
          </a:p>
        </p:txBody>
      </p:sp>
      <p:sp>
        <p:nvSpPr>
          <p:cNvPr id="9219" name="Rectangle 7">
            <a:extLst>
              <a:ext uri="{FF2B5EF4-FFF2-40B4-BE49-F238E27FC236}">
                <a16:creationId xmlns:a16="http://schemas.microsoft.com/office/drawing/2014/main" id="{BC83AB84-F256-4FC5-8D56-6B5543D609A7}"/>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dirty="0"/>
              <a:t>The shuffle instruction picks two elements of A and two elements of B.</a:t>
            </a:r>
          </a:p>
          <a:p>
            <a:pPr eaLnBrk="1" hangingPunct="1">
              <a:defRPr/>
            </a:pPr>
            <a:endParaRPr lang="en-GB" altLang="en-US" sz="1100" dirty="0"/>
          </a:p>
          <a:p>
            <a:pPr eaLnBrk="1" hangingPunct="1">
              <a:defRPr/>
            </a:pPr>
            <a:r>
              <a:rPr lang="en-GB" altLang="en-US" dirty="0"/>
              <a:t>It requires a </a:t>
            </a:r>
            <a:r>
              <a:rPr lang="en-GB" altLang="en-US" dirty="0" err="1"/>
              <a:t>const</a:t>
            </a:r>
            <a:r>
              <a:rPr lang="en-GB" altLang="en-US" dirty="0"/>
              <a:t> code for blending the two vectors.</a:t>
            </a:r>
          </a:p>
          <a:p>
            <a:pPr eaLnBrk="1" hangingPunct="1">
              <a:defRPr/>
            </a:pPr>
            <a:endParaRPr lang="en-GB" altLang="en-US" sz="1100" dirty="0"/>
          </a:p>
          <a:p>
            <a:pPr eaLnBrk="1" hangingPunct="1">
              <a:defRPr/>
            </a:pPr>
            <a:r>
              <a:rPr lang="en-GB" altLang="en-US" dirty="0"/>
              <a:t>AVX 8-wide version only works on two 4-wide sub-arrays, and data cannot cross the middle lane.</a:t>
            </a:r>
          </a:p>
          <a:p>
            <a:pPr eaLnBrk="1" hangingPunct="1">
              <a:defRPr/>
            </a:pPr>
            <a:endParaRPr lang="en-GB" altLang="en-US" sz="1100" dirty="0"/>
          </a:p>
          <a:p>
            <a:pPr eaLnBrk="1" hangingPunct="1">
              <a:defRPr/>
            </a:pPr>
            <a:r>
              <a:rPr lang="en-GB" altLang="en-US" dirty="0"/>
              <a:t>Permute instruction to be used as well for AVX instructions! </a:t>
            </a:r>
          </a:p>
          <a:p>
            <a:pPr lvl="1" eaLnBrk="1" hangingPunct="1">
              <a:defRPr/>
            </a:pPr>
            <a:r>
              <a:rPr lang="en-GB" altLang="en-US" dirty="0"/>
              <a:t>Different from the previous shuffle instruction!</a:t>
            </a:r>
          </a:p>
          <a:p>
            <a:pPr eaLnBrk="1" hangingPunct="1">
              <a:defRPr/>
            </a:pPr>
            <a:endParaRPr lang="en-GB" altLang="en-US" dirty="0"/>
          </a:p>
          <a:p>
            <a:pPr lvl="1" eaLnBrk="1" hangingPunct="1">
              <a:defRPr/>
            </a:pPr>
            <a:r>
              <a:rPr lang="en-GB" altLang="en-US" sz="2000" dirty="0">
                <a:latin typeface="Courier New" panose="02070309020205020404" pitchFamily="49" charset="0"/>
                <a:cs typeface="Courier New" panose="02070309020205020404" pitchFamily="49" charset="0"/>
              </a:rPr>
              <a:t>extern __m256 </a:t>
            </a:r>
            <a:r>
              <a:rPr lang="en-GB" altLang="en-US" sz="2000" b="1" dirty="0">
                <a:latin typeface="Courier New" panose="02070309020205020404" pitchFamily="49" charset="0"/>
                <a:cs typeface="Courier New" panose="02070309020205020404" pitchFamily="49" charset="0"/>
              </a:rPr>
              <a:t>_mm256_permute2f128_ps</a:t>
            </a:r>
          </a:p>
          <a:p>
            <a:pPr marL="366713" lvl="1" indent="0" eaLnBrk="1" hangingPunct="1">
              <a:buFont typeface="Wingdings 2" panose="05020102010507070707" pitchFamily="18" charset="2"/>
              <a:buNone/>
              <a:defRPr/>
            </a:pPr>
            <a:r>
              <a:rPr lang="en-GB" altLang="en-US" sz="2000" dirty="0">
                <a:latin typeface="Courier New" panose="02070309020205020404" pitchFamily="49" charset="0"/>
                <a:cs typeface="Courier New" panose="02070309020205020404" pitchFamily="49" charset="0"/>
              </a:rPr>
              <a:t>			(__m256 m1, __m256 m2, </a:t>
            </a:r>
            <a:r>
              <a:rPr lang="en-GB" altLang="en-US" sz="2000" dirty="0" err="1">
                <a:latin typeface="Courier New" panose="02070309020205020404" pitchFamily="49" charset="0"/>
                <a:cs typeface="Courier New" panose="02070309020205020404" pitchFamily="49" charset="0"/>
              </a:rPr>
              <a:t>int</a:t>
            </a:r>
            <a:r>
              <a:rPr lang="en-GB" altLang="en-US" sz="2000" dirty="0">
                <a:latin typeface="Courier New" panose="02070309020205020404" pitchFamily="49" charset="0"/>
                <a:cs typeface="Courier New" panose="02070309020205020404" pitchFamily="49" charset="0"/>
              </a:rPr>
              <a:t> control);</a:t>
            </a:r>
            <a:endParaRPr lang="en-GB" sz="2000" dirty="0">
              <a:latin typeface="Courier New" panose="02070309020205020404" pitchFamily="49" charset="0"/>
              <a:cs typeface="Courier New" panose="02070309020205020404" pitchFamily="49" charset="0"/>
            </a:endParaRP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61444" name="Text Box 4">
            <a:extLst>
              <a:ext uri="{FF2B5EF4-FFF2-40B4-BE49-F238E27FC236}">
                <a16:creationId xmlns:a16="http://schemas.microsoft.com/office/drawing/2014/main" id="{6EF6270C-5DF3-41D3-9FF1-290F78DFE6CF}"/>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Arrow Connector 57">
            <a:extLst>
              <a:ext uri="{FF2B5EF4-FFF2-40B4-BE49-F238E27FC236}">
                <a16:creationId xmlns:a16="http://schemas.microsoft.com/office/drawing/2014/main" id="{79E99427-2C97-4B21-B97B-C9D8A5001B98}"/>
              </a:ext>
            </a:extLst>
          </p:cNvPr>
          <p:cNvCxnSpPr>
            <a:cxnSpLocks/>
            <a:endCxn id="64" idx="0"/>
          </p:cNvCxnSpPr>
          <p:nvPr/>
        </p:nvCxnSpPr>
        <p:spPr>
          <a:xfrm flipH="1">
            <a:off x="3581400" y="2514600"/>
            <a:ext cx="1355725" cy="27051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834" name="Rectangle 2">
            <a:extLst>
              <a:ext uri="{FF2B5EF4-FFF2-40B4-BE49-F238E27FC236}">
                <a16:creationId xmlns:a16="http://schemas.microsoft.com/office/drawing/2014/main" id="{9A09D952-6040-4AC4-AD4E-49D9EDB4FCD3}"/>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AVX Permute instruction</a:t>
            </a:r>
          </a:p>
        </p:txBody>
      </p:sp>
      <p:sp>
        <p:nvSpPr>
          <p:cNvPr id="63492" name="Text Box 4">
            <a:extLst>
              <a:ext uri="{FF2B5EF4-FFF2-40B4-BE49-F238E27FC236}">
                <a16:creationId xmlns:a16="http://schemas.microsoft.com/office/drawing/2014/main" id="{7A0E1AC3-3DD1-4C77-8664-2B0446B091E6}"/>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 name="Rectangle 4">
            <a:extLst>
              <a:ext uri="{FF2B5EF4-FFF2-40B4-BE49-F238E27FC236}">
                <a16:creationId xmlns:a16="http://schemas.microsoft.com/office/drawing/2014/main" id="{28C080E1-1E59-4A34-AE87-4D693A1A389D}"/>
              </a:ext>
            </a:extLst>
          </p:cNvPr>
          <p:cNvSpPr/>
          <p:nvPr/>
        </p:nvSpPr>
        <p:spPr>
          <a:xfrm>
            <a:off x="628650" y="32289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6" name="Rectangle 5">
            <a:extLst>
              <a:ext uri="{FF2B5EF4-FFF2-40B4-BE49-F238E27FC236}">
                <a16:creationId xmlns:a16="http://schemas.microsoft.com/office/drawing/2014/main" id="{8477642A-16CE-4CDC-8A61-295F7F21AEC2}"/>
              </a:ext>
            </a:extLst>
          </p:cNvPr>
          <p:cNvSpPr/>
          <p:nvPr/>
        </p:nvSpPr>
        <p:spPr>
          <a:xfrm>
            <a:off x="1085850" y="32289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7" name="Rectangle 6">
            <a:extLst>
              <a:ext uri="{FF2B5EF4-FFF2-40B4-BE49-F238E27FC236}">
                <a16:creationId xmlns:a16="http://schemas.microsoft.com/office/drawing/2014/main" id="{65F9DC82-2A50-4A55-BEAD-A07DDEEC4024}"/>
              </a:ext>
            </a:extLst>
          </p:cNvPr>
          <p:cNvSpPr/>
          <p:nvPr/>
        </p:nvSpPr>
        <p:spPr>
          <a:xfrm>
            <a:off x="1543050" y="32289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8" name="Rectangle 7">
            <a:extLst>
              <a:ext uri="{FF2B5EF4-FFF2-40B4-BE49-F238E27FC236}">
                <a16:creationId xmlns:a16="http://schemas.microsoft.com/office/drawing/2014/main" id="{6B556CB8-A026-44AF-AC40-00A547A0DA9F}"/>
              </a:ext>
            </a:extLst>
          </p:cNvPr>
          <p:cNvSpPr/>
          <p:nvPr/>
        </p:nvSpPr>
        <p:spPr>
          <a:xfrm>
            <a:off x="2000250" y="32289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9" name="Rectangle 8">
            <a:extLst>
              <a:ext uri="{FF2B5EF4-FFF2-40B4-BE49-F238E27FC236}">
                <a16:creationId xmlns:a16="http://schemas.microsoft.com/office/drawing/2014/main" id="{94095A17-EEB1-418E-B00E-D62AA69F0C2E}"/>
              </a:ext>
            </a:extLst>
          </p:cNvPr>
          <p:cNvSpPr/>
          <p:nvPr/>
        </p:nvSpPr>
        <p:spPr>
          <a:xfrm>
            <a:off x="2457450" y="32289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10" name="Rectangle 9">
            <a:extLst>
              <a:ext uri="{FF2B5EF4-FFF2-40B4-BE49-F238E27FC236}">
                <a16:creationId xmlns:a16="http://schemas.microsoft.com/office/drawing/2014/main" id="{FA28ED5D-08E0-491C-B8C8-617BC331C574}"/>
              </a:ext>
            </a:extLst>
          </p:cNvPr>
          <p:cNvSpPr/>
          <p:nvPr/>
        </p:nvSpPr>
        <p:spPr>
          <a:xfrm>
            <a:off x="2914650" y="32289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1" name="Rectangle 10">
            <a:extLst>
              <a:ext uri="{FF2B5EF4-FFF2-40B4-BE49-F238E27FC236}">
                <a16:creationId xmlns:a16="http://schemas.microsoft.com/office/drawing/2014/main" id="{0EA55922-2A52-4191-A599-FAFBEC188E36}"/>
              </a:ext>
            </a:extLst>
          </p:cNvPr>
          <p:cNvSpPr/>
          <p:nvPr/>
        </p:nvSpPr>
        <p:spPr>
          <a:xfrm>
            <a:off x="3371850" y="32289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12" name="Rectangle 11">
            <a:extLst>
              <a:ext uri="{FF2B5EF4-FFF2-40B4-BE49-F238E27FC236}">
                <a16:creationId xmlns:a16="http://schemas.microsoft.com/office/drawing/2014/main" id="{A1CCE47F-DB3A-4335-B53D-61EB2D837D67}"/>
              </a:ext>
            </a:extLst>
          </p:cNvPr>
          <p:cNvSpPr/>
          <p:nvPr/>
        </p:nvSpPr>
        <p:spPr>
          <a:xfrm>
            <a:off x="3829050" y="32289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13" name="Rectangle 12">
            <a:extLst>
              <a:ext uri="{FF2B5EF4-FFF2-40B4-BE49-F238E27FC236}">
                <a16:creationId xmlns:a16="http://schemas.microsoft.com/office/drawing/2014/main" id="{574A44EE-71B4-410B-ACC0-4C6148D5FA5F}"/>
              </a:ext>
            </a:extLst>
          </p:cNvPr>
          <p:cNvSpPr/>
          <p:nvPr/>
        </p:nvSpPr>
        <p:spPr>
          <a:xfrm>
            <a:off x="5029200" y="32670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4" name="Rectangle 13">
            <a:extLst>
              <a:ext uri="{FF2B5EF4-FFF2-40B4-BE49-F238E27FC236}">
                <a16:creationId xmlns:a16="http://schemas.microsoft.com/office/drawing/2014/main" id="{5EB43D55-5130-48F0-A3EB-447B7BF00FB9}"/>
              </a:ext>
            </a:extLst>
          </p:cNvPr>
          <p:cNvSpPr/>
          <p:nvPr/>
        </p:nvSpPr>
        <p:spPr>
          <a:xfrm>
            <a:off x="5486400" y="32670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15" name="Rectangle 14">
            <a:extLst>
              <a:ext uri="{FF2B5EF4-FFF2-40B4-BE49-F238E27FC236}">
                <a16:creationId xmlns:a16="http://schemas.microsoft.com/office/drawing/2014/main" id="{7C1425A4-298B-4D7A-AB24-68D0B87A9617}"/>
              </a:ext>
            </a:extLst>
          </p:cNvPr>
          <p:cNvSpPr/>
          <p:nvPr/>
        </p:nvSpPr>
        <p:spPr>
          <a:xfrm>
            <a:off x="5943600" y="32670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16" name="Rectangle 15">
            <a:extLst>
              <a:ext uri="{FF2B5EF4-FFF2-40B4-BE49-F238E27FC236}">
                <a16:creationId xmlns:a16="http://schemas.microsoft.com/office/drawing/2014/main" id="{EEEC29CA-EAE5-4483-9CB6-7B5318F8F715}"/>
              </a:ext>
            </a:extLst>
          </p:cNvPr>
          <p:cNvSpPr/>
          <p:nvPr/>
        </p:nvSpPr>
        <p:spPr>
          <a:xfrm>
            <a:off x="6400800" y="32670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7" name="Rectangle 16">
            <a:extLst>
              <a:ext uri="{FF2B5EF4-FFF2-40B4-BE49-F238E27FC236}">
                <a16:creationId xmlns:a16="http://schemas.microsoft.com/office/drawing/2014/main" id="{05138187-4246-4591-BEE5-0B2E1E0749AB}"/>
              </a:ext>
            </a:extLst>
          </p:cNvPr>
          <p:cNvSpPr/>
          <p:nvPr/>
        </p:nvSpPr>
        <p:spPr>
          <a:xfrm>
            <a:off x="6858000" y="32670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18" name="Rectangle 17">
            <a:extLst>
              <a:ext uri="{FF2B5EF4-FFF2-40B4-BE49-F238E27FC236}">
                <a16:creationId xmlns:a16="http://schemas.microsoft.com/office/drawing/2014/main" id="{539A213E-169F-4FC1-9524-C19DFE4CE163}"/>
              </a:ext>
            </a:extLst>
          </p:cNvPr>
          <p:cNvSpPr/>
          <p:nvPr/>
        </p:nvSpPr>
        <p:spPr>
          <a:xfrm>
            <a:off x="7315200" y="32670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9" name="Rectangle 18">
            <a:extLst>
              <a:ext uri="{FF2B5EF4-FFF2-40B4-BE49-F238E27FC236}">
                <a16:creationId xmlns:a16="http://schemas.microsoft.com/office/drawing/2014/main" id="{7643255D-EDD7-4C6C-B155-FE477FC147A5}"/>
              </a:ext>
            </a:extLst>
          </p:cNvPr>
          <p:cNvSpPr/>
          <p:nvPr/>
        </p:nvSpPr>
        <p:spPr>
          <a:xfrm>
            <a:off x="7772400" y="32670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20" name="Rectangle 19">
            <a:extLst>
              <a:ext uri="{FF2B5EF4-FFF2-40B4-BE49-F238E27FC236}">
                <a16:creationId xmlns:a16="http://schemas.microsoft.com/office/drawing/2014/main" id="{27374BE4-EC1F-41F2-9EF5-ECE9DA869D1C}"/>
              </a:ext>
            </a:extLst>
          </p:cNvPr>
          <p:cNvSpPr/>
          <p:nvPr/>
        </p:nvSpPr>
        <p:spPr>
          <a:xfrm>
            <a:off x="8229600" y="32670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21" name="Rectangle 20">
            <a:extLst>
              <a:ext uri="{FF2B5EF4-FFF2-40B4-BE49-F238E27FC236}">
                <a16:creationId xmlns:a16="http://schemas.microsoft.com/office/drawing/2014/main" id="{42A0A0E7-95B6-47A8-BCF0-B62CE00D835D}"/>
              </a:ext>
            </a:extLst>
          </p:cNvPr>
          <p:cNvSpPr/>
          <p:nvPr/>
        </p:nvSpPr>
        <p:spPr>
          <a:xfrm>
            <a:off x="2667000" y="53800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2" name="Rectangle 21">
            <a:extLst>
              <a:ext uri="{FF2B5EF4-FFF2-40B4-BE49-F238E27FC236}">
                <a16:creationId xmlns:a16="http://schemas.microsoft.com/office/drawing/2014/main" id="{4BDF8338-20CA-4529-A439-5A7F2448B83F}"/>
              </a:ext>
            </a:extLst>
          </p:cNvPr>
          <p:cNvSpPr/>
          <p:nvPr/>
        </p:nvSpPr>
        <p:spPr>
          <a:xfrm>
            <a:off x="3124200" y="53800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23" name="Rectangle 22">
            <a:extLst>
              <a:ext uri="{FF2B5EF4-FFF2-40B4-BE49-F238E27FC236}">
                <a16:creationId xmlns:a16="http://schemas.microsoft.com/office/drawing/2014/main" id="{348ED6A5-ABDE-43C4-81D8-39A7B34813D4}"/>
              </a:ext>
            </a:extLst>
          </p:cNvPr>
          <p:cNvSpPr/>
          <p:nvPr/>
        </p:nvSpPr>
        <p:spPr>
          <a:xfrm>
            <a:off x="3581400" y="53800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4" name="Rectangle 23">
            <a:extLst>
              <a:ext uri="{FF2B5EF4-FFF2-40B4-BE49-F238E27FC236}">
                <a16:creationId xmlns:a16="http://schemas.microsoft.com/office/drawing/2014/main" id="{89F56D13-AF68-4CD6-A5AD-6EBD189CB8CB}"/>
              </a:ext>
            </a:extLst>
          </p:cNvPr>
          <p:cNvSpPr/>
          <p:nvPr/>
        </p:nvSpPr>
        <p:spPr>
          <a:xfrm>
            <a:off x="4038600" y="53800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5" name="Rectangle 24">
            <a:extLst>
              <a:ext uri="{FF2B5EF4-FFF2-40B4-BE49-F238E27FC236}">
                <a16:creationId xmlns:a16="http://schemas.microsoft.com/office/drawing/2014/main" id="{9DE2AA58-5063-4634-B69C-86605E5F4FCE}"/>
              </a:ext>
            </a:extLst>
          </p:cNvPr>
          <p:cNvSpPr/>
          <p:nvPr/>
        </p:nvSpPr>
        <p:spPr>
          <a:xfrm>
            <a:off x="4495800" y="53800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6" name="Rectangle 25">
            <a:extLst>
              <a:ext uri="{FF2B5EF4-FFF2-40B4-BE49-F238E27FC236}">
                <a16:creationId xmlns:a16="http://schemas.microsoft.com/office/drawing/2014/main" id="{8A393C10-3860-4C42-917F-C1FD753D96B7}"/>
              </a:ext>
            </a:extLst>
          </p:cNvPr>
          <p:cNvSpPr/>
          <p:nvPr/>
        </p:nvSpPr>
        <p:spPr>
          <a:xfrm>
            <a:off x="4953000" y="53800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7" name="Rectangle 26">
            <a:extLst>
              <a:ext uri="{FF2B5EF4-FFF2-40B4-BE49-F238E27FC236}">
                <a16:creationId xmlns:a16="http://schemas.microsoft.com/office/drawing/2014/main" id="{147072AF-8EA8-4992-A35E-EFE07511D2BC}"/>
              </a:ext>
            </a:extLst>
          </p:cNvPr>
          <p:cNvSpPr/>
          <p:nvPr/>
        </p:nvSpPr>
        <p:spPr>
          <a:xfrm>
            <a:off x="5410200" y="53800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28" name="Rectangle 27">
            <a:extLst>
              <a:ext uri="{FF2B5EF4-FFF2-40B4-BE49-F238E27FC236}">
                <a16:creationId xmlns:a16="http://schemas.microsoft.com/office/drawing/2014/main" id="{A5A94F13-1D84-4076-97E4-97CCDCA997BF}"/>
              </a:ext>
            </a:extLst>
          </p:cNvPr>
          <p:cNvSpPr/>
          <p:nvPr/>
        </p:nvSpPr>
        <p:spPr>
          <a:xfrm>
            <a:off x="5867400" y="5380038"/>
            <a:ext cx="4572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63517" name="TextBox 28">
            <a:extLst>
              <a:ext uri="{FF2B5EF4-FFF2-40B4-BE49-F238E27FC236}">
                <a16:creationId xmlns:a16="http://schemas.microsoft.com/office/drawing/2014/main" id="{925D9737-9B3A-4422-AE9C-248537384C12}"/>
              </a:ext>
            </a:extLst>
          </p:cNvPr>
          <p:cNvSpPr txBox="1">
            <a:spLocks noChangeArrowheads="1"/>
          </p:cNvSpPr>
          <p:nvPr/>
        </p:nvSpPr>
        <p:spPr bwMode="auto">
          <a:xfrm>
            <a:off x="228600" y="3190875"/>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a:t>
            </a:r>
          </a:p>
        </p:txBody>
      </p:sp>
      <p:sp>
        <p:nvSpPr>
          <p:cNvPr id="63518" name="TextBox 29">
            <a:extLst>
              <a:ext uri="{FF2B5EF4-FFF2-40B4-BE49-F238E27FC236}">
                <a16:creationId xmlns:a16="http://schemas.microsoft.com/office/drawing/2014/main" id="{D612D25E-3125-4C47-B2A6-6BE0267DD400}"/>
              </a:ext>
            </a:extLst>
          </p:cNvPr>
          <p:cNvSpPr txBox="1">
            <a:spLocks noChangeArrowheads="1"/>
          </p:cNvSpPr>
          <p:nvPr/>
        </p:nvSpPr>
        <p:spPr bwMode="auto">
          <a:xfrm>
            <a:off x="4648200" y="322421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a:t>
            </a:r>
          </a:p>
        </p:txBody>
      </p:sp>
      <p:sp>
        <p:nvSpPr>
          <p:cNvPr id="63519" name="TextBox 30">
            <a:extLst>
              <a:ext uri="{FF2B5EF4-FFF2-40B4-BE49-F238E27FC236}">
                <a16:creationId xmlns:a16="http://schemas.microsoft.com/office/drawing/2014/main" id="{D308F4DB-8A45-4548-B3AA-C0C1FE69DD5E}"/>
              </a:ext>
            </a:extLst>
          </p:cNvPr>
          <p:cNvSpPr txBox="1">
            <a:spLocks noChangeArrowheads="1"/>
          </p:cNvSpPr>
          <p:nvPr/>
        </p:nvSpPr>
        <p:spPr bwMode="auto">
          <a:xfrm>
            <a:off x="2133600" y="5335588"/>
            <a:ext cx="457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C</a:t>
            </a:r>
          </a:p>
        </p:txBody>
      </p:sp>
      <p:sp>
        <p:nvSpPr>
          <p:cNvPr id="63520" name="TextBox 56">
            <a:extLst>
              <a:ext uri="{FF2B5EF4-FFF2-40B4-BE49-F238E27FC236}">
                <a16:creationId xmlns:a16="http://schemas.microsoft.com/office/drawing/2014/main" id="{42AF1F13-4448-4BDF-9DE3-B33989644B3A}"/>
              </a:ext>
            </a:extLst>
          </p:cNvPr>
          <p:cNvSpPr txBox="1">
            <a:spLocks noChangeArrowheads="1"/>
          </p:cNvSpPr>
          <p:nvPr/>
        </p:nvSpPr>
        <p:spPr bwMode="auto">
          <a:xfrm>
            <a:off x="925513" y="2744788"/>
            <a:ext cx="3132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      00    		       01</a:t>
            </a:r>
          </a:p>
        </p:txBody>
      </p:sp>
      <p:sp>
        <p:nvSpPr>
          <p:cNvPr id="63521" name="TextBox 57">
            <a:extLst>
              <a:ext uri="{FF2B5EF4-FFF2-40B4-BE49-F238E27FC236}">
                <a16:creationId xmlns:a16="http://schemas.microsoft.com/office/drawing/2014/main" id="{3E9F21B2-C68E-4D55-AC1B-78641CC3FCF5}"/>
              </a:ext>
            </a:extLst>
          </p:cNvPr>
          <p:cNvSpPr txBox="1">
            <a:spLocks noChangeArrowheads="1"/>
          </p:cNvSpPr>
          <p:nvPr/>
        </p:nvSpPr>
        <p:spPr bwMode="auto">
          <a:xfrm>
            <a:off x="5326063" y="2744788"/>
            <a:ext cx="3132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      10    		       11</a:t>
            </a:r>
          </a:p>
        </p:txBody>
      </p:sp>
      <p:sp>
        <p:nvSpPr>
          <p:cNvPr id="59" name="Rectangle 58">
            <a:extLst>
              <a:ext uri="{FF2B5EF4-FFF2-40B4-BE49-F238E27FC236}">
                <a16:creationId xmlns:a16="http://schemas.microsoft.com/office/drawing/2014/main" id="{1C838E0E-B006-4C37-9719-285326867AA6}"/>
              </a:ext>
            </a:extLst>
          </p:cNvPr>
          <p:cNvSpPr/>
          <p:nvPr/>
        </p:nvSpPr>
        <p:spPr>
          <a:xfrm>
            <a:off x="647700" y="3114675"/>
            <a:ext cx="1790700" cy="647700"/>
          </a:xfrm>
          <a:prstGeom prst="rect">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0" name="Rectangle 59">
            <a:extLst>
              <a:ext uri="{FF2B5EF4-FFF2-40B4-BE49-F238E27FC236}">
                <a16:creationId xmlns:a16="http://schemas.microsoft.com/office/drawing/2014/main" id="{752E6713-4A43-4BE6-B23B-0DD59BD87D7F}"/>
              </a:ext>
            </a:extLst>
          </p:cNvPr>
          <p:cNvSpPr/>
          <p:nvPr/>
        </p:nvSpPr>
        <p:spPr>
          <a:xfrm>
            <a:off x="2476500" y="3114675"/>
            <a:ext cx="1790700" cy="647700"/>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1" name="Rectangle 60">
            <a:extLst>
              <a:ext uri="{FF2B5EF4-FFF2-40B4-BE49-F238E27FC236}">
                <a16:creationId xmlns:a16="http://schemas.microsoft.com/office/drawing/2014/main" id="{8F9B6FBB-71E9-4513-A015-B6127F1A2B7B}"/>
              </a:ext>
            </a:extLst>
          </p:cNvPr>
          <p:cNvSpPr/>
          <p:nvPr/>
        </p:nvSpPr>
        <p:spPr>
          <a:xfrm>
            <a:off x="5048250" y="3114675"/>
            <a:ext cx="1790700" cy="647700"/>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2" name="Rectangle 61">
            <a:extLst>
              <a:ext uri="{FF2B5EF4-FFF2-40B4-BE49-F238E27FC236}">
                <a16:creationId xmlns:a16="http://schemas.microsoft.com/office/drawing/2014/main" id="{1F4B1E95-A1E8-4E1F-B9A2-38EB0917833D}"/>
              </a:ext>
            </a:extLst>
          </p:cNvPr>
          <p:cNvSpPr/>
          <p:nvPr/>
        </p:nvSpPr>
        <p:spPr>
          <a:xfrm>
            <a:off x="6877050" y="3114675"/>
            <a:ext cx="1790700" cy="647700"/>
          </a:xfrm>
          <a:prstGeom prst="rect">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4" name="Rectangle 63">
            <a:extLst>
              <a:ext uri="{FF2B5EF4-FFF2-40B4-BE49-F238E27FC236}">
                <a16:creationId xmlns:a16="http://schemas.microsoft.com/office/drawing/2014/main" id="{46FD841E-6288-422D-AA21-0B1E81F95923}"/>
              </a:ext>
            </a:extLst>
          </p:cNvPr>
          <p:cNvSpPr/>
          <p:nvPr/>
        </p:nvSpPr>
        <p:spPr>
          <a:xfrm>
            <a:off x="2647950" y="5219700"/>
            <a:ext cx="1866900" cy="647700"/>
          </a:xfrm>
          <a:prstGeom prst="rect">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5" name="Rectangle 64">
            <a:extLst>
              <a:ext uri="{FF2B5EF4-FFF2-40B4-BE49-F238E27FC236}">
                <a16:creationId xmlns:a16="http://schemas.microsoft.com/office/drawing/2014/main" id="{68D9A20F-4166-435F-AD9A-034B6EFE6E48}"/>
              </a:ext>
            </a:extLst>
          </p:cNvPr>
          <p:cNvSpPr/>
          <p:nvPr/>
        </p:nvSpPr>
        <p:spPr>
          <a:xfrm>
            <a:off x="4514850" y="5219700"/>
            <a:ext cx="1809750" cy="647700"/>
          </a:xfrm>
          <a:prstGeom prst="rect">
            <a:avLst/>
          </a:prstGeom>
          <a:no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4" name="Straight Arrow Connector 3">
            <a:extLst>
              <a:ext uri="{FF2B5EF4-FFF2-40B4-BE49-F238E27FC236}">
                <a16:creationId xmlns:a16="http://schemas.microsoft.com/office/drawing/2014/main" id="{71E2DD77-4C9A-4AAD-A075-5D2702A833DE}"/>
              </a:ext>
            </a:extLst>
          </p:cNvPr>
          <p:cNvCxnSpPr>
            <a:endCxn id="64" idx="0"/>
          </p:cNvCxnSpPr>
          <p:nvPr/>
        </p:nvCxnSpPr>
        <p:spPr>
          <a:xfrm>
            <a:off x="1676400" y="3810000"/>
            <a:ext cx="1905000" cy="1409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2E0CB1C-4F60-4DCA-B8FE-280699B2E901}"/>
              </a:ext>
            </a:extLst>
          </p:cNvPr>
          <p:cNvCxnSpPr>
            <a:endCxn id="65" idx="0"/>
          </p:cNvCxnSpPr>
          <p:nvPr/>
        </p:nvCxnSpPr>
        <p:spPr>
          <a:xfrm flipH="1">
            <a:off x="5419725" y="3810000"/>
            <a:ext cx="2505075" cy="14097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3530" name="Rectangle 9221">
            <a:extLst>
              <a:ext uri="{FF2B5EF4-FFF2-40B4-BE49-F238E27FC236}">
                <a16:creationId xmlns:a16="http://schemas.microsoft.com/office/drawing/2014/main" id="{52E9097A-33FF-4DC1-8A88-3EC18A172E7F}"/>
              </a:ext>
            </a:extLst>
          </p:cNvPr>
          <p:cNvSpPr>
            <a:spLocks noChangeArrowheads="1"/>
          </p:cNvSpPr>
          <p:nvPr/>
        </p:nvSpPr>
        <p:spPr bwMode="auto">
          <a:xfrm>
            <a:off x="304800" y="13716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r>
              <a:rPr lang="en-GB" altLang="en-US" sz="2400">
                <a:solidFill>
                  <a:srgbClr val="320064"/>
                </a:solidFill>
                <a:latin typeface="Courier New" panose="02070309020205020404" pitchFamily="49" charset="0"/>
                <a:cs typeface="Courier New" panose="02070309020205020404" pitchFamily="49" charset="0"/>
              </a:rPr>
              <a:t>C= _mm256_permute2f128_ps(A,B, </a:t>
            </a:r>
            <a:r>
              <a:rPr lang="en-GB" altLang="en-US" sz="2400" b="1">
                <a:solidFill>
                  <a:srgbClr val="320064"/>
                </a:solidFill>
                <a:latin typeface="Courier New" panose="02070309020205020404" pitchFamily="49" charset="0"/>
                <a:cs typeface="Courier New" panose="02070309020205020404" pitchFamily="49" charset="0"/>
              </a:rPr>
              <a:t>0x30</a:t>
            </a:r>
            <a:r>
              <a:rPr lang="en-GB" altLang="en-US" sz="2400">
                <a:solidFill>
                  <a:srgbClr val="320064"/>
                </a:solidFill>
                <a:latin typeface="Courier New" panose="02070309020205020404" pitchFamily="49" charset="0"/>
                <a:cs typeface="Courier New" panose="02070309020205020404" pitchFamily="49" charset="0"/>
              </a:rPr>
              <a:t>);</a:t>
            </a:r>
            <a:endParaRPr lang="en-GB" altLang="en-US" sz="2400">
              <a:solidFill>
                <a:srgbClr val="333333"/>
              </a:solidFill>
              <a:latin typeface="Courier New" panose="02070309020205020404" pitchFamily="49" charset="0"/>
              <a:cs typeface="Courier New" panose="02070309020205020404" pitchFamily="49" charset="0"/>
            </a:endParaRPr>
          </a:p>
        </p:txBody>
      </p:sp>
      <p:sp>
        <p:nvSpPr>
          <p:cNvPr id="63531" name="Rectangle 9222">
            <a:extLst>
              <a:ext uri="{FF2B5EF4-FFF2-40B4-BE49-F238E27FC236}">
                <a16:creationId xmlns:a16="http://schemas.microsoft.com/office/drawing/2014/main" id="{754B5E99-A368-4371-B648-0C8AF2F4BDAC}"/>
              </a:ext>
            </a:extLst>
          </p:cNvPr>
          <p:cNvSpPr>
            <a:spLocks noChangeArrowheads="1"/>
          </p:cNvSpPr>
          <p:nvPr/>
        </p:nvSpPr>
        <p:spPr bwMode="auto">
          <a:xfrm>
            <a:off x="2492375" y="1833563"/>
            <a:ext cx="2949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400" b="1">
                <a:solidFill>
                  <a:srgbClr val="320064"/>
                </a:solidFill>
                <a:latin typeface="Courier New" panose="02070309020205020404" pitchFamily="49" charset="0"/>
                <a:cs typeface="Courier New" panose="02070309020205020404" pitchFamily="49" charset="0"/>
              </a:rPr>
              <a:t>0x30=0b00</a:t>
            </a:r>
            <a:r>
              <a:rPr lang="en-GB" altLang="en-US" sz="2400" b="1">
                <a:solidFill>
                  <a:srgbClr val="C00000"/>
                </a:solidFill>
                <a:latin typeface="Courier New" panose="02070309020205020404" pitchFamily="49" charset="0"/>
                <a:cs typeface="Courier New" panose="02070309020205020404" pitchFamily="49" charset="0"/>
              </a:rPr>
              <a:t>11</a:t>
            </a:r>
            <a:r>
              <a:rPr lang="en-GB" altLang="en-US" sz="2400" b="1">
                <a:solidFill>
                  <a:srgbClr val="320064"/>
                </a:solidFill>
                <a:latin typeface="Courier New" panose="02070309020205020404" pitchFamily="49" charset="0"/>
                <a:cs typeface="Courier New" panose="02070309020205020404" pitchFamily="49" charset="0"/>
              </a:rPr>
              <a:t>00</a:t>
            </a:r>
            <a:r>
              <a:rPr lang="en-GB" altLang="en-US" sz="2400" b="1">
                <a:solidFill>
                  <a:srgbClr val="C00000"/>
                </a:solidFill>
                <a:latin typeface="Courier New" panose="02070309020205020404" pitchFamily="49" charset="0"/>
                <a:cs typeface="Courier New" panose="02070309020205020404" pitchFamily="49" charset="0"/>
              </a:rPr>
              <a:t>00</a:t>
            </a:r>
            <a:endParaRPr lang="en-GB" altLang="en-US" sz="2400">
              <a:solidFill>
                <a:srgbClr val="C00000"/>
              </a:solidFill>
            </a:endParaRPr>
          </a:p>
        </p:txBody>
      </p:sp>
      <p:cxnSp>
        <p:nvCxnSpPr>
          <p:cNvPr id="75" name="Straight Arrow Connector 74">
            <a:extLst>
              <a:ext uri="{FF2B5EF4-FFF2-40B4-BE49-F238E27FC236}">
                <a16:creationId xmlns:a16="http://schemas.microsoft.com/office/drawing/2014/main" id="{326EECE4-CC69-43FB-A624-48BBE4667111}"/>
              </a:ext>
            </a:extLst>
          </p:cNvPr>
          <p:cNvCxnSpPr/>
          <p:nvPr/>
        </p:nvCxnSpPr>
        <p:spPr>
          <a:xfrm flipH="1">
            <a:off x="1676400" y="2209800"/>
            <a:ext cx="3429000" cy="72072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331BA040-2870-42DE-99AB-B6F200E87578}"/>
              </a:ext>
            </a:extLst>
          </p:cNvPr>
          <p:cNvCxnSpPr/>
          <p:nvPr/>
        </p:nvCxnSpPr>
        <p:spPr>
          <a:xfrm>
            <a:off x="4343400" y="2209800"/>
            <a:ext cx="3352800" cy="720725"/>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534" name="TextBox 81">
            <a:extLst>
              <a:ext uri="{FF2B5EF4-FFF2-40B4-BE49-F238E27FC236}">
                <a16:creationId xmlns:a16="http://schemas.microsoft.com/office/drawing/2014/main" id="{978CC17B-F99D-4D83-B563-AAEA1617F71E}"/>
              </a:ext>
            </a:extLst>
          </p:cNvPr>
          <p:cNvSpPr txBox="1">
            <a:spLocks noChangeArrowheads="1"/>
          </p:cNvSpPr>
          <p:nvPr/>
        </p:nvSpPr>
        <p:spPr bwMode="auto">
          <a:xfrm>
            <a:off x="2897188" y="5878513"/>
            <a:ext cx="3132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      00    		       01</a:t>
            </a:r>
          </a:p>
        </p:txBody>
      </p:sp>
      <p:cxnSp>
        <p:nvCxnSpPr>
          <p:cNvPr id="54" name="Straight Arrow Connector 53">
            <a:extLst>
              <a:ext uri="{FF2B5EF4-FFF2-40B4-BE49-F238E27FC236}">
                <a16:creationId xmlns:a16="http://schemas.microsoft.com/office/drawing/2014/main" id="{F0832770-D656-419B-AA1A-0D349FE05C89}"/>
              </a:ext>
            </a:extLst>
          </p:cNvPr>
          <p:cNvCxnSpPr>
            <a:cxnSpLocks/>
            <a:endCxn id="65" idx="0"/>
          </p:cNvCxnSpPr>
          <p:nvPr/>
        </p:nvCxnSpPr>
        <p:spPr>
          <a:xfrm>
            <a:off x="4205288" y="2514600"/>
            <a:ext cx="1214437" cy="2705100"/>
          </a:xfrm>
          <a:prstGeom prst="straightConnector1">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7F7876A3-6F2D-4FD1-9CDE-BC0517C4EB85}"/>
              </a:ext>
            </a:extLst>
          </p:cNvPr>
          <p:cNvCxnSpPr/>
          <p:nvPr/>
        </p:nvCxnSpPr>
        <p:spPr>
          <a:xfrm flipH="1">
            <a:off x="3886200" y="1833563"/>
            <a:ext cx="1439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537" name="TextBox 30">
            <a:extLst>
              <a:ext uri="{FF2B5EF4-FFF2-40B4-BE49-F238E27FC236}">
                <a16:creationId xmlns:a16="http://schemas.microsoft.com/office/drawing/2014/main" id="{821FC18F-7F32-47E4-807F-703CB91B061A}"/>
              </a:ext>
            </a:extLst>
          </p:cNvPr>
          <p:cNvSpPr txBox="1">
            <a:spLocks noChangeArrowheads="1"/>
          </p:cNvSpPr>
          <p:nvPr/>
        </p:nvSpPr>
        <p:spPr bwMode="auto">
          <a:xfrm rot="5400000">
            <a:off x="4033838" y="1854200"/>
            <a:ext cx="501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6000"/>
              <a:t>}</a:t>
            </a:r>
          </a:p>
        </p:txBody>
      </p:sp>
      <p:sp>
        <p:nvSpPr>
          <p:cNvPr id="63538" name="TextBox 52">
            <a:extLst>
              <a:ext uri="{FF2B5EF4-FFF2-40B4-BE49-F238E27FC236}">
                <a16:creationId xmlns:a16="http://schemas.microsoft.com/office/drawing/2014/main" id="{9B6F9795-367D-415C-8A6C-A0D981BDAECC}"/>
              </a:ext>
            </a:extLst>
          </p:cNvPr>
          <p:cNvSpPr txBox="1">
            <a:spLocks noChangeArrowheads="1"/>
          </p:cNvSpPr>
          <p:nvPr/>
        </p:nvSpPr>
        <p:spPr bwMode="auto">
          <a:xfrm rot="5400000">
            <a:off x="4814094" y="1856582"/>
            <a:ext cx="50165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600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D928D38-130D-4DD5-B63C-2FAAEA3F13BE}"/>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Why do we need shuffling instructions?</a:t>
            </a:r>
          </a:p>
        </p:txBody>
      </p:sp>
      <p:sp>
        <p:nvSpPr>
          <p:cNvPr id="9219" name="Rectangle 7">
            <a:extLst>
              <a:ext uri="{FF2B5EF4-FFF2-40B4-BE49-F238E27FC236}">
                <a16:creationId xmlns:a16="http://schemas.microsoft.com/office/drawing/2014/main" id="{F0404412-AB5E-4E92-9BA1-5F61EF15EB16}"/>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dirty="0"/>
              <a:t>To do horizontal operations in several steps</a:t>
            </a:r>
          </a:p>
          <a:p>
            <a:pPr lvl="1" eaLnBrk="1" hangingPunct="1">
              <a:defRPr/>
            </a:pPr>
            <a:r>
              <a:rPr lang="en-GB" altLang="en-US" sz="2000" dirty="0"/>
              <a:t>i.e., not per lane operations (unsupported).</a:t>
            </a:r>
          </a:p>
          <a:p>
            <a:pPr lvl="1" eaLnBrk="1" hangingPunct="1">
              <a:defRPr/>
            </a:pPr>
            <a:endParaRPr lang="en-GB" altLang="en-US" sz="2000" dirty="0"/>
          </a:p>
          <a:p>
            <a:pPr eaLnBrk="1" hangingPunct="1">
              <a:defRPr/>
            </a:pPr>
            <a:r>
              <a:rPr lang="en-GB" altLang="en-US" dirty="0"/>
              <a:t>Example: fast horizontal min</a:t>
            </a:r>
          </a:p>
          <a:p>
            <a:pPr lvl="1" eaLnBrk="1" hangingPunct="1">
              <a:defRPr/>
            </a:pPr>
            <a:r>
              <a:rPr lang="en-GB" altLang="en-US" dirty="0"/>
              <a:t>Removes branching tests!</a:t>
            </a:r>
          </a:p>
          <a:p>
            <a:pPr eaLnBrk="1" hangingPunct="1">
              <a:defRPr/>
            </a:pPr>
            <a:endParaRPr lang="en-GB" altLang="en-US" dirty="0"/>
          </a:p>
          <a:p>
            <a:pPr eaLnBrk="1" hangingPunct="1">
              <a:defRPr/>
            </a:pPr>
            <a:r>
              <a:rPr lang="en-GB" altLang="en-US" dirty="0"/>
              <a:t>Also, fast matrix transpose!  </a:t>
            </a:r>
          </a:p>
          <a:p>
            <a:pPr eaLnBrk="1" hangingPunct="1">
              <a:defRPr/>
            </a:pPr>
            <a:endParaRPr lang="en-GB" altLang="en-US" sz="1400" dirty="0">
              <a:solidFill>
                <a:srgbClr val="320064"/>
              </a:solidFill>
            </a:endParaRPr>
          </a:p>
          <a:p>
            <a:pPr eaLnBrk="1" hangingPunct="1">
              <a:defRPr/>
            </a:pPr>
            <a:endParaRPr lang="en-GB" altLang="en-US" sz="2900" dirty="0">
              <a:solidFill>
                <a:srgbClr val="320064"/>
              </a:solidFill>
            </a:endParaRP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65540" name="Text Box 4">
            <a:extLst>
              <a:ext uri="{FF2B5EF4-FFF2-40B4-BE49-F238E27FC236}">
                <a16:creationId xmlns:a16="http://schemas.microsoft.com/office/drawing/2014/main" id="{1DF78218-016B-4406-8EE2-8CFC06DB1C15}"/>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 name="Rectangle 4">
            <a:extLst>
              <a:ext uri="{FF2B5EF4-FFF2-40B4-BE49-F238E27FC236}">
                <a16:creationId xmlns:a16="http://schemas.microsoft.com/office/drawing/2014/main" id="{35D6017C-0785-44A7-A622-B0FDB07C60D0}"/>
              </a:ext>
            </a:extLst>
          </p:cNvPr>
          <p:cNvSpPr/>
          <p:nvPr/>
        </p:nvSpPr>
        <p:spPr>
          <a:xfrm>
            <a:off x="4819650" y="2846388"/>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6" name="Rectangle 5">
            <a:extLst>
              <a:ext uri="{FF2B5EF4-FFF2-40B4-BE49-F238E27FC236}">
                <a16:creationId xmlns:a16="http://schemas.microsoft.com/office/drawing/2014/main" id="{D9B584F6-9820-43C7-9ECC-0E4BDD388EE8}"/>
              </a:ext>
            </a:extLst>
          </p:cNvPr>
          <p:cNvSpPr/>
          <p:nvPr/>
        </p:nvSpPr>
        <p:spPr>
          <a:xfrm>
            <a:off x="5276850" y="2846388"/>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7" name="Rectangle 6">
            <a:extLst>
              <a:ext uri="{FF2B5EF4-FFF2-40B4-BE49-F238E27FC236}">
                <a16:creationId xmlns:a16="http://schemas.microsoft.com/office/drawing/2014/main" id="{F2686419-1E5E-423E-A24A-CB6AA2633554}"/>
              </a:ext>
            </a:extLst>
          </p:cNvPr>
          <p:cNvSpPr/>
          <p:nvPr/>
        </p:nvSpPr>
        <p:spPr>
          <a:xfrm>
            <a:off x="5734050" y="2846388"/>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8" name="Rectangle 7">
            <a:extLst>
              <a:ext uri="{FF2B5EF4-FFF2-40B4-BE49-F238E27FC236}">
                <a16:creationId xmlns:a16="http://schemas.microsoft.com/office/drawing/2014/main" id="{AD327C90-5737-4AC8-89D2-9004419646E5}"/>
              </a:ext>
            </a:extLst>
          </p:cNvPr>
          <p:cNvSpPr/>
          <p:nvPr/>
        </p:nvSpPr>
        <p:spPr>
          <a:xfrm>
            <a:off x="6191250" y="2846388"/>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65545" name="TextBox 8">
            <a:extLst>
              <a:ext uri="{FF2B5EF4-FFF2-40B4-BE49-F238E27FC236}">
                <a16:creationId xmlns:a16="http://schemas.microsoft.com/office/drawing/2014/main" id="{56B8DD1C-2DA1-48FD-84D4-ABB215936484}"/>
              </a:ext>
            </a:extLst>
          </p:cNvPr>
          <p:cNvSpPr txBox="1">
            <a:spLocks noChangeArrowheads="1"/>
          </p:cNvSpPr>
          <p:nvPr/>
        </p:nvSpPr>
        <p:spPr bwMode="auto">
          <a:xfrm>
            <a:off x="4267200" y="2808288"/>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a:t>
            </a:r>
          </a:p>
        </p:txBody>
      </p:sp>
      <p:sp>
        <p:nvSpPr>
          <p:cNvPr id="65546" name="TextBox 9">
            <a:extLst>
              <a:ext uri="{FF2B5EF4-FFF2-40B4-BE49-F238E27FC236}">
                <a16:creationId xmlns:a16="http://schemas.microsoft.com/office/drawing/2014/main" id="{2AC453ED-9FE0-42D2-A86A-1BF8C665CA29}"/>
              </a:ext>
            </a:extLst>
          </p:cNvPr>
          <p:cNvSpPr txBox="1">
            <a:spLocks noChangeArrowheads="1"/>
          </p:cNvSpPr>
          <p:nvPr/>
        </p:nvSpPr>
        <p:spPr bwMode="auto">
          <a:xfrm>
            <a:off x="4811713" y="2438400"/>
            <a:ext cx="183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00    01   10   11</a:t>
            </a:r>
          </a:p>
        </p:txBody>
      </p:sp>
      <p:sp>
        <p:nvSpPr>
          <p:cNvPr id="11" name="Rectangle 10">
            <a:extLst>
              <a:ext uri="{FF2B5EF4-FFF2-40B4-BE49-F238E27FC236}">
                <a16:creationId xmlns:a16="http://schemas.microsoft.com/office/drawing/2014/main" id="{77D0780B-CD80-4B2C-99ED-8192240438CC}"/>
              </a:ext>
            </a:extLst>
          </p:cNvPr>
          <p:cNvSpPr/>
          <p:nvPr/>
        </p:nvSpPr>
        <p:spPr>
          <a:xfrm>
            <a:off x="4819650" y="34671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12" name="Rectangle 11">
            <a:extLst>
              <a:ext uri="{FF2B5EF4-FFF2-40B4-BE49-F238E27FC236}">
                <a16:creationId xmlns:a16="http://schemas.microsoft.com/office/drawing/2014/main" id="{ADB22A25-4240-4CB4-AA05-411711670F4C}"/>
              </a:ext>
            </a:extLst>
          </p:cNvPr>
          <p:cNvSpPr/>
          <p:nvPr/>
        </p:nvSpPr>
        <p:spPr>
          <a:xfrm>
            <a:off x="5276850" y="34671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13" name="Rectangle 12">
            <a:extLst>
              <a:ext uri="{FF2B5EF4-FFF2-40B4-BE49-F238E27FC236}">
                <a16:creationId xmlns:a16="http://schemas.microsoft.com/office/drawing/2014/main" id="{A1749FA3-4015-45C2-A909-B19A414CB271}"/>
              </a:ext>
            </a:extLst>
          </p:cNvPr>
          <p:cNvSpPr/>
          <p:nvPr/>
        </p:nvSpPr>
        <p:spPr>
          <a:xfrm>
            <a:off x="5734050" y="34671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14" name="Rectangle 13">
            <a:extLst>
              <a:ext uri="{FF2B5EF4-FFF2-40B4-BE49-F238E27FC236}">
                <a16:creationId xmlns:a16="http://schemas.microsoft.com/office/drawing/2014/main" id="{5FB9C93C-5884-4EBB-9DA7-1CE6A606D62B}"/>
              </a:ext>
            </a:extLst>
          </p:cNvPr>
          <p:cNvSpPr/>
          <p:nvPr/>
        </p:nvSpPr>
        <p:spPr>
          <a:xfrm>
            <a:off x="6191250" y="34671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65551" name="TextBox 14">
            <a:extLst>
              <a:ext uri="{FF2B5EF4-FFF2-40B4-BE49-F238E27FC236}">
                <a16:creationId xmlns:a16="http://schemas.microsoft.com/office/drawing/2014/main" id="{768CAD02-B1D2-4301-8E7C-2D35CCCDF681}"/>
              </a:ext>
            </a:extLst>
          </p:cNvPr>
          <p:cNvSpPr txBox="1">
            <a:spLocks noChangeArrowheads="1"/>
          </p:cNvSpPr>
          <p:nvPr/>
        </p:nvSpPr>
        <p:spPr bwMode="auto">
          <a:xfrm>
            <a:off x="4267200" y="34290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a:t>
            </a:r>
          </a:p>
        </p:txBody>
      </p:sp>
      <p:sp>
        <p:nvSpPr>
          <p:cNvPr id="16" name="Rectangle 15">
            <a:extLst>
              <a:ext uri="{FF2B5EF4-FFF2-40B4-BE49-F238E27FC236}">
                <a16:creationId xmlns:a16="http://schemas.microsoft.com/office/drawing/2014/main" id="{A748BD42-8B01-4CDF-846B-C28404E0D14D}"/>
              </a:ext>
            </a:extLst>
          </p:cNvPr>
          <p:cNvSpPr/>
          <p:nvPr/>
        </p:nvSpPr>
        <p:spPr>
          <a:xfrm>
            <a:off x="4819650" y="40767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17" name="Rectangle 16">
            <a:extLst>
              <a:ext uri="{FF2B5EF4-FFF2-40B4-BE49-F238E27FC236}">
                <a16:creationId xmlns:a16="http://schemas.microsoft.com/office/drawing/2014/main" id="{625DD177-26D8-4071-8B4F-B7A6266BDA0E}"/>
              </a:ext>
            </a:extLst>
          </p:cNvPr>
          <p:cNvSpPr/>
          <p:nvPr/>
        </p:nvSpPr>
        <p:spPr>
          <a:xfrm>
            <a:off x="5276850" y="40767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18" name="Rectangle 17">
            <a:extLst>
              <a:ext uri="{FF2B5EF4-FFF2-40B4-BE49-F238E27FC236}">
                <a16:creationId xmlns:a16="http://schemas.microsoft.com/office/drawing/2014/main" id="{AC151ED2-9033-4A87-B949-C631E152F645}"/>
              </a:ext>
            </a:extLst>
          </p:cNvPr>
          <p:cNvSpPr/>
          <p:nvPr/>
        </p:nvSpPr>
        <p:spPr>
          <a:xfrm>
            <a:off x="5734050" y="40767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9" name="Rectangle 18">
            <a:extLst>
              <a:ext uri="{FF2B5EF4-FFF2-40B4-BE49-F238E27FC236}">
                <a16:creationId xmlns:a16="http://schemas.microsoft.com/office/drawing/2014/main" id="{7A98EC85-B128-4534-8B0E-A26E35E9A9F3}"/>
              </a:ext>
            </a:extLst>
          </p:cNvPr>
          <p:cNvSpPr/>
          <p:nvPr/>
        </p:nvSpPr>
        <p:spPr>
          <a:xfrm>
            <a:off x="6191250" y="40767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65556" name="TextBox 19">
            <a:extLst>
              <a:ext uri="{FF2B5EF4-FFF2-40B4-BE49-F238E27FC236}">
                <a16:creationId xmlns:a16="http://schemas.microsoft.com/office/drawing/2014/main" id="{372B8684-F004-4D91-9BC9-5BCB6274C201}"/>
              </a:ext>
            </a:extLst>
          </p:cNvPr>
          <p:cNvSpPr txBox="1">
            <a:spLocks noChangeArrowheads="1"/>
          </p:cNvSpPr>
          <p:nvPr/>
        </p:nvSpPr>
        <p:spPr bwMode="auto">
          <a:xfrm>
            <a:off x="4267200" y="40386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a:t>
            </a:r>
          </a:p>
        </p:txBody>
      </p:sp>
      <p:sp>
        <p:nvSpPr>
          <p:cNvPr id="65557" name="TextBox 3">
            <a:extLst>
              <a:ext uri="{FF2B5EF4-FFF2-40B4-BE49-F238E27FC236}">
                <a16:creationId xmlns:a16="http://schemas.microsoft.com/office/drawing/2014/main" id="{6D6A83C0-3298-4681-8D17-4C8CE8E579AA}"/>
              </a:ext>
            </a:extLst>
          </p:cNvPr>
          <p:cNvSpPr txBox="1">
            <a:spLocks noChangeArrowheads="1"/>
          </p:cNvSpPr>
          <p:nvPr/>
        </p:nvSpPr>
        <p:spPr bwMode="auto">
          <a:xfrm>
            <a:off x="6648450" y="3124200"/>
            <a:ext cx="2419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B=shuffle(A,A,0xE4)</a:t>
            </a:r>
          </a:p>
        </p:txBody>
      </p:sp>
      <p:sp>
        <p:nvSpPr>
          <p:cNvPr id="65558" name="TextBox 23">
            <a:extLst>
              <a:ext uri="{FF2B5EF4-FFF2-40B4-BE49-F238E27FC236}">
                <a16:creationId xmlns:a16="http://schemas.microsoft.com/office/drawing/2014/main" id="{D792BC19-F490-4293-9EC2-D1463E8558EA}"/>
              </a:ext>
            </a:extLst>
          </p:cNvPr>
          <p:cNvSpPr txBox="1">
            <a:spLocks noChangeArrowheads="1"/>
          </p:cNvSpPr>
          <p:nvPr/>
        </p:nvSpPr>
        <p:spPr bwMode="auto">
          <a:xfrm>
            <a:off x="6648450" y="3733800"/>
            <a:ext cx="1809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A=min(A,B)</a:t>
            </a:r>
          </a:p>
        </p:txBody>
      </p:sp>
      <p:sp>
        <p:nvSpPr>
          <p:cNvPr id="25" name="Rectangle 24">
            <a:extLst>
              <a:ext uri="{FF2B5EF4-FFF2-40B4-BE49-F238E27FC236}">
                <a16:creationId xmlns:a16="http://schemas.microsoft.com/office/drawing/2014/main" id="{DE015E39-EDC6-4B22-BBA1-CFD63CA9C914}"/>
              </a:ext>
            </a:extLst>
          </p:cNvPr>
          <p:cNvSpPr/>
          <p:nvPr/>
        </p:nvSpPr>
        <p:spPr>
          <a:xfrm>
            <a:off x="4819650" y="46863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6" name="Rectangle 25">
            <a:extLst>
              <a:ext uri="{FF2B5EF4-FFF2-40B4-BE49-F238E27FC236}">
                <a16:creationId xmlns:a16="http://schemas.microsoft.com/office/drawing/2014/main" id="{90A86ABD-3680-4096-A07B-9249B422DDCE}"/>
              </a:ext>
            </a:extLst>
          </p:cNvPr>
          <p:cNvSpPr/>
          <p:nvPr/>
        </p:nvSpPr>
        <p:spPr>
          <a:xfrm>
            <a:off x="5276850" y="46863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7" name="Rectangle 26">
            <a:extLst>
              <a:ext uri="{FF2B5EF4-FFF2-40B4-BE49-F238E27FC236}">
                <a16:creationId xmlns:a16="http://schemas.microsoft.com/office/drawing/2014/main" id="{AD3B1B21-F430-4F7E-830D-BDBDA568BA7D}"/>
              </a:ext>
            </a:extLst>
          </p:cNvPr>
          <p:cNvSpPr/>
          <p:nvPr/>
        </p:nvSpPr>
        <p:spPr>
          <a:xfrm>
            <a:off x="5734050" y="46863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28" name="Rectangle 27">
            <a:extLst>
              <a:ext uri="{FF2B5EF4-FFF2-40B4-BE49-F238E27FC236}">
                <a16:creationId xmlns:a16="http://schemas.microsoft.com/office/drawing/2014/main" id="{DF9B0756-90FE-42BA-B8B0-9474B69EE159}"/>
              </a:ext>
            </a:extLst>
          </p:cNvPr>
          <p:cNvSpPr/>
          <p:nvPr/>
        </p:nvSpPr>
        <p:spPr>
          <a:xfrm>
            <a:off x="6191250" y="46863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65563" name="TextBox 28">
            <a:extLst>
              <a:ext uri="{FF2B5EF4-FFF2-40B4-BE49-F238E27FC236}">
                <a16:creationId xmlns:a16="http://schemas.microsoft.com/office/drawing/2014/main" id="{5D61231D-5F39-4643-BF21-C2881D901B0C}"/>
              </a:ext>
            </a:extLst>
          </p:cNvPr>
          <p:cNvSpPr txBox="1">
            <a:spLocks noChangeArrowheads="1"/>
          </p:cNvSpPr>
          <p:nvPr/>
        </p:nvSpPr>
        <p:spPr bwMode="auto">
          <a:xfrm>
            <a:off x="4267200" y="46482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a:t>
            </a:r>
          </a:p>
        </p:txBody>
      </p:sp>
      <p:sp>
        <p:nvSpPr>
          <p:cNvPr id="65564" name="TextBox 29">
            <a:extLst>
              <a:ext uri="{FF2B5EF4-FFF2-40B4-BE49-F238E27FC236}">
                <a16:creationId xmlns:a16="http://schemas.microsoft.com/office/drawing/2014/main" id="{C1653E5A-EC9B-444D-8DA0-5DE5323D4A4B}"/>
              </a:ext>
            </a:extLst>
          </p:cNvPr>
          <p:cNvSpPr txBox="1">
            <a:spLocks noChangeArrowheads="1"/>
          </p:cNvSpPr>
          <p:nvPr/>
        </p:nvSpPr>
        <p:spPr bwMode="auto">
          <a:xfrm>
            <a:off x="6648450" y="4343400"/>
            <a:ext cx="2343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B=shuffle(A,A,0x1B)</a:t>
            </a:r>
          </a:p>
          <a:p>
            <a:pPr algn="ctr"/>
            <a:endParaRPr lang="en-GB" altLang="en-US"/>
          </a:p>
        </p:txBody>
      </p:sp>
      <p:sp>
        <p:nvSpPr>
          <p:cNvPr id="31" name="Rectangle 30">
            <a:extLst>
              <a:ext uri="{FF2B5EF4-FFF2-40B4-BE49-F238E27FC236}">
                <a16:creationId xmlns:a16="http://schemas.microsoft.com/office/drawing/2014/main" id="{AB79CC1F-0FE5-48E1-BEA9-3C68E6C81B4F}"/>
              </a:ext>
            </a:extLst>
          </p:cNvPr>
          <p:cNvSpPr/>
          <p:nvPr/>
        </p:nvSpPr>
        <p:spPr>
          <a:xfrm>
            <a:off x="4819650" y="52959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32" name="Rectangle 31">
            <a:extLst>
              <a:ext uri="{FF2B5EF4-FFF2-40B4-BE49-F238E27FC236}">
                <a16:creationId xmlns:a16="http://schemas.microsoft.com/office/drawing/2014/main" id="{409FA3B8-6C0A-4D72-8314-D8B76CA7167D}"/>
              </a:ext>
            </a:extLst>
          </p:cNvPr>
          <p:cNvSpPr/>
          <p:nvPr/>
        </p:nvSpPr>
        <p:spPr>
          <a:xfrm>
            <a:off x="5276850" y="52959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33" name="Rectangle 32">
            <a:extLst>
              <a:ext uri="{FF2B5EF4-FFF2-40B4-BE49-F238E27FC236}">
                <a16:creationId xmlns:a16="http://schemas.microsoft.com/office/drawing/2014/main" id="{0A38C037-13BF-4CEE-AF0F-F8E96364C6C9}"/>
              </a:ext>
            </a:extLst>
          </p:cNvPr>
          <p:cNvSpPr/>
          <p:nvPr/>
        </p:nvSpPr>
        <p:spPr>
          <a:xfrm>
            <a:off x="5734050" y="52959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34" name="Rectangle 33">
            <a:extLst>
              <a:ext uri="{FF2B5EF4-FFF2-40B4-BE49-F238E27FC236}">
                <a16:creationId xmlns:a16="http://schemas.microsoft.com/office/drawing/2014/main" id="{E7698D17-FD0A-4418-8179-B093AD70D184}"/>
              </a:ext>
            </a:extLst>
          </p:cNvPr>
          <p:cNvSpPr/>
          <p:nvPr/>
        </p:nvSpPr>
        <p:spPr>
          <a:xfrm>
            <a:off x="6191250" y="52959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65569" name="TextBox 34">
            <a:extLst>
              <a:ext uri="{FF2B5EF4-FFF2-40B4-BE49-F238E27FC236}">
                <a16:creationId xmlns:a16="http://schemas.microsoft.com/office/drawing/2014/main" id="{DBB5D163-2938-4F79-8B45-5AFB94A82AFF}"/>
              </a:ext>
            </a:extLst>
          </p:cNvPr>
          <p:cNvSpPr txBox="1">
            <a:spLocks noChangeArrowheads="1"/>
          </p:cNvSpPr>
          <p:nvPr/>
        </p:nvSpPr>
        <p:spPr bwMode="auto">
          <a:xfrm>
            <a:off x="4267200" y="5257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a:t>
            </a:r>
          </a:p>
        </p:txBody>
      </p:sp>
      <p:sp>
        <p:nvSpPr>
          <p:cNvPr id="65570" name="TextBox 35">
            <a:extLst>
              <a:ext uri="{FF2B5EF4-FFF2-40B4-BE49-F238E27FC236}">
                <a16:creationId xmlns:a16="http://schemas.microsoft.com/office/drawing/2014/main" id="{11846CEC-14C9-490B-92F1-9A5AA410BC0E}"/>
              </a:ext>
            </a:extLst>
          </p:cNvPr>
          <p:cNvSpPr txBox="1">
            <a:spLocks noChangeArrowheads="1"/>
          </p:cNvSpPr>
          <p:nvPr/>
        </p:nvSpPr>
        <p:spPr bwMode="auto">
          <a:xfrm>
            <a:off x="6648450" y="4953000"/>
            <a:ext cx="2038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A=min(A,B)</a:t>
            </a:r>
          </a:p>
        </p:txBody>
      </p:sp>
      <p:cxnSp>
        <p:nvCxnSpPr>
          <p:cNvPr id="22" name="Straight Arrow Connector 21">
            <a:extLst>
              <a:ext uri="{FF2B5EF4-FFF2-40B4-BE49-F238E27FC236}">
                <a16:creationId xmlns:a16="http://schemas.microsoft.com/office/drawing/2014/main" id="{6802CDE8-D8F3-437B-A023-818310FDABB6}"/>
              </a:ext>
            </a:extLst>
          </p:cNvPr>
          <p:cNvCxnSpPr/>
          <p:nvPr/>
        </p:nvCxnSpPr>
        <p:spPr>
          <a:xfrm>
            <a:off x="5048250" y="3151188"/>
            <a:ext cx="457200" cy="277812"/>
          </a:xfrm>
          <a:prstGeom prst="straightConnector1">
            <a:avLst/>
          </a:prstGeom>
          <a:ln w="1905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78A7CCB-4259-4892-922E-AD26D5CE8DB2}"/>
              </a:ext>
            </a:extLst>
          </p:cNvPr>
          <p:cNvCxnSpPr/>
          <p:nvPr/>
        </p:nvCxnSpPr>
        <p:spPr>
          <a:xfrm>
            <a:off x="5962650" y="3189288"/>
            <a:ext cx="438150" cy="239712"/>
          </a:xfrm>
          <a:prstGeom prst="straightConnector1">
            <a:avLst/>
          </a:prstGeom>
          <a:ln w="1905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AA7D3EA-BD32-4167-8D8A-CDD52864F448}"/>
              </a:ext>
            </a:extLst>
          </p:cNvPr>
          <p:cNvCxnSpPr/>
          <p:nvPr/>
        </p:nvCxnSpPr>
        <p:spPr>
          <a:xfrm flipH="1">
            <a:off x="5943600" y="3189288"/>
            <a:ext cx="476250" cy="239712"/>
          </a:xfrm>
          <a:prstGeom prst="straightConnector1">
            <a:avLst/>
          </a:prstGeom>
          <a:ln w="1905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95AD45C-8C7E-4E6B-9CED-7BE2CB03FE83}"/>
              </a:ext>
            </a:extLst>
          </p:cNvPr>
          <p:cNvCxnSpPr>
            <a:endCxn id="27" idx="0"/>
          </p:cNvCxnSpPr>
          <p:nvPr/>
        </p:nvCxnSpPr>
        <p:spPr>
          <a:xfrm>
            <a:off x="5105400" y="4419600"/>
            <a:ext cx="857250" cy="266700"/>
          </a:xfrm>
          <a:prstGeom prst="straightConnector1">
            <a:avLst/>
          </a:prstGeom>
          <a:ln w="1905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4212A55-084D-4323-B4EB-C572B3589C1F}"/>
              </a:ext>
            </a:extLst>
          </p:cNvPr>
          <p:cNvCxnSpPr>
            <a:endCxn id="26" idx="0"/>
          </p:cNvCxnSpPr>
          <p:nvPr/>
        </p:nvCxnSpPr>
        <p:spPr>
          <a:xfrm flipH="1">
            <a:off x="5505450" y="4419600"/>
            <a:ext cx="914400" cy="266700"/>
          </a:xfrm>
          <a:prstGeom prst="straightConnector1">
            <a:avLst/>
          </a:prstGeom>
          <a:ln w="1905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2C38F1-7FF4-4742-9142-79067D340284}"/>
              </a:ext>
            </a:extLst>
          </p:cNvPr>
          <p:cNvCxnSpPr/>
          <p:nvPr/>
        </p:nvCxnSpPr>
        <p:spPr>
          <a:xfrm flipH="1">
            <a:off x="5048250" y="4408488"/>
            <a:ext cx="895350" cy="239712"/>
          </a:xfrm>
          <a:prstGeom prst="straightConnector1">
            <a:avLst/>
          </a:prstGeom>
          <a:ln w="1905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179896B-85B1-42B0-AC06-852D22F4597A}"/>
              </a:ext>
            </a:extLst>
          </p:cNvPr>
          <p:cNvCxnSpPr/>
          <p:nvPr/>
        </p:nvCxnSpPr>
        <p:spPr>
          <a:xfrm>
            <a:off x="5534025" y="4408488"/>
            <a:ext cx="885825" cy="277812"/>
          </a:xfrm>
          <a:prstGeom prst="straightConnector1">
            <a:avLst/>
          </a:prstGeom>
          <a:ln w="1905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78F4CDA-0E7D-4836-8BB3-D963C9236348}"/>
              </a:ext>
            </a:extLst>
          </p:cNvPr>
          <p:cNvCxnSpPr/>
          <p:nvPr/>
        </p:nvCxnSpPr>
        <p:spPr>
          <a:xfrm flipH="1">
            <a:off x="5029200" y="3189288"/>
            <a:ext cx="476250" cy="239712"/>
          </a:xfrm>
          <a:prstGeom prst="straightConnector1">
            <a:avLst/>
          </a:prstGeom>
          <a:ln w="19050">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227" name="Down Arrow 9226">
            <a:extLst>
              <a:ext uri="{FF2B5EF4-FFF2-40B4-BE49-F238E27FC236}">
                <a16:creationId xmlns:a16="http://schemas.microsoft.com/office/drawing/2014/main" id="{51072635-D8BE-4704-8F35-7CDC2E17D566}"/>
              </a:ext>
            </a:extLst>
          </p:cNvPr>
          <p:cNvSpPr/>
          <p:nvPr/>
        </p:nvSpPr>
        <p:spPr>
          <a:xfrm>
            <a:off x="5534025" y="3810000"/>
            <a:ext cx="409575" cy="2286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7" name="Down Arrow 56">
            <a:extLst>
              <a:ext uri="{FF2B5EF4-FFF2-40B4-BE49-F238E27FC236}">
                <a16:creationId xmlns:a16="http://schemas.microsoft.com/office/drawing/2014/main" id="{4D507C83-AB70-4C61-8552-791FE28ABDF3}"/>
              </a:ext>
            </a:extLst>
          </p:cNvPr>
          <p:cNvSpPr/>
          <p:nvPr/>
        </p:nvSpPr>
        <p:spPr>
          <a:xfrm>
            <a:off x="5534025" y="5029200"/>
            <a:ext cx="409575" cy="228600"/>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5559B3A3-881D-4B30-9900-EEA33AAEDAC8}"/>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Examples of AVX instructions</a:t>
            </a:r>
          </a:p>
        </p:txBody>
      </p:sp>
      <p:sp>
        <p:nvSpPr>
          <p:cNvPr id="9219" name="Rectangle 7">
            <a:extLst>
              <a:ext uri="{FF2B5EF4-FFF2-40B4-BE49-F238E27FC236}">
                <a16:creationId xmlns:a16="http://schemas.microsoft.com/office/drawing/2014/main" id="{AC5E72C5-CFA7-404A-9AEE-73202A6ACD6A}"/>
              </a:ext>
            </a:extLst>
          </p:cNvPr>
          <p:cNvSpPr>
            <a:spLocks noGrp="1" noChangeArrowheads="1"/>
          </p:cNvSpPr>
          <p:nvPr>
            <p:ph sz="quarter" idx="1"/>
          </p:nvPr>
        </p:nvSpPr>
        <p:spPr>
          <a:xfrm>
            <a:off x="228600" y="1066800"/>
            <a:ext cx="7848600" cy="5257800"/>
          </a:xfrm>
        </p:spPr>
        <p:txBody>
          <a:bodyPr/>
          <a:lstStyle/>
          <a:p>
            <a:pPr marL="0" indent="0" eaLnBrk="1" hangingPunct="1">
              <a:buFont typeface="Wingdings" panose="05000000000000000000" pitchFamily="2" charset="2"/>
              <a:buNone/>
              <a:defRPr/>
            </a:pPr>
            <a:r>
              <a:rPr lang="en-GB" altLang="en-US" sz="3200" dirty="0">
                <a:solidFill>
                  <a:schemeClr val="accent6">
                    <a:lumMod val="75000"/>
                  </a:schemeClr>
                </a:solidFill>
              </a:rPr>
              <a:t>_</a:t>
            </a:r>
            <a:r>
              <a:rPr lang="en-GB" altLang="en-US" dirty="0">
                <a:solidFill>
                  <a:schemeClr val="accent6">
                    <a:lumMod val="75000"/>
                  </a:schemeClr>
                </a:solidFill>
              </a:rPr>
              <a:t>mm256_min_ps</a:t>
            </a:r>
            <a:r>
              <a:rPr lang="en-GB" altLang="en-US" dirty="0"/>
              <a:t>(…)</a:t>
            </a:r>
          </a:p>
          <a:p>
            <a:pPr lvl="1" eaLnBrk="1" hangingPunct="1">
              <a:defRPr/>
            </a:pPr>
            <a:endParaRPr lang="en-GB" sz="2400" dirty="0">
              <a:cs typeface="Courier New" panose="02070309020205020404" pitchFamily="49" charset="0"/>
            </a:endParaRPr>
          </a:p>
          <a:p>
            <a:pPr lvl="1" eaLnBrk="1" hangingPunct="1">
              <a:defRPr/>
            </a:pPr>
            <a:r>
              <a:rPr lang="en-GB" sz="2400" dirty="0">
                <a:cs typeface="Courier New" panose="02070309020205020404" pitchFamily="49" charset="0"/>
              </a:rPr>
              <a:t>1 clock cycle throughput</a:t>
            </a:r>
          </a:p>
          <a:p>
            <a:pPr lvl="1" eaLnBrk="1" hangingPunct="1">
              <a:defRPr/>
            </a:pPr>
            <a:endParaRPr lang="en-GB" sz="2400" dirty="0">
              <a:cs typeface="Courier New" panose="02070309020205020404" pitchFamily="49" charset="0"/>
            </a:endParaRPr>
          </a:p>
          <a:p>
            <a:pPr lvl="1" eaLnBrk="1" hangingPunct="1">
              <a:defRPr/>
            </a:pPr>
            <a:r>
              <a:rPr lang="en-GB" sz="2400" dirty="0">
                <a:cs typeface="Courier New" panose="02070309020205020404" pitchFamily="49" charset="0"/>
              </a:rPr>
              <a:t>Much better than:</a:t>
            </a:r>
          </a:p>
          <a:p>
            <a:pPr lvl="1" eaLnBrk="1" hangingPunct="1">
              <a:defRPr/>
            </a:pPr>
            <a:endParaRPr lang="en-GB" sz="2400" dirty="0">
              <a:cs typeface="Courier New" panose="02070309020205020404" pitchFamily="49" charset="0"/>
            </a:endParaRPr>
          </a:p>
          <a:p>
            <a:pPr marL="366713" lvl="1" indent="0" eaLnBrk="1" hangingPunct="1">
              <a:buFont typeface="Wingdings 2" panose="05020102010507070707" pitchFamily="18" charset="2"/>
              <a:buNone/>
              <a:defRPr/>
            </a:pPr>
            <a:r>
              <a:rPr lang="en-GB" sz="2400" dirty="0">
                <a:latin typeface="Courier New" panose="02070309020205020404" pitchFamily="49" charset="0"/>
                <a:cs typeface="Courier New" panose="02070309020205020404" pitchFamily="49" charset="0"/>
              </a:rPr>
              <a:t>			if (a&gt;b) c=b else c=a;</a:t>
            </a:r>
          </a:p>
          <a:p>
            <a:pPr lvl="2" eaLnBrk="1" hangingPunct="1">
              <a:defRPr/>
            </a:pPr>
            <a:endParaRPr lang="en-GB" sz="2400" dirty="0">
              <a:cs typeface="Courier New" panose="02070309020205020404" pitchFamily="49" charset="0"/>
            </a:endParaRPr>
          </a:p>
          <a:p>
            <a:pPr lvl="2" eaLnBrk="1" hangingPunct="1">
              <a:defRPr/>
            </a:pPr>
            <a:r>
              <a:rPr lang="en-GB" sz="2400" dirty="0">
                <a:cs typeface="Courier New" panose="02070309020205020404" pitchFamily="49" charset="0"/>
              </a:rPr>
              <a:t>Because of a test (branch)!</a:t>
            </a:r>
          </a:p>
          <a:p>
            <a:pPr lvl="2" eaLnBrk="1" hangingPunct="1">
              <a:defRPr/>
            </a:pPr>
            <a:r>
              <a:rPr lang="en-GB" sz="2400" dirty="0">
                <a:cs typeface="Courier New" panose="02070309020205020404" pitchFamily="49" charset="0"/>
              </a:rPr>
              <a:t>Because of multiple instructions.</a:t>
            </a:r>
          </a:p>
          <a:p>
            <a:pPr lvl="2" eaLnBrk="1" hangingPunct="1">
              <a:defRPr/>
            </a:pPr>
            <a:r>
              <a:rPr lang="en-GB" sz="2400" dirty="0">
                <a:cs typeface="Courier New" panose="02070309020205020404" pitchFamily="49" charset="0"/>
              </a:rPr>
              <a:t>(Good) compilers can sometimes detect and optimize this C code!</a:t>
            </a: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67588" name="Text Box 4">
            <a:extLst>
              <a:ext uri="{FF2B5EF4-FFF2-40B4-BE49-F238E27FC236}">
                <a16:creationId xmlns:a16="http://schemas.microsoft.com/office/drawing/2014/main" id="{31F70B6F-7DC5-43C6-97D3-B8DF98E779B4}"/>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25FC83E7-4684-4C9F-A039-337062BD3266}"/>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instructions: Prefetching</a:t>
            </a:r>
          </a:p>
        </p:txBody>
      </p:sp>
      <p:sp>
        <p:nvSpPr>
          <p:cNvPr id="9219" name="Rectangle 7">
            <a:extLst>
              <a:ext uri="{FF2B5EF4-FFF2-40B4-BE49-F238E27FC236}">
                <a16:creationId xmlns:a16="http://schemas.microsoft.com/office/drawing/2014/main" id="{4A238A32-9D38-43EA-8CCD-3ABCD8B4339F}"/>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sz="2800" dirty="0"/>
              <a:t>Not having data close to the processor is an issue!</a:t>
            </a:r>
          </a:p>
          <a:p>
            <a:pPr eaLnBrk="1" hangingPunct="1">
              <a:defRPr/>
            </a:pPr>
            <a:r>
              <a:rPr lang="en-GB" altLang="en-US" sz="2800" dirty="0"/>
              <a:t>Usually around ~50 clock cycles to access memory!</a:t>
            </a:r>
          </a:p>
          <a:p>
            <a:pPr lvl="1" eaLnBrk="1" hangingPunct="1">
              <a:defRPr/>
            </a:pPr>
            <a:r>
              <a:rPr lang="en-GB" altLang="en-US" sz="2400" dirty="0"/>
              <a:t>vs. ~1 instruction per clock cycle usually (throughput)</a:t>
            </a:r>
          </a:p>
          <a:p>
            <a:pPr lvl="1" eaLnBrk="1" hangingPunct="1">
              <a:defRPr/>
            </a:pPr>
            <a:r>
              <a:rPr lang="en-GB" altLang="en-US" sz="2400" dirty="0"/>
              <a:t>Difference/delay is not acceptable.</a:t>
            </a:r>
          </a:p>
          <a:p>
            <a:pPr lvl="2" eaLnBrk="1" hangingPunct="1">
              <a:defRPr/>
            </a:pPr>
            <a:r>
              <a:rPr lang="en-GB" altLang="en-US" sz="2000" dirty="0"/>
              <a:t>Cache(s) will minimise the problem.</a:t>
            </a:r>
          </a:p>
          <a:p>
            <a:pPr lvl="1" eaLnBrk="1" hangingPunct="1">
              <a:defRPr/>
            </a:pPr>
            <a:r>
              <a:rPr lang="en-GB" altLang="en-US" sz="2400" dirty="0"/>
              <a:t>Using any data (e.g. an </a:t>
            </a:r>
            <a:r>
              <a:rPr lang="en-GB" altLang="en-US" sz="2400" dirty="0" err="1">
                <a:solidFill>
                  <a:srgbClr val="0070C0"/>
                </a:solidFill>
              </a:rPr>
              <a:t>int</a:t>
            </a:r>
            <a:r>
              <a:rPr lang="en-GB" altLang="en-US" sz="2400" dirty="0">
                <a:solidFill>
                  <a:srgbClr val="0070C0"/>
                </a:solidFill>
              </a:rPr>
              <a:t> </a:t>
            </a:r>
            <a:r>
              <a:rPr lang="en-GB" altLang="en-US" sz="2400" dirty="0"/>
              <a:t>variable) in code often requires at least one load and so </a:t>
            </a:r>
            <a:r>
              <a:rPr lang="en-GB" altLang="en-US" sz="2400" dirty="0">
                <a:solidFill>
                  <a:schemeClr val="accent5"/>
                </a:solidFill>
              </a:rPr>
              <a:t>prefetching</a:t>
            </a:r>
            <a:r>
              <a:rPr lang="en-GB" altLang="en-US" sz="2400" dirty="0"/>
              <a:t> was invented</a:t>
            </a:r>
            <a:r>
              <a:rPr lang="en-GB" altLang="en-US" sz="3100" dirty="0"/>
              <a:t>...  </a:t>
            </a:r>
          </a:p>
          <a:p>
            <a:pPr eaLnBrk="1" hangingPunct="1">
              <a:defRPr/>
            </a:pPr>
            <a:endParaRPr lang="en-GB" altLang="en-US" sz="2900" dirty="0">
              <a:solidFill>
                <a:srgbClr val="320064"/>
              </a:solidFill>
            </a:endParaRPr>
          </a:p>
          <a:p>
            <a:pPr marL="0" indent="0" eaLnBrk="1" hangingPunct="1">
              <a:buFont typeface="Wingdings" panose="05000000000000000000" pitchFamily="2" charset="2"/>
              <a:buNone/>
              <a:defRPr/>
            </a:pPr>
            <a:endParaRPr lang="en-GB" altLang="en-US" sz="2900" dirty="0">
              <a:solidFill>
                <a:srgbClr val="320064"/>
              </a:solidFill>
            </a:endParaRPr>
          </a:p>
          <a:p>
            <a:pPr lvl="1" eaLnBrk="1" hangingPunct="1">
              <a:defRPr/>
            </a:pPr>
            <a:endParaRPr lang="en-GB" altLang="en-US" sz="2600" dirty="0">
              <a:solidFill>
                <a:srgbClr val="320064"/>
              </a:solidFill>
            </a:endParaRPr>
          </a:p>
          <a:p>
            <a:pPr eaLnBrk="1" hangingPunct="1">
              <a:defRPr/>
            </a:pPr>
            <a:endParaRPr lang="en-GB" sz="1800" dirty="0">
              <a:solidFill>
                <a:srgbClr val="333333"/>
              </a:solidFill>
              <a:latin typeface="Courier New" panose="02070309020205020404" pitchFamily="49" charset="0"/>
              <a:cs typeface="Courier New" panose="02070309020205020404" pitchFamily="49" charset="0"/>
            </a:endParaRP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69636" name="Text Box 4">
            <a:extLst>
              <a:ext uri="{FF2B5EF4-FFF2-40B4-BE49-F238E27FC236}">
                <a16:creationId xmlns:a16="http://schemas.microsoft.com/office/drawing/2014/main" id="{FE8FBED1-5764-4D6A-84CC-B1AA3D888FC4}"/>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 name="Rectangle 4">
            <a:extLst>
              <a:ext uri="{FF2B5EF4-FFF2-40B4-BE49-F238E27FC236}">
                <a16:creationId xmlns:a16="http://schemas.microsoft.com/office/drawing/2014/main" id="{3FA49446-5150-452A-9EC2-8AA4E76395FF}"/>
              </a:ext>
            </a:extLst>
          </p:cNvPr>
          <p:cNvSpPr/>
          <p:nvPr/>
        </p:nvSpPr>
        <p:spPr>
          <a:xfrm>
            <a:off x="7810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6" name="Rectangle 5">
            <a:extLst>
              <a:ext uri="{FF2B5EF4-FFF2-40B4-BE49-F238E27FC236}">
                <a16:creationId xmlns:a16="http://schemas.microsoft.com/office/drawing/2014/main" id="{EEEE4B7A-7155-4F3A-90C5-97C86D9963BE}"/>
              </a:ext>
            </a:extLst>
          </p:cNvPr>
          <p:cNvSpPr/>
          <p:nvPr/>
        </p:nvSpPr>
        <p:spPr>
          <a:xfrm>
            <a:off x="12382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7" name="Rectangle 6">
            <a:extLst>
              <a:ext uri="{FF2B5EF4-FFF2-40B4-BE49-F238E27FC236}">
                <a16:creationId xmlns:a16="http://schemas.microsoft.com/office/drawing/2014/main" id="{8929AC56-3407-4A5C-B2D1-38CB2D6639E5}"/>
              </a:ext>
            </a:extLst>
          </p:cNvPr>
          <p:cNvSpPr/>
          <p:nvPr/>
        </p:nvSpPr>
        <p:spPr>
          <a:xfrm>
            <a:off x="16954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8" name="Rectangle 7">
            <a:extLst>
              <a:ext uri="{FF2B5EF4-FFF2-40B4-BE49-F238E27FC236}">
                <a16:creationId xmlns:a16="http://schemas.microsoft.com/office/drawing/2014/main" id="{0D419F50-976A-41A7-87C6-E7E68AFF248C}"/>
              </a:ext>
            </a:extLst>
          </p:cNvPr>
          <p:cNvSpPr/>
          <p:nvPr/>
        </p:nvSpPr>
        <p:spPr>
          <a:xfrm>
            <a:off x="21526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sp>
        <p:nvSpPr>
          <p:cNvPr id="9" name="Rectangle 8">
            <a:extLst>
              <a:ext uri="{FF2B5EF4-FFF2-40B4-BE49-F238E27FC236}">
                <a16:creationId xmlns:a16="http://schemas.microsoft.com/office/drawing/2014/main" id="{3B9C2958-2948-42F7-909A-13B05BABB227}"/>
              </a:ext>
            </a:extLst>
          </p:cNvPr>
          <p:cNvSpPr/>
          <p:nvPr/>
        </p:nvSpPr>
        <p:spPr>
          <a:xfrm>
            <a:off x="26098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8</a:t>
            </a:r>
          </a:p>
        </p:txBody>
      </p:sp>
      <p:sp>
        <p:nvSpPr>
          <p:cNvPr id="10" name="Rectangle 9">
            <a:extLst>
              <a:ext uri="{FF2B5EF4-FFF2-40B4-BE49-F238E27FC236}">
                <a16:creationId xmlns:a16="http://schemas.microsoft.com/office/drawing/2014/main" id="{3A98E2D6-8854-4059-903C-3B1EC841331D}"/>
              </a:ext>
            </a:extLst>
          </p:cNvPr>
          <p:cNvSpPr/>
          <p:nvPr/>
        </p:nvSpPr>
        <p:spPr>
          <a:xfrm>
            <a:off x="30670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1" name="Rectangle 10">
            <a:extLst>
              <a:ext uri="{FF2B5EF4-FFF2-40B4-BE49-F238E27FC236}">
                <a16:creationId xmlns:a16="http://schemas.microsoft.com/office/drawing/2014/main" id="{8A5233F4-A93E-4C42-B983-C9DA5A1DCEB0}"/>
              </a:ext>
            </a:extLst>
          </p:cNvPr>
          <p:cNvSpPr/>
          <p:nvPr/>
        </p:nvSpPr>
        <p:spPr>
          <a:xfrm>
            <a:off x="35242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5</a:t>
            </a:r>
          </a:p>
        </p:txBody>
      </p:sp>
      <p:sp>
        <p:nvSpPr>
          <p:cNvPr id="12" name="Rectangle 11">
            <a:extLst>
              <a:ext uri="{FF2B5EF4-FFF2-40B4-BE49-F238E27FC236}">
                <a16:creationId xmlns:a16="http://schemas.microsoft.com/office/drawing/2014/main" id="{E9844B5C-70C1-4B3F-9A20-7829B8C4694E}"/>
              </a:ext>
            </a:extLst>
          </p:cNvPr>
          <p:cNvSpPr/>
          <p:nvPr/>
        </p:nvSpPr>
        <p:spPr>
          <a:xfrm>
            <a:off x="39814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6</a:t>
            </a:r>
          </a:p>
        </p:txBody>
      </p:sp>
      <p:sp>
        <p:nvSpPr>
          <p:cNvPr id="13" name="Rectangle 12">
            <a:extLst>
              <a:ext uri="{FF2B5EF4-FFF2-40B4-BE49-F238E27FC236}">
                <a16:creationId xmlns:a16="http://schemas.microsoft.com/office/drawing/2014/main" id="{CBC7DB5B-20E2-4161-9C0B-386201EDB3B4}"/>
              </a:ext>
            </a:extLst>
          </p:cNvPr>
          <p:cNvSpPr/>
          <p:nvPr/>
        </p:nvSpPr>
        <p:spPr>
          <a:xfrm>
            <a:off x="44386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a:t>
            </a:r>
          </a:p>
        </p:txBody>
      </p:sp>
      <p:sp>
        <p:nvSpPr>
          <p:cNvPr id="14" name="Rectangle 13">
            <a:extLst>
              <a:ext uri="{FF2B5EF4-FFF2-40B4-BE49-F238E27FC236}">
                <a16:creationId xmlns:a16="http://schemas.microsoft.com/office/drawing/2014/main" id="{450CA881-D095-44DD-BAED-F6C032B50611}"/>
              </a:ext>
            </a:extLst>
          </p:cNvPr>
          <p:cNvSpPr/>
          <p:nvPr/>
        </p:nvSpPr>
        <p:spPr>
          <a:xfrm>
            <a:off x="48958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15" name="Rectangle 14">
            <a:extLst>
              <a:ext uri="{FF2B5EF4-FFF2-40B4-BE49-F238E27FC236}">
                <a16:creationId xmlns:a16="http://schemas.microsoft.com/office/drawing/2014/main" id="{E7551F2F-CF1D-42CC-B548-33726D3D56A5}"/>
              </a:ext>
            </a:extLst>
          </p:cNvPr>
          <p:cNvSpPr/>
          <p:nvPr/>
        </p:nvSpPr>
        <p:spPr>
          <a:xfrm>
            <a:off x="53530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7</a:t>
            </a:r>
          </a:p>
        </p:txBody>
      </p:sp>
      <p:sp>
        <p:nvSpPr>
          <p:cNvPr id="16" name="Rectangle 15">
            <a:extLst>
              <a:ext uri="{FF2B5EF4-FFF2-40B4-BE49-F238E27FC236}">
                <a16:creationId xmlns:a16="http://schemas.microsoft.com/office/drawing/2014/main" id="{672B7BDA-2500-4C08-BA77-7DCE472392A5}"/>
              </a:ext>
            </a:extLst>
          </p:cNvPr>
          <p:cNvSpPr/>
          <p:nvPr/>
        </p:nvSpPr>
        <p:spPr>
          <a:xfrm>
            <a:off x="58102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7" name="Rectangle 16">
            <a:extLst>
              <a:ext uri="{FF2B5EF4-FFF2-40B4-BE49-F238E27FC236}">
                <a16:creationId xmlns:a16="http://schemas.microsoft.com/office/drawing/2014/main" id="{CA32F199-F4B3-4A67-AEDE-394C07FC4652}"/>
              </a:ext>
            </a:extLst>
          </p:cNvPr>
          <p:cNvSpPr/>
          <p:nvPr/>
        </p:nvSpPr>
        <p:spPr>
          <a:xfrm>
            <a:off x="62674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4</a:t>
            </a:r>
          </a:p>
        </p:txBody>
      </p:sp>
      <p:sp>
        <p:nvSpPr>
          <p:cNvPr id="18" name="Rectangle 17">
            <a:extLst>
              <a:ext uri="{FF2B5EF4-FFF2-40B4-BE49-F238E27FC236}">
                <a16:creationId xmlns:a16="http://schemas.microsoft.com/office/drawing/2014/main" id="{606D3D1A-504C-42D8-887D-F8E285BE42E8}"/>
              </a:ext>
            </a:extLst>
          </p:cNvPr>
          <p:cNvSpPr/>
          <p:nvPr/>
        </p:nvSpPr>
        <p:spPr>
          <a:xfrm>
            <a:off x="67246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7</a:t>
            </a:r>
          </a:p>
        </p:txBody>
      </p:sp>
      <p:sp>
        <p:nvSpPr>
          <p:cNvPr id="19" name="Rectangle 18">
            <a:extLst>
              <a:ext uri="{FF2B5EF4-FFF2-40B4-BE49-F238E27FC236}">
                <a16:creationId xmlns:a16="http://schemas.microsoft.com/office/drawing/2014/main" id="{E9B8C06A-A699-41F9-BF56-BD964B1179CC}"/>
              </a:ext>
            </a:extLst>
          </p:cNvPr>
          <p:cNvSpPr/>
          <p:nvPr/>
        </p:nvSpPr>
        <p:spPr>
          <a:xfrm>
            <a:off x="71818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2</a:t>
            </a:r>
          </a:p>
        </p:txBody>
      </p:sp>
      <p:sp>
        <p:nvSpPr>
          <p:cNvPr id="20" name="Rectangle 19">
            <a:extLst>
              <a:ext uri="{FF2B5EF4-FFF2-40B4-BE49-F238E27FC236}">
                <a16:creationId xmlns:a16="http://schemas.microsoft.com/office/drawing/2014/main" id="{E30A4EF2-508A-4B78-ADC8-DDDFDE50C8FA}"/>
              </a:ext>
            </a:extLst>
          </p:cNvPr>
          <p:cNvSpPr/>
          <p:nvPr/>
        </p:nvSpPr>
        <p:spPr>
          <a:xfrm>
            <a:off x="7639050" y="57912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3</a:t>
            </a:r>
          </a:p>
        </p:txBody>
      </p:sp>
      <p:cxnSp>
        <p:nvCxnSpPr>
          <p:cNvPr id="3" name="Straight Arrow Connector 2">
            <a:extLst>
              <a:ext uri="{FF2B5EF4-FFF2-40B4-BE49-F238E27FC236}">
                <a16:creationId xmlns:a16="http://schemas.microsoft.com/office/drawing/2014/main" id="{5A3ABC77-FA31-490F-8158-A95D2CED6C0D}"/>
              </a:ext>
            </a:extLst>
          </p:cNvPr>
          <p:cNvCxnSpPr/>
          <p:nvPr/>
        </p:nvCxnSpPr>
        <p:spPr>
          <a:xfrm>
            <a:off x="819150" y="6477000"/>
            <a:ext cx="7334250" cy="0"/>
          </a:xfrm>
          <a:prstGeom prst="straightConnector1">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9654" name="TextBox 3">
            <a:extLst>
              <a:ext uri="{FF2B5EF4-FFF2-40B4-BE49-F238E27FC236}">
                <a16:creationId xmlns:a16="http://schemas.microsoft.com/office/drawing/2014/main" id="{CD67CC16-EE0F-4DFB-880C-9F1571516204}"/>
              </a:ext>
            </a:extLst>
          </p:cNvPr>
          <p:cNvSpPr txBox="1">
            <a:spLocks noChangeArrowheads="1"/>
          </p:cNvSpPr>
          <p:nvPr/>
        </p:nvSpPr>
        <p:spPr bwMode="auto">
          <a:xfrm>
            <a:off x="2533650" y="6096000"/>
            <a:ext cx="358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Processing order</a:t>
            </a:r>
          </a:p>
        </p:txBody>
      </p:sp>
      <p:cxnSp>
        <p:nvCxnSpPr>
          <p:cNvPr id="25" name="Straight Arrow Connector 24">
            <a:extLst>
              <a:ext uri="{FF2B5EF4-FFF2-40B4-BE49-F238E27FC236}">
                <a16:creationId xmlns:a16="http://schemas.microsoft.com/office/drawing/2014/main" id="{64415776-D98F-44AE-8121-A171503CD83F}"/>
              </a:ext>
            </a:extLst>
          </p:cNvPr>
          <p:cNvCxnSpPr/>
          <p:nvPr/>
        </p:nvCxnSpPr>
        <p:spPr>
          <a:xfrm>
            <a:off x="2971800" y="5334000"/>
            <a:ext cx="0" cy="457200"/>
          </a:xfrm>
          <a:prstGeom prst="straightConnector1">
            <a:avLst/>
          </a:prstGeom>
          <a:ln w="28575">
            <a:solidFill>
              <a:schemeClr val="accent4">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9656" name="TextBox 27">
            <a:extLst>
              <a:ext uri="{FF2B5EF4-FFF2-40B4-BE49-F238E27FC236}">
                <a16:creationId xmlns:a16="http://schemas.microsoft.com/office/drawing/2014/main" id="{E1C54305-EA79-4930-965B-F597BFAD6E7D}"/>
              </a:ext>
            </a:extLst>
          </p:cNvPr>
          <p:cNvSpPr txBox="1">
            <a:spLocks noChangeArrowheads="1"/>
          </p:cNvSpPr>
          <p:nvPr/>
        </p:nvSpPr>
        <p:spPr bwMode="auto">
          <a:xfrm>
            <a:off x="1371600" y="4953000"/>
            <a:ext cx="358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Process here</a:t>
            </a:r>
          </a:p>
        </p:txBody>
      </p:sp>
      <p:cxnSp>
        <p:nvCxnSpPr>
          <p:cNvPr id="29" name="Straight Arrow Connector 28">
            <a:extLst>
              <a:ext uri="{FF2B5EF4-FFF2-40B4-BE49-F238E27FC236}">
                <a16:creationId xmlns:a16="http://schemas.microsoft.com/office/drawing/2014/main" id="{1E3DA80E-D977-4361-AE44-F0C20BE74AFC}"/>
              </a:ext>
            </a:extLst>
          </p:cNvPr>
          <p:cNvCxnSpPr/>
          <p:nvPr/>
        </p:nvCxnSpPr>
        <p:spPr>
          <a:xfrm>
            <a:off x="6553200" y="5334000"/>
            <a:ext cx="0" cy="457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658" name="TextBox 29">
            <a:extLst>
              <a:ext uri="{FF2B5EF4-FFF2-40B4-BE49-F238E27FC236}">
                <a16:creationId xmlns:a16="http://schemas.microsoft.com/office/drawing/2014/main" id="{F7FD465F-31CF-4322-A6B1-EFF0285E9D57}"/>
              </a:ext>
            </a:extLst>
          </p:cNvPr>
          <p:cNvSpPr txBox="1">
            <a:spLocks noChangeArrowheads="1"/>
          </p:cNvSpPr>
          <p:nvPr/>
        </p:nvSpPr>
        <p:spPr bwMode="auto">
          <a:xfrm>
            <a:off x="4953000" y="4953000"/>
            <a:ext cx="358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Prefetch here</a:t>
            </a:r>
          </a:p>
        </p:txBody>
      </p:sp>
      <p:cxnSp>
        <p:nvCxnSpPr>
          <p:cNvPr id="26" name="Straight Arrow Connector 25">
            <a:extLst>
              <a:ext uri="{FF2B5EF4-FFF2-40B4-BE49-F238E27FC236}">
                <a16:creationId xmlns:a16="http://schemas.microsoft.com/office/drawing/2014/main" id="{7C72A0E4-3AF8-46A8-A002-FB254B54CB3A}"/>
              </a:ext>
            </a:extLst>
          </p:cNvPr>
          <p:cNvCxnSpPr/>
          <p:nvPr/>
        </p:nvCxnSpPr>
        <p:spPr>
          <a:xfrm>
            <a:off x="3048000" y="5562600"/>
            <a:ext cx="3448050" cy="0"/>
          </a:xfrm>
          <a:prstGeom prst="straightConnector1">
            <a:avLst/>
          </a:prstGeom>
          <a:ln w="28575">
            <a:solidFill>
              <a:srgbClr val="3B0076"/>
            </a:solidFill>
            <a:tailEnd type="arrow"/>
          </a:ln>
        </p:spPr>
        <p:style>
          <a:lnRef idx="1">
            <a:schemeClr val="accent1"/>
          </a:lnRef>
          <a:fillRef idx="0">
            <a:schemeClr val="accent1"/>
          </a:fillRef>
          <a:effectRef idx="0">
            <a:schemeClr val="accent1"/>
          </a:effectRef>
          <a:fontRef idx="minor">
            <a:schemeClr val="tx1"/>
          </a:fontRef>
        </p:style>
      </p:cxnSp>
      <p:sp>
        <p:nvSpPr>
          <p:cNvPr id="69660" name="TextBox 32">
            <a:extLst>
              <a:ext uri="{FF2B5EF4-FFF2-40B4-BE49-F238E27FC236}">
                <a16:creationId xmlns:a16="http://schemas.microsoft.com/office/drawing/2014/main" id="{71EF307E-1640-4A8C-8D8B-3AEE271C6967}"/>
              </a:ext>
            </a:extLst>
          </p:cNvPr>
          <p:cNvSpPr txBox="1">
            <a:spLocks noChangeArrowheads="1"/>
          </p:cNvSpPr>
          <p:nvPr/>
        </p:nvSpPr>
        <p:spPr bwMode="auto">
          <a:xfrm>
            <a:off x="3048000" y="5257800"/>
            <a:ext cx="3581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Prefetch distance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DBA63F3-10B4-4EE8-96E4-8B4C8D16AAF8}"/>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instructions: Prefetching</a:t>
            </a:r>
          </a:p>
        </p:txBody>
      </p:sp>
      <p:sp>
        <p:nvSpPr>
          <p:cNvPr id="9219" name="Rectangle 7">
            <a:extLst>
              <a:ext uri="{FF2B5EF4-FFF2-40B4-BE49-F238E27FC236}">
                <a16:creationId xmlns:a16="http://schemas.microsoft.com/office/drawing/2014/main" id="{4C09EA4D-04E8-486B-9155-9FA1E3A11A27}"/>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dirty="0" err="1"/>
              <a:t>Prefetch</a:t>
            </a:r>
            <a:r>
              <a:rPr lang="en-GB" altLang="en-US" dirty="0"/>
              <a:t> instruction:</a:t>
            </a:r>
          </a:p>
          <a:p>
            <a:pPr marL="366713" lvl="1" indent="0" eaLnBrk="1" hangingPunct="1">
              <a:buFont typeface="Wingdings 2" panose="05020102010507070707" pitchFamily="18" charset="2"/>
              <a:buNone/>
              <a:defRPr/>
            </a:pPr>
            <a:r>
              <a:rPr lang="en-GB" sz="2400" dirty="0">
                <a:solidFill>
                  <a:schemeClr val="accent6">
                    <a:lumMod val="75000"/>
                  </a:schemeClr>
                </a:solidFill>
                <a:latin typeface="Courier New" panose="02070309020205020404" pitchFamily="49" charset="0"/>
                <a:cs typeface="Courier New" panose="02070309020205020404" pitchFamily="49" charset="0"/>
              </a:rPr>
              <a:t>void _</a:t>
            </a:r>
            <a:r>
              <a:rPr lang="en-GB" sz="2400" dirty="0" err="1">
                <a:solidFill>
                  <a:schemeClr val="accent6">
                    <a:lumMod val="75000"/>
                  </a:schemeClr>
                </a:solidFill>
                <a:latin typeface="Courier New" panose="02070309020205020404" pitchFamily="49" charset="0"/>
                <a:cs typeface="Courier New" panose="02070309020205020404" pitchFamily="49" charset="0"/>
              </a:rPr>
              <a:t>mm_prefetch</a:t>
            </a:r>
            <a:r>
              <a:rPr lang="en-GB" sz="2400" dirty="0">
                <a:solidFill>
                  <a:schemeClr val="accent6">
                    <a:lumMod val="75000"/>
                  </a:schemeClr>
                </a:solidFill>
                <a:latin typeface="Courier New" panose="02070309020205020404" pitchFamily="49" charset="0"/>
                <a:cs typeface="Courier New" panose="02070309020205020404" pitchFamily="49" charset="0"/>
              </a:rPr>
              <a:t>(char * p , </a:t>
            </a:r>
            <a:r>
              <a:rPr lang="en-GB" sz="2400" dirty="0" err="1">
                <a:solidFill>
                  <a:schemeClr val="accent6">
                    <a:lumMod val="75000"/>
                  </a:schemeClr>
                </a:solidFill>
                <a:latin typeface="Courier New" panose="02070309020205020404" pitchFamily="49" charset="0"/>
                <a:cs typeface="Courier New" panose="02070309020205020404" pitchFamily="49" charset="0"/>
              </a:rPr>
              <a:t>int</a:t>
            </a:r>
            <a:r>
              <a:rPr lang="en-GB" sz="2400" dirty="0">
                <a:solidFill>
                  <a:schemeClr val="accent6">
                    <a:lumMod val="75000"/>
                  </a:schemeClr>
                </a:solidFill>
                <a:latin typeface="Courier New" panose="02070309020205020404" pitchFamily="49" charset="0"/>
                <a:cs typeface="Courier New" panose="02070309020205020404" pitchFamily="49" charset="0"/>
              </a:rPr>
              <a:t> i );</a:t>
            </a:r>
            <a:endParaRPr lang="en-GB" altLang="en-US" sz="2400" dirty="0">
              <a:solidFill>
                <a:schemeClr val="accent6">
                  <a:lumMod val="75000"/>
                </a:schemeClr>
              </a:solidFill>
              <a:latin typeface="Courier New" panose="02070309020205020404" pitchFamily="49" charset="0"/>
              <a:cs typeface="Courier New" panose="02070309020205020404" pitchFamily="49" charset="0"/>
            </a:endParaRPr>
          </a:p>
          <a:p>
            <a:pPr lvl="1" eaLnBrk="1" hangingPunct="1">
              <a:defRPr/>
            </a:pPr>
            <a:r>
              <a:rPr lang="en-GB" altLang="en-US" sz="2500" i="1" dirty="0"/>
              <a:t>i </a:t>
            </a:r>
            <a:r>
              <a:rPr lang="en-GB" altLang="en-US" sz="2500" dirty="0"/>
              <a:t>variable for specifying which cache is concerned.  </a:t>
            </a:r>
          </a:p>
          <a:p>
            <a:pPr eaLnBrk="1" hangingPunct="1">
              <a:defRPr/>
            </a:pPr>
            <a:r>
              <a:rPr lang="en-GB" altLang="en-US" dirty="0"/>
              <a:t>Automatic prefetching done by modern processors</a:t>
            </a:r>
          </a:p>
          <a:p>
            <a:pPr lvl="1" eaLnBrk="1" hangingPunct="1">
              <a:defRPr/>
            </a:pPr>
            <a:r>
              <a:rPr lang="en-GB" altLang="en-US" sz="2400" dirty="0"/>
              <a:t>Slightly less efficient.</a:t>
            </a:r>
          </a:p>
          <a:p>
            <a:pPr lvl="1" eaLnBrk="1" hangingPunct="1">
              <a:defRPr/>
            </a:pPr>
            <a:r>
              <a:rPr lang="en-GB" altLang="en-US" sz="2400" dirty="0"/>
              <a:t>Mainly loading adjacent cache lines.</a:t>
            </a:r>
          </a:p>
          <a:p>
            <a:pPr eaLnBrk="1" hangingPunct="1">
              <a:defRPr/>
            </a:pPr>
            <a:endParaRPr lang="en-GB" altLang="en-US" sz="2800" dirty="0"/>
          </a:p>
          <a:p>
            <a:pPr eaLnBrk="1" hangingPunct="1">
              <a:defRPr/>
            </a:pPr>
            <a:r>
              <a:rPr lang="en-GB" altLang="en-US" dirty="0" err="1"/>
              <a:t>Prefetch</a:t>
            </a:r>
            <a:r>
              <a:rPr lang="en-GB" altLang="en-US" dirty="0"/>
              <a:t> distance depends on the case.</a:t>
            </a:r>
          </a:p>
          <a:p>
            <a:pPr eaLnBrk="1" hangingPunct="1">
              <a:defRPr/>
            </a:pPr>
            <a:endParaRPr lang="en-GB" altLang="en-US" sz="2800" dirty="0"/>
          </a:p>
          <a:p>
            <a:pPr eaLnBrk="1" hangingPunct="1">
              <a:defRPr/>
            </a:pPr>
            <a:r>
              <a:rPr lang="en-GB" altLang="en-US" dirty="0"/>
              <a:t>Make sure you do not </a:t>
            </a:r>
            <a:r>
              <a:rPr lang="en-GB" altLang="en-US" dirty="0" err="1"/>
              <a:t>prefetch</a:t>
            </a:r>
            <a:r>
              <a:rPr lang="en-GB" altLang="en-US" dirty="0"/>
              <a:t> a non valid cache-line.</a:t>
            </a:r>
          </a:p>
          <a:p>
            <a:pPr lvl="1" eaLnBrk="1" hangingPunct="1">
              <a:defRPr/>
            </a:pPr>
            <a:r>
              <a:rPr lang="en-GB" altLang="en-US" sz="2400" dirty="0"/>
              <a:t>Not allocated, not written memory area!</a:t>
            </a:r>
          </a:p>
          <a:p>
            <a:pPr lvl="1" eaLnBrk="1" hangingPunct="1">
              <a:defRPr/>
            </a:pPr>
            <a:r>
              <a:rPr lang="en-GB" altLang="en-US" sz="2400" dirty="0"/>
              <a:t>Typically end of array!</a:t>
            </a:r>
          </a:p>
          <a:p>
            <a:pPr eaLnBrk="1" hangingPunct="1">
              <a:defRPr/>
            </a:pPr>
            <a:endParaRPr lang="en-GB" altLang="en-US" sz="2900" dirty="0">
              <a:solidFill>
                <a:srgbClr val="320064"/>
              </a:solidFill>
            </a:endParaRPr>
          </a:p>
          <a:p>
            <a:pPr lvl="1" eaLnBrk="1" hangingPunct="1">
              <a:defRPr/>
            </a:pPr>
            <a:endParaRPr lang="en-GB" altLang="en-US" sz="2600" dirty="0">
              <a:solidFill>
                <a:srgbClr val="320064"/>
              </a:solidFill>
            </a:endParaRPr>
          </a:p>
          <a:p>
            <a:pPr eaLnBrk="1" hangingPunct="1">
              <a:defRPr/>
            </a:pPr>
            <a:endParaRPr lang="en-GB" sz="1800" dirty="0">
              <a:solidFill>
                <a:srgbClr val="333333"/>
              </a:solidFill>
              <a:latin typeface="Courier New" panose="02070309020205020404" pitchFamily="49" charset="0"/>
              <a:cs typeface="Courier New" panose="02070309020205020404" pitchFamily="49" charset="0"/>
            </a:endParaRP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71684" name="Text Box 4">
            <a:extLst>
              <a:ext uri="{FF2B5EF4-FFF2-40B4-BE49-F238E27FC236}">
                <a16:creationId xmlns:a16="http://schemas.microsoft.com/office/drawing/2014/main" id="{BCCFA574-B0C1-4BE5-8994-45638CC447EF}"/>
              </a:ext>
            </a:extLst>
          </p:cNvPr>
          <p:cNvSpPr txBox="1">
            <a:spLocks noChangeArrowheads="1"/>
          </p:cNvSpPr>
          <p:nvPr/>
        </p:nvSpPr>
        <p:spPr bwMode="auto">
          <a:xfrm>
            <a:off x="7315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6445D1D1-0D0C-4B60-89EB-7BF77FC41F70}"/>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Other useful SIMD instructions</a:t>
            </a:r>
          </a:p>
        </p:txBody>
      </p:sp>
      <p:sp>
        <p:nvSpPr>
          <p:cNvPr id="9219" name="Rectangle 7">
            <a:extLst>
              <a:ext uri="{FF2B5EF4-FFF2-40B4-BE49-F238E27FC236}">
                <a16:creationId xmlns:a16="http://schemas.microsoft.com/office/drawing/2014/main" id="{67BF9DC0-B8DC-439E-A73B-69DEC15BADA7}"/>
              </a:ext>
            </a:extLst>
          </p:cNvPr>
          <p:cNvSpPr>
            <a:spLocks noGrp="1" noChangeArrowheads="1"/>
          </p:cNvSpPr>
          <p:nvPr>
            <p:ph sz="quarter" idx="1"/>
          </p:nvPr>
        </p:nvSpPr>
        <p:spPr>
          <a:xfrm>
            <a:off x="228600" y="1066800"/>
            <a:ext cx="8686800" cy="4114800"/>
          </a:xfrm>
        </p:spPr>
        <p:txBody>
          <a:bodyPr/>
          <a:lstStyle/>
          <a:p>
            <a:pPr eaLnBrk="1" hangingPunct="1">
              <a:defRPr/>
            </a:pPr>
            <a:r>
              <a:rPr lang="en-GB" altLang="en-US" sz="2800" dirty="0"/>
              <a:t>Streaming stores</a:t>
            </a:r>
          </a:p>
          <a:p>
            <a:pPr lvl="1" eaLnBrk="1" hangingPunct="1">
              <a:defRPr/>
            </a:pPr>
            <a:r>
              <a:rPr lang="en-GB" altLang="en-US" sz="2600" dirty="0"/>
              <a:t>Bypass L2 and L3 caches without polluting them.</a:t>
            </a:r>
          </a:p>
          <a:p>
            <a:pPr lvl="2" eaLnBrk="1" hangingPunct="1">
              <a:defRPr/>
            </a:pPr>
            <a:r>
              <a:rPr lang="en-GB" altLang="en-US" sz="2300" dirty="0"/>
              <a:t>See lecture on caches.</a:t>
            </a:r>
          </a:p>
          <a:p>
            <a:pPr lvl="2" eaLnBrk="1" hangingPunct="1">
              <a:defRPr/>
            </a:pPr>
            <a:r>
              <a:rPr lang="en-GB" altLang="en-US" sz="2300" dirty="0"/>
              <a:t>E.g. </a:t>
            </a:r>
            <a:r>
              <a:rPr lang="en-GB" altLang="en-US" sz="2300" dirty="0">
                <a:solidFill>
                  <a:schemeClr val="accent6">
                    <a:lumMod val="75000"/>
                  </a:schemeClr>
                </a:solidFill>
              </a:rPr>
              <a:t>void _</a:t>
            </a:r>
            <a:r>
              <a:rPr lang="en-GB" altLang="en-US" sz="2300" dirty="0" err="1">
                <a:solidFill>
                  <a:schemeClr val="accent6">
                    <a:lumMod val="75000"/>
                  </a:schemeClr>
                </a:solidFill>
              </a:rPr>
              <a:t>mm_stream_ps</a:t>
            </a:r>
            <a:r>
              <a:rPr lang="en-GB" altLang="en-US" sz="2300" dirty="0">
                <a:solidFill>
                  <a:schemeClr val="accent6">
                    <a:lumMod val="75000"/>
                  </a:schemeClr>
                </a:solidFill>
              </a:rPr>
              <a:t>(float * p , __m128 a ); </a:t>
            </a:r>
          </a:p>
          <a:p>
            <a:pPr marL="731837" lvl="2" indent="0" eaLnBrk="1" hangingPunct="1">
              <a:buFont typeface="Wingdings" panose="05000000000000000000" pitchFamily="2" charset="2"/>
              <a:buNone/>
              <a:defRPr/>
            </a:pPr>
            <a:r>
              <a:rPr lang="en-GB" altLang="en-US" sz="2300" dirty="0"/>
              <a:t>	(SSE instruction)</a:t>
            </a:r>
          </a:p>
          <a:p>
            <a:pPr eaLnBrk="1" hangingPunct="1">
              <a:defRPr/>
            </a:pPr>
            <a:r>
              <a:rPr lang="en-GB" altLang="en-US" sz="2800" dirty="0"/>
              <a:t>Getting masks (i.e., highest bits)</a:t>
            </a:r>
          </a:p>
          <a:p>
            <a:pPr lvl="1" eaLnBrk="1" hangingPunct="1">
              <a:defRPr/>
            </a:pPr>
            <a:r>
              <a:rPr lang="en-GB" sz="2400" dirty="0">
                <a:solidFill>
                  <a:schemeClr val="accent6">
                    <a:lumMod val="75000"/>
                  </a:schemeClr>
                </a:solidFill>
              </a:rPr>
              <a:t>extern </a:t>
            </a:r>
            <a:r>
              <a:rPr lang="en-GB" sz="2400" dirty="0" err="1">
                <a:solidFill>
                  <a:schemeClr val="accent6">
                    <a:lumMod val="75000"/>
                  </a:schemeClr>
                </a:solidFill>
              </a:rPr>
              <a:t>int</a:t>
            </a:r>
            <a:r>
              <a:rPr lang="en-GB" sz="2400" dirty="0">
                <a:solidFill>
                  <a:schemeClr val="accent6">
                    <a:lumMod val="75000"/>
                  </a:schemeClr>
                </a:solidFill>
              </a:rPr>
              <a:t> _mm256_movemask_ps(__m256 a);</a:t>
            </a:r>
          </a:p>
          <a:p>
            <a:pPr lvl="1" eaLnBrk="1" hangingPunct="1">
              <a:defRPr/>
            </a:pPr>
            <a:r>
              <a:rPr lang="en-GB" altLang="en-US" sz="2400" dirty="0" err="1">
                <a:solidFill>
                  <a:schemeClr val="accent6">
                    <a:lumMod val="75000"/>
                  </a:schemeClr>
                </a:solidFill>
              </a:rPr>
              <a:t>int</a:t>
            </a:r>
            <a:r>
              <a:rPr lang="en-GB" altLang="en-US" sz="2400" dirty="0">
                <a:solidFill>
                  <a:schemeClr val="accent6">
                    <a:lumMod val="75000"/>
                  </a:schemeClr>
                </a:solidFill>
              </a:rPr>
              <a:t> B=</a:t>
            </a:r>
            <a:r>
              <a:rPr lang="en-GB" sz="2400" dirty="0">
                <a:solidFill>
                  <a:schemeClr val="accent6">
                    <a:lumMod val="75000"/>
                  </a:schemeClr>
                </a:solidFill>
              </a:rPr>
              <a:t> _mm256_movemask_ps(A);</a:t>
            </a:r>
            <a:endParaRPr lang="en-GB" altLang="en-US" sz="2400" dirty="0">
              <a:solidFill>
                <a:schemeClr val="accent6">
                  <a:lumMod val="75000"/>
                </a:schemeClr>
              </a:solidFill>
            </a:endParaRP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73732" name="Text Box 4">
            <a:extLst>
              <a:ext uri="{FF2B5EF4-FFF2-40B4-BE49-F238E27FC236}">
                <a16:creationId xmlns:a16="http://schemas.microsoft.com/office/drawing/2014/main" id="{0FE069C2-BC84-4125-AE67-ED1CD5E0A469}"/>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 name="Rectangle 4">
            <a:extLst>
              <a:ext uri="{FF2B5EF4-FFF2-40B4-BE49-F238E27FC236}">
                <a16:creationId xmlns:a16="http://schemas.microsoft.com/office/drawing/2014/main" id="{E1CF8835-3A63-4A2D-BCD0-D058783CAF8F}"/>
              </a:ext>
            </a:extLst>
          </p:cNvPr>
          <p:cNvSpPr/>
          <p:nvPr/>
        </p:nvSpPr>
        <p:spPr>
          <a:xfrm>
            <a:off x="266700" y="52578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-0.3f</a:t>
            </a:r>
          </a:p>
        </p:txBody>
      </p:sp>
      <p:sp>
        <p:nvSpPr>
          <p:cNvPr id="6" name="Rectangle 5">
            <a:extLst>
              <a:ext uri="{FF2B5EF4-FFF2-40B4-BE49-F238E27FC236}">
                <a16:creationId xmlns:a16="http://schemas.microsoft.com/office/drawing/2014/main" id="{C0B9D8D4-C60C-49BB-B590-9BBE35464400}"/>
              </a:ext>
            </a:extLst>
          </p:cNvPr>
          <p:cNvSpPr/>
          <p:nvPr/>
        </p:nvSpPr>
        <p:spPr>
          <a:xfrm>
            <a:off x="1295400" y="52578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1.f</a:t>
            </a:r>
          </a:p>
        </p:txBody>
      </p:sp>
      <p:sp>
        <p:nvSpPr>
          <p:cNvPr id="7" name="Rectangle 6">
            <a:extLst>
              <a:ext uri="{FF2B5EF4-FFF2-40B4-BE49-F238E27FC236}">
                <a16:creationId xmlns:a16="http://schemas.microsoft.com/office/drawing/2014/main" id="{BB17D137-939E-4ADF-8AC3-7BBD0C886A59}"/>
              </a:ext>
            </a:extLst>
          </p:cNvPr>
          <p:cNvSpPr/>
          <p:nvPr/>
        </p:nvSpPr>
        <p:spPr>
          <a:xfrm>
            <a:off x="2324100" y="52578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-5.f</a:t>
            </a:r>
          </a:p>
        </p:txBody>
      </p:sp>
      <p:sp>
        <p:nvSpPr>
          <p:cNvPr id="8" name="Rectangle 7">
            <a:extLst>
              <a:ext uri="{FF2B5EF4-FFF2-40B4-BE49-F238E27FC236}">
                <a16:creationId xmlns:a16="http://schemas.microsoft.com/office/drawing/2014/main" id="{B836F7ED-AE7B-4BA2-A5F6-68D49D93EF77}"/>
              </a:ext>
            </a:extLst>
          </p:cNvPr>
          <p:cNvSpPr/>
          <p:nvPr/>
        </p:nvSpPr>
        <p:spPr>
          <a:xfrm>
            <a:off x="3314700" y="52578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2.f</a:t>
            </a:r>
          </a:p>
        </p:txBody>
      </p:sp>
      <p:sp>
        <p:nvSpPr>
          <p:cNvPr id="9" name="Rectangle 8">
            <a:extLst>
              <a:ext uri="{FF2B5EF4-FFF2-40B4-BE49-F238E27FC236}">
                <a16:creationId xmlns:a16="http://schemas.microsoft.com/office/drawing/2014/main" id="{7866E846-A654-4B14-9DBE-8B5E8D98BAE6}"/>
              </a:ext>
            </a:extLst>
          </p:cNvPr>
          <p:cNvSpPr/>
          <p:nvPr/>
        </p:nvSpPr>
        <p:spPr>
          <a:xfrm>
            <a:off x="7429500" y="52578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10.f</a:t>
            </a:r>
          </a:p>
        </p:txBody>
      </p:sp>
      <p:sp>
        <p:nvSpPr>
          <p:cNvPr id="10" name="Rectangle 9">
            <a:extLst>
              <a:ext uri="{FF2B5EF4-FFF2-40B4-BE49-F238E27FC236}">
                <a16:creationId xmlns:a16="http://schemas.microsoft.com/office/drawing/2014/main" id="{E8F25A81-6377-4247-A05B-7D50276F4F2D}"/>
              </a:ext>
            </a:extLst>
          </p:cNvPr>
          <p:cNvSpPr/>
          <p:nvPr/>
        </p:nvSpPr>
        <p:spPr>
          <a:xfrm>
            <a:off x="6400800" y="52578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-1.f</a:t>
            </a:r>
          </a:p>
        </p:txBody>
      </p:sp>
      <p:sp>
        <p:nvSpPr>
          <p:cNvPr id="11" name="Rectangle 10">
            <a:extLst>
              <a:ext uri="{FF2B5EF4-FFF2-40B4-BE49-F238E27FC236}">
                <a16:creationId xmlns:a16="http://schemas.microsoft.com/office/drawing/2014/main" id="{497E9927-F0D9-44DD-AD24-901C59AFD179}"/>
              </a:ext>
            </a:extLst>
          </p:cNvPr>
          <p:cNvSpPr/>
          <p:nvPr/>
        </p:nvSpPr>
        <p:spPr>
          <a:xfrm>
            <a:off x="5362575" y="52578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-1.f</a:t>
            </a:r>
          </a:p>
        </p:txBody>
      </p:sp>
      <p:sp>
        <p:nvSpPr>
          <p:cNvPr id="12" name="Rectangle 11">
            <a:extLst>
              <a:ext uri="{FF2B5EF4-FFF2-40B4-BE49-F238E27FC236}">
                <a16:creationId xmlns:a16="http://schemas.microsoft.com/office/drawing/2014/main" id="{C124537B-49D0-4DBB-8ADE-7AFB7A4F6D21}"/>
              </a:ext>
            </a:extLst>
          </p:cNvPr>
          <p:cNvSpPr/>
          <p:nvPr/>
        </p:nvSpPr>
        <p:spPr>
          <a:xfrm>
            <a:off x="4333875" y="5257800"/>
            <a:ext cx="10287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1.f</a:t>
            </a:r>
          </a:p>
        </p:txBody>
      </p:sp>
      <p:sp>
        <p:nvSpPr>
          <p:cNvPr id="73741" name="TextBox 12">
            <a:extLst>
              <a:ext uri="{FF2B5EF4-FFF2-40B4-BE49-F238E27FC236}">
                <a16:creationId xmlns:a16="http://schemas.microsoft.com/office/drawing/2014/main" id="{8378637F-31C7-4AF6-A14A-2F56C9146091}"/>
              </a:ext>
            </a:extLst>
          </p:cNvPr>
          <p:cNvSpPr txBox="1">
            <a:spLocks noChangeArrowheads="1"/>
          </p:cNvSpPr>
          <p:nvPr/>
        </p:nvSpPr>
        <p:spPr bwMode="auto">
          <a:xfrm>
            <a:off x="533400" y="4876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0</a:t>
            </a:r>
          </a:p>
        </p:txBody>
      </p:sp>
      <p:sp>
        <p:nvSpPr>
          <p:cNvPr id="73742" name="TextBox 13">
            <a:extLst>
              <a:ext uri="{FF2B5EF4-FFF2-40B4-BE49-F238E27FC236}">
                <a16:creationId xmlns:a16="http://schemas.microsoft.com/office/drawing/2014/main" id="{7C7454AE-4707-4010-9249-73986830AA4D}"/>
              </a:ext>
            </a:extLst>
          </p:cNvPr>
          <p:cNvSpPr txBox="1">
            <a:spLocks noChangeArrowheads="1"/>
          </p:cNvSpPr>
          <p:nvPr/>
        </p:nvSpPr>
        <p:spPr bwMode="auto">
          <a:xfrm>
            <a:off x="1600200" y="4876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1</a:t>
            </a:r>
          </a:p>
        </p:txBody>
      </p:sp>
      <p:sp>
        <p:nvSpPr>
          <p:cNvPr id="73743" name="TextBox 14">
            <a:extLst>
              <a:ext uri="{FF2B5EF4-FFF2-40B4-BE49-F238E27FC236}">
                <a16:creationId xmlns:a16="http://schemas.microsoft.com/office/drawing/2014/main" id="{FB51E3A8-6243-47EB-82F4-1112CA297F8B}"/>
              </a:ext>
            </a:extLst>
          </p:cNvPr>
          <p:cNvSpPr txBox="1">
            <a:spLocks noChangeArrowheads="1"/>
          </p:cNvSpPr>
          <p:nvPr/>
        </p:nvSpPr>
        <p:spPr bwMode="auto">
          <a:xfrm>
            <a:off x="2590800" y="4876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2</a:t>
            </a:r>
          </a:p>
        </p:txBody>
      </p:sp>
      <p:sp>
        <p:nvSpPr>
          <p:cNvPr id="73744" name="TextBox 15">
            <a:extLst>
              <a:ext uri="{FF2B5EF4-FFF2-40B4-BE49-F238E27FC236}">
                <a16:creationId xmlns:a16="http://schemas.microsoft.com/office/drawing/2014/main" id="{6B6FCADC-77D0-47F5-A6C4-D1A537DE3600}"/>
              </a:ext>
            </a:extLst>
          </p:cNvPr>
          <p:cNvSpPr txBox="1">
            <a:spLocks noChangeArrowheads="1"/>
          </p:cNvSpPr>
          <p:nvPr/>
        </p:nvSpPr>
        <p:spPr bwMode="auto">
          <a:xfrm>
            <a:off x="3581400" y="4876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3</a:t>
            </a:r>
          </a:p>
        </p:txBody>
      </p:sp>
      <p:sp>
        <p:nvSpPr>
          <p:cNvPr id="73745" name="TextBox 16">
            <a:extLst>
              <a:ext uri="{FF2B5EF4-FFF2-40B4-BE49-F238E27FC236}">
                <a16:creationId xmlns:a16="http://schemas.microsoft.com/office/drawing/2014/main" id="{14D26F60-EA3F-4CED-AF98-B441133992CE}"/>
              </a:ext>
            </a:extLst>
          </p:cNvPr>
          <p:cNvSpPr txBox="1">
            <a:spLocks noChangeArrowheads="1"/>
          </p:cNvSpPr>
          <p:nvPr/>
        </p:nvSpPr>
        <p:spPr bwMode="auto">
          <a:xfrm>
            <a:off x="4572000" y="4876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4</a:t>
            </a:r>
          </a:p>
        </p:txBody>
      </p:sp>
      <p:sp>
        <p:nvSpPr>
          <p:cNvPr id="73746" name="TextBox 17">
            <a:extLst>
              <a:ext uri="{FF2B5EF4-FFF2-40B4-BE49-F238E27FC236}">
                <a16:creationId xmlns:a16="http://schemas.microsoft.com/office/drawing/2014/main" id="{8C760DB1-5B8C-49D0-94D3-6ACA1A35EA93}"/>
              </a:ext>
            </a:extLst>
          </p:cNvPr>
          <p:cNvSpPr txBox="1">
            <a:spLocks noChangeArrowheads="1"/>
          </p:cNvSpPr>
          <p:nvPr/>
        </p:nvSpPr>
        <p:spPr bwMode="auto">
          <a:xfrm>
            <a:off x="5638800" y="4876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5</a:t>
            </a:r>
          </a:p>
        </p:txBody>
      </p:sp>
      <p:sp>
        <p:nvSpPr>
          <p:cNvPr id="73747" name="TextBox 18">
            <a:extLst>
              <a:ext uri="{FF2B5EF4-FFF2-40B4-BE49-F238E27FC236}">
                <a16:creationId xmlns:a16="http://schemas.microsoft.com/office/drawing/2014/main" id="{89BF141C-AC35-4232-B9E2-1AB4DCEEDFA7}"/>
              </a:ext>
            </a:extLst>
          </p:cNvPr>
          <p:cNvSpPr txBox="1">
            <a:spLocks noChangeArrowheads="1"/>
          </p:cNvSpPr>
          <p:nvPr/>
        </p:nvSpPr>
        <p:spPr bwMode="auto">
          <a:xfrm>
            <a:off x="6705600" y="4876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6</a:t>
            </a:r>
          </a:p>
        </p:txBody>
      </p:sp>
      <p:sp>
        <p:nvSpPr>
          <p:cNvPr id="73748" name="TextBox 19">
            <a:extLst>
              <a:ext uri="{FF2B5EF4-FFF2-40B4-BE49-F238E27FC236}">
                <a16:creationId xmlns:a16="http://schemas.microsoft.com/office/drawing/2014/main" id="{BA4C91F5-1B4E-46E9-8546-E5973BF60F69}"/>
              </a:ext>
            </a:extLst>
          </p:cNvPr>
          <p:cNvSpPr txBox="1">
            <a:spLocks noChangeArrowheads="1"/>
          </p:cNvSpPr>
          <p:nvPr/>
        </p:nvSpPr>
        <p:spPr bwMode="auto">
          <a:xfrm>
            <a:off x="7772400" y="48768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7</a:t>
            </a:r>
          </a:p>
        </p:txBody>
      </p:sp>
      <p:sp>
        <p:nvSpPr>
          <p:cNvPr id="73749" name="TextBox 21">
            <a:extLst>
              <a:ext uri="{FF2B5EF4-FFF2-40B4-BE49-F238E27FC236}">
                <a16:creationId xmlns:a16="http://schemas.microsoft.com/office/drawing/2014/main" id="{1F2B8EDA-5C6E-4C93-B99B-F72A9ED3C84E}"/>
              </a:ext>
            </a:extLst>
          </p:cNvPr>
          <p:cNvSpPr txBox="1">
            <a:spLocks noChangeArrowheads="1"/>
          </p:cNvSpPr>
          <p:nvPr/>
        </p:nvSpPr>
        <p:spPr bwMode="auto">
          <a:xfrm>
            <a:off x="31750" y="476250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a:t>
            </a:r>
          </a:p>
        </p:txBody>
      </p:sp>
      <p:sp>
        <p:nvSpPr>
          <p:cNvPr id="73750" name="TextBox 22">
            <a:extLst>
              <a:ext uri="{FF2B5EF4-FFF2-40B4-BE49-F238E27FC236}">
                <a16:creationId xmlns:a16="http://schemas.microsoft.com/office/drawing/2014/main" id="{877CCDEC-C0E1-4446-BA91-5D2706946D38}"/>
              </a:ext>
            </a:extLst>
          </p:cNvPr>
          <p:cNvSpPr txBox="1">
            <a:spLocks noChangeArrowheads="1"/>
          </p:cNvSpPr>
          <p:nvPr/>
        </p:nvSpPr>
        <p:spPr bwMode="auto">
          <a:xfrm>
            <a:off x="2286000" y="6107113"/>
            <a:ext cx="403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B=0b01100101=64+32+4+1=99</a:t>
            </a:r>
          </a:p>
        </p:txBody>
      </p:sp>
      <p:cxnSp>
        <p:nvCxnSpPr>
          <p:cNvPr id="9217" name="Straight Connector 9216">
            <a:extLst>
              <a:ext uri="{FF2B5EF4-FFF2-40B4-BE49-F238E27FC236}">
                <a16:creationId xmlns:a16="http://schemas.microsoft.com/office/drawing/2014/main" id="{CDF01064-649B-4221-BA81-D996C793C171}"/>
              </a:ext>
            </a:extLst>
          </p:cNvPr>
          <p:cNvCxnSpPr>
            <a:stCxn id="5" idx="2"/>
          </p:cNvCxnSpPr>
          <p:nvPr/>
        </p:nvCxnSpPr>
        <p:spPr>
          <a:xfrm>
            <a:off x="781050" y="5562600"/>
            <a:ext cx="3362325"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6C81EF-92A6-4B68-9A22-0C49279B1440}"/>
              </a:ext>
            </a:extLst>
          </p:cNvPr>
          <p:cNvCxnSpPr>
            <a:stCxn id="6" idx="2"/>
          </p:cNvCxnSpPr>
          <p:nvPr/>
        </p:nvCxnSpPr>
        <p:spPr>
          <a:xfrm>
            <a:off x="1809750" y="5562600"/>
            <a:ext cx="222885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C639483-E3C7-4316-AD24-16390DD49BE6}"/>
              </a:ext>
            </a:extLst>
          </p:cNvPr>
          <p:cNvCxnSpPr>
            <a:stCxn id="7" idx="2"/>
          </p:cNvCxnSpPr>
          <p:nvPr/>
        </p:nvCxnSpPr>
        <p:spPr>
          <a:xfrm>
            <a:off x="2838450" y="5562600"/>
            <a:ext cx="104775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FC310A6-C97C-42A3-A5CC-679A4DFE5D65}"/>
              </a:ext>
            </a:extLst>
          </p:cNvPr>
          <p:cNvCxnSpPr>
            <a:stCxn id="8" idx="2"/>
          </p:cNvCxnSpPr>
          <p:nvPr/>
        </p:nvCxnSpPr>
        <p:spPr>
          <a:xfrm flipH="1">
            <a:off x="3810000" y="5562600"/>
            <a:ext cx="1905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CB0C3A2-233A-4EF1-AF7C-5B26EDAEF6A0}"/>
              </a:ext>
            </a:extLst>
          </p:cNvPr>
          <p:cNvCxnSpPr>
            <a:stCxn id="12" idx="2"/>
          </p:cNvCxnSpPr>
          <p:nvPr/>
        </p:nvCxnSpPr>
        <p:spPr>
          <a:xfrm flipH="1">
            <a:off x="3657600" y="5562600"/>
            <a:ext cx="1190625"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40C2FAD-5542-45CB-9D57-020CB52FF67F}"/>
              </a:ext>
            </a:extLst>
          </p:cNvPr>
          <p:cNvCxnSpPr>
            <a:stCxn id="11" idx="2"/>
          </p:cNvCxnSpPr>
          <p:nvPr/>
        </p:nvCxnSpPr>
        <p:spPr>
          <a:xfrm flipH="1">
            <a:off x="3581400" y="5562600"/>
            <a:ext cx="2295525"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D6CAE83-B954-492A-AF7B-AD23DB3D05A4}"/>
              </a:ext>
            </a:extLst>
          </p:cNvPr>
          <p:cNvCxnSpPr>
            <a:stCxn id="10" idx="2"/>
          </p:cNvCxnSpPr>
          <p:nvPr/>
        </p:nvCxnSpPr>
        <p:spPr>
          <a:xfrm flipH="1">
            <a:off x="3429000" y="5562600"/>
            <a:ext cx="348615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B9AA648-4985-4489-8954-F6C320D7C7C9}"/>
              </a:ext>
            </a:extLst>
          </p:cNvPr>
          <p:cNvCxnSpPr>
            <a:stCxn id="9" idx="2"/>
          </p:cNvCxnSpPr>
          <p:nvPr/>
        </p:nvCxnSpPr>
        <p:spPr>
          <a:xfrm flipH="1">
            <a:off x="3314700" y="5562600"/>
            <a:ext cx="4629150" cy="609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8FDBDDC-FA2B-45F0-BE82-1F70A948DBEF}"/>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instructions: Prefetching</a:t>
            </a:r>
          </a:p>
        </p:txBody>
      </p:sp>
      <p:sp>
        <p:nvSpPr>
          <p:cNvPr id="9219" name="Rectangle 7">
            <a:extLst>
              <a:ext uri="{FF2B5EF4-FFF2-40B4-BE49-F238E27FC236}">
                <a16:creationId xmlns:a16="http://schemas.microsoft.com/office/drawing/2014/main" id="{5094F981-4DD4-43BE-A237-9CCDD400D72D}"/>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sz="2800" dirty="0"/>
              <a:t>Streaming stores improve bandwidth when dealing with large streams of data (read once, write once).</a:t>
            </a:r>
          </a:p>
          <a:p>
            <a:pPr eaLnBrk="1" hangingPunct="1">
              <a:defRPr/>
            </a:pPr>
            <a:endParaRPr lang="en-GB" altLang="en-US" sz="2800" dirty="0"/>
          </a:p>
          <a:p>
            <a:pPr eaLnBrk="1" hangingPunct="1">
              <a:defRPr/>
            </a:pPr>
            <a:r>
              <a:rPr lang="en-GB" altLang="en-US" sz="2800" i="1" dirty="0" err="1">
                <a:solidFill>
                  <a:schemeClr val="accent6">
                    <a:lumMod val="75000"/>
                  </a:schemeClr>
                </a:solidFill>
              </a:rPr>
              <a:t>movemask</a:t>
            </a:r>
            <a:r>
              <a:rPr lang="en-GB" altLang="en-US" sz="2800" dirty="0">
                <a:solidFill>
                  <a:schemeClr val="accent6">
                    <a:lumMod val="75000"/>
                  </a:schemeClr>
                </a:solidFill>
              </a:rPr>
              <a:t> </a:t>
            </a:r>
            <a:r>
              <a:rPr lang="en-GB" altLang="en-US" sz="2800" dirty="0"/>
              <a:t>instructions allow on integer to store some binary state about a full SIMD register</a:t>
            </a:r>
          </a:p>
          <a:p>
            <a:pPr lvl="1" eaLnBrk="1" hangingPunct="1">
              <a:defRPr/>
            </a:pPr>
            <a:r>
              <a:rPr lang="en-GB" altLang="en-US" sz="2400" dirty="0"/>
              <a:t>Can be used with other instructions like </a:t>
            </a:r>
            <a:r>
              <a:rPr lang="en-GB" altLang="en-US" sz="2400" dirty="0" err="1"/>
              <a:t>bitcount</a:t>
            </a:r>
            <a:r>
              <a:rPr lang="en-GB" altLang="en-US" sz="2400" dirty="0"/>
              <a:t> instructions or lookup tables.</a:t>
            </a:r>
          </a:p>
          <a:p>
            <a:pPr lvl="1" eaLnBrk="1" hangingPunct="1">
              <a:defRPr/>
            </a:pPr>
            <a:r>
              <a:rPr lang="en-GB" altLang="en-US" sz="2400" dirty="0"/>
              <a:t>E.g., counting how many positive values contained inside an SIMD register.</a:t>
            </a:r>
          </a:p>
          <a:p>
            <a:pPr lvl="1" eaLnBrk="1" hangingPunct="1">
              <a:defRPr/>
            </a:pPr>
            <a:r>
              <a:rPr lang="en-GB" altLang="en-US" sz="2400" dirty="0"/>
              <a:t>E.g., Radix sort.</a:t>
            </a:r>
          </a:p>
          <a:p>
            <a:pPr eaLnBrk="1" hangingPunct="1">
              <a:defRPr/>
            </a:pPr>
            <a:endParaRPr lang="en-GB" altLang="en-US" sz="2900" dirty="0">
              <a:solidFill>
                <a:srgbClr val="320064"/>
              </a:solidFill>
              <a:latin typeface="Courier New" panose="02070309020205020404" pitchFamily="49" charset="0"/>
              <a:cs typeface="Courier New" panose="02070309020205020404" pitchFamily="49" charset="0"/>
            </a:endParaRPr>
          </a:p>
          <a:p>
            <a:pPr eaLnBrk="1" hangingPunct="1">
              <a:defRPr/>
            </a:pPr>
            <a:endParaRPr lang="en-GB" altLang="en-US" sz="2900" dirty="0">
              <a:solidFill>
                <a:srgbClr val="320064"/>
              </a:solidFill>
            </a:endParaRPr>
          </a:p>
          <a:p>
            <a:pPr lvl="1" eaLnBrk="1" hangingPunct="1">
              <a:defRPr/>
            </a:pPr>
            <a:endParaRPr lang="en-GB" altLang="en-US" sz="2600" dirty="0">
              <a:solidFill>
                <a:srgbClr val="320064"/>
              </a:solidFill>
            </a:endParaRPr>
          </a:p>
          <a:p>
            <a:pPr eaLnBrk="1" hangingPunct="1">
              <a:defRPr/>
            </a:pPr>
            <a:endParaRPr lang="en-GB" sz="1800" dirty="0">
              <a:solidFill>
                <a:srgbClr val="333333"/>
              </a:solidFill>
              <a:latin typeface="Courier New" panose="02070309020205020404" pitchFamily="49" charset="0"/>
              <a:cs typeface="Courier New" panose="02070309020205020404" pitchFamily="49" charset="0"/>
            </a:endParaRP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75780" name="Text Box 4">
            <a:extLst>
              <a:ext uri="{FF2B5EF4-FFF2-40B4-BE49-F238E27FC236}">
                <a16:creationId xmlns:a16="http://schemas.microsoft.com/office/drawing/2014/main" id="{2AFED675-C1F3-4E86-894C-3F886292FC22}"/>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12F3870-BB31-4441-8D31-4D6877879E41}"/>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Other useful SIMD instructions</a:t>
            </a:r>
          </a:p>
        </p:txBody>
      </p:sp>
      <p:sp>
        <p:nvSpPr>
          <p:cNvPr id="9219" name="Rectangle 7">
            <a:extLst>
              <a:ext uri="{FF2B5EF4-FFF2-40B4-BE49-F238E27FC236}">
                <a16:creationId xmlns:a16="http://schemas.microsoft.com/office/drawing/2014/main" id="{6EF2932C-D692-4E9A-A5FA-6F4A822F73EB}"/>
              </a:ext>
            </a:extLst>
          </p:cNvPr>
          <p:cNvSpPr>
            <a:spLocks noGrp="1" noChangeArrowheads="1"/>
          </p:cNvSpPr>
          <p:nvPr>
            <p:ph sz="quarter" idx="1"/>
          </p:nvPr>
        </p:nvSpPr>
        <p:spPr>
          <a:xfrm>
            <a:off x="228600" y="1066800"/>
            <a:ext cx="8686800" cy="4114800"/>
          </a:xfrm>
        </p:spPr>
        <p:txBody>
          <a:bodyPr/>
          <a:lstStyle/>
          <a:p>
            <a:pPr eaLnBrk="1" hangingPunct="1">
              <a:defRPr/>
            </a:pPr>
            <a:r>
              <a:rPr lang="en-GB" altLang="en-US" sz="2900" dirty="0"/>
              <a:t>Integer/Float conversions </a:t>
            </a:r>
          </a:p>
          <a:p>
            <a:pPr eaLnBrk="1" hangingPunct="1">
              <a:defRPr/>
            </a:pPr>
            <a:endParaRPr lang="en-GB" altLang="en-US" sz="2900" dirty="0"/>
          </a:p>
          <a:p>
            <a:pPr eaLnBrk="1" hangingPunct="1">
              <a:defRPr/>
            </a:pPr>
            <a:r>
              <a:rPr lang="en-GB" altLang="en-US" sz="2900" dirty="0"/>
              <a:t>Random Number Generation (AVX 2)</a:t>
            </a:r>
          </a:p>
          <a:p>
            <a:pPr lvl="1" eaLnBrk="1" hangingPunct="1">
              <a:defRPr/>
            </a:pPr>
            <a:r>
              <a:rPr lang="en-GB" altLang="en-US" sz="2600" dirty="0"/>
              <a:t>E.g., </a:t>
            </a:r>
            <a:r>
              <a:rPr lang="en-GB" altLang="en-US" sz="2600" dirty="0">
                <a:solidFill>
                  <a:schemeClr val="accent6">
                    <a:lumMod val="75000"/>
                  </a:schemeClr>
                </a:solidFill>
              </a:rPr>
              <a:t>_rdrand32_step</a:t>
            </a:r>
            <a:r>
              <a:rPr lang="en-GB" altLang="en-US" sz="2600" dirty="0"/>
              <a:t>(unsigned </a:t>
            </a:r>
            <a:r>
              <a:rPr lang="en-GB" altLang="en-US" sz="2600" dirty="0" err="1"/>
              <a:t>int</a:t>
            </a:r>
            <a:r>
              <a:rPr lang="en-GB" altLang="en-US" sz="2600" dirty="0"/>
              <a:t> *)</a:t>
            </a:r>
          </a:p>
          <a:p>
            <a:pPr lvl="1" eaLnBrk="1" hangingPunct="1">
              <a:defRPr/>
            </a:pPr>
            <a:endParaRPr lang="en-GB" altLang="en-US" sz="2600" dirty="0"/>
          </a:p>
          <a:p>
            <a:pPr eaLnBrk="1" hangingPunct="1">
              <a:defRPr/>
            </a:pPr>
            <a:r>
              <a:rPr lang="en-GB" altLang="en-US" sz="2900" dirty="0"/>
              <a:t>Encryption/Decryption</a:t>
            </a:r>
          </a:p>
          <a:p>
            <a:pPr lvl="1" eaLnBrk="1" hangingPunct="1">
              <a:defRPr/>
            </a:pPr>
            <a:r>
              <a:rPr lang="en-GB" altLang="en-US" sz="2000" dirty="0"/>
              <a:t>AES-128 </a:t>
            </a:r>
          </a:p>
          <a:p>
            <a:pPr lvl="2" eaLnBrk="1" hangingPunct="1">
              <a:defRPr/>
            </a:pPr>
            <a:r>
              <a:rPr lang="en-GB" altLang="en-US" sz="1700" dirty="0"/>
              <a:t>40 steps</a:t>
            </a:r>
          </a:p>
          <a:p>
            <a:pPr lvl="1" eaLnBrk="1" hangingPunct="1">
              <a:defRPr/>
            </a:pPr>
            <a:r>
              <a:rPr lang="en-GB" altLang="en-US" sz="2000" dirty="0"/>
              <a:t>AES-192 </a:t>
            </a:r>
          </a:p>
          <a:p>
            <a:pPr lvl="2" eaLnBrk="1" hangingPunct="1">
              <a:defRPr/>
            </a:pPr>
            <a:r>
              <a:rPr lang="en-GB" altLang="en-US" sz="1700" dirty="0"/>
              <a:t>48 steps</a:t>
            </a:r>
          </a:p>
          <a:p>
            <a:pPr lvl="1" eaLnBrk="1" hangingPunct="1">
              <a:defRPr/>
            </a:pPr>
            <a:r>
              <a:rPr lang="en-GB" altLang="en-US" sz="2000" dirty="0"/>
              <a:t>AES-256 </a:t>
            </a:r>
          </a:p>
          <a:p>
            <a:pPr lvl="2" eaLnBrk="1" hangingPunct="1">
              <a:defRPr/>
            </a:pPr>
            <a:r>
              <a:rPr lang="en-GB" altLang="en-US" sz="1700" dirty="0"/>
              <a:t>56 steps</a:t>
            </a: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77828" name="Text Box 4">
            <a:extLst>
              <a:ext uri="{FF2B5EF4-FFF2-40B4-BE49-F238E27FC236}">
                <a16:creationId xmlns:a16="http://schemas.microsoft.com/office/drawing/2014/main" id="{601D0BC7-23B6-4D96-92DC-6B9392BA86E2}"/>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DD0BF3EB-774D-4CBE-8FC0-10B3A31838A1}"/>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Other useful SIMD instructions</a:t>
            </a:r>
          </a:p>
        </p:txBody>
      </p:sp>
      <p:sp>
        <p:nvSpPr>
          <p:cNvPr id="9219" name="Rectangle 7">
            <a:extLst>
              <a:ext uri="{FF2B5EF4-FFF2-40B4-BE49-F238E27FC236}">
                <a16:creationId xmlns:a16="http://schemas.microsoft.com/office/drawing/2014/main" id="{8BEAD9F1-A32F-487F-82C1-4A01EA5C5F6E}"/>
              </a:ext>
            </a:extLst>
          </p:cNvPr>
          <p:cNvSpPr>
            <a:spLocks noGrp="1" noChangeArrowheads="1"/>
          </p:cNvSpPr>
          <p:nvPr>
            <p:ph sz="quarter" idx="1"/>
          </p:nvPr>
        </p:nvSpPr>
        <p:spPr>
          <a:xfrm>
            <a:off x="228600" y="1066800"/>
            <a:ext cx="8686800" cy="4114800"/>
          </a:xfrm>
        </p:spPr>
        <p:txBody>
          <a:bodyPr/>
          <a:lstStyle/>
          <a:p>
            <a:pPr eaLnBrk="1" hangingPunct="1">
              <a:defRPr/>
            </a:pPr>
            <a:r>
              <a:rPr lang="en-GB" altLang="en-US" sz="2800" dirty="0"/>
              <a:t>Gather/Scatter operations.</a:t>
            </a:r>
          </a:p>
          <a:p>
            <a:pPr eaLnBrk="1" hangingPunct="1">
              <a:defRPr/>
            </a:pPr>
            <a:endParaRPr lang="en-GB" altLang="en-US" sz="2800" dirty="0"/>
          </a:p>
          <a:p>
            <a:pPr eaLnBrk="1" hangingPunct="1">
              <a:defRPr/>
            </a:pPr>
            <a:r>
              <a:rPr lang="en-GB" altLang="en-US" sz="2800" dirty="0"/>
              <a:t>Gather implemented in AVX2 </a:t>
            </a:r>
          </a:p>
          <a:p>
            <a:pPr marL="0" indent="0" eaLnBrk="1" hangingPunct="1">
              <a:buFont typeface="Wingdings" panose="05000000000000000000" pitchFamily="2" charset="2"/>
              <a:buNone/>
              <a:defRPr/>
            </a:pPr>
            <a:endParaRPr lang="en-GB" sz="2800" dirty="0">
              <a:latin typeface="Arial" charset="0"/>
            </a:endParaRPr>
          </a:p>
          <a:p>
            <a:pPr marL="0" indent="0" eaLnBrk="1" hangingPunct="1">
              <a:buFont typeface="Wingdings" panose="05000000000000000000" pitchFamily="2" charset="2"/>
              <a:buNone/>
              <a:defRPr/>
            </a:pPr>
            <a:r>
              <a:rPr lang="en-GB" sz="2000" dirty="0">
                <a:solidFill>
                  <a:schemeClr val="accent6">
                    <a:lumMod val="75000"/>
                  </a:schemeClr>
                </a:solidFill>
                <a:latin typeface="Arial" charset="0"/>
              </a:rPr>
              <a:t>__m256 __</a:t>
            </a:r>
            <a:r>
              <a:rPr lang="en-GB" sz="2000" dirty="0" err="1">
                <a:solidFill>
                  <a:schemeClr val="accent6">
                    <a:lumMod val="75000"/>
                  </a:schemeClr>
                </a:solidFill>
                <a:latin typeface="Arial" charset="0"/>
              </a:rPr>
              <a:t>cdecl</a:t>
            </a:r>
            <a:r>
              <a:rPr lang="en-GB" sz="2000" dirty="0">
                <a:solidFill>
                  <a:schemeClr val="accent6">
                    <a:lumMod val="75000"/>
                  </a:schemeClr>
                </a:solidFill>
                <a:latin typeface="Arial" charset="0"/>
              </a:rPr>
              <a:t> _mm256_i32gather_ps</a:t>
            </a:r>
          </a:p>
          <a:p>
            <a:pPr marL="0" indent="0" eaLnBrk="1" hangingPunct="1">
              <a:buFont typeface="Wingdings" panose="05000000000000000000" pitchFamily="2" charset="2"/>
              <a:buNone/>
              <a:defRPr/>
            </a:pPr>
            <a:r>
              <a:rPr lang="en-GB" sz="2000" dirty="0">
                <a:solidFill>
                  <a:schemeClr val="accent6">
                    <a:lumMod val="75000"/>
                  </a:schemeClr>
                </a:solidFill>
                <a:latin typeface="Arial" charset="0"/>
              </a:rPr>
              <a:t>				(float </a:t>
            </a:r>
            <a:r>
              <a:rPr lang="en-GB" sz="2000" dirty="0" err="1">
                <a:solidFill>
                  <a:schemeClr val="accent6">
                    <a:lumMod val="75000"/>
                  </a:schemeClr>
                </a:solidFill>
                <a:latin typeface="Arial" charset="0"/>
              </a:rPr>
              <a:t>const</a:t>
            </a:r>
            <a:r>
              <a:rPr lang="en-GB" sz="2000" dirty="0">
                <a:solidFill>
                  <a:schemeClr val="accent6">
                    <a:lumMod val="75000"/>
                  </a:schemeClr>
                </a:solidFill>
                <a:latin typeface="Arial" charset="0"/>
              </a:rPr>
              <a:t> *, __m256i, </a:t>
            </a:r>
            <a:r>
              <a:rPr lang="en-GB" sz="2000" dirty="0" err="1">
                <a:solidFill>
                  <a:schemeClr val="accent6">
                    <a:lumMod val="75000"/>
                  </a:schemeClr>
                </a:solidFill>
                <a:latin typeface="Arial" charset="0"/>
              </a:rPr>
              <a:t>const</a:t>
            </a:r>
            <a:r>
              <a:rPr lang="en-GB" sz="2000" dirty="0">
                <a:solidFill>
                  <a:schemeClr val="accent6">
                    <a:lumMod val="75000"/>
                  </a:schemeClr>
                </a:solidFill>
                <a:latin typeface="Arial" charset="0"/>
              </a:rPr>
              <a:t> </a:t>
            </a:r>
            <a:r>
              <a:rPr lang="en-GB" sz="2000" dirty="0" err="1">
                <a:solidFill>
                  <a:schemeClr val="accent6">
                    <a:lumMod val="75000"/>
                  </a:schemeClr>
                </a:solidFill>
                <a:latin typeface="Arial" charset="0"/>
              </a:rPr>
              <a:t>int</a:t>
            </a:r>
            <a:r>
              <a:rPr lang="en-GB" sz="2000" dirty="0">
                <a:solidFill>
                  <a:schemeClr val="accent6">
                    <a:lumMod val="75000"/>
                  </a:schemeClr>
                </a:solidFill>
                <a:latin typeface="Arial" charset="0"/>
              </a:rPr>
              <a:t> );</a:t>
            </a:r>
            <a:endParaRPr lang="en-GB" altLang="en-US" sz="2000" dirty="0">
              <a:solidFill>
                <a:schemeClr val="accent6">
                  <a:lumMod val="75000"/>
                </a:schemeClr>
              </a:solidFill>
            </a:endParaRPr>
          </a:p>
          <a:p>
            <a:pPr lvl="1" eaLnBrk="1" hangingPunct="1">
              <a:defRPr/>
            </a:pPr>
            <a:endParaRPr lang="en-GB" altLang="en-US" sz="2400" dirty="0"/>
          </a:p>
          <a:p>
            <a:pPr eaLnBrk="1" hangingPunct="1">
              <a:defRPr/>
            </a:pPr>
            <a:r>
              <a:rPr lang="en-GB" altLang="en-US" sz="2800" dirty="0"/>
              <a:t>Returns 8 floats packed in an AVX register from a float address and 8 32-bit indices.</a:t>
            </a:r>
          </a:p>
          <a:p>
            <a:pPr eaLnBrk="1" hangingPunct="1">
              <a:defRPr/>
            </a:pPr>
            <a:r>
              <a:rPr lang="en-GB" altLang="en-US" sz="2800" dirty="0"/>
              <a:t>i.e. computing v=A[i] in parallel. </a:t>
            </a:r>
          </a:p>
          <a:p>
            <a:pPr eaLnBrk="1" hangingPunct="1">
              <a:defRPr/>
            </a:pPr>
            <a:r>
              <a:rPr lang="en-GB" altLang="en-US" sz="2800" dirty="0"/>
              <a:t>Throughput still low!</a:t>
            </a:r>
          </a:p>
          <a:p>
            <a:pPr eaLnBrk="1" hangingPunct="1">
              <a:defRPr/>
            </a:pPr>
            <a:endParaRPr lang="en-GB" altLang="en-US" sz="1700" dirty="0">
              <a:solidFill>
                <a:srgbClr val="320064"/>
              </a:solidFill>
            </a:endParaRP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79876" name="Text Box 4">
            <a:extLst>
              <a:ext uri="{FF2B5EF4-FFF2-40B4-BE49-F238E27FC236}">
                <a16:creationId xmlns:a16="http://schemas.microsoft.com/office/drawing/2014/main" id="{565B170B-3BC5-400E-AE50-6D60BA775CEC}"/>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pic>
        <p:nvPicPr>
          <p:cNvPr id="79877" name="Picture 2">
            <a:extLst>
              <a:ext uri="{FF2B5EF4-FFF2-40B4-BE49-F238E27FC236}">
                <a16:creationId xmlns:a16="http://schemas.microsoft.com/office/drawing/2014/main" id="{F3BE9E26-A6DA-4C66-BB5C-35FC02664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976313"/>
            <a:ext cx="2239963" cy="1766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F0F62CDD-17A2-4732-95B1-9C9B2C6E400D}"/>
              </a:ext>
            </a:extLst>
          </p:cNvPr>
          <p:cNvSpPr/>
          <p:nvPr/>
        </p:nvSpPr>
        <p:spPr>
          <a:xfrm>
            <a:off x="6210300" y="904875"/>
            <a:ext cx="381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DF23CC2D-0856-4E7D-A357-391990AD580C}"/>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Truth Tables</a:t>
            </a:r>
          </a:p>
        </p:txBody>
      </p:sp>
      <p:sp>
        <p:nvSpPr>
          <p:cNvPr id="9219" name="Rectangle 7">
            <a:extLst>
              <a:ext uri="{FF2B5EF4-FFF2-40B4-BE49-F238E27FC236}">
                <a16:creationId xmlns:a16="http://schemas.microsoft.com/office/drawing/2014/main" id="{7E8BE17C-B455-4BE3-B838-79FFFAD6809E}"/>
              </a:ext>
            </a:extLst>
          </p:cNvPr>
          <p:cNvSpPr>
            <a:spLocks noGrp="1" noChangeArrowheads="1"/>
          </p:cNvSpPr>
          <p:nvPr>
            <p:ph sz="quarter" idx="1"/>
          </p:nvPr>
        </p:nvSpPr>
        <p:spPr>
          <a:xfrm>
            <a:off x="228600" y="1066800"/>
            <a:ext cx="8686800" cy="609600"/>
          </a:xfrm>
        </p:spPr>
        <p:txBody>
          <a:bodyPr/>
          <a:lstStyle/>
          <a:p>
            <a:pPr eaLnBrk="1" hangingPunct="1">
              <a:defRPr/>
            </a:pPr>
            <a:r>
              <a:rPr lang="en-GB" altLang="en-US" dirty="0"/>
              <a:t>Implemented with Logical gates</a:t>
            </a:r>
          </a:p>
          <a:p>
            <a:pPr eaLnBrk="1" hangingPunct="1">
              <a:defRPr/>
            </a:pPr>
            <a:endParaRPr lang="en-GB" altLang="en-US" sz="2800" dirty="0">
              <a:solidFill>
                <a:srgbClr val="320064"/>
              </a:solidFill>
            </a:endParaRPr>
          </a:p>
          <a:p>
            <a:pPr eaLnBrk="1" hangingPunct="1">
              <a:defRPr/>
            </a:pPr>
            <a:endParaRPr lang="en-GB" altLang="en-US" sz="2800" dirty="0">
              <a:solidFill>
                <a:srgbClr val="320064"/>
              </a:solidFill>
            </a:endParaRPr>
          </a:p>
          <a:p>
            <a:pPr eaLnBrk="1" hangingPunct="1">
              <a:defRPr/>
            </a:pPr>
            <a:endParaRPr lang="en-GB" altLang="en-US" sz="2800" dirty="0">
              <a:solidFill>
                <a:srgbClr val="320064"/>
              </a:solidFill>
            </a:endParaRPr>
          </a:p>
          <a:p>
            <a:pPr eaLnBrk="1" hangingPunct="1">
              <a:defRPr/>
            </a:pPr>
            <a:endParaRPr lang="en-GB" altLang="en-US" sz="2800" dirty="0">
              <a:solidFill>
                <a:srgbClr val="320064"/>
              </a:solidFill>
            </a:endParaRPr>
          </a:p>
          <a:p>
            <a:pPr eaLnBrk="1" hangingPunct="1">
              <a:defRPr/>
            </a:pPr>
            <a:endParaRPr lang="en-GB" altLang="en-US" sz="2800" dirty="0">
              <a:solidFill>
                <a:srgbClr val="320064"/>
              </a:solidFill>
            </a:endParaRPr>
          </a:p>
          <a:p>
            <a:pPr eaLnBrk="1" hangingPunct="1">
              <a:defRPr/>
            </a:pPr>
            <a:endParaRPr lang="en-GB" altLang="en-US" sz="2800" dirty="0">
              <a:solidFill>
                <a:srgbClr val="320064"/>
              </a:solidFill>
            </a:endParaRPr>
          </a:p>
          <a:p>
            <a:pPr marL="0" indent="0" eaLnBrk="1" hangingPunct="1">
              <a:buFont typeface="Wingdings" panose="05000000000000000000" pitchFamily="2" charset="2"/>
              <a:buNone/>
              <a:defRPr/>
            </a:pPr>
            <a:endParaRPr lang="en-GB" altLang="en-US" sz="2800" dirty="0">
              <a:solidFill>
                <a:srgbClr val="320064"/>
              </a:solidFill>
            </a:endParaRPr>
          </a:p>
        </p:txBody>
      </p:sp>
      <p:sp>
        <p:nvSpPr>
          <p:cNvPr id="17412" name="Text Box 3">
            <a:extLst>
              <a:ext uri="{FF2B5EF4-FFF2-40B4-BE49-F238E27FC236}">
                <a16:creationId xmlns:a16="http://schemas.microsoft.com/office/drawing/2014/main" id="{A187F6E0-F12D-49DA-A495-21011777EEDD}"/>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3CA544D6-50F3-40CA-9EFA-1A4885B55DE4}" type="slidenum">
              <a:rPr lang="en-US" altLang="en-US" sz="1400" b="1">
                <a:latin typeface="Times New Roman" panose="02020603050405020304" pitchFamily="18" charset="0"/>
              </a:rPr>
              <a:pPr algn="ctr" eaLnBrk="1" hangingPunct="1"/>
              <a:t>4</a:t>
            </a:fld>
            <a:endParaRPr lang="fr-FR" altLang="en-US" sz="1400" b="1">
              <a:latin typeface="Times New Roman" panose="02020603050405020304" pitchFamily="18" charset="0"/>
            </a:endParaRPr>
          </a:p>
        </p:txBody>
      </p:sp>
      <p:sp>
        <p:nvSpPr>
          <p:cNvPr id="17413" name="Text Box 4">
            <a:extLst>
              <a:ext uri="{FF2B5EF4-FFF2-40B4-BE49-F238E27FC236}">
                <a16:creationId xmlns:a16="http://schemas.microsoft.com/office/drawing/2014/main" id="{9F92CB9F-C84E-4AFD-8900-AAE1F2AD46EB}"/>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17414" name="Text Box 5">
            <a:extLst>
              <a:ext uri="{FF2B5EF4-FFF2-40B4-BE49-F238E27FC236}">
                <a16:creationId xmlns:a16="http://schemas.microsoft.com/office/drawing/2014/main" id="{B58EA0DA-5AB5-4EC4-A275-2D0A0968D18E}"/>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
        <p:nvSpPr>
          <p:cNvPr id="17415" name="TextBox 1">
            <a:extLst>
              <a:ext uri="{FF2B5EF4-FFF2-40B4-BE49-F238E27FC236}">
                <a16:creationId xmlns:a16="http://schemas.microsoft.com/office/drawing/2014/main" id="{03294148-5A95-46A4-8A1A-366573A7FA45}"/>
              </a:ext>
            </a:extLst>
          </p:cNvPr>
          <p:cNvSpPr txBox="1">
            <a:spLocks noChangeArrowheads="1"/>
          </p:cNvSpPr>
          <p:nvPr/>
        </p:nvSpPr>
        <p:spPr bwMode="auto">
          <a:xfrm>
            <a:off x="2286000" y="1924050"/>
            <a:ext cx="83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a:t>A</a:t>
            </a:r>
          </a:p>
          <a:p>
            <a:pPr algn="ctr"/>
            <a:r>
              <a:rPr lang="en-GB" altLang="en-US" sz="2400"/>
              <a:t>0  1</a:t>
            </a:r>
          </a:p>
        </p:txBody>
      </p:sp>
      <p:sp>
        <p:nvSpPr>
          <p:cNvPr id="17416" name="TextBox 10">
            <a:extLst>
              <a:ext uri="{FF2B5EF4-FFF2-40B4-BE49-F238E27FC236}">
                <a16:creationId xmlns:a16="http://schemas.microsoft.com/office/drawing/2014/main" id="{044B7C8B-51BA-4D98-B13C-38E0CE954E49}"/>
              </a:ext>
            </a:extLst>
          </p:cNvPr>
          <p:cNvSpPr txBox="1">
            <a:spLocks noChangeArrowheads="1"/>
          </p:cNvSpPr>
          <p:nvPr/>
        </p:nvSpPr>
        <p:spPr bwMode="auto">
          <a:xfrm>
            <a:off x="1524000" y="2724150"/>
            <a:ext cx="83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t>  0</a:t>
            </a:r>
          </a:p>
          <a:p>
            <a:pPr algn="r"/>
            <a:r>
              <a:rPr lang="en-GB" altLang="en-US" sz="2400"/>
              <a:t>1</a:t>
            </a:r>
          </a:p>
        </p:txBody>
      </p:sp>
      <p:sp>
        <p:nvSpPr>
          <p:cNvPr id="17417" name="TextBox 11">
            <a:extLst>
              <a:ext uri="{FF2B5EF4-FFF2-40B4-BE49-F238E27FC236}">
                <a16:creationId xmlns:a16="http://schemas.microsoft.com/office/drawing/2014/main" id="{4E7F808D-5CC1-4184-AD25-BE66219C5D18}"/>
              </a:ext>
            </a:extLst>
          </p:cNvPr>
          <p:cNvSpPr txBox="1">
            <a:spLocks noChangeArrowheads="1"/>
          </p:cNvSpPr>
          <p:nvPr/>
        </p:nvSpPr>
        <p:spPr bwMode="auto">
          <a:xfrm>
            <a:off x="1549400" y="2214563"/>
            <a:ext cx="81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solidFill>
                  <a:srgbClr val="C00000"/>
                </a:solidFill>
              </a:rPr>
              <a:t>and</a:t>
            </a:r>
          </a:p>
        </p:txBody>
      </p:sp>
      <p:cxnSp>
        <p:nvCxnSpPr>
          <p:cNvPr id="4" name="Straight Connector 3">
            <a:extLst>
              <a:ext uri="{FF2B5EF4-FFF2-40B4-BE49-F238E27FC236}">
                <a16:creationId xmlns:a16="http://schemas.microsoft.com/office/drawing/2014/main" id="{3F6509E7-C190-48F8-B097-7A71B37DB194}"/>
              </a:ext>
            </a:extLst>
          </p:cNvPr>
          <p:cNvCxnSpPr/>
          <p:nvPr/>
        </p:nvCxnSpPr>
        <p:spPr bwMode="auto">
          <a:xfrm>
            <a:off x="2705100" y="2676525"/>
            <a:ext cx="0" cy="877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3A8179-DA7E-4F8B-9077-D8DFBF8FB684}"/>
              </a:ext>
            </a:extLst>
          </p:cNvPr>
          <p:cNvCxnSpPr/>
          <p:nvPr/>
        </p:nvCxnSpPr>
        <p:spPr bwMode="auto">
          <a:xfrm>
            <a:off x="2362200" y="3138488"/>
            <a:ext cx="762000" cy="4762"/>
          </a:xfrm>
          <a:prstGeom prst="line">
            <a:avLst/>
          </a:prstGeom>
        </p:spPr>
        <p:style>
          <a:lnRef idx="1">
            <a:schemeClr val="accent1"/>
          </a:lnRef>
          <a:fillRef idx="0">
            <a:schemeClr val="accent1"/>
          </a:fillRef>
          <a:effectRef idx="0">
            <a:schemeClr val="accent1"/>
          </a:effectRef>
          <a:fontRef idx="minor">
            <a:schemeClr val="tx1"/>
          </a:fontRef>
        </p:style>
      </p:cxnSp>
      <p:sp>
        <p:nvSpPr>
          <p:cNvPr id="17420" name="TextBox 23">
            <a:extLst>
              <a:ext uri="{FF2B5EF4-FFF2-40B4-BE49-F238E27FC236}">
                <a16:creationId xmlns:a16="http://schemas.microsoft.com/office/drawing/2014/main" id="{532108DE-01F3-4F6C-B1BE-B034D2B0D9E6}"/>
              </a:ext>
            </a:extLst>
          </p:cNvPr>
          <p:cNvSpPr txBox="1">
            <a:spLocks noChangeArrowheads="1"/>
          </p:cNvSpPr>
          <p:nvPr/>
        </p:nvSpPr>
        <p:spPr bwMode="auto">
          <a:xfrm>
            <a:off x="2286000" y="2692400"/>
            <a:ext cx="838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a:t>0  0</a:t>
            </a:r>
          </a:p>
          <a:p>
            <a:pPr algn="ctr"/>
            <a:r>
              <a:rPr lang="en-GB" altLang="en-US" sz="2400"/>
              <a:t>0  1</a:t>
            </a:r>
          </a:p>
        </p:txBody>
      </p:sp>
      <p:cxnSp>
        <p:nvCxnSpPr>
          <p:cNvPr id="17" name="Straight Connector 16">
            <a:extLst>
              <a:ext uri="{FF2B5EF4-FFF2-40B4-BE49-F238E27FC236}">
                <a16:creationId xmlns:a16="http://schemas.microsoft.com/office/drawing/2014/main" id="{0EFB1F00-A6EE-4B63-AD31-5573F5A7B1CC}"/>
              </a:ext>
            </a:extLst>
          </p:cNvPr>
          <p:cNvCxnSpPr/>
          <p:nvPr/>
        </p:nvCxnSpPr>
        <p:spPr bwMode="auto">
          <a:xfrm>
            <a:off x="2362200" y="2076450"/>
            <a:ext cx="0" cy="1477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E60890-1EC5-4442-A6E9-2D15D225BDED}"/>
              </a:ext>
            </a:extLst>
          </p:cNvPr>
          <p:cNvCxnSpPr/>
          <p:nvPr/>
        </p:nvCxnSpPr>
        <p:spPr bwMode="auto">
          <a:xfrm>
            <a:off x="1676400" y="2692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69030C-EACB-4F11-9442-DA321C88A5EB}"/>
              </a:ext>
            </a:extLst>
          </p:cNvPr>
          <p:cNvCxnSpPr/>
          <p:nvPr/>
        </p:nvCxnSpPr>
        <p:spPr bwMode="auto">
          <a:xfrm>
            <a:off x="3124200" y="2686050"/>
            <a:ext cx="0" cy="868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AB5FB59-F929-4AE9-A2F2-425EE04FE6F5}"/>
              </a:ext>
            </a:extLst>
          </p:cNvPr>
          <p:cNvCxnSpPr/>
          <p:nvPr/>
        </p:nvCxnSpPr>
        <p:spPr bwMode="auto">
          <a:xfrm>
            <a:off x="1676400" y="314325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EB40116-9436-4BC3-B67C-8E3D4BCE0E41}"/>
              </a:ext>
            </a:extLst>
          </p:cNvPr>
          <p:cNvCxnSpPr/>
          <p:nvPr/>
        </p:nvCxnSpPr>
        <p:spPr bwMode="auto">
          <a:xfrm>
            <a:off x="1676400" y="352425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A2A959-9EA8-4984-8932-B661A5E8CD33}"/>
              </a:ext>
            </a:extLst>
          </p:cNvPr>
          <p:cNvCxnSpPr/>
          <p:nvPr/>
        </p:nvCxnSpPr>
        <p:spPr bwMode="auto">
          <a:xfrm>
            <a:off x="2705100" y="2381250"/>
            <a:ext cx="0" cy="877888"/>
          </a:xfrm>
          <a:prstGeom prst="line">
            <a:avLst/>
          </a:prstGeom>
        </p:spPr>
        <p:style>
          <a:lnRef idx="1">
            <a:schemeClr val="accent1"/>
          </a:lnRef>
          <a:fillRef idx="0">
            <a:schemeClr val="accent1"/>
          </a:fillRef>
          <a:effectRef idx="0">
            <a:schemeClr val="accent1"/>
          </a:effectRef>
          <a:fontRef idx="minor">
            <a:schemeClr val="tx1"/>
          </a:fontRef>
        </p:style>
      </p:cxnSp>
      <p:sp>
        <p:nvSpPr>
          <p:cNvPr id="17427" name="TextBox 41">
            <a:extLst>
              <a:ext uri="{FF2B5EF4-FFF2-40B4-BE49-F238E27FC236}">
                <a16:creationId xmlns:a16="http://schemas.microsoft.com/office/drawing/2014/main" id="{099AC424-BCFA-4A04-B949-AB9B1D1013E6}"/>
              </a:ext>
            </a:extLst>
          </p:cNvPr>
          <p:cNvSpPr txBox="1">
            <a:spLocks noChangeArrowheads="1"/>
          </p:cNvSpPr>
          <p:nvPr/>
        </p:nvSpPr>
        <p:spPr bwMode="auto">
          <a:xfrm>
            <a:off x="5257800" y="1874838"/>
            <a:ext cx="83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a:t>A</a:t>
            </a:r>
          </a:p>
          <a:p>
            <a:pPr algn="ctr"/>
            <a:r>
              <a:rPr lang="en-GB" altLang="en-US" sz="2400"/>
              <a:t>0  1</a:t>
            </a:r>
          </a:p>
        </p:txBody>
      </p:sp>
      <p:sp>
        <p:nvSpPr>
          <p:cNvPr id="17428" name="TextBox 42">
            <a:extLst>
              <a:ext uri="{FF2B5EF4-FFF2-40B4-BE49-F238E27FC236}">
                <a16:creationId xmlns:a16="http://schemas.microsoft.com/office/drawing/2014/main" id="{ACCB7E93-0D7B-4C54-BDA8-9022A4411361}"/>
              </a:ext>
            </a:extLst>
          </p:cNvPr>
          <p:cNvSpPr txBox="1">
            <a:spLocks noChangeArrowheads="1"/>
          </p:cNvSpPr>
          <p:nvPr/>
        </p:nvSpPr>
        <p:spPr bwMode="auto">
          <a:xfrm>
            <a:off x="4495800" y="2674938"/>
            <a:ext cx="83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t>  0</a:t>
            </a:r>
          </a:p>
          <a:p>
            <a:pPr algn="r"/>
            <a:r>
              <a:rPr lang="en-GB" altLang="en-US" sz="2400"/>
              <a:t>1</a:t>
            </a:r>
          </a:p>
        </p:txBody>
      </p:sp>
      <p:sp>
        <p:nvSpPr>
          <p:cNvPr id="17429" name="TextBox 43">
            <a:extLst>
              <a:ext uri="{FF2B5EF4-FFF2-40B4-BE49-F238E27FC236}">
                <a16:creationId xmlns:a16="http://schemas.microsoft.com/office/drawing/2014/main" id="{E91659AB-3452-4C0B-866F-3FA9221B9A47}"/>
              </a:ext>
            </a:extLst>
          </p:cNvPr>
          <p:cNvSpPr txBox="1">
            <a:spLocks noChangeArrowheads="1"/>
          </p:cNvSpPr>
          <p:nvPr/>
        </p:nvSpPr>
        <p:spPr bwMode="auto">
          <a:xfrm>
            <a:off x="4521200" y="2165350"/>
            <a:ext cx="81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solidFill>
                  <a:srgbClr val="C00000"/>
                </a:solidFill>
              </a:rPr>
              <a:t>or</a:t>
            </a:r>
          </a:p>
        </p:txBody>
      </p:sp>
      <p:cxnSp>
        <p:nvCxnSpPr>
          <p:cNvPr id="45" name="Straight Connector 44">
            <a:extLst>
              <a:ext uri="{FF2B5EF4-FFF2-40B4-BE49-F238E27FC236}">
                <a16:creationId xmlns:a16="http://schemas.microsoft.com/office/drawing/2014/main" id="{A0698DD6-D57B-4B5C-AAE4-46E412EF546A}"/>
              </a:ext>
            </a:extLst>
          </p:cNvPr>
          <p:cNvCxnSpPr/>
          <p:nvPr/>
        </p:nvCxnSpPr>
        <p:spPr bwMode="auto">
          <a:xfrm>
            <a:off x="5676900" y="2627313"/>
            <a:ext cx="0" cy="877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803C432-F2A3-47AE-962C-0B7FD361725D}"/>
              </a:ext>
            </a:extLst>
          </p:cNvPr>
          <p:cNvCxnSpPr/>
          <p:nvPr/>
        </p:nvCxnSpPr>
        <p:spPr bwMode="auto">
          <a:xfrm>
            <a:off x="5334000" y="3089275"/>
            <a:ext cx="762000" cy="4763"/>
          </a:xfrm>
          <a:prstGeom prst="line">
            <a:avLst/>
          </a:prstGeom>
        </p:spPr>
        <p:style>
          <a:lnRef idx="1">
            <a:schemeClr val="accent1"/>
          </a:lnRef>
          <a:fillRef idx="0">
            <a:schemeClr val="accent1"/>
          </a:fillRef>
          <a:effectRef idx="0">
            <a:schemeClr val="accent1"/>
          </a:effectRef>
          <a:fontRef idx="minor">
            <a:schemeClr val="tx1"/>
          </a:fontRef>
        </p:style>
      </p:cxnSp>
      <p:sp>
        <p:nvSpPr>
          <p:cNvPr id="17432" name="TextBox 46">
            <a:extLst>
              <a:ext uri="{FF2B5EF4-FFF2-40B4-BE49-F238E27FC236}">
                <a16:creationId xmlns:a16="http://schemas.microsoft.com/office/drawing/2014/main" id="{661F6C50-FA53-479E-B82A-7CDBB95EEA4C}"/>
              </a:ext>
            </a:extLst>
          </p:cNvPr>
          <p:cNvSpPr txBox="1">
            <a:spLocks noChangeArrowheads="1"/>
          </p:cNvSpPr>
          <p:nvPr/>
        </p:nvSpPr>
        <p:spPr bwMode="auto">
          <a:xfrm>
            <a:off x="5257800" y="2643188"/>
            <a:ext cx="838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a:t>0  1</a:t>
            </a:r>
          </a:p>
          <a:p>
            <a:pPr algn="ctr"/>
            <a:r>
              <a:rPr lang="en-GB" altLang="en-US" sz="2400"/>
              <a:t>1  1</a:t>
            </a:r>
          </a:p>
        </p:txBody>
      </p:sp>
      <p:cxnSp>
        <p:nvCxnSpPr>
          <p:cNvPr id="48" name="Straight Connector 47">
            <a:extLst>
              <a:ext uri="{FF2B5EF4-FFF2-40B4-BE49-F238E27FC236}">
                <a16:creationId xmlns:a16="http://schemas.microsoft.com/office/drawing/2014/main" id="{2BA305F0-9C50-4287-85C5-B22ED4C0A149}"/>
              </a:ext>
            </a:extLst>
          </p:cNvPr>
          <p:cNvCxnSpPr/>
          <p:nvPr/>
        </p:nvCxnSpPr>
        <p:spPr bwMode="auto">
          <a:xfrm>
            <a:off x="5334000" y="2027238"/>
            <a:ext cx="0" cy="147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2A37AE-C5C6-4E3A-9ED4-E08D29559233}"/>
              </a:ext>
            </a:extLst>
          </p:cNvPr>
          <p:cNvCxnSpPr/>
          <p:nvPr/>
        </p:nvCxnSpPr>
        <p:spPr bwMode="auto">
          <a:xfrm>
            <a:off x="4648200" y="2643188"/>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BA13D92-6B67-4109-AA98-A6DA403C8D44}"/>
              </a:ext>
            </a:extLst>
          </p:cNvPr>
          <p:cNvCxnSpPr/>
          <p:nvPr/>
        </p:nvCxnSpPr>
        <p:spPr bwMode="auto">
          <a:xfrm>
            <a:off x="6096000" y="2636838"/>
            <a:ext cx="0" cy="868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85025C1-75C3-4AC8-9160-8E33E832094F}"/>
              </a:ext>
            </a:extLst>
          </p:cNvPr>
          <p:cNvCxnSpPr/>
          <p:nvPr/>
        </p:nvCxnSpPr>
        <p:spPr bwMode="auto">
          <a:xfrm>
            <a:off x="4648200" y="3094038"/>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2761620-C168-41CC-ACB9-3AE22B0C552B}"/>
              </a:ext>
            </a:extLst>
          </p:cNvPr>
          <p:cNvCxnSpPr/>
          <p:nvPr/>
        </p:nvCxnSpPr>
        <p:spPr bwMode="auto">
          <a:xfrm>
            <a:off x="4648200" y="3475038"/>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F2BAD2D-E019-47E4-8159-EF292A6CFFD0}"/>
              </a:ext>
            </a:extLst>
          </p:cNvPr>
          <p:cNvCxnSpPr/>
          <p:nvPr/>
        </p:nvCxnSpPr>
        <p:spPr bwMode="auto">
          <a:xfrm>
            <a:off x="5676900" y="2332038"/>
            <a:ext cx="0" cy="877887"/>
          </a:xfrm>
          <a:prstGeom prst="line">
            <a:avLst/>
          </a:prstGeom>
        </p:spPr>
        <p:style>
          <a:lnRef idx="1">
            <a:schemeClr val="accent1"/>
          </a:lnRef>
          <a:fillRef idx="0">
            <a:schemeClr val="accent1"/>
          </a:fillRef>
          <a:effectRef idx="0">
            <a:schemeClr val="accent1"/>
          </a:effectRef>
          <a:fontRef idx="minor">
            <a:schemeClr val="tx1"/>
          </a:fontRef>
        </p:style>
      </p:cxnSp>
      <p:sp>
        <p:nvSpPr>
          <p:cNvPr id="17439" name="TextBox 54">
            <a:extLst>
              <a:ext uri="{FF2B5EF4-FFF2-40B4-BE49-F238E27FC236}">
                <a16:creationId xmlns:a16="http://schemas.microsoft.com/office/drawing/2014/main" id="{C921728C-4321-416D-9DF9-597FE86AE1A1}"/>
              </a:ext>
            </a:extLst>
          </p:cNvPr>
          <p:cNvSpPr txBox="1">
            <a:spLocks noChangeArrowheads="1"/>
          </p:cNvSpPr>
          <p:nvPr/>
        </p:nvSpPr>
        <p:spPr bwMode="auto">
          <a:xfrm>
            <a:off x="1371600" y="4237038"/>
            <a:ext cx="83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a:t>A</a:t>
            </a:r>
          </a:p>
          <a:p>
            <a:pPr algn="ctr"/>
            <a:r>
              <a:rPr lang="en-GB" altLang="en-US" sz="2400"/>
              <a:t>0  1</a:t>
            </a:r>
          </a:p>
        </p:txBody>
      </p:sp>
      <p:sp>
        <p:nvSpPr>
          <p:cNvPr id="17440" name="TextBox 55">
            <a:extLst>
              <a:ext uri="{FF2B5EF4-FFF2-40B4-BE49-F238E27FC236}">
                <a16:creationId xmlns:a16="http://schemas.microsoft.com/office/drawing/2014/main" id="{49D79E4D-A07F-45F7-9027-6D0845F26446}"/>
              </a:ext>
            </a:extLst>
          </p:cNvPr>
          <p:cNvSpPr txBox="1">
            <a:spLocks noChangeArrowheads="1"/>
          </p:cNvSpPr>
          <p:nvPr/>
        </p:nvSpPr>
        <p:spPr bwMode="auto">
          <a:xfrm>
            <a:off x="609600" y="5037138"/>
            <a:ext cx="83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t>  0</a:t>
            </a:r>
          </a:p>
          <a:p>
            <a:pPr algn="r"/>
            <a:r>
              <a:rPr lang="en-GB" altLang="en-US" sz="2400"/>
              <a:t>1</a:t>
            </a:r>
          </a:p>
        </p:txBody>
      </p:sp>
      <p:sp>
        <p:nvSpPr>
          <p:cNvPr id="17441" name="TextBox 56">
            <a:extLst>
              <a:ext uri="{FF2B5EF4-FFF2-40B4-BE49-F238E27FC236}">
                <a16:creationId xmlns:a16="http://schemas.microsoft.com/office/drawing/2014/main" id="{AC624330-BEE9-4375-A129-10539416A4E9}"/>
              </a:ext>
            </a:extLst>
          </p:cNvPr>
          <p:cNvSpPr txBox="1">
            <a:spLocks noChangeArrowheads="1"/>
          </p:cNvSpPr>
          <p:nvPr/>
        </p:nvSpPr>
        <p:spPr bwMode="auto">
          <a:xfrm>
            <a:off x="457200" y="452755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solidFill>
                  <a:srgbClr val="C00000"/>
                </a:solidFill>
              </a:rPr>
              <a:t>nand</a:t>
            </a:r>
          </a:p>
        </p:txBody>
      </p:sp>
      <p:cxnSp>
        <p:nvCxnSpPr>
          <p:cNvPr id="58" name="Straight Connector 57">
            <a:extLst>
              <a:ext uri="{FF2B5EF4-FFF2-40B4-BE49-F238E27FC236}">
                <a16:creationId xmlns:a16="http://schemas.microsoft.com/office/drawing/2014/main" id="{5C851FAB-627B-4D3A-8096-6064CF62DED4}"/>
              </a:ext>
            </a:extLst>
          </p:cNvPr>
          <p:cNvCxnSpPr/>
          <p:nvPr/>
        </p:nvCxnSpPr>
        <p:spPr bwMode="auto">
          <a:xfrm>
            <a:off x="1790700" y="4989513"/>
            <a:ext cx="0" cy="877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6CEAA9F-267C-46D7-A522-CD553E4D73EE}"/>
              </a:ext>
            </a:extLst>
          </p:cNvPr>
          <p:cNvCxnSpPr/>
          <p:nvPr/>
        </p:nvCxnSpPr>
        <p:spPr bwMode="auto">
          <a:xfrm>
            <a:off x="1447800" y="5451475"/>
            <a:ext cx="762000" cy="4763"/>
          </a:xfrm>
          <a:prstGeom prst="line">
            <a:avLst/>
          </a:prstGeom>
        </p:spPr>
        <p:style>
          <a:lnRef idx="1">
            <a:schemeClr val="accent1"/>
          </a:lnRef>
          <a:fillRef idx="0">
            <a:schemeClr val="accent1"/>
          </a:fillRef>
          <a:effectRef idx="0">
            <a:schemeClr val="accent1"/>
          </a:effectRef>
          <a:fontRef idx="minor">
            <a:schemeClr val="tx1"/>
          </a:fontRef>
        </p:style>
      </p:cxnSp>
      <p:sp>
        <p:nvSpPr>
          <p:cNvPr id="17444" name="TextBox 59">
            <a:extLst>
              <a:ext uri="{FF2B5EF4-FFF2-40B4-BE49-F238E27FC236}">
                <a16:creationId xmlns:a16="http://schemas.microsoft.com/office/drawing/2014/main" id="{5912598F-4A69-4091-9F32-624E02802F1A}"/>
              </a:ext>
            </a:extLst>
          </p:cNvPr>
          <p:cNvSpPr txBox="1">
            <a:spLocks noChangeArrowheads="1"/>
          </p:cNvSpPr>
          <p:nvPr/>
        </p:nvSpPr>
        <p:spPr bwMode="auto">
          <a:xfrm>
            <a:off x="1371600" y="5005388"/>
            <a:ext cx="838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a:t>1  1</a:t>
            </a:r>
          </a:p>
          <a:p>
            <a:pPr algn="ctr"/>
            <a:r>
              <a:rPr lang="en-GB" altLang="en-US" sz="2400"/>
              <a:t>1  0</a:t>
            </a:r>
          </a:p>
        </p:txBody>
      </p:sp>
      <p:cxnSp>
        <p:nvCxnSpPr>
          <p:cNvPr id="61" name="Straight Connector 60">
            <a:extLst>
              <a:ext uri="{FF2B5EF4-FFF2-40B4-BE49-F238E27FC236}">
                <a16:creationId xmlns:a16="http://schemas.microsoft.com/office/drawing/2014/main" id="{E99F4F74-A7E7-40BF-B0C5-A3063A8A5BA6}"/>
              </a:ext>
            </a:extLst>
          </p:cNvPr>
          <p:cNvCxnSpPr/>
          <p:nvPr/>
        </p:nvCxnSpPr>
        <p:spPr bwMode="auto">
          <a:xfrm>
            <a:off x="1447800" y="4389438"/>
            <a:ext cx="0" cy="147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F0C767B-37C6-4F47-9129-B574E112BC85}"/>
              </a:ext>
            </a:extLst>
          </p:cNvPr>
          <p:cNvCxnSpPr/>
          <p:nvPr/>
        </p:nvCxnSpPr>
        <p:spPr bwMode="auto">
          <a:xfrm>
            <a:off x="762000" y="5005388"/>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3FC130D-BD15-4D18-9E89-512811F4CA88}"/>
              </a:ext>
            </a:extLst>
          </p:cNvPr>
          <p:cNvCxnSpPr/>
          <p:nvPr/>
        </p:nvCxnSpPr>
        <p:spPr bwMode="auto">
          <a:xfrm>
            <a:off x="2209800" y="4999038"/>
            <a:ext cx="0" cy="868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4ABBFE6-B90A-44D2-AA1B-90E18DBB6DC8}"/>
              </a:ext>
            </a:extLst>
          </p:cNvPr>
          <p:cNvCxnSpPr/>
          <p:nvPr/>
        </p:nvCxnSpPr>
        <p:spPr bwMode="auto">
          <a:xfrm>
            <a:off x="762000" y="5456238"/>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08EA9F7-E45D-476D-A093-D03E44E44E13}"/>
              </a:ext>
            </a:extLst>
          </p:cNvPr>
          <p:cNvCxnSpPr/>
          <p:nvPr/>
        </p:nvCxnSpPr>
        <p:spPr bwMode="auto">
          <a:xfrm>
            <a:off x="762000" y="5837238"/>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06A254E-47D1-4A19-99DA-42FE841E6143}"/>
              </a:ext>
            </a:extLst>
          </p:cNvPr>
          <p:cNvCxnSpPr/>
          <p:nvPr/>
        </p:nvCxnSpPr>
        <p:spPr bwMode="auto">
          <a:xfrm>
            <a:off x="1790700" y="4694238"/>
            <a:ext cx="0" cy="877887"/>
          </a:xfrm>
          <a:prstGeom prst="line">
            <a:avLst/>
          </a:prstGeom>
        </p:spPr>
        <p:style>
          <a:lnRef idx="1">
            <a:schemeClr val="accent1"/>
          </a:lnRef>
          <a:fillRef idx="0">
            <a:schemeClr val="accent1"/>
          </a:fillRef>
          <a:effectRef idx="0">
            <a:schemeClr val="accent1"/>
          </a:effectRef>
          <a:fontRef idx="minor">
            <a:schemeClr val="tx1"/>
          </a:fontRef>
        </p:style>
      </p:cxnSp>
      <p:sp>
        <p:nvSpPr>
          <p:cNvPr id="17451" name="TextBox 67">
            <a:extLst>
              <a:ext uri="{FF2B5EF4-FFF2-40B4-BE49-F238E27FC236}">
                <a16:creationId xmlns:a16="http://schemas.microsoft.com/office/drawing/2014/main" id="{5BD75615-DEEE-4F8C-95EA-6232F8152BF4}"/>
              </a:ext>
            </a:extLst>
          </p:cNvPr>
          <p:cNvSpPr txBox="1">
            <a:spLocks noChangeArrowheads="1"/>
          </p:cNvSpPr>
          <p:nvPr/>
        </p:nvSpPr>
        <p:spPr bwMode="auto">
          <a:xfrm>
            <a:off x="4267200" y="4267200"/>
            <a:ext cx="83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a:t>A</a:t>
            </a:r>
          </a:p>
          <a:p>
            <a:pPr algn="ctr"/>
            <a:r>
              <a:rPr lang="en-GB" altLang="en-US" sz="2400"/>
              <a:t>0  1</a:t>
            </a:r>
          </a:p>
        </p:txBody>
      </p:sp>
      <p:sp>
        <p:nvSpPr>
          <p:cNvPr id="17452" name="TextBox 68">
            <a:extLst>
              <a:ext uri="{FF2B5EF4-FFF2-40B4-BE49-F238E27FC236}">
                <a16:creationId xmlns:a16="http://schemas.microsoft.com/office/drawing/2014/main" id="{66011E7F-7BFC-4977-A175-7F4272B9EA71}"/>
              </a:ext>
            </a:extLst>
          </p:cNvPr>
          <p:cNvSpPr txBox="1">
            <a:spLocks noChangeArrowheads="1"/>
          </p:cNvSpPr>
          <p:nvPr/>
        </p:nvSpPr>
        <p:spPr bwMode="auto">
          <a:xfrm>
            <a:off x="3505200" y="5067300"/>
            <a:ext cx="83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t>  0</a:t>
            </a:r>
          </a:p>
          <a:p>
            <a:pPr algn="r"/>
            <a:r>
              <a:rPr lang="en-GB" altLang="en-US" sz="2400"/>
              <a:t>1</a:t>
            </a:r>
          </a:p>
        </p:txBody>
      </p:sp>
      <p:sp>
        <p:nvSpPr>
          <p:cNvPr id="17453" name="TextBox 69">
            <a:extLst>
              <a:ext uri="{FF2B5EF4-FFF2-40B4-BE49-F238E27FC236}">
                <a16:creationId xmlns:a16="http://schemas.microsoft.com/office/drawing/2014/main" id="{03299946-6DE3-4823-8D34-813509F37BEE}"/>
              </a:ext>
            </a:extLst>
          </p:cNvPr>
          <p:cNvSpPr txBox="1">
            <a:spLocks noChangeArrowheads="1"/>
          </p:cNvSpPr>
          <p:nvPr/>
        </p:nvSpPr>
        <p:spPr bwMode="auto">
          <a:xfrm>
            <a:off x="3530600" y="4557713"/>
            <a:ext cx="81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solidFill>
                  <a:srgbClr val="C00000"/>
                </a:solidFill>
              </a:rPr>
              <a:t>nor</a:t>
            </a:r>
          </a:p>
        </p:txBody>
      </p:sp>
      <p:cxnSp>
        <p:nvCxnSpPr>
          <p:cNvPr id="71" name="Straight Connector 70">
            <a:extLst>
              <a:ext uri="{FF2B5EF4-FFF2-40B4-BE49-F238E27FC236}">
                <a16:creationId xmlns:a16="http://schemas.microsoft.com/office/drawing/2014/main" id="{0F952971-47D7-4B7E-AD0B-E1008B1590A7}"/>
              </a:ext>
            </a:extLst>
          </p:cNvPr>
          <p:cNvCxnSpPr/>
          <p:nvPr/>
        </p:nvCxnSpPr>
        <p:spPr bwMode="auto">
          <a:xfrm>
            <a:off x="4686300" y="5019675"/>
            <a:ext cx="0" cy="877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A13C4C-62CC-49C5-A063-8E84D0DB9964}"/>
              </a:ext>
            </a:extLst>
          </p:cNvPr>
          <p:cNvCxnSpPr/>
          <p:nvPr/>
        </p:nvCxnSpPr>
        <p:spPr bwMode="auto">
          <a:xfrm>
            <a:off x="4343400" y="5481638"/>
            <a:ext cx="762000" cy="4762"/>
          </a:xfrm>
          <a:prstGeom prst="line">
            <a:avLst/>
          </a:prstGeom>
        </p:spPr>
        <p:style>
          <a:lnRef idx="1">
            <a:schemeClr val="accent1"/>
          </a:lnRef>
          <a:fillRef idx="0">
            <a:schemeClr val="accent1"/>
          </a:fillRef>
          <a:effectRef idx="0">
            <a:schemeClr val="accent1"/>
          </a:effectRef>
          <a:fontRef idx="minor">
            <a:schemeClr val="tx1"/>
          </a:fontRef>
        </p:style>
      </p:cxnSp>
      <p:sp>
        <p:nvSpPr>
          <p:cNvPr id="17456" name="TextBox 72">
            <a:extLst>
              <a:ext uri="{FF2B5EF4-FFF2-40B4-BE49-F238E27FC236}">
                <a16:creationId xmlns:a16="http://schemas.microsoft.com/office/drawing/2014/main" id="{9B30595F-ED73-40D5-A0E1-0922A429B616}"/>
              </a:ext>
            </a:extLst>
          </p:cNvPr>
          <p:cNvSpPr txBox="1">
            <a:spLocks noChangeArrowheads="1"/>
          </p:cNvSpPr>
          <p:nvPr/>
        </p:nvSpPr>
        <p:spPr bwMode="auto">
          <a:xfrm>
            <a:off x="4267200" y="5035550"/>
            <a:ext cx="838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a:t>1  0</a:t>
            </a:r>
          </a:p>
          <a:p>
            <a:pPr algn="ctr"/>
            <a:r>
              <a:rPr lang="en-GB" altLang="en-US" sz="2400"/>
              <a:t>0  0</a:t>
            </a:r>
          </a:p>
        </p:txBody>
      </p:sp>
      <p:cxnSp>
        <p:nvCxnSpPr>
          <p:cNvPr id="74" name="Straight Connector 73">
            <a:extLst>
              <a:ext uri="{FF2B5EF4-FFF2-40B4-BE49-F238E27FC236}">
                <a16:creationId xmlns:a16="http://schemas.microsoft.com/office/drawing/2014/main" id="{9C80F959-19F0-43C7-8AFB-B9B2BE6A3BB5}"/>
              </a:ext>
            </a:extLst>
          </p:cNvPr>
          <p:cNvCxnSpPr/>
          <p:nvPr/>
        </p:nvCxnSpPr>
        <p:spPr bwMode="auto">
          <a:xfrm>
            <a:off x="4343400" y="4419600"/>
            <a:ext cx="0" cy="1477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7660CD-0537-4AA8-B6AA-3311575594DE}"/>
              </a:ext>
            </a:extLst>
          </p:cNvPr>
          <p:cNvCxnSpPr/>
          <p:nvPr/>
        </p:nvCxnSpPr>
        <p:spPr bwMode="auto">
          <a:xfrm>
            <a:off x="3657600" y="503555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C4C83D2-F530-419D-B6B4-8DF7567083EB}"/>
              </a:ext>
            </a:extLst>
          </p:cNvPr>
          <p:cNvCxnSpPr/>
          <p:nvPr/>
        </p:nvCxnSpPr>
        <p:spPr bwMode="auto">
          <a:xfrm>
            <a:off x="5105400" y="5029200"/>
            <a:ext cx="0" cy="868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9418992-FB58-4EE9-B1E9-DF29F75C41EA}"/>
              </a:ext>
            </a:extLst>
          </p:cNvPr>
          <p:cNvCxnSpPr/>
          <p:nvPr/>
        </p:nvCxnSpPr>
        <p:spPr bwMode="auto">
          <a:xfrm>
            <a:off x="3657600" y="5486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CFFF9CF-86AA-4522-880A-0B740FCE46F8}"/>
              </a:ext>
            </a:extLst>
          </p:cNvPr>
          <p:cNvCxnSpPr/>
          <p:nvPr/>
        </p:nvCxnSpPr>
        <p:spPr bwMode="auto">
          <a:xfrm>
            <a:off x="3657600" y="58674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DA1DD5-B208-46EE-9CC6-24565B5A3C45}"/>
              </a:ext>
            </a:extLst>
          </p:cNvPr>
          <p:cNvCxnSpPr/>
          <p:nvPr/>
        </p:nvCxnSpPr>
        <p:spPr bwMode="auto">
          <a:xfrm>
            <a:off x="4686300" y="4724400"/>
            <a:ext cx="0" cy="877888"/>
          </a:xfrm>
          <a:prstGeom prst="line">
            <a:avLst/>
          </a:prstGeom>
        </p:spPr>
        <p:style>
          <a:lnRef idx="1">
            <a:schemeClr val="accent1"/>
          </a:lnRef>
          <a:fillRef idx="0">
            <a:schemeClr val="accent1"/>
          </a:fillRef>
          <a:effectRef idx="0">
            <a:schemeClr val="accent1"/>
          </a:effectRef>
          <a:fontRef idx="minor">
            <a:schemeClr val="tx1"/>
          </a:fontRef>
        </p:style>
      </p:cxnSp>
      <p:sp>
        <p:nvSpPr>
          <p:cNvPr id="17463" name="TextBox 80">
            <a:extLst>
              <a:ext uri="{FF2B5EF4-FFF2-40B4-BE49-F238E27FC236}">
                <a16:creationId xmlns:a16="http://schemas.microsoft.com/office/drawing/2014/main" id="{F8C861C8-027F-4371-A227-7152C8606372}"/>
              </a:ext>
            </a:extLst>
          </p:cNvPr>
          <p:cNvSpPr txBox="1">
            <a:spLocks noChangeArrowheads="1"/>
          </p:cNvSpPr>
          <p:nvPr/>
        </p:nvSpPr>
        <p:spPr bwMode="auto">
          <a:xfrm>
            <a:off x="6858000" y="4313238"/>
            <a:ext cx="83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a:t>A</a:t>
            </a:r>
          </a:p>
          <a:p>
            <a:pPr algn="ctr"/>
            <a:r>
              <a:rPr lang="en-GB" altLang="en-US" sz="2400"/>
              <a:t>0  1</a:t>
            </a:r>
          </a:p>
        </p:txBody>
      </p:sp>
      <p:sp>
        <p:nvSpPr>
          <p:cNvPr id="17464" name="TextBox 81">
            <a:extLst>
              <a:ext uri="{FF2B5EF4-FFF2-40B4-BE49-F238E27FC236}">
                <a16:creationId xmlns:a16="http://schemas.microsoft.com/office/drawing/2014/main" id="{BB3847D3-2290-4DFB-AF0F-6C0079E38BAE}"/>
              </a:ext>
            </a:extLst>
          </p:cNvPr>
          <p:cNvSpPr txBox="1">
            <a:spLocks noChangeArrowheads="1"/>
          </p:cNvSpPr>
          <p:nvPr/>
        </p:nvSpPr>
        <p:spPr bwMode="auto">
          <a:xfrm>
            <a:off x="6096000" y="5113338"/>
            <a:ext cx="83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t>  0</a:t>
            </a:r>
          </a:p>
          <a:p>
            <a:pPr algn="r"/>
            <a:r>
              <a:rPr lang="en-GB" altLang="en-US" sz="2400"/>
              <a:t>1</a:t>
            </a:r>
          </a:p>
        </p:txBody>
      </p:sp>
      <p:sp>
        <p:nvSpPr>
          <p:cNvPr id="17465" name="TextBox 82">
            <a:extLst>
              <a:ext uri="{FF2B5EF4-FFF2-40B4-BE49-F238E27FC236}">
                <a16:creationId xmlns:a16="http://schemas.microsoft.com/office/drawing/2014/main" id="{9529CD5B-2C62-4C4C-97FF-4A0AEA262E81}"/>
              </a:ext>
            </a:extLst>
          </p:cNvPr>
          <p:cNvSpPr txBox="1">
            <a:spLocks noChangeArrowheads="1"/>
          </p:cNvSpPr>
          <p:nvPr/>
        </p:nvSpPr>
        <p:spPr bwMode="auto">
          <a:xfrm>
            <a:off x="6121400" y="4603750"/>
            <a:ext cx="81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solidFill>
                  <a:srgbClr val="C00000"/>
                </a:solidFill>
              </a:rPr>
              <a:t>xor</a:t>
            </a:r>
          </a:p>
        </p:txBody>
      </p:sp>
      <p:cxnSp>
        <p:nvCxnSpPr>
          <p:cNvPr id="84" name="Straight Connector 83">
            <a:extLst>
              <a:ext uri="{FF2B5EF4-FFF2-40B4-BE49-F238E27FC236}">
                <a16:creationId xmlns:a16="http://schemas.microsoft.com/office/drawing/2014/main" id="{E9AD8509-87F2-41D5-9FBE-E45F1B240904}"/>
              </a:ext>
            </a:extLst>
          </p:cNvPr>
          <p:cNvCxnSpPr/>
          <p:nvPr/>
        </p:nvCxnSpPr>
        <p:spPr bwMode="auto">
          <a:xfrm>
            <a:off x="7277100" y="5065713"/>
            <a:ext cx="0" cy="877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B59267A-1086-4A96-A9E4-0C7573DE8045}"/>
              </a:ext>
            </a:extLst>
          </p:cNvPr>
          <p:cNvCxnSpPr/>
          <p:nvPr/>
        </p:nvCxnSpPr>
        <p:spPr bwMode="auto">
          <a:xfrm>
            <a:off x="6934200" y="5527675"/>
            <a:ext cx="762000" cy="4763"/>
          </a:xfrm>
          <a:prstGeom prst="line">
            <a:avLst/>
          </a:prstGeom>
        </p:spPr>
        <p:style>
          <a:lnRef idx="1">
            <a:schemeClr val="accent1"/>
          </a:lnRef>
          <a:fillRef idx="0">
            <a:schemeClr val="accent1"/>
          </a:fillRef>
          <a:effectRef idx="0">
            <a:schemeClr val="accent1"/>
          </a:effectRef>
          <a:fontRef idx="minor">
            <a:schemeClr val="tx1"/>
          </a:fontRef>
        </p:style>
      </p:cxnSp>
      <p:sp>
        <p:nvSpPr>
          <p:cNvPr id="17468" name="TextBox 85">
            <a:extLst>
              <a:ext uri="{FF2B5EF4-FFF2-40B4-BE49-F238E27FC236}">
                <a16:creationId xmlns:a16="http://schemas.microsoft.com/office/drawing/2014/main" id="{55754C50-668B-4116-B63B-61AAEA6100D3}"/>
              </a:ext>
            </a:extLst>
          </p:cNvPr>
          <p:cNvSpPr txBox="1">
            <a:spLocks noChangeArrowheads="1"/>
          </p:cNvSpPr>
          <p:nvPr/>
        </p:nvSpPr>
        <p:spPr bwMode="auto">
          <a:xfrm>
            <a:off x="6858000" y="5081588"/>
            <a:ext cx="838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a:t>0  1</a:t>
            </a:r>
          </a:p>
          <a:p>
            <a:pPr algn="ctr"/>
            <a:r>
              <a:rPr lang="en-GB" altLang="en-US" sz="2400"/>
              <a:t>1  0</a:t>
            </a:r>
          </a:p>
        </p:txBody>
      </p:sp>
      <p:cxnSp>
        <p:nvCxnSpPr>
          <p:cNvPr id="87" name="Straight Connector 86">
            <a:extLst>
              <a:ext uri="{FF2B5EF4-FFF2-40B4-BE49-F238E27FC236}">
                <a16:creationId xmlns:a16="http://schemas.microsoft.com/office/drawing/2014/main" id="{8902FE69-99E0-4277-A930-B6CC0DFCA6B9}"/>
              </a:ext>
            </a:extLst>
          </p:cNvPr>
          <p:cNvCxnSpPr/>
          <p:nvPr/>
        </p:nvCxnSpPr>
        <p:spPr bwMode="auto">
          <a:xfrm>
            <a:off x="6934200" y="4465638"/>
            <a:ext cx="0" cy="147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1BF51A8-17AE-4B88-B673-EF66540415BA}"/>
              </a:ext>
            </a:extLst>
          </p:cNvPr>
          <p:cNvCxnSpPr/>
          <p:nvPr/>
        </p:nvCxnSpPr>
        <p:spPr bwMode="auto">
          <a:xfrm>
            <a:off x="6248400" y="5081588"/>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F6F2B71-35E7-4ED9-9FB5-F5E3B8D7AE03}"/>
              </a:ext>
            </a:extLst>
          </p:cNvPr>
          <p:cNvCxnSpPr/>
          <p:nvPr/>
        </p:nvCxnSpPr>
        <p:spPr bwMode="auto">
          <a:xfrm>
            <a:off x="7696200" y="5075238"/>
            <a:ext cx="0" cy="868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3916DEF-E8AF-416E-A9E6-DDAFCB5F0E25}"/>
              </a:ext>
            </a:extLst>
          </p:cNvPr>
          <p:cNvCxnSpPr/>
          <p:nvPr/>
        </p:nvCxnSpPr>
        <p:spPr bwMode="auto">
          <a:xfrm>
            <a:off x="6248400" y="5532438"/>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1415404-0F32-4C67-8DDD-CA59A65E23E6}"/>
              </a:ext>
            </a:extLst>
          </p:cNvPr>
          <p:cNvCxnSpPr/>
          <p:nvPr/>
        </p:nvCxnSpPr>
        <p:spPr bwMode="auto">
          <a:xfrm>
            <a:off x="6248400" y="5913438"/>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641D3EA-89A3-4706-9F21-BB3499C02482}"/>
              </a:ext>
            </a:extLst>
          </p:cNvPr>
          <p:cNvCxnSpPr/>
          <p:nvPr/>
        </p:nvCxnSpPr>
        <p:spPr bwMode="auto">
          <a:xfrm>
            <a:off x="7277100" y="4770438"/>
            <a:ext cx="0" cy="877887"/>
          </a:xfrm>
          <a:prstGeom prst="line">
            <a:avLst/>
          </a:prstGeom>
        </p:spPr>
        <p:style>
          <a:lnRef idx="1">
            <a:schemeClr val="accent1"/>
          </a:lnRef>
          <a:fillRef idx="0">
            <a:schemeClr val="accent1"/>
          </a:fillRef>
          <a:effectRef idx="0">
            <a:schemeClr val="accent1"/>
          </a:effectRef>
          <a:fontRef idx="minor">
            <a:schemeClr val="tx1"/>
          </a:fontRef>
        </p:style>
      </p:cxnSp>
      <p:sp>
        <p:nvSpPr>
          <p:cNvPr id="17475" name="TextBox 55">
            <a:extLst>
              <a:ext uri="{FF2B5EF4-FFF2-40B4-BE49-F238E27FC236}">
                <a16:creationId xmlns:a16="http://schemas.microsoft.com/office/drawing/2014/main" id="{28981758-6047-4FBE-9AF1-610114048DF1}"/>
              </a:ext>
            </a:extLst>
          </p:cNvPr>
          <p:cNvSpPr txBox="1">
            <a:spLocks noChangeArrowheads="1"/>
          </p:cNvSpPr>
          <p:nvPr/>
        </p:nvSpPr>
        <p:spPr bwMode="auto">
          <a:xfrm>
            <a:off x="228600" y="51895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t>B</a:t>
            </a:r>
          </a:p>
        </p:txBody>
      </p:sp>
      <p:sp>
        <p:nvSpPr>
          <p:cNvPr id="17476" name="TextBox 55">
            <a:extLst>
              <a:ext uri="{FF2B5EF4-FFF2-40B4-BE49-F238E27FC236}">
                <a16:creationId xmlns:a16="http://schemas.microsoft.com/office/drawing/2014/main" id="{8009A0D7-76DE-4A35-A376-42CF1B4B4A90}"/>
              </a:ext>
            </a:extLst>
          </p:cNvPr>
          <p:cNvSpPr txBox="1">
            <a:spLocks noChangeArrowheads="1"/>
          </p:cNvSpPr>
          <p:nvPr/>
        </p:nvSpPr>
        <p:spPr bwMode="auto">
          <a:xfrm>
            <a:off x="5757863" y="52990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t>B</a:t>
            </a:r>
          </a:p>
        </p:txBody>
      </p:sp>
      <p:sp>
        <p:nvSpPr>
          <p:cNvPr id="17477" name="TextBox 55">
            <a:extLst>
              <a:ext uri="{FF2B5EF4-FFF2-40B4-BE49-F238E27FC236}">
                <a16:creationId xmlns:a16="http://schemas.microsoft.com/office/drawing/2014/main" id="{416C050A-A4A8-48C2-B291-BFD42DEC9A40}"/>
              </a:ext>
            </a:extLst>
          </p:cNvPr>
          <p:cNvSpPr txBox="1">
            <a:spLocks noChangeArrowheads="1"/>
          </p:cNvSpPr>
          <p:nvPr/>
        </p:nvSpPr>
        <p:spPr bwMode="auto">
          <a:xfrm>
            <a:off x="4129088" y="28194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t>B</a:t>
            </a:r>
          </a:p>
        </p:txBody>
      </p:sp>
      <p:sp>
        <p:nvSpPr>
          <p:cNvPr id="17478" name="TextBox 55">
            <a:extLst>
              <a:ext uri="{FF2B5EF4-FFF2-40B4-BE49-F238E27FC236}">
                <a16:creationId xmlns:a16="http://schemas.microsoft.com/office/drawing/2014/main" id="{EBAAB83D-4DC6-4C9A-A987-F7545E58C6B7}"/>
              </a:ext>
            </a:extLst>
          </p:cNvPr>
          <p:cNvSpPr txBox="1">
            <a:spLocks noChangeArrowheads="1"/>
          </p:cNvSpPr>
          <p:nvPr/>
        </p:nvSpPr>
        <p:spPr bwMode="auto">
          <a:xfrm>
            <a:off x="3124200" y="52530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t>B</a:t>
            </a:r>
          </a:p>
        </p:txBody>
      </p:sp>
      <p:sp>
        <p:nvSpPr>
          <p:cNvPr id="17479" name="TextBox 55">
            <a:extLst>
              <a:ext uri="{FF2B5EF4-FFF2-40B4-BE49-F238E27FC236}">
                <a16:creationId xmlns:a16="http://schemas.microsoft.com/office/drawing/2014/main" id="{8B51F7A4-6DF4-48A4-8D6B-0A33CECD4729}"/>
              </a:ext>
            </a:extLst>
          </p:cNvPr>
          <p:cNvSpPr txBox="1">
            <a:spLocks noChangeArrowheads="1"/>
          </p:cNvSpPr>
          <p:nvPr/>
        </p:nvSpPr>
        <p:spPr bwMode="auto">
          <a:xfrm>
            <a:off x="1143000" y="28956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sz="2400"/>
              <a:t>B</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D7AF3B00-9514-41A4-A38E-A39972012910}"/>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Other useful SIMD instructions</a:t>
            </a:r>
          </a:p>
        </p:txBody>
      </p:sp>
      <p:sp>
        <p:nvSpPr>
          <p:cNvPr id="9219" name="Rectangle 7">
            <a:extLst>
              <a:ext uri="{FF2B5EF4-FFF2-40B4-BE49-F238E27FC236}">
                <a16:creationId xmlns:a16="http://schemas.microsoft.com/office/drawing/2014/main" id="{C802B80F-03CA-4B00-A6F3-C7507731A13E}"/>
              </a:ext>
            </a:extLst>
          </p:cNvPr>
          <p:cNvSpPr>
            <a:spLocks noGrp="1" noChangeArrowheads="1"/>
          </p:cNvSpPr>
          <p:nvPr>
            <p:ph sz="quarter" idx="1"/>
          </p:nvPr>
        </p:nvSpPr>
        <p:spPr>
          <a:xfrm>
            <a:off x="228600" y="1066800"/>
            <a:ext cx="8686800" cy="4114800"/>
          </a:xfrm>
        </p:spPr>
        <p:txBody>
          <a:bodyPr/>
          <a:lstStyle/>
          <a:p>
            <a:pPr eaLnBrk="1" hangingPunct="1">
              <a:defRPr/>
            </a:pPr>
            <a:r>
              <a:rPr lang="en-GB" altLang="en-US" sz="2800" dirty="0"/>
              <a:t>String: Packed comparisons (introduced with SSE 4.2)	</a:t>
            </a:r>
          </a:p>
          <a:p>
            <a:pPr eaLnBrk="1" hangingPunct="1">
              <a:defRPr/>
            </a:pPr>
            <a:endParaRPr lang="en-GB" altLang="en-US" sz="2800" dirty="0"/>
          </a:p>
          <a:p>
            <a:pPr eaLnBrk="1" hangingPunct="1">
              <a:defRPr/>
            </a:pPr>
            <a:r>
              <a:rPr lang="en-GB" altLang="en-US" sz="2800" dirty="0"/>
              <a:t>Sum of absolute differences</a:t>
            </a:r>
          </a:p>
          <a:p>
            <a:pPr lvl="1" eaLnBrk="1" hangingPunct="1">
              <a:defRPr/>
            </a:pPr>
            <a:r>
              <a:rPr lang="en-GB" altLang="en-US" sz="2400" dirty="0"/>
              <a:t>For image compression</a:t>
            </a:r>
          </a:p>
          <a:p>
            <a:pPr lvl="1" eaLnBrk="1" hangingPunct="1">
              <a:defRPr/>
            </a:pPr>
            <a:r>
              <a:rPr lang="en-GB" sz="1800" dirty="0">
                <a:solidFill>
                  <a:schemeClr val="accent6">
                    <a:lumMod val="75000"/>
                  </a:schemeClr>
                </a:solidFill>
              </a:rPr>
              <a:t>__m128i _mm_mpsadbw_epu8(  __m128i a, __m128i b, </a:t>
            </a:r>
            <a:r>
              <a:rPr lang="en-GB" sz="1800" dirty="0" err="1">
                <a:solidFill>
                  <a:schemeClr val="accent6">
                    <a:lumMod val="75000"/>
                  </a:schemeClr>
                </a:solidFill>
              </a:rPr>
              <a:t>const</a:t>
            </a:r>
            <a:r>
              <a:rPr lang="en-GB" sz="1800" dirty="0">
                <a:solidFill>
                  <a:schemeClr val="accent6">
                    <a:lumMod val="75000"/>
                  </a:schemeClr>
                </a:solidFill>
              </a:rPr>
              <a:t> </a:t>
            </a:r>
            <a:r>
              <a:rPr lang="en-GB" sz="1800" dirty="0" err="1">
                <a:solidFill>
                  <a:schemeClr val="accent6">
                    <a:lumMod val="75000"/>
                  </a:schemeClr>
                </a:solidFill>
              </a:rPr>
              <a:t>int</a:t>
            </a:r>
            <a:r>
              <a:rPr lang="en-GB" sz="1800" dirty="0">
                <a:solidFill>
                  <a:schemeClr val="accent6">
                    <a:lumMod val="75000"/>
                  </a:schemeClr>
                </a:solidFill>
              </a:rPr>
              <a:t> mask  );</a:t>
            </a:r>
          </a:p>
          <a:p>
            <a:pPr eaLnBrk="1" hangingPunct="1">
              <a:defRPr/>
            </a:pPr>
            <a:endParaRPr lang="en-GB" altLang="en-US" sz="2000" dirty="0"/>
          </a:p>
          <a:p>
            <a:pPr eaLnBrk="1" hangingPunct="1">
              <a:defRPr/>
            </a:pPr>
            <a:r>
              <a:rPr lang="en-GB" altLang="en-US" sz="2800" dirty="0"/>
              <a:t>Reciprocal, </a:t>
            </a:r>
            <a:r>
              <a:rPr lang="en-GB" altLang="en-US" sz="2800" dirty="0">
                <a:solidFill>
                  <a:schemeClr val="accent6">
                    <a:lumMod val="75000"/>
                  </a:schemeClr>
                </a:solidFill>
              </a:rPr>
              <a:t>RSQRT</a:t>
            </a:r>
          </a:p>
          <a:p>
            <a:pPr lvl="1" eaLnBrk="1" hangingPunct="1">
              <a:defRPr/>
            </a:pPr>
            <a:r>
              <a:rPr lang="en-GB" altLang="en-US" sz="2800" dirty="0"/>
              <a:t>Requires a Newton-Raphson iteration for better precision (22 bits).</a:t>
            </a:r>
          </a:p>
          <a:p>
            <a:pPr lvl="1" eaLnBrk="1" hangingPunct="1">
              <a:defRPr/>
            </a:pPr>
            <a:r>
              <a:rPr lang="en-GB" altLang="en-US" sz="2800" dirty="0"/>
              <a:t>Fast implementation.</a:t>
            </a:r>
          </a:p>
          <a:p>
            <a:pPr lvl="1" eaLnBrk="1" hangingPunct="1">
              <a:defRPr/>
            </a:pPr>
            <a:endParaRPr lang="en-GB" altLang="en-US" sz="2800" dirty="0">
              <a:solidFill>
                <a:srgbClr val="320064"/>
              </a:solidFill>
            </a:endParaRPr>
          </a:p>
          <a:p>
            <a:pPr eaLnBrk="1" hangingPunct="1">
              <a:defRPr/>
            </a:pPr>
            <a:endParaRPr lang="en-GB" altLang="en-US" sz="2300" dirty="0">
              <a:solidFill>
                <a:srgbClr val="320064"/>
              </a:solidFill>
            </a:endParaRP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81924" name="Text Box 4">
            <a:extLst>
              <a:ext uri="{FF2B5EF4-FFF2-40B4-BE49-F238E27FC236}">
                <a16:creationId xmlns:a16="http://schemas.microsoft.com/office/drawing/2014/main" id="{36D0D18C-7E6A-4633-9B70-F6D5B2D232DA}"/>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8A93E780-8B15-44D1-9191-3C5CA815284E}"/>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Data Structures and memory Linearity (C)</a:t>
            </a:r>
          </a:p>
        </p:txBody>
      </p:sp>
      <p:sp>
        <p:nvSpPr>
          <p:cNvPr id="83971" name="Rectangle 7">
            <a:extLst>
              <a:ext uri="{FF2B5EF4-FFF2-40B4-BE49-F238E27FC236}">
                <a16:creationId xmlns:a16="http://schemas.microsoft.com/office/drawing/2014/main" id="{977AF524-6F46-42C0-9FB2-F6E13EF970BD}"/>
              </a:ext>
            </a:extLst>
          </p:cNvPr>
          <p:cNvSpPr>
            <a:spLocks noGrp="1" noChangeArrowheads="1"/>
          </p:cNvSpPr>
          <p:nvPr>
            <p:ph sz="quarter" idx="1"/>
          </p:nvPr>
        </p:nvSpPr>
        <p:spPr>
          <a:xfrm>
            <a:off x="228600" y="1066800"/>
            <a:ext cx="8686800" cy="1371600"/>
          </a:xfrm>
          <a:extLst>
            <a:ext uri="{91240B29-F687-4F45-9708-019B960494DF}">
              <a14:hiddenLine xmlns:a14="http://schemas.microsoft.com/office/drawing/2010/main" w="31750">
                <a:solidFill>
                  <a:srgbClr val="3A527A"/>
                </a:solidFill>
                <a:miter lim="800000"/>
                <a:headEnd/>
                <a:tailEnd/>
              </a14:hiddenLine>
            </a:ext>
          </a:extLst>
        </p:spPr>
        <p:txBody>
          <a:bodyPr/>
          <a:lstStyle/>
          <a:p>
            <a:pPr marL="0" indent="0" eaLnBrk="1" hangingPunct="1">
              <a:buFont typeface="Wingdings" panose="05000000000000000000" pitchFamily="2" charset="2"/>
              <a:buNone/>
            </a:pPr>
            <a:endParaRPr lang="en-GB" altLang="en-US" sz="2800" dirty="0"/>
          </a:p>
          <a:p>
            <a:pPr marL="0" indent="0" eaLnBrk="1" hangingPunct="1">
              <a:buFont typeface="Wingdings" panose="05000000000000000000" pitchFamily="2" charset="2"/>
              <a:buNone/>
            </a:pPr>
            <a:r>
              <a:rPr lang="en-GB" altLang="en-US" sz="2800" dirty="0"/>
              <a:t>typedef struct { float x; float y; float z;} Point;</a:t>
            </a:r>
          </a:p>
          <a:p>
            <a:pPr marL="0" indent="0" eaLnBrk="1" hangingPunct="1">
              <a:buFont typeface="Wingdings" panose="05000000000000000000" pitchFamily="2" charset="2"/>
              <a:buNone/>
            </a:pPr>
            <a:r>
              <a:rPr lang="en-GB" altLang="en-US" dirty="0"/>
              <a:t>Point </a:t>
            </a:r>
            <a:r>
              <a:rPr lang="en-GB" altLang="en-US" dirty="0" err="1"/>
              <a:t>myPoints</a:t>
            </a:r>
            <a:r>
              <a:rPr lang="en-GB" altLang="en-US" dirty="0"/>
              <a:t>[2];</a:t>
            </a:r>
          </a:p>
          <a:p>
            <a:pPr lvl="1" eaLnBrk="1" hangingPunct="1"/>
            <a:endParaRPr lang="en-GB" altLang="en-US" sz="2600" dirty="0">
              <a:solidFill>
                <a:srgbClr val="320064"/>
              </a:solidFill>
            </a:endParaRPr>
          </a:p>
        </p:txBody>
      </p:sp>
      <p:sp>
        <p:nvSpPr>
          <p:cNvPr id="32" name="Rectangle 31">
            <a:extLst>
              <a:ext uri="{FF2B5EF4-FFF2-40B4-BE49-F238E27FC236}">
                <a16:creationId xmlns:a16="http://schemas.microsoft.com/office/drawing/2014/main" id="{2BB7CD33-FD0D-4EF6-BBF5-E163EE77883F}"/>
              </a:ext>
            </a:extLst>
          </p:cNvPr>
          <p:cNvSpPr/>
          <p:nvPr/>
        </p:nvSpPr>
        <p:spPr>
          <a:xfrm>
            <a:off x="2827338"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33" name="Rectangle 32">
            <a:extLst>
              <a:ext uri="{FF2B5EF4-FFF2-40B4-BE49-F238E27FC236}">
                <a16:creationId xmlns:a16="http://schemas.microsoft.com/office/drawing/2014/main" id="{94FB9076-02A0-4D51-8236-13060F59E6F0}"/>
              </a:ext>
            </a:extLst>
          </p:cNvPr>
          <p:cNvSpPr/>
          <p:nvPr/>
        </p:nvSpPr>
        <p:spPr>
          <a:xfrm>
            <a:off x="3284538"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34" name="Rectangle 33">
            <a:extLst>
              <a:ext uri="{FF2B5EF4-FFF2-40B4-BE49-F238E27FC236}">
                <a16:creationId xmlns:a16="http://schemas.microsoft.com/office/drawing/2014/main" id="{B5F6DD4A-A7EB-4124-814A-1C0D5A26CF20}"/>
              </a:ext>
            </a:extLst>
          </p:cNvPr>
          <p:cNvSpPr/>
          <p:nvPr/>
        </p:nvSpPr>
        <p:spPr>
          <a:xfrm>
            <a:off x="3741738"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35" name="Rectangle 34">
            <a:extLst>
              <a:ext uri="{FF2B5EF4-FFF2-40B4-BE49-F238E27FC236}">
                <a16:creationId xmlns:a16="http://schemas.microsoft.com/office/drawing/2014/main" id="{26A43CE4-6F30-448C-BB94-0C4C8FDCDF93}"/>
              </a:ext>
            </a:extLst>
          </p:cNvPr>
          <p:cNvSpPr/>
          <p:nvPr/>
        </p:nvSpPr>
        <p:spPr>
          <a:xfrm>
            <a:off x="4198938" y="39624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83976" name="TextBox 9">
            <a:extLst>
              <a:ext uri="{FF2B5EF4-FFF2-40B4-BE49-F238E27FC236}">
                <a16:creationId xmlns:a16="http://schemas.microsoft.com/office/drawing/2014/main" id="{C1D1D173-C06F-47B0-9E2F-AC78C9F46B2A}"/>
              </a:ext>
            </a:extLst>
          </p:cNvPr>
          <p:cNvSpPr txBox="1">
            <a:spLocks noChangeArrowheads="1"/>
          </p:cNvSpPr>
          <p:nvPr/>
        </p:nvSpPr>
        <p:spPr bwMode="auto">
          <a:xfrm>
            <a:off x="3055938" y="3581400"/>
            <a:ext cx="183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Point #0</a:t>
            </a:r>
          </a:p>
        </p:txBody>
      </p:sp>
      <p:sp>
        <p:nvSpPr>
          <p:cNvPr id="41" name="Rectangle 40">
            <a:extLst>
              <a:ext uri="{FF2B5EF4-FFF2-40B4-BE49-F238E27FC236}">
                <a16:creationId xmlns:a16="http://schemas.microsoft.com/office/drawing/2014/main" id="{C2DC10E4-08A3-4021-BA59-0F0B92DBF900}"/>
              </a:ext>
            </a:extLst>
          </p:cNvPr>
          <p:cNvSpPr/>
          <p:nvPr/>
        </p:nvSpPr>
        <p:spPr>
          <a:xfrm>
            <a:off x="4656138" y="39624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43" name="Rectangle 42">
            <a:extLst>
              <a:ext uri="{FF2B5EF4-FFF2-40B4-BE49-F238E27FC236}">
                <a16:creationId xmlns:a16="http://schemas.microsoft.com/office/drawing/2014/main" id="{9016BF64-559F-43D0-8AF7-D089435A4815}"/>
              </a:ext>
            </a:extLst>
          </p:cNvPr>
          <p:cNvSpPr/>
          <p:nvPr/>
        </p:nvSpPr>
        <p:spPr>
          <a:xfrm>
            <a:off x="5113338" y="39624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83979" name="TextBox 9">
            <a:extLst>
              <a:ext uri="{FF2B5EF4-FFF2-40B4-BE49-F238E27FC236}">
                <a16:creationId xmlns:a16="http://schemas.microsoft.com/office/drawing/2014/main" id="{EB5BAC5A-46CC-440C-814E-DDC75256A993}"/>
              </a:ext>
            </a:extLst>
          </p:cNvPr>
          <p:cNvSpPr txBox="1">
            <a:spLocks noChangeArrowheads="1"/>
          </p:cNvSpPr>
          <p:nvPr/>
        </p:nvSpPr>
        <p:spPr bwMode="auto">
          <a:xfrm>
            <a:off x="4343400" y="3581400"/>
            <a:ext cx="1836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Point #1</a:t>
            </a:r>
          </a:p>
        </p:txBody>
      </p:sp>
      <p:cxnSp>
        <p:nvCxnSpPr>
          <p:cNvPr id="7" name="Straight Arrow Connector 6">
            <a:extLst>
              <a:ext uri="{FF2B5EF4-FFF2-40B4-BE49-F238E27FC236}">
                <a16:creationId xmlns:a16="http://schemas.microsoft.com/office/drawing/2014/main" id="{61585DFA-AC42-4AE7-80D8-B791B387675A}"/>
              </a:ext>
            </a:extLst>
          </p:cNvPr>
          <p:cNvCxnSpPr/>
          <p:nvPr/>
        </p:nvCxnSpPr>
        <p:spPr>
          <a:xfrm>
            <a:off x="2827338" y="4648200"/>
            <a:ext cx="2819400" cy="0"/>
          </a:xfrm>
          <a:prstGeom prst="straightConnector1">
            <a:avLst/>
          </a:prstGeom>
          <a:ln w="34925">
            <a:solidFill>
              <a:schemeClr val="accent2"/>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83981" name="TextBox 8">
            <a:extLst>
              <a:ext uri="{FF2B5EF4-FFF2-40B4-BE49-F238E27FC236}">
                <a16:creationId xmlns:a16="http://schemas.microsoft.com/office/drawing/2014/main" id="{F561E69F-270F-4CBB-AFC4-14899FD429A2}"/>
              </a:ext>
            </a:extLst>
          </p:cNvPr>
          <p:cNvSpPr txBox="1">
            <a:spLocks noChangeArrowheads="1"/>
          </p:cNvSpPr>
          <p:nvPr/>
        </p:nvSpPr>
        <p:spPr bwMode="auto">
          <a:xfrm>
            <a:off x="2903538" y="47244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Memory address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B007A8F2-F4BF-4702-9425-4FD5230DC017}"/>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Programming: Data Structures</a:t>
            </a:r>
          </a:p>
        </p:txBody>
      </p:sp>
      <p:sp>
        <p:nvSpPr>
          <p:cNvPr id="9219" name="Rectangle 7">
            <a:extLst>
              <a:ext uri="{FF2B5EF4-FFF2-40B4-BE49-F238E27FC236}">
                <a16:creationId xmlns:a16="http://schemas.microsoft.com/office/drawing/2014/main" id="{9DA8AC8E-181B-4CC7-B84E-845A0F113892}"/>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sz="2800" dirty="0"/>
              <a:t>Structures need to be aligned for best performances!</a:t>
            </a:r>
          </a:p>
          <a:p>
            <a:pPr lvl="1" eaLnBrk="1" hangingPunct="1">
              <a:defRPr/>
            </a:pPr>
            <a:r>
              <a:rPr lang="en-GB" altLang="en-US" sz="2400" dirty="0"/>
              <a:t>16-byte (SSE) or 32 bytes (AVX)</a:t>
            </a:r>
          </a:p>
          <a:p>
            <a:pPr eaLnBrk="1" hangingPunct="1">
              <a:defRPr/>
            </a:pPr>
            <a:r>
              <a:rPr lang="en-GB" altLang="en-US" sz="2800" dirty="0"/>
              <a:t>Arrays of Structures VS Structures of Arrays!</a:t>
            </a:r>
          </a:p>
          <a:p>
            <a:pPr lvl="1" eaLnBrk="1" hangingPunct="1">
              <a:defRPr/>
            </a:pPr>
            <a:r>
              <a:rPr lang="en-GB" altLang="en-US" sz="2400" dirty="0" err="1"/>
              <a:t>AoS</a:t>
            </a:r>
            <a:r>
              <a:rPr lang="en-GB" altLang="en-US" sz="2400" dirty="0"/>
              <a:t> </a:t>
            </a:r>
            <a:r>
              <a:rPr lang="en-GB" altLang="en-US" sz="2400" dirty="0" err="1"/>
              <a:t>vs</a:t>
            </a:r>
            <a:r>
              <a:rPr lang="en-GB" altLang="en-US" sz="2400" dirty="0"/>
              <a:t> </a:t>
            </a:r>
            <a:r>
              <a:rPr lang="en-GB" altLang="en-US" sz="2400" dirty="0" err="1"/>
              <a:t>SoA</a:t>
            </a:r>
            <a:endParaRPr lang="en-GB" altLang="en-US" sz="2400" dirty="0"/>
          </a:p>
          <a:p>
            <a:pPr lvl="1" eaLnBrk="1" hangingPunct="1">
              <a:defRPr/>
            </a:pPr>
            <a:r>
              <a:rPr lang="en-GB" altLang="en-US" sz="2400" dirty="0"/>
              <a:t>Example: A set of 3D points:</a:t>
            </a:r>
          </a:p>
          <a:p>
            <a:pPr eaLnBrk="1" hangingPunct="1">
              <a:defRPr/>
            </a:pPr>
            <a:endParaRPr lang="en-GB" altLang="en-US" sz="2900" dirty="0">
              <a:solidFill>
                <a:srgbClr val="320064"/>
              </a:solidFill>
            </a:endParaRPr>
          </a:p>
          <a:p>
            <a:pPr eaLnBrk="1" hangingPunct="1">
              <a:defRPr/>
            </a:pPr>
            <a:endParaRPr lang="en-GB" altLang="en-US" sz="2900" dirty="0">
              <a:solidFill>
                <a:srgbClr val="320064"/>
              </a:solidFill>
              <a:latin typeface="Courier New" panose="02070309020205020404" pitchFamily="49" charset="0"/>
              <a:cs typeface="Courier New" panose="02070309020205020404" pitchFamily="49" charset="0"/>
            </a:endParaRPr>
          </a:p>
          <a:p>
            <a:pPr eaLnBrk="1" hangingPunct="1">
              <a:defRPr/>
            </a:pPr>
            <a:endParaRPr lang="en-GB" altLang="en-US" sz="2900" dirty="0">
              <a:solidFill>
                <a:srgbClr val="320064"/>
              </a:solidFill>
            </a:endParaRPr>
          </a:p>
          <a:p>
            <a:pPr lvl="1" eaLnBrk="1" hangingPunct="1">
              <a:defRPr/>
            </a:pPr>
            <a:endParaRPr lang="en-GB" altLang="en-US" sz="2600" dirty="0">
              <a:solidFill>
                <a:srgbClr val="320064"/>
              </a:solidFill>
            </a:endParaRPr>
          </a:p>
          <a:p>
            <a:pPr eaLnBrk="1" hangingPunct="1">
              <a:defRPr/>
            </a:pPr>
            <a:endParaRPr lang="en-GB" sz="1800" dirty="0">
              <a:solidFill>
                <a:srgbClr val="333333"/>
              </a:solidFill>
              <a:latin typeface="Courier New" panose="02070309020205020404" pitchFamily="49" charset="0"/>
              <a:cs typeface="Courier New" panose="02070309020205020404" pitchFamily="49" charset="0"/>
            </a:endParaRPr>
          </a:p>
          <a:p>
            <a:pPr marL="366713" lvl="1" indent="0" eaLnBrk="1" hangingPunct="1">
              <a:buFont typeface="Wingdings 2" panose="05020102010507070707" pitchFamily="18" charset="2"/>
              <a:buNone/>
              <a:defRPr/>
            </a:pPr>
            <a:endParaRPr lang="en-GB" sz="1800" dirty="0">
              <a:solidFill>
                <a:srgbClr val="333333"/>
              </a:solidFill>
              <a:latin typeface="Courier New"/>
            </a:endParaRPr>
          </a:p>
          <a:p>
            <a:pPr marL="366713" lvl="1" indent="0" eaLnBrk="1" hangingPunct="1">
              <a:buFont typeface="Wingdings 2" panose="05020102010507070707" pitchFamily="18" charset="2"/>
              <a:buNone/>
              <a:defRPr/>
            </a:pPr>
            <a:r>
              <a:rPr lang="en-GB" sz="1800" dirty="0">
                <a:solidFill>
                  <a:srgbClr val="333333"/>
                </a:solidFill>
                <a:latin typeface="Courier New"/>
              </a:rPr>
              <a:t>	</a:t>
            </a:r>
          </a:p>
        </p:txBody>
      </p:sp>
      <p:sp>
        <p:nvSpPr>
          <p:cNvPr id="86020" name="Text Box 4">
            <a:extLst>
              <a:ext uri="{FF2B5EF4-FFF2-40B4-BE49-F238E27FC236}">
                <a16:creationId xmlns:a16="http://schemas.microsoft.com/office/drawing/2014/main" id="{9CF38DAA-077A-4C4E-91CB-4806FD46B5ED}"/>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 name="Rectangle 4">
            <a:extLst>
              <a:ext uri="{FF2B5EF4-FFF2-40B4-BE49-F238E27FC236}">
                <a16:creationId xmlns:a16="http://schemas.microsoft.com/office/drawing/2014/main" id="{DCA9803E-5F79-492A-BBD1-D0033EF89175}"/>
              </a:ext>
            </a:extLst>
          </p:cNvPr>
          <p:cNvSpPr/>
          <p:nvPr/>
        </p:nvSpPr>
        <p:spPr>
          <a:xfrm>
            <a:off x="121920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6" name="Rectangle 5">
            <a:extLst>
              <a:ext uri="{FF2B5EF4-FFF2-40B4-BE49-F238E27FC236}">
                <a16:creationId xmlns:a16="http://schemas.microsoft.com/office/drawing/2014/main" id="{1393AC25-351F-40C1-B595-DFA84C1BA380}"/>
              </a:ext>
            </a:extLst>
          </p:cNvPr>
          <p:cNvSpPr/>
          <p:nvPr/>
        </p:nvSpPr>
        <p:spPr>
          <a:xfrm>
            <a:off x="167640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7" name="Rectangle 6">
            <a:extLst>
              <a:ext uri="{FF2B5EF4-FFF2-40B4-BE49-F238E27FC236}">
                <a16:creationId xmlns:a16="http://schemas.microsoft.com/office/drawing/2014/main" id="{B2E9887E-BAAD-4B24-B03C-54B16AD7F8F7}"/>
              </a:ext>
            </a:extLst>
          </p:cNvPr>
          <p:cNvSpPr/>
          <p:nvPr/>
        </p:nvSpPr>
        <p:spPr>
          <a:xfrm>
            <a:off x="213360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8" name="Rectangle 7">
            <a:extLst>
              <a:ext uri="{FF2B5EF4-FFF2-40B4-BE49-F238E27FC236}">
                <a16:creationId xmlns:a16="http://schemas.microsoft.com/office/drawing/2014/main" id="{80449860-C492-47AA-9194-B04BA1EBEB6C}"/>
              </a:ext>
            </a:extLst>
          </p:cNvPr>
          <p:cNvSpPr/>
          <p:nvPr/>
        </p:nvSpPr>
        <p:spPr>
          <a:xfrm>
            <a:off x="2590800" y="39624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86025" name="TextBox 8">
            <a:extLst>
              <a:ext uri="{FF2B5EF4-FFF2-40B4-BE49-F238E27FC236}">
                <a16:creationId xmlns:a16="http://schemas.microsoft.com/office/drawing/2014/main" id="{A237CE2A-73E7-4B2A-839C-57124FADD551}"/>
              </a:ext>
            </a:extLst>
          </p:cNvPr>
          <p:cNvSpPr txBox="1">
            <a:spLocks noChangeArrowheads="1"/>
          </p:cNvSpPr>
          <p:nvPr/>
        </p:nvSpPr>
        <p:spPr bwMode="auto">
          <a:xfrm>
            <a:off x="0" y="41910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AoS</a:t>
            </a:r>
          </a:p>
        </p:txBody>
      </p:sp>
      <p:sp>
        <p:nvSpPr>
          <p:cNvPr id="86026" name="TextBox 9">
            <a:extLst>
              <a:ext uri="{FF2B5EF4-FFF2-40B4-BE49-F238E27FC236}">
                <a16:creationId xmlns:a16="http://schemas.microsoft.com/office/drawing/2014/main" id="{E10F61BD-29C9-4203-9215-91D5E02F733D}"/>
              </a:ext>
            </a:extLst>
          </p:cNvPr>
          <p:cNvSpPr txBox="1">
            <a:spLocks noChangeArrowheads="1"/>
          </p:cNvSpPr>
          <p:nvPr/>
        </p:nvSpPr>
        <p:spPr bwMode="auto">
          <a:xfrm>
            <a:off x="1447800" y="3581400"/>
            <a:ext cx="1836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Point #0</a:t>
            </a:r>
          </a:p>
        </p:txBody>
      </p:sp>
      <p:sp>
        <p:nvSpPr>
          <p:cNvPr id="23" name="Rectangle 22">
            <a:extLst>
              <a:ext uri="{FF2B5EF4-FFF2-40B4-BE49-F238E27FC236}">
                <a16:creationId xmlns:a16="http://schemas.microsoft.com/office/drawing/2014/main" id="{B7F946C7-2CC6-4A78-B2CB-1333CD4E833E}"/>
              </a:ext>
            </a:extLst>
          </p:cNvPr>
          <p:cNvSpPr/>
          <p:nvPr/>
        </p:nvSpPr>
        <p:spPr>
          <a:xfrm>
            <a:off x="3048000" y="39624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24" name="Rectangle 23">
            <a:extLst>
              <a:ext uri="{FF2B5EF4-FFF2-40B4-BE49-F238E27FC236}">
                <a16:creationId xmlns:a16="http://schemas.microsoft.com/office/drawing/2014/main" id="{A97FB955-FEA1-4A7F-B8D4-CC48A2E8FD5F}"/>
              </a:ext>
            </a:extLst>
          </p:cNvPr>
          <p:cNvSpPr/>
          <p:nvPr/>
        </p:nvSpPr>
        <p:spPr>
          <a:xfrm>
            <a:off x="3505200" y="39624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25" name="Rectangle 24">
            <a:extLst>
              <a:ext uri="{FF2B5EF4-FFF2-40B4-BE49-F238E27FC236}">
                <a16:creationId xmlns:a16="http://schemas.microsoft.com/office/drawing/2014/main" id="{37F87591-6A0B-49BD-905D-CD4FFF725445}"/>
              </a:ext>
            </a:extLst>
          </p:cNvPr>
          <p:cNvSpPr/>
          <p:nvPr/>
        </p:nvSpPr>
        <p:spPr>
          <a:xfrm>
            <a:off x="396240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26" name="Rectangle 25">
            <a:extLst>
              <a:ext uri="{FF2B5EF4-FFF2-40B4-BE49-F238E27FC236}">
                <a16:creationId xmlns:a16="http://schemas.microsoft.com/office/drawing/2014/main" id="{4FC4E96C-AA23-4374-8820-08039701C6AF}"/>
              </a:ext>
            </a:extLst>
          </p:cNvPr>
          <p:cNvSpPr/>
          <p:nvPr/>
        </p:nvSpPr>
        <p:spPr>
          <a:xfrm>
            <a:off x="441960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27" name="Rectangle 26">
            <a:extLst>
              <a:ext uri="{FF2B5EF4-FFF2-40B4-BE49-F238E27FC236}">
                <a16:creationId xmlns:a16="http://schemas.microsoft.com/office/drawing/2014/main" id="{71BBCD39-B7CF-4539-A319-749C2ACCD9AC}"/>
              </a:ext>
            </a:extLst>
          </p:cNvPr>
          <p:cNvSpPr/>
          <p:nvPr/>
        </p:nvSpPr>
        <p:spPr>
          <a:xfrm>
            <a:off x="488315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28" name="Rectangle 27">
            <a:extLst>
              <a:ext uri="{FF2B5EF4-FFF2-40B4-BE49-F238E27FC236}">
                <a16:creationId xmlns:a16="http://schemas.microsoft.com/office/drawing/2014/main" id="{60DC7761-FE6F-418A-A103-5082A3E7BBC6}"/>
              </a:ext>
            </a:extLst>
          </p:cNvPr>
          <p:cNvSpPr/>
          <p:nvPr/>
        </p:nvSpPr>
        <p:spPr>
          <a:xfrm>
            <a:off x="5340350" y="39624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29" name="Rectangle 28">
            <a:extLst>
              <a:ext uri="{FF2B5EF4-FFF2-40B4-BE49-F238E27FC236}">
                <a16:creationId xmlns:a16="http://schemas.microsoft.com/office/drawing/2014/main" id="{32CDBAA3-1F5F-4730-8473-CB8CACC1016B}"/>
              </a:ext>
            </a:extLst>
          </p:cNvPr>
          <p:cNvSpPr/>
          <p:nvPr/>
        </p:nvSpPr>
        <p:spPr>
          <a:xfrm>
            <a:off x="5797550" y="39624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30" name="Rectangle 29">
            <a:extLst>
              <a:ext uri="{FF2B5EF4-FFF2-40B4-BE49-F238E27FC236}">
                <a16:creationId xmlns:a16="http://schemas.microsoft.com/office/drawing/2014/main" id="{905C6D28-7FE4-4B4B-85CF-3512841BB7BE}"/>
              </a:ext>
            </a:extLst>
          </p:cNvPr>
          <p:cNvSpPr/>
          <p:nvPr/>
        </p:nvSpPr>
        <p:spPr>
          <a:xfrm>
            <a:off x="6254750" y="39624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31" name="Rectangle 30">
            <a:extLst>
              <a:ext uri="{FF2B5EF4-FFF2-40B4-BE49-F238E27FC236}">
                <a16:creationId xmlns:a16="http://schemas.microsoft.com/office/drawing/2014/main" id="{A9AA52C4-6AB9-4B66-84CD-352C89C62C1B}"/>
              </a:ext>
            </a:extLst>
          </p:cNvPr>
          <p:cNvSpPr/>
          <p:nvPr/>
        </p:nvSpPr>
        <p:spPr>
          <a:xfrm>
            <a:off x="671195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32" name="Rectangle 31">
            <a:extLst>
              <a:ext uri="{FF2B5EF4-FFF2-40B4-BE49-F238E27FC236}">
                <a16:creationId xmlns:a16="http://schemas.microsoft.com/office/drawing/2014/main" id="{A2322C5E-6125-4F8C-9F5F-ED722E8A5053}"/>
              </a:ext>
            </a:extLst>
          </p:cNvPr>
          <p:cNvSpPr/>
          <p:nvPr/>
        </p:nvSpPr>
        <p:spPr>
          <a:xfrm>
            <a:off x="716915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33" name="Rectangle 32">
            <a:extLst>
              <a:ext uri="{FF2B5EF4-FFF2-40B4-BE49-F238E27FC236}">
                <a16:creationId xmlns:a16="http://schemas.microsoft.com/office/drawing/2014/main" id="{5D08FED9-FC65-44D7-9890-4F9DA6E80D84}"/>
              </a:ext>
            </a:extLst>
          </p:cNvPr>
          <p:cNvSpPr/>
          <p:nvPr/>
        </p:nvSpPr>
        <p:spPr>
          <a:xfrm>
            <a:off x="762635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34" name="Rectangle 33">
            <a:extLst>
              <a:ext uri="{FF2B5EF4-FFF2-40B4-BE49-F238E27FC236}">
                <a16:creationId xmlns:a16="http://schemas.microsoft.com/office/drawing/2014/main" id="{CF44CCB0-1787-4167-B84A-7AF2545DEE9B}"/>
              </a:ext>
            </a:extLst>
          </p:cNvPr>
          <p:cNvSpPr/>
          <p:nvPr/>
        </p:nvSpPr>
        <p:spPr>
          <a:xfrm>
            <a:off x="8083550" y="39624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a:t>
            </a:r>
          </a:p>
        </p:txBody>
      </p:sp>
      <p:sp>
        <p:nvSpPr>
          <p:cNvPr id="86039" name="TextBox 34">
            <a:extLst>
              <a:ext uri="{FF2B5EF4-FFF2-40B4-BE49-F238E27FC236}">
                <a16:creationId xmlns:a16="http://schemas.microsoft.com/office/drawing/2014/main" id="{08C38AAD-8ACC-4FAB-9988-A5F43831E0F1}"/>
              </a:ext>
            </a:extLst>
          </p:cNvPr>
          <p:cNvSpPr txBox="1">
            <a:spLocks noChangeArrowheads="1"/>
          </p:cNvSpPr>
          <p:nvPr/>
        </p:nvSpPr>
        <p:spPr bwMode="auto">
          <a:xfrm>
            <a:off x="2743200" y="3581400"/>
            <a:ext cx="1836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Point #1</a:t>
            </a:r>
          </a:p>
        </p:txBody>
      </p:sp>
      <p:sp>
        <p:nvSpPr>
          <p:cNvPr id="86040" name="TextBox 35">
            <a:extLst>
              <a:ext uri="{FF2B5EF4-FFF2-40B4-BE49-F238E27FC236}">
                <a16:creationId xmlns:a16="http://schemas.microsoft.com/office/drawing/2014/main" id="{3FE1A371-30C1-4B67-8DA8-AA36E47D6C22}"/>
              </a:ext>
            </a:extLst>
          </p:cNvPr>
          <p:cNvSpPr txBox="1">
            <a:spLocks noChangeArrowheads="1"/>
          </p:cNvSpPr>
          <p:nvPr/>
        </p:nvSpPr>
        <p:spPr bwMode="auto">
          <a:xfrm>
            <a:off x="4106863" y="3581400"/>
            <a:ext cx="183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Point #2</a:t>
            </a:r>
          </a:p>
        </p:txBody>
      </p:sp>
      <p:sp>
        <p:nvSpPr>
          <p:cNvPr id="86041" name="TextBox 36">
            <a:extLst>
              <a:ext uri="{FF2B5EF4-FFF2-40B4-BE49-F238E27FC236}">
                <a16:creationId xmlns:a16="http://schemas.microsoft.com/office/drawing/2014/main" id="{5F1E7EC5-9800-4A38-942D-A376C8E13D2B}"/>
              </a:ext>
            </a:extLst>
          </p:cNvPr>
          <p:cNvSpPr txBox="1">
            <a:spLocks noChangeArrowheads="1"/>
          </p:cNvSpPr>
          <p:nvPr/>
        </p:nvSpPr>
        <p:spPr bwMode="auto">
          <a:xfrm>
            <a:off x="5478463" y="3581400"/>
            <a:ext cx="183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a:t>
            </a:r>
          </a:p>
        </p:txBody>
      </p:sp>
      <p:sp>
        <p:nvSpPr>
          <p:cNvPr id="38" name="Rectangle 37">
            <a:extLst>
              <a:ext uri="{FF2B5EF4-FFF2-40B4-BE49-F238E27FC236}">
                <a16:creationId xmlns:a16="http://schemas.microsoft.com/office/drawing/2014/main" id="{3C06C65F-A45A-4E9B-B65F-80F57F32CDE0}"/>
              </a:ext>
            </a:extLst>
          </p:cNvPr>
          <p:cNvSpPr/>
          <p:nvPr/>
        </p:nvSpPr>
        <p:spPr>
          <a:xfrm>
            <a:off x="1219200" y="4572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39" name="Rectangle 38">
            <a:extLst>
              <a:ext uri="{FF2B5EF4-FFF2-40B4-BE49-F238E27FC236}">
                <a16:creationId xmlns:a16="http://schemas.microsoft.com/office/drawing/2014/main" id="{1E15DCB7-B84F-457E-A52F-604D53CF71EA}"/>
              </a:ext>
            </a:extLst>
          </p:cNvPr>
          <p:cNvSpPr/>
          <p:nvPr/>
        </p:nvSpPr>
        <p:spPr>
          <a:xfrm>
            <a:off x="1676400" y="4572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40" name="Rectangle 39">
            <a:extLst>
              <a:ext uri="{FF2B5EF4-FFF2-40B4-BE49-F238E27FC236}">
                <a16:creationId xmlns:a16="http://schemas.microsoft.com/office/drawing/2014/main" id="{3386A280-5CF0-412D-AD73-69736D7A60D4}"/>
              </a:ext>
            </a:extLst>
          </p:cNvPr>
          <p:cNvSpPr/>
          <p:nvPr/>
        </p:nvSpPr>
        <p:spPr>
          <a:xfrm>
            <a:off x="2133600" y="4572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43" name="Rectangle 42">
            <a:extLst>
              <a:ext uri="{FF2B5EF4-FFF2-40B4-BE49-F238E27FC236}">
                <a16:creationId xmlns:a16="http://schemas.microsoft.com/office/drawing/2014/main" id="{1FCA3F62-D978-4BF7-99B5-93D0D9DC186A}"/>
              </a:ext>
            </a:extLst>
          </p:cNvPr>
          <p:cNvSpPr/>
          <p:nvPr/>
        </p:nvSpPr>
        <p:spPr>
          <a:xfrm>
            <a:off x="3048000" y="45720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44" name="Rectangle 43">
            <a:extLst>
              <a:ext uri="{FF2B5EF4-FFF2-40B4-BE49-F238E27FC236}">
                <a16:creationId xmlns:a16="http://schemas.microsoft.com/office/drawing/2014/main" id="{5DCF5290-A7F1-4F28-84D8-7F104E07CDA5}"/>
              </a:ext>
            </a:extLst>
          </p:cNvPr>
          <p:cNvSpPr/>
          <p:nvPr/>
        </p:nvSpPr>
        <p:spPr>
          <a:xfrm>
            <a:off x="3505200" y="45720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45" name="Rectangle 44">
            <a:extLst>
              <a:ext uri="{FF2B5EF4-FFF2-40B4-BE49-F238E27FC236}">
                <a16:creationId xmlns:a16="http://schemas.microsoft.com/office/drawing/2014/main" id="{EDF9AF4A-2AAD-4CF6-B419-B64E68CFB994}"/>
              </a:ext>
            </a:extLst>
          </p:cNvPr>
          <p:cNvSpPr/>
          <p:nvPr/>
        </p:nvSpPr>
        <p:spPr>
          <a:xfrm>
            <a:off x="3962400" y="45720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46" name="Rectangle 45">
            <a:extLst>
              <a:ext uri="{FF2B5EF4-FFF2-40B4-BE49-F238E27FC236}">
                <a16:creationId xmlns:a16="http://schemas.microsoft.com/office/drawing/2014/main" id="{8A7C2570-AE0F-40C4-A770-61ECE19E3839}"/>
              </a:ext>
            </a:extLst>
          </p:cNvPr>
          <p:cNvSpPr/>
          <p:nvPr/>
        </p:nvSpPr>
        <p:spPr>
          <a:xfrm>
            <a:off x="4419600" y="45720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solidFill>
                  <a:prstClr val="white"/>
                </a:solidFill>
              </a:rPr>
              <a:t>NA</a:t>
            </a:r>
            <a:endParaRPr lang="en-GB" sz="2000" dirty="0"/>
          </a:p>
        </p:txBody>
      </p:sp>
      <p:sp>
        <p:nvSpPr>
          <p:cNvPr id="47" name="Rectangle 46">
            <a:extLst>
              <a:ext uri="{FF2B5EF4-FFF2-40B4-BE49-F238E27FC236}">
                <a16:creationId xmlns:a16="http://schemas.microsoft.com/office/drawing/2014/main" id="{43EF20FA-4370-4004-AA1C-659A127D26AF}"/>
              </a:ext>
            </a:extLst>
          </p:cNvPr>
          <p:cNvSpPr/>
          <p:nvPr/>
        </p:nvSpPr>
        <p:spPr>
          <a:xfrm>
            <a:off x="4883150" y="4572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50" name="Rectangle 49">
            <a:extLst>
              <a:ext uri="{FF2B5EF4-FFF2-40B4-BE49-F238E27FC236}">
                <a16:creationId xmlns:a16="http://schemas.microsoft.com/office/drawing/2014/main" id="{3497FFB4-6241-445B-AC2C-D4F5BB33BE11}"/>
              </a:ext>
            </a:extLst>
          </p:cNvPr>
          <p:cNvSpPr/>
          <p:nvPr/>
        </p:nvSpPr>
        <p:spPr>
          <a:xfrm>
            <a:off x="6254750" y="45720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solidFill>
                  <a:prstClr val="white"/>
                </a:solidFill>
              </a:rPr>
              <a:t>NA</a:t>
            </a:r>
            <a:endParaRPr lang="en-GB" sz="2000" dirty="0"/>
          </a:p>
        </p:txBody>
      </p:sp>
      <p:sp>
        <p:nvSpPr>
          <p:cNvPr id="51" name="Rectangle 50">
            <a:extLst>
              <a:ext uri="{FF2B5EF4-FFF2-40B4-BE49-F238E27FC236}">
                <a16:creationId xmlns:a16="http://schemas.microsoft.com/office/drawing/2014/main" id="{4DFD75CF-9324-4F49-B1DE-3846154AF526}"/>
              </a:ext>
            </a:extLst>
          </p:cNvPr>
          <p:cNvSpPr/>
          <p:nvPr/>
        </p:nvSpPr>
        <p:spPr>
          <a:xfrm>
            <a:off x="6711950" y="45720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52" name="Rectangle 51">
            <a:extLst>
              <a:ext uri="{FF2B5EF4-FFF2-40B4-BE49-F238E27FC236}">
                <a16:creationId xmlns:a16="http://schemas.microsoft.com/office/drawing/2014/main" id="{71FD1CAA-C7E2-44AF-9A64-C02F9D57DF05}"/>
              </a:ext>
            </a:extLst>
          </p:cNvPr>
          <p:cNvSpPr/>
          <p:nvPr/>
        </p:nvSpPr>
        <p:spPr>
          <a:xfrm>
            <a:off x="7169150" y="45720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53" name="Rectangle 52">
            <a:extLst>
              <a:ext uri="{FF2B5EF4-FFF2-40B4-BE49-F238E27FC236}">
                <a16:creationId xmlns:a16="http://schemas.microsoft.com/office/drawing/2014/main" id="{82960342-A201-4214-9706-124622B16A42}"/>
              </a:ext>
            </a:extLst>
          </p:cNvPr>
          <p:cNvSpPr/>
          <p:nvPr/>
        </p:nvSpPr>
        <p:spPr>
          <a:xfrm>
            <a:off x="7626350" y="45720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54" name="Rectangle 53">
            <a:extLst>
              <a:ext uri="{FF2B5EF4-FFF2-40B4-BE49-F238E27FC236}">
                <a16:creationId xmlns:a16="http://schemas.microsoft.com/office/drawing/2014/main" id="{AEC435FB-1DA3-4391-975C-8E6CBB452245}"/>
              </a:ext>
            </a:extLst>
          </p:cNvPr>
          <p:cNvSpPr/>
          <p:nvPr/>
        </p:nvSpPr>
        <p:spPr>
          <a:xfrm>
            <a:off x="8083550" y="45720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a:t>
            </a:r>
          </a:p>
        </p:txBody>
      </p:sp>
      <p:sp>
        <p:nvSpPr>
          <p:cNvPr id="86055" name="TextBox 56">
            <a:extLst>
              <a:ext uri="{FF2B5EF4-FFF2-40B4-BE49-F238E27FC236}">
                <a16:creationId xmlns:a16="http://schemas.microsoft.com/office/drawing/2014/main" id="{50FCC3C2-0008-4DE4-99B6-1C0CC7730A50}"/>
              </a:ext>
            </a:extLst>
          </p:cNvPr>
          <p:cNvSpPr txBox="1">
            <a:spLocks noChangeArrowheads="1"/>
          </p:cNvSpPr>
          <p:nvPr/>
        </p:nvSpPr>
        <p:spPr bwMode="auto">
          <a:xfrm>
            <a:off x="5478463" y="4191000"/>
            <a:ext cx="1836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a:t>
            </a:r>
          </a:p>
        </p:txBody>
      </p:sp>
      <p:sp>
        <p:nvSpPr>
          <p:cNvPr id="58" name="Rectangle 57">
            <a:extLst>
              <a:ext uri="{FF2B5EF4-FFF2-40B4-BE49-F238E27FC236}">
                <a16:creationId xmlns:a16="http://schemas.microsoft.com/office/drawing/2014/main" id="{FB055ED6-D18E-4044-A183-4DC8354F0F44}"/>
              </a:ext>
            </a:extLst>
          </p:cNvPr>
          <p:cNvSpPr/>
          <p:nvPr/>
        </p:nvSpPr>
        <p:spPr>
          <a:xfrm>
            <a:off x="5334000" y="4572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59" name="Rectangle 58">
            <a:extLst>
              <a:ext uri="{FF2B5EF4-FFF2-40B4-BE49-F238E27FC236}">
                <a16:creationId xmlns:a16="http://schemas.microsoft.com/office/drawing/2014/main" id="{C93A04EE-6922-4380-8C12-65223FB1B85C}"/>
              </a:ext>
            </a:extLst>
          </p:cNvPr>
          <p:cNvSpPr/>
          <p:nvPr/>
        </p:nvSpPr>
        <p:spPr>
          <a:xfrm>
            <a:off x="5791200" y="4572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60" name="Rectangle 59">
            <a:extLst>
              <a:ext uri="{FF2B5EF4-FFF2-40B4-BE49-F238E27FC236}">
                <a16:creationId xmlns:a16="http://schemas.microsoft.com/office/drawing/2014/main" id="{50CAF66A-EC23-40B7-9511-1C7C40E2836C}"/>
              </a:ext>
            </a:extLst>
          </p:cNvPr>
          <p:cNvSpPr/>
          <p:nvPr/>
        </p:nvSpPr>
        <p:spPr>
          <a:xfrm>
            <a:off x="6248400" y="4572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solidFill>
                  <a:prstClr val="white"/>
                </a:solidFill>
              </a:rPr>
              <a:t>NA</a:t>
            </a:r>
            <a:endParaRPr lang="en-GB" sz="2000" dirty="0">
              <a:solidFill>
                <a:prstClr val="white"/>
              </a:solidFill>
            </a:endParaRPr>
          </a:p>
        </p:txBody>
      </p:sp>
      <p:sp>
        <p:nvSpPr>
          <p:cNvPr id="61" name="Rectangle 60">
            <a:extLst>
              <a:ext uri="{FF2B5EF4-FFF2-40B4-BE49-F238E27FC236}">
                <a16:creationId xmlns:a16="http://schemas.microsoft.com/office/drawing/2014/main" id="{90B93712-B04A-44E3-974E-59BBCCBCD891}"/>
              </a:ext>
            </a:extLst>
          </p:cNvPr>
          <p:cNvSpPr/>
          <p:nvPr/>
        </p:nvSpPr>
        <p:spPr>
          <a:xfrm>
            <a:off x="2590800" y="45720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solidFill>
                  <a:prstClr val="white"/>
                </a:solidFill>
              </a:rPr>
              <a:t>NA</a:t>
            </a:r>
            <a:endParaRPr lang="en-GB" sz="2000" dirty="0">
              <a:solidFill>
                <a:prstClr val="white"/>
              </a:solidFill>
            </a:endParaRPr>
          </a:p>
        </p:txBody>
      </p:sp>
      <p:sp>
        <p:nvSpPr>
          <p:cNvPr id="86060" name="TextBox 61">
            <a:extLst>
              <a:ext uri="{FF2B5EF4-FFF2-40B4-BE49-F238E27FC236}">
                <a16:creationId xmlns:a16="http://schemas.microsoft.com/office/drawing/2014/main" id="{71D0732D-597D-40EE-9B7C-FDCEF9C6687B}"/>
              </a:ext>
            </a:extLst>
          </p:cNvPr>
          <p:cNvSpPr txBox="1">
            <a:spLocks noChangeArrowheads="1"/>
          </p:cNvSpPr>
          <p:nvPr/>
        </p:nvSpPr>
        <p:spPr bwMode="auto">
          <a:xfrm>
            <a:off x="3886200" y="4202113"/>
            <a:ext cx="1836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or</a:t>
            </a:r>
          </a:p>
        </p:txBody>
      </p:sp>
      <p:cxnSp>
        <p:nvCxnSpPr>
          <p:cNvPr id="3" name="Straight Connector 2">
            <a:extLst>
              <a:ext uri="{FF2B5EF4-FFF2-40B4-BE49-F238E27FC236}">
                <a16:creationId xmlns:a16="http://schemas.microsoft.com/office/drawing/2014/main" id="{87E6043D-7068-427C-B9C2-F1C689EBBBE2}"/>
              </a:ext>
            </a:extLst>
          </p:cNvPr>
          <p:cNvCxnSpPr/>
          <p:nvPr/>
        </p:nvCxnSpPr>
        <p:spPr>
          <a:xfrm>
            <a:off x="2590800" y="42672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E128A0-55BB-4499-B987-B8AB2E50A432}"/>
              </a:ext>
            </a:extLst>
          </p:cNvPr>
          <p:cNvCxnSpPr/>
          <p:nvPr/>
        </p:nvCxnSpPr>
        <p:spPr>
          <a:xfrm>
            <a:off x="3962400" y="4267200"/>
            <a:ext cx="92075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0FDA63-DC27-464D-8A69-54AD33364D92}"/>
              </a:ext>
            </a:extLst>
          </p:cNvPr>
          <p:cNvCxnSpPr/>
          <p:nvPr/>
        </p:nvCxnSpPr>
        <p:spPr>
          <a:xfrm>
            <a:off x="5340350" y="4267200"/>
            <a:ext cx="1371600" cy="293688"/>
          </a:xfrm>
          <a:prstGeom prst="line">
            <a:avLst/>
          </a:prstGeom>
        </p:spPr>
        <p:style>
          <a:lnRef idx="1">
            <a:schemeClr val="accent1"/>
          </a:lnRef>
          <a:fillRef idx="0">
            <a:schemeClr val="accent1"/>
          </a:fillRef>
          <a:effectRef idx="0">
            <a:schemeClr val="accent1"/>
          </a:effectRef>
          <a:fontRef idx="minor">
            <a:schemeClr val="tx1"/>
          </a:fontRef>
        </p:style>
      </p:cxnSp>
      <p:sp>
        <p:nvSpPr>
          <p:cNvPr id="86064" name="TextBox 70">
            <a:extLst>
              <a:ext uri="{FF2B5EF4-FFF2-40B4-BE49-F238E27FC236}">
                <a16:creationId xmlns:a16="http://schemas.microsoft.com/office/drawing/2014/main" id="{B17765BC-1F7B-48AC-83DF-6D3C12EAE892}"/>
              </a:ext>
            </a:extLst>
          </p:cNvPr>
          <p:cNvSpPr txBox="1">
            <a:spLocks noChangeArrowheads="1"/>
          </p:cNvSpPr>
          <p:nvPr/>
        </p:nvSpPr>
        <p:spPr bwMode="auto">
          <a:xfrm>
            <a:off x="1820863" y="595471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SoA</a:t>
            </a:r>
          </a:p>
        </p:txBody>
      </p:sp>
      <p:sp>
        <p:nvSpPr>
          <p:cNvPr id="72" name="Rectangle 71">
            <a:extLst>
              <a:ext uri="{FF2B5EF4-FFF2-40B4-BE49-F238E27FC236}">
                <a16:creationId xmlns:a16="http://schemas.microsoft.com/office/drawing/2014/main" id="{08AD8B93-9A00-49F0-9509-D14665AB1616}"/>
              </a:ext>
            </a:extLst>
          </p:cNvPr>
          <p:cNvSpPr/>
          <p:nvPr/>
        </p:nvSpPr>
        <p:spPr>
          <a:xfrm>
            <a:off x="3040063" y="563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75" name="Rectangle 74">
            <a:extLst>
              <a:ext uri="{FF2B5EF4-FFF2-40B4-BE49-F238E27FC236}">
                <a16:creationId xmlns:a16="http://schemas.microsoft.com/office/drawing/2014/main" id="{7612E6AE-5451-446D-8C65-2FE8A4A4CA48}"/>
              </a:ext>
            </a:extLst>
          </p:cNvPr>
          <p:cNvSpPr/>
          <p:nvPr/>
        </p:nvSpPr>
        <p:spPr>
          <a:xfrm>
            <a:off x="3040063" y="60198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89" name="Rectangle 88">
            <a:extLst>
              <a:ext uri="{FF2B5EF4-FFF2-40B4-BE49-F238E27FC236}">
                <a16:creationId xmlns:a16="http://schemas.microsoft.com/office/drawing/2014/main" id="{47A2E693-4C94-47F8-B4CF-56CA00916FCE}"/>
              </a:ext>
            </a:extLst>
          </p:cNvPr>
          <p:cNvSpPr/>
          <p:nvPr/>
        </p:nvSpPr>
        <p:spPr>
          <a:xfrm>
            <a:off x="3040063" y="6400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90" name="Rectangle 89">
            <a:extLst>
              <a:ext uri="{FF2B5EF4-FFF2-40B4-BE49-F238E27FC236}">
                <a16:creationId xmlns:a16="http://schemas.microsoft.com/office/drawing/2014/main" id="{8B68B539-FDEB-4F31-8687-6C6227637DFB}"/>
              </a:ext>
            </a:extLst>
          </p:cNvPr>
          <p:cNvSpPr/>
          <p:nvPr/>
        </p:nvSpPr>
        <p:spPr>
          <a:xfrm>
            <a:off x="3497263" y="563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91" name="Rectangle 90">
            <a:extLst>
              <a:ext uri="{FF2B5EF4-FFF2-40B4-BE49-F238E27FC236}">
                <a16:creationId xmlns:a16="http://schemas.microsoft.com/office/drawing/2014/main" id="{63893A31-5E7B-44C2-9643-BFE5BE2E446A}"/>
              </a:ext>
            </a:extLst>
          </p:cNvPr>
          <p:cNvSpPr/>
          <p:nvPr/>
        </p:nvSpPr>
        <p:spPr>
          <a:xfrm>
            <a:off x="3497263" y="60198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92" name="Rectangle 91">
            <a:extLst>
              <a:ext uri="{FF2B5EF4-FFF2-40B4-BE49-F238E27FC236}">
                <a16:creationId xmlns:a16="http://schemas.microsoft.com/office/drawing/2014/main" id="{66698C37-76CC-4E52-B4B3-CD91E5CAA4F3}"/>
              </a:ext>
            </a:extLst>
          </p:cNvPr>
          <p:cNvSpPr/>
          <p:nvPr/>
        </p:nvSpPr>
        <p:spPr>
          <a:xfrm>
            <a:off x="3497263" y="6400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93" name="Rectangle 92">
            <a:extLst>
              <a:ext uri="{FF2B5EF4-FFF2-40B4-BE49-F238E27FC236}">
                <a16:creationId xmlns:a16="http://schemas.microsoft.com/office/drawing/2014/main" id="{81E7B138-91B7-4366-8001-E0D392555C7D}"/>
              </a:ext>
            </a:extLst>
          </p:cNvPr>
          <p:cNvSpPr/>
          <p:nvPr/>
        </p:nvSpPr>
        <p:spPr>
          <a:xfrm>
            <a:off x="3954463" y="563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94" name="Rectangle 93">
            <a:extLst>
              <a:ext uri="{FF2B5EF4-FFF2-40B4-BE49-F238E27FC236}">
                <a16:creationId xmlns:a16="http://schemas.microsoft.com/office/drawing/2014/main" id="{0C3D86A3-9402-430D-B726-38D58DC9F7F1}"/>
              </a:ext>
            </a:extLst>
          </p:cNvPr>
          <p:cNvSpPr/>
          <p:nvPr/>
        </p:nvSpPr>
        <p:spPr>
          <a:xfrm>
            <a:off x="3954463" y="60198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95" name="Rectangle 94">
            <a:extLst>
              <a:ext uri="{FF2B5EF4-FFF2-40B4-BE49-F238E27FC236}">
                <a16:creationId xmlns:a16="http://schemas.microsoft.com/office/drawing/2014/main" id="{6DF4959C-07C8-44CA-8153-B2135756F906}"/>
              </a:ext>
            </a:extLst>
          </p:cNvPr>
          <p:cNvSpPr/>
          <p:nvPr/>
        </p:nvSpPr>
        <p:spPr>
          <a:xfrm>
            <a:off x="3954463" y="6400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96" name="Rectangle 95">
            <a:extLst>
              <a:ext uri="{FF2B5EF4-FFF2-40B4-BE49-F238E27FC236}">
                <a16:creationId xmlns:a16="http://schemas.microsoft.com/office/drawing/2014/main" id="{9606017C-EDBB-48F3-BABB-99E70D6FB9F0}"/>
              </a:ext>
            </a:extLst>
          </p:cNvPr>
          <p:cNvSpPr/>
          <p:nvPr/>
        </p:nvSpPr>
        <p:spPr>
          <a:xfrm>
            <a:off x="4411663" y="563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x</a:t>
            </a:r>
          </a:p>
        </p:txBody>
      </p:sp>
      <p:sp>
        <p:nvSpPr>
          <p:cNvPr id="97" name="Rectangle 96">
            <a:extLst>
              <a:ext uri="{FF2B5EF4-FFF2-40B4-BE49-F238E27FC236}">
                <a16:creationId xmlns:a16="http://schemas.microsoft.com/office/drawing/2014/main" id="{DE0E8A24-CFAD-4DDA-A762-92AA7AB92124}"/>
              </a:ext>
            </a:extLst>
          </p:cNvPr>
          <p:cNvSpPr/>
          <p:nvPr/>
        </p:nvSpPr>
        <p:spPr>
          <a:xfrm>
            <a:off x="4411663" y="60198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y</a:t>
            </a:r>
          </a:p>
        </p:txBody>
      </p:sp>
      <p:sp>
        <p:nvSpPr>
          <p:cNvPr id="98" name="Rectangle 97">
            <a:extLst>
              <a:ext uri="{FF2B5EF4-FFF2-40B4-BE49-F238E27FC236}">
                <a16:creationId xmlns:a16="http://schemas.microsoft.com/office/drawing/2014/main" id="{2A9C71EF-7D12-4AD7-859C-0939083AD895}"/>
              </a:ext>
            </a:extLst>
          </p:cNvPr>
          <p:cNvSpPr/>
          <p:nvPr/>
        </p:nvSpPr>
        <p:spPr>
          <a:xfrm>
            <a:off x="4411663" y="6400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z</a:t>
            </a:r>
          </a:p>
        </p:txBody>
      </p:sp>
      <p:sp>
        <p:nvSpPr>
          <p:cNvPr id="99" name="Rectangle 98">
            <a:extLst>
              <a:ext uri="{FF2B5EF4-FFF2-40B4-BE49-F238E27FC236}">
                <a16:creationId xmlns:a16="http://schemas.microsoft.com/office/drawing/2014/main" id="{958E1728-5BCA-4AE3-B954-E2E66812A202}"/>
              </a:ext>
            </a:extLst>
          </p:cNvPr>
          <p:cNvSpPr/>
          <p:nvPr/>
        </p:nvSpPr>
        <p:spPr>
          <a:xfrm>
            <a:off x="4868863" y="5638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a:t>
            </a:r>
          </a:p>
        </p:txBody>
      </p:sp>
      <p:sp>
        <p:nvSpPr>
          <p:cNvPr id="100" name="Rectangle 99">
            <a:extLst>
              <a:ext uri="{FF2B5EF4-FFF2-40B4-BE49-F238E27FC236}">
                <a16:creationId xmlns:a16="http://schemas.microsoft.com/office/drawing/2014/main" id="{98F565F7-3869-4732-91E8-8A552A8B9445}"/>
              </a:ext>
            </a:extLst>
          </p:cNvPr>
          <p:cNvSpPr/>
          <p:nvPr/>
        </p:nvSpPr>
        <p:spPr>
          <a:xfrm>
            <a:off x="4868863" y="6019800"/>
            <a:ext cx="4572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a:t>
            </a:r>
          </a:p>
        </p:txBody>
      </p:sp>
      <p:sp>
        <p:nvSpPr>
          <p:cNvPr id="101" name="Rectangle 100">
            <a:extLst>
              <a:ext uri="{FF2B5EF4-FFF2-40B4-BE49-F238E27FC236}">
                <a16:creationId xmlns:a16="http://schemas.microsoft.com/office/drawing/2014/main" id="{B1748611-1A92-4DD4-96A2-72439D76CF6A}"/>
              </a:ext>
            </a:extLst>
          </p:cNvPr>
          <p:cNvSpPr/>
          <p:nvPr/>
        </p:nvSpPr>
        <p:spPr>
          <a:xfrm>
            <a:off x="4868863" y="6400800"/>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a:t>
            </a:r>
          </a:p>
        </p:txBody>
      </p:sp>
      <p:sp>
        <p:nvSpPr>
          <p:cNvPr id="86080" name="TextBox 101">
            <a:extLst>
              <a:ext uri="{FF2B5EF4-FFF2-40B4-BE49-F238E27FC236}">
                <a16:creationId xmlns:a16="http://schemas.microsoft.com/office/drawing/2014/main" id="{422A0FBC-6AE3-4B76-B323-F5B3F44BBEB0}"/>
              </a:ext>
            </a:extLst>
          </p:cNvPr>
          <p:cNvSpPr txBox="1">
            <a:spLocks noChangeArrowheads="1"/>
          </p:cNvSpPr>
          <p:nvPr/>
        </p:nvSpPr>
        <p:spPr bwMode="auto">
          <a:xfrm>
            <a:off x="3032125" y="5268913"/>
            <a:ext cx="465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#0</a:t>
            </a:r>
          </a:p>
        </p:txBody>
      </p:sp>
      <p:sp>
        <p:nvSpPr>
          <p:cNvPr id="86081" name="TextBox 102">
            <a:extLst>
              <a:ext uri="{FF2B5EF4-FFF2-40B4-BE49-F238E27FC236}">
                <a16:creationId xmlns:a16="http://schemas.microsoft.com/office/drawing/2014/main" id="{B91B929C-FB16-44E7-B91A-D1703665DC98}"/>
              </a:ext>
            </a:extLst>
          </p:cNvPr>
          <p:cNvSpPr txBox="1">
            <a:spLocks noChangeArrowheads="1"/>
          </p:cNvSpPr>
          <p:nvPr/>
        </p:nvSpPr>
        <p:spPr bwMode="auto">
          <a:xfrm>
            <a:off x="3489325" y="5257800"/>
            <a:ext cx="465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#1</a:t>
            </a:r>
          </a:p>
        </p:txBody>
      </p:sp>
      <p:sp>
        <p:nvSpPr>
          <p:cNvPr id="86082" name="TextBox 103">
            <a:extLst>
              <a:ext uri="{FF2B5EF4-FFF2-40B4-BE49-F238E27FC236}">
                <a16:creationId xmlns:a16="http://schemas.microsoft.com/office/drawing/2014/main" id="{3446C62C-9407-4B7F-B209-5233F5E86FE6}"/>
              </a:ext>
            </a:extLst>
          </p:cNvPr>
          <p:cNvSpPr txBox="1">
            <a:spLocks noChangeArrowheads="1"/>
          </p:cNvSpPr>
          <p:nvPr/>
        </p:nvSpPr>
        <p:spPr bwMode="auto">
          <a:xfrm>
            <a:off x="3954463" y="5257800"/>
            <a:ext cx="465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#2</a:t>
            </a:r>
          </a:p>
        </p:txBody>
      </p:sp>
      <p:sp>
        <p:nvSpPr>
          <p:cNvPr id="86083" name="TextBox 104">
            <a:extLst>
              <a:ext uri="{FF2B5EF4-FFF2-40B4-BE49-F238E27FC236}">
                <a16:creationId xmlns:a16="http://schemas.microsoft.com/office/drawing/2014/main" id="{61D49299-B239-4E7C-8CD9-F13C4AC244B0}"/>
              </a:ext>
            </a:extLst>
          </p:cNvPr>
          <p:cNvSpPr txBox="1">
            <a:spLocks noChangeArrowheads="1"/>
          </p:cNvSpPr>
          <p:nvPr/>
        </p:nvSpPr>
        <p:spPr bwMode="auto">
          <a:xfrm>
            <a:off x="4411663" y="5257800"/>
            <a:ext cx="465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#3</a:t>
            </a:r>
          </a:p>
        </p:txBody>
      </p:sp>
      <p:sp>
        <p:nvSpPr>
          <p:cNvPr id="86084" name="TextBox 105">
            <a:extLst>
              <a:ext uri="{FF2B5EF4-FFF2-40B4-BE49-F238E27FC236}">
                <a16:creationId xmlns:a16="http://schemas.microsoft.com/office/drawing/2014/main" id="{1C0D3537-236A-4FFE-B21D-5703EFCF0C11}"/>
              </a:ext>
            </a:extLst>
          </p:cNvPr>
          <p:cNvSpPr txBox="1">
            <a:spLocks noChangeArrowheads="1"/>
          </p:cNvSpPr>
          <p:nvPr/>
        </p:nvSpPr>
        <p:spPr bwMode="auto">
          <a:xfrm>
            <a:off x="4868863" y="5257800"/>
            <a:ext cx="465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319488D-285D-47C3-AC10-F8B1A95F227D}"/>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Programming: Data Structures</a:t>
            </a:r>
          </a:p>
        </p:txBody>
      </p:sp>
      <p:sp>
        <p:nvSpPr>
          <p:cNvPr id="88067" name="Rectangle 7">
            <a:extLst>
              <a:ext uri="{FF2B5EF4-FFF2-40B4-BE49-F238E27FC236}">
                <a16:creationId xmlns:a16="http://schemas.microsoft.com/office/drawing/2014/main" id="{DFECD5BE-6F78-4508-A1D3-20ABA96BAC7F}"/>
              </a:ext>
            </a:extLst>
          </p:cNvPr>
          <p:cNvSpPr>
            <a:spLocks noGrp="1" noChangeArrowheads="1"/>
          </p:cNvSpPr>
          <p:nvPr>
            <p:ph sz="quarter" idx="1"/>
          </p:nvPr>
        </p:nvSpPr>
        <p:spPr>
          <a:xfrm>
            <a:off x="228600" y="1066800"/>
            <a:ext cx="8686800" cy="5257800"/>
          </a:xfrm>
          <a:extLst>
            <a:ext uri="{91240B29-F687-4F45-9708-019B960494DF}">
              <a14:hiddenLine xmlns:a14="http://schemas.microsoft.com/office/drawing/2010/main" w="31750">
                <a:solidFill>
                  <a:srgbClr val="3A527A"/>
                </a:solidFill>
                <a:miter lim="800000"/>
                <a:headEnd/>
                <a:tailEnd/>
              </a14:hiddenLine>
            </a:ext>
          </a:extLst>
        </p:spPr>
        <p:txBody>
          <a:bodyPr/>
          <a:lstStyle/>
          <a:p>
            <a:pPr eaLnBrk="1" hangingPunct="1"/>
            <a:r>
              <a:rPr lang="en-GB" altLang="en-US" sz="2800"/>
              <a:t>Structures of Arrays better at handling:</a:t>
            </a:r>
          </a:p>
          <a:p>
            <a:pPr lvl="1" eaLnBrk="1" hangingPunct="1"/>
            <a:r>
              <a:rPr lang="en-GB" altLang="en-US" sz="2400"/>
              <a:t>Read-only data</a:t>
            </a:r>
          </a:p>
          <a:p>
            <a:pPr lvl="1" eaLnBrk="1" hangingPunct="1"/>
            <a:r>
              <a:rPr lang="en-GB" altLang="en-US" sz="2400"/>
              <a:t>Processed in large consecutive chunks</a:t>
            </a:r>
          </a:p>
          <a:p>
            <a:pPr lvl="1" eaLnBrk="1" hangingPunct="1"/>
            <a:endParaRPr lang="en-GB" altLang="en-US" sz="2400"/>
          </a:p>
          <a:p>
            <a:pPr eaLnBrk="1" hangingPunct="1"/>
            <a:r>
              <a:rPr lang="en-GB" altLang="en-US" sz="2800"/>
              <a:t>Arrays of Structures better at handling:</a:t>
            </a:r>
          </a:p>
          <a:p>
            <a:pPr lvl="1" eaLnBrk="1" hangingPunct="1"/>
            <a:r>
              <a:rPr lang="en-GB" altLang="en-US" sz="2400"/>
              <a:t>Reconfigurable data</a:t>
            </a:r>
          </a:p>
          <a:p>
            <a:pPr lvl="1" eaLnBrk="1" hangingPunct="1"/>
            <a:r>
              <a:rPr lang="en-GB" altLang="en-US" sz="2400"/>
              <a:t>More random access patterns (never a good thing)</a:t>
            </a:r>
          </a:p>
          <a:p>
            <a:pPr lvl="2" eaLnBrk="1" hangingPunct="1"/>
            <a:r>
              <a:rPr lang="en-GB" altLang="en-US"/>
              <a:t>Due to increased cache locality.</a:t>
            </a:r>
          </a:p>
          <a:p>
            <a:pPr lvl="1" eaLnBrk="1" hangingPunct="1"/>
            <a:r>
              <a:rPr lang="en-GB" altLang="en-US" sz="2400"/>
              <a:t>Often requires extra operations (like a transpose) to put things back in order.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2E8010C-ECD0-4BF4-9B5C-48912A03DDED}"/>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SIMD Programming: Data Structures</a:t>
            </a:r>
          </a:p>
        </p:txBody>
      </p:sp>
      <p:sp>
        <p:nvSpPr>
          <p:cNvPr id="90115" name="Rectangle 7">
            <a:extLst>
              <a:ext uri="{FF2B5EF4-FFF2-40B4-BE49-F238E27FC236}">
                <a16:creationId xmlns:a16="http://schemas.microsoft.com/office/drawing/2014/main" id="{922F5B31-7A75-4218-AECA-FD1A99D1F9A1}"/>
              </a:ext>
            </a:extLst>
          </p:cNvPr>
          <p:cNvSpPr>
            <a:spLocks noGrp="1" noChangeArrowheads="1"/>
          </p:cNvSpPr>
          <p:nvPr>
            <p:ph sz="quarter" idx="1"/>
          </p:nvPr>
        </p:nvSpPr>
        <p:spPr>
          <a:xfrm>
            <a:off x="228600" y="1066800"/>
            <a:ext cx="8686800" cy="1371600"/>
          </a:xfrm>
          <a:extLst>
            <a:ext uri="{91240B29-F687-4F45-9708-019B960494DF}">
              <a14:hiddenLine xmlns:a14="http://schemas.microsoft.com/office/drawing/2010/main" w="31750">
                <a:solidFill>
                  <a:srgbClr val="3A527A"/>
                </a:solidFill>
                <a:miter lim="800000"/>
                <a:headEnd/>
                <a:tailEnd/>
              </a14:hiddenLine>
            </a:ext>
          </a:extLst>
        </p:spPr>
        <p:txBody>
          <a:bodyPr/>
          <a:lstStyle/>
          <a:p>
            <a:pPr eaLnBrk="1" hangingPunct="1"/>
            <a:r>
              <a:rPr lang="en-GB" altLang="en-US" sz="2900"/>
              <a:t>Intermediate representation can be useful sometimes</a:t>
            </a:r>
          </a:p>
          <a:p>
            <a:pPr lvl="1" eaLnBrk="1" hangingPunct="1"/>
            <a:r>
              <a:rPr lang="en-GB" altLang="en-US" sz="2600"/>
              <a:t>Array of Structures of Arrays (AoSoA)</a:t>
            </a:r>
          </a:p>
          <a:p>
            <a:pPr lvl="1" eaLnBrk="1" hangingPunct="1"/>
            <a:endParaRPr lang="en-GB" altLang="en-US" sz="2600">
              <a:solidFill>
                <a:srgbClr val="320064"/>
              </a:solidFill>
            </a:endParaRPr>
          </a:p>
        </p:txBody>
      </p:sp>
      <p:sp>
        <p:nvSpPr>
          <p:cNvPr id="4" name="Rectangle 3">
            <a:extLst>
              <a:ext uri="{FF2B5EF4-FFF2-40B4-BE49-F238E27FC236}">
                <a16:creationId xmlns:a16="http://schemas.microsoft.com/office/drawing/2014/main" id="{F88816E8-E879-49E4-B423-1DED3A2BAA10}"/>
              </a:ext>
            </a:extLst>
          </p:cNvPr>
          <p:cNvSpPr/>
          <p:nvPr/>
        </p:nvSpPr>
        <p:spPr>
          <a:xfrm>
            <a:off x="533400" y="3962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x</a:t>
            </a:r>
            <a:r>
              <a:rPr lang="en-GB" sz="2000" baseline="-25000" dirty="0"/>
              <a:t>0</a:t>
            </a:r>
          </a:p>
        </p:txBody>
      </p:sp>
      <p:sp>
        <p:nvSpPr>
          <p:cNvPr id="5" name="Rectangle 4">
            <a:extLst>
              <a:ext uri="{FF2B5EF4-FFF2-40B4-BE49-F238E27FC236}">
                <a16:creationId xmlns:a16="http://schemas.microsoft.com/office/drawing/2014/main" id="{C402D8AB-132A-4E78-8DB7-630B7D8CB359}"/>
              </a:ext>
            </a:extLst>
          </p:cNvPr>
          <p:cNvSpPr/>
          <p:nvPr/>
        </p:nvSpPr>
        <p:spPr>
          <a:xfrm>
            <a:off x="990600" y="3962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x</a:t>
            </a:r>
            <a:r>
              <a:rPr lang="en-GB" sz="2000" baseline="-25000" dirty="0"/>
              <a:t>1</a:t>
            </a:r>
          </a:p>
        </p:txBody>
      </p:sp>
      <p:sp>
        <p:nvSpPr>
          <p:cNvPr id="6" name="Rectangle 5">
            <a:extLst>
              <a:ext uri="{FF2B5EF4-FFF2-40B4-BE49-F238E27FC236}">
                <a16:creationId xmlns:a16="http://schemas.microsoft.com/office/drawing/2014/main" id="{CEABFF49-DBAA-4040-93BB-DCFB9CFF5448}"/>
              </a:ext>
            </a:extLst>
          </p:cNvPr>
          <p:cNvSpPr/>
          <p:nvPr/>
        </p:nvSpPr>
        <p:spPr>
          <a:xfrm>
            <a:off x="1447800" y="3962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x</a:t>
            </a:r>
            <a:r>
              <a:rPr lang="en-GB" sz="2000" baseline="-25000" dirty="0"/>
              <a:t>2</a:t>
            </a:r>
          </a:p>
        </p:txBody>
      </p:sp>
      <p:sp>
        <p:nvSpPr>
          <p:cNvPr id="90119" name="TextBox 9">
            <a:extLst>
              <a:ext uri="{FF2B5EF4-FFF2-40B4-BE49-F238E27FC236}">
                <a16:creationId xmlns:a16="http://schemas.microsoft.com/office/drawing/2014/main" id="{275019AC-C2CF-4775-B882-9642AA26BF4F}"/>
              </a:ext>
            </a:extLst>
          </p:cNvPr>
          <p:cNvSpPr txBox="1">
            <a:spLocks noChangeArrowheads="1"/>
          </p:cNvSpPr>
          <p:nvPr/>
        </p:nvSpPr>
        <p:spPr bwMode="auto">
          <a:xfrm>
            <a:off x="1371600" y="2819400"/>
            <a:ext cx="1836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Point #0</a:t>
            </a:r>
          </a:p>
        </p:txBody>
      </p:sp>
      <p:sp>
        <p:nvSpPr>
          <p:cNvPr id="20" name="Rectangle 19">
            <a:extLst>
              <a:ext uri="{FF2B5EF4-FFF2-40B4-BE49-F238E27FC236}">
                <a16:creationId xmlns:a16="http://schemas.microsoft.com/office/drawing/2014/main" id="{FA685990-2633-4CC0-BCD1-28C27793D902}"/>
              </a:ext>
            </a:extLst>
          </p:cNvPr>
          <p:cNvSpPr/>
          <p:nvPr/>
        </p:nvSpPr>
        <p:spPr>
          <a:xfrm>
            <a:off x="7794625" y="3962400"/>
            <a:ext cx="457200" cy="381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a:t>
            </a:r>
          </a:p>
        </p:txBody>
      </p:sp>
      <p:sp>
        <p:nvSpPr>
          <p:cNvPr id="21" name="Rectangle 20">
            <a:extLst>
              <a:ext uri="{FF2B5EF4-FFF2-40B4-BE49-F238E27FC236}">
                <a16:creationId xmlns:a16="http://schemas.microsoft.com/office/drawing/2014/main" id="{40DC4A24-48F3-4884-9996-E350A87F3D3F}"/>
              </a:ext>
            </a:extLst>
          </p:cNvPr>
          <p:cNvSpPr/>
          <p:nvPr/>
        </p:nvSpPr>
        <p:spPr>
          <a:xfrm>
            <a:off x="1905000" y="3962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x</a:t>
            </a:r>
            <a:r>
              <a:rPr lang="en-GB" sz="2000" baseline="-25000" dirty="0"/>
              <a:t>3</a:t>
            </a:r>
          </a:p>
        </p:txBody>
      </p:sp>
      <p:sp>
        <p:nvSpPr>
          <p:cNvPr id="24" name="Rectangle 23">
            <a:extLst>
              <a:ext uri="{FF2B5EF4-FFF2-40B4-BE49-F238E27FC236}">
                <a16:creationId xmlns:a16="http://schemas.microsoft.com/office/drawing/2014/main" id="{49B1754E-A5B3-41D2-9587-DEEF8EF99FA7}"/>
              </a:ext>
            </a:extLst>
          </p:cNvPr>
          <p:cNvSpPr/>
          <p:nvPr/>
        </p:nvSpPr>
        <p:spPr>
          <a:xfrm>
            <a:off x="2362200" y="3962400"/>
            <a:ext cx="457200" cy="381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y</a:t>
            </a:r>
            <a:r>
              <a:rPr lang="en-GB" sz="2000" baseline="-25000" dirty="0"/>
              <a:t>0</a:t>
            </a:r>
          </a:p>
        </p:txBody>
      </p:sp>
      <p:sp>
        <p:nvSpPr>
          <p:cNvPr id="25" name="Rectangle 24">
            <a:extLst>
              <a:ext uri="{FF2B5EF4-FFF2-40B4-BE49-F238E27FC236}">
                <a16:creationId xmlns:a16="http://schemas.microsoft.com/office/drawing/2014/main" id="{6AF4FD87-8E2D-4679-A7A0-1B8C08C65245}"/>
              </a:ext>
            </a:extLst>
          </p:cNvPr>
          <p:cNvSpPr/>
          <p:nvPr/>
        </p:nvSpPr>
        <p:spPr>
          <a:xfrm>
            <a:off x="2819400" y="3962400"/>
            <a:ext cx="457200" cy="381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y</a:t>
            </a:r>
            <a:r>
              <a:rPr lang="en-GB" sz="2000" baseline="-25000" dirty="0"/>
              <a:t>1</a:t>
            </a:r>
          </a:p>
        </p:txBody>
      </p:sp>
      <p:sp>
        <p:nvSpPr>
          <p:cNvPr id="26" name="Rectangle 25">
            <a:extLst>
              <a:ext uri="{FF2B5EF4-FFF2-40B4-BE49-F238E27FC236}">
                <a16:creationId xmlns:a16="http://schemas.microsoft.com/office/drawing/2014/main" id="{E750B18F-C8FC-4609-87EB-958B17A0EB94}"/>
              </a:ext>
            </a:extLst>
          </p:cNvPr>
          <p:cNvSpPr/>
          <p:nvPr/>
        </p:nvSpPr>
        <p:spPr>
          <a:xfrm>
            <a:off x="3276600" y="3962400"/>
            <a:ext cx="457200" cy="381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y</a:t>
            </a:r>
            <a:r>
              <a:rPr lang="en-GB" sz="2000" baseline="-25000" dirty="0"/>
              <a:t>2</a:t>
            </a:r>
          </a:p>
        </p:txBody>
      </p:sp>
      <p:sp>
        <p:nvSpPr>
          <p:cNvPr id="27" name="Rectangle 26">
            <a:extLst>
              <a:ext uri="{FF2B5EF4-FFF2-40B4-BE49-F238E27FC236}">
                <a16:creationId xmlns:a16="http://schemas.microsoft.com/office/drawing/2014/main" id="{5E74D5A1-4DD3-4BAE-B990-89BAA71AFD3F}"/>
              </a:ext>
            </a:extLst>
          </p:cNvPr>
          <p:cNvSpPr/>
          <p:nvPr/>
        </p:nvSpPr>
        <p:spPr>
          <a:xfrm>
            <a:off x="3733800" y="3962400"/>
            <a:ext cx="457200" cy="381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y</a:t>
            </a:r>
            <a:r>
              <a:rPr lang="en-GB" sz="2000" baseline="-25000" dirty="0"/>
              <a:t>3</a:t>
            </a:r>
          </a:p>
        </p:txBody>
      </p:sp>
      <p:sp>
        <p:nvSpPr>
          <p:cNvPr id="28" name="Rectangle 27">
            <a:extLst>
              <a:ext uri="{FF2B5EF4-FFF2-40B4-BE49-F238E27FC236}">
                <a16:creationId xmlns:a16="http://schemas.microsoft.com/office/drawing/2014/main" id="{A48A812F-EEAF-4221-BFD4-8CFC7F28DBF7}"/>
              </a:ext>
            </a:extLst>
          </p:cNvPr>
          <p:cNvSpPr/>
          <p:nvPr/>
        </p:nvSpPr>
        <p:spPr>
          <a:xfrm>
            <a:off x="4149725" y="39624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z</a:t>
            </a:r>
            <a:r>
              <a:rPr lang="en-GB" sz="2000" baseline="-25000" dirty="0"/>
              <a:t>0</a:t>
            </a:r>
          </a:p>
        </p:txBody>
      </p:sp>
      <p:sp>
        <p:nvSpPr>
          <p:cNvPr id="29" name="Rectangle 28">
            <a:extLst>
              <a:ext uri="{FF2B5EF4-FFF2-40B4-BE49-F238E27FC236}">
                <a16:creationId xmlns:a16="http://schemas.microsoft.com/office/drawing/2014/main" id="{1BB8F663-BDA7-473D-AFB3-A443336143D0}"/>
              </a:ext>
            </a:extLst>
          </p:cNvPr>
          <p:cNvSpPr/>
          <p:nvPr/>
        </p:nvSpPr>
        <p:spPr>
          <a:xfrm>
            <a:off x="4606925" y="39624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z</a:t>
            </a:r>
            <a:r>
              <a:rPr lang="en-GB" sz="2000" baseline="-25000" dirty="0"/>
              <a:t>1</a:t>
            </a:r>
          </a:p>
        </p:txBody>
      </p:sp>
      <p:sp>
        <p:nvSpPr>
          <p:cNvPr id="30" name="Rectangle 29">
            <a:extLst>
              <a:ext uri="{FF2B5EF4-FFF2-40B4-BE49-F238E27FC236}">
                <a16:creationId xmlns:a16="http://schemas.microsoft.com/office/drawing/2014/main" id="{E3633E7B-5E56-40EA-91E7-F30A08BB0F3E}"/>
              </a:ext>
            </a:extLst>
          </p:cNvPr>
          <p:cNvSpPr/>
          <p:nvPr/>
        </p:nvSpPr>
        <p:spPr>
          <a:xfrm>
            <a:off x="5064125" y="39624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z</a:t>
            </a:r>
            <a:r>
              <a:rPr lang="en-GB" sz="2000" baseline="-25000" dirty="0"/>
              <a:t>2</a:t>
            </a:r>
          </a:p>
        </p:txBody>
      </p:sp>
      <p:sp>
        <p:nvSpPr>
          <p:cNvPr id="31" name="Rectangle 30">
            <a:extLst>
              <a:ext uri="{FF2B5EF4-FFF2-40B4-BE49-F238E27FC236}">
                <a16:creationId xmlns:a16="http://schemas.microsoft.com/office/drawing/2014/main" id="{B996472C-9533-4719-ACF4-3797B51B2C1E}"/>
              </a:ext>
            </a:extLst>
          </p:cNvPr>
          <p:cNvSpPr/>
          <p:nvPr/>
        </p:nvSpPr>
        <p:spPr>
          <a:xfrm>
            <a:off x="5521325" y="3962400"/>
            <a:ext cx="457200" cy="381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z</a:t>
            </a:r>
            <a:r>
              <a:rPr lang="en-GB" sz="2000" baseline="-25000" dirty="0"/>
              <a:t>3</a:t>
            </a:r>
          </a:p>
        </p:txBody>
      </p:sp>
      <p:sp>
        <p:nvSpPr>
          <p:cNvPr id="36" name="Rectangle 35">
            <a:extLst>
              <a:ext uri="{FF2B5EF4-FFF2-40B4-BE49-F238E27FC236}">
                <a16:creationId xmlns:a16="http://schemas.microsoft.com/office/drawing/2014/main" id="{6EC303DD-A84A-4D04-8981-7237B9C04459}"/>
              </a:ext>
            </a:extLst>
          </p:cNvPr>
          <p:cNvSpPr/>
          <p:nvPr/>
        </p:nvSpPr>
        <p:spPr>
          <a:xfrm>
            <a:off x="5965825" y="3962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x</a:t>
            </a:r>
            <a:r>
              <a:rPr lang="en-GB" sz="2000" baseline="-25000" dirty="0"/>
              <a:t>4</a:t>
            </a:r>
          </a:p>
        </p:txBody>
      </p:sp>
      <p:sp>
        <p:nvSpPr>
          <p:cNvPr id="37" name="Rectangle 36">
            <a:extLst>
              <a:ext uri="{FF2B5EF4-FFF2-40B4-BE49-F238E27FC236}">
                <a16:creationId xmlns:a16="http://schemas.microsoft.com/office/drawing/2014/main" id="{4AD6E3B6-CBA1-4733-94C2-E8BE023A3552}"/>
              </a:ext>
            </a:extLst>
          </p:cNvPr>
          <p:cNvSpPr/>
          <p:nvPr/>
        </p:nvSpPr>
        <p:spPr>
          <a:xfrm>
            <a:off x="6423025" y="3962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x</a:t>
            </a:r>
            <a:r>
              <a:rPr lang="en-GB" sz="2000" baseline="-25000" dirty="0"/>
              <a:t>5</a:t>
            </a:r>
          </a:p>
        </p:txBody>
      </p:sp>
      <p:sp>
        <p:nvSpPr>
          <p:cNvPr id="38" name="Rectangle 37">
            <a:extLst>
              <a:ext uri="{FF2B5EF4-FFF2-40B4-BE49-F238E27FC236}">
                <a16:creationId xmlns:a16="http://schemas.microsoft.com/office/drawing/2014/main" id="{C44DF67A-DA11-4200-93BE-94B5316BAE88}"/>
              </a:ext>
            </a:extLst>
          </p:cNvPr>
          <p:cNvSpPr/>
          <p:nvPr/>
        </p:nvSpPr>
        <p:spPr>
          <a:xfrm>
            <a:off x="6880225" y="3962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x</a:t>
            </a:r>
            <a:r>
              <a:rPr lang="en-GB" sz="2000" baseline="-25000" dirty="0"/>
              <a:t>6</a:t>
            </a:r>
          </a:p>
        </p:txBody>
      </p:sp>
      <p:sp>
        <p:nvSpPr>
          <p:cNvPr id="39" name="Rectangle 38">
            <a:extLst>
              <a:ext uri="{FF2B5EF4-FFF2-40B4-BE49-F238E27FC236}">
                <a16:creationId xmlns:a16="http://schemas.microsoft.com/office/drawing/2014/main" id="{31D8C1C5-7BA4-40D7-8A87-129791312FE7}"/>
              </a:ext>
            </a:extLst>
          </p:cNvPr>
          <p:cNvSpPr/>
          <p:nvPr/>
        </p:nvSpPr>
        <p:spPr>
          <a:xfrm>
            <a:off x="7337425" y="39624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a:defRPr/>
            </a:pPr>
            <a:r>
              <a:rPr lang="en-GB" sz="2000" dirty="0"/>
              <a:t>x</a:t>
            </a:r>
            <a:r>
              <a:rPr lang="en-GB" sz="2000" baseline="-25000" dirty="0"/>
              <a:t>7</a:t>
            </a:r>
          </a:p>
        </p:txBody>
      </p:sp>
      <p:cxnSp>
        <p:nvCxnSpPr>
          <p:cNvPr id="3" name="Straight Arrow Connector 2">
            <a:extLst>
              <a:ext uri="{FF2B5EF4-FFF2-40B4-BE49-F238E27FC236}">
                <a16:creationId xmlns:a16="http://schemas.microsoft.com/office/drawing/2014/main" id="{9E87B58A-F2D6-41D3-9A64-789BED695F91}"/>
              </a:ext>
            </a:extLst>
          </p:cNvPr>
          <p:cNvCxnSpPr/>
          <p:nvPr/>
        </p:nvCxnSpPr>
        <p:spPr>
          <a:xfrm flipH="1">
            <a:off x="762000" y="3189288"/>
            <a:ext cx="1066800" cy="696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924C83B-0FC3-4194-975D-2001C951A1F9}"/>
              </a:ext>
            </a:extLst>
          </p:cNvPr>
          <p:cNvCxnSpPr>
            <a:endCxn id="24" idx="0"/>
          </p:cNvCxnSpPr>
          <p:nvPr/>
        </p:nvCxnSpPr>
        <p:spPr>
          <a:xfrm>
            <a:off x="1828800" y="3189288"/>
            <a:ext cx="762000" cy="773112"/>
          </a:xfrm>
          <a:prstGeom prst="straightConnector1">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16BE5A4-E495-4D54-9E03-1A6953C74918}"/>
              </a:ext>
            </a:extLst>
          </p:cNvPr>
          <p:cNvCxnSpPr>
            <a:endCxn id="28" idx="0"/>
          </p:cNvCxnSpPr>
          <p:nvPr/>
        </p:nvCxnSpPr>
        <p:spPr>
          <a:xfrm>
            <a:off x="1846263" y="3189288"/>
            <a:ext cx="2532062" cy="773112"/>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57DAD4D3-6C71-42C2-88F8-10BB952C130C}"/>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IEEE floating-point representation</a:t>
            </a:r>
          </a:p>
        </p:txBody>
      </p:sp>
      <p:sp>
        <p:nvSpPr>
          <p:cNvPr id="92163" name="Rectangle 7">
            <a:extLst>
              <a:ext uri="{FF2B5EF4-FFF2-40B4-BE49-F238E27FC236}">
                <a16:creationId xmlns:a16="http://schemas.microsoft.com/office/drawing/2014/main" id="{E93E7D0B-5372-486D-9B2F-A7CA5BD695D0}"/>
              </a:ext>
            </a:extLst>
          </p:cNvPr>
          <p:cNvSpPr>
            <a:spLocks noGrp="1" noChangeArrowheads="1"/>
          </p:cNvSpPr>
          <p:nvPr>
            <p:ph sz="quarter" idx="1"/>
          </p:nvPr>
        </p:nvSpPr>
        <p:spPr>
          <a:xfrm>
            <a:off x="228600" y="1066800"/>
            <a:ext cx="8686800" cy="5257800"/>
          </a:xfrm>
          <a:extLst>
            <a:ext uri="{91240B29-F687-4F45-9708-019B960494DF}">
              <a14:hiddenLine xmlns:a14="http://schemas.microsoft.com/office/drawing/2010/main" w="31750">
                <a:solidFill>
                  <a:srgbClr val="3A527A"/>
                </a:solidFill>
                <a:miter lim="800000"/>
                <a:headEnd/>
                <a:tailEnd/>
              </a14:hiddenLine>
            </a:ext>
          </a:extLst>
        </p:spPr>
        <p:txBody>
          <a:bodyPr/>
          <a:lstStyle/>
          <a:p>
            <a:pPr marL="0" indent="0" eaLnBrk="1" hangingPunct="1">
              <a:buFont typeface="Wingdings" panose="05000000000000000000" pitchFamily="2" charset="2"/>
              <a:buNone/>
            </a:pPr>
            <a:r>
              <a:rPr lang="en-GB" altLang="en-US" sz="2900"/>
              <a:t>1 float representation (32 bits used)</a:t>
            </a:r>
          </a:p>
          <a:p>
            <a:pPr marL="0" indent="0" eaLnBrk="1" hangingPunct="1">
              <a:buFont typeface="Wingdings" panose="05000000000000000000" pitchFamily="2" charset="2"/>
              <a:buNone/>
            </a:pPr>
            <a:r>
              <a:rPr lang="en-GB" altLang="en-US" sz="3600">
                <a:solidFill>
                  <a:srgbClr val="320064"/>
                </a:solidFill>
                <a:latin typeface="Courier New" panose="02070309020205020404" pitchFamily="49" charset="0"/>
                <a:cs typeface="Courier New" panose="02070309020205020404" pitchFamily="49" charset="0"/>
              </a:rPr>
              <a:t>	X=(-1)</a:t>
            </a:r>
            <a:r>
              <a:rPr lang="en-GB" altLang="en-US" sz="3600" baseline="30000">
                <a:solidFill>
                  <a:srgbClr val="320064"/>
                </a:solidFill>
                <a:latin typeface="Courier New" panose="02070309020205020404" pitchFamily="49" charset="0"/>
                <a:cs typeface="Courier New" panose="02070309020205020404" pitchFamily="49" charset="0"/>
              </a:rPr>
              <a:t>s</a:t>
            </a:r>
            <a:r>
              <a:rPr lang="en-GB" altLang="en-US" sz="3600">
                <a:solidFill>
                  <a:srgbClr val="320064"/>
                </a:solidFill>
                <a:latin typeface="Courier New" panose="02070309020205020404" pitchFamily="49" charset="0"/>
                <a:cs typeface="Courier New" panose="02070309020205020404" pitchFamily="49" charset="0"/>
              </a:rPr>
              <a:t>(1+M)2</a:t>
            </a:r>
            <a:r>
              <a:rPr lang="en-GB" altLang="en-US" sz="3600" baseline="30000">
                <a:solidFill>
                  <a:srgbClr val="320064"/>
                </a:solidFill>
                <a:latin typeface="Courier New" panose="02070309020205020404" pitchFamily="49" charset="0"/>
                <a:cs typeface="Courier New" panose="02070309020205020404" pitchFamily="49" charset="0"/>
              </a:rPr>
              <a:t>E-127</a:t>
            </a:r>
            <a:endParaRPr lang="en-GB" altLang="en-US" baseline="30000">
              <a:solidFill>
                <a:srgbClr val="333333"/>
              </a:solidFill>
              <a:latin typeface="Courier New" panose="02070309020205020404" pitchFamily="49" charset="0"/>
              <a:cs typeface="Courier New" panose="02070309020205020404" pitchFamily="49" charset="0"/>
            </a:endParaRPr>
          </a:p>
          <a:p>
            <a:pPr marL="366713" lvl="1" indent="0" eaLnBrk="1" hangingPunct="1">
              <a:buFont typeface="Wingdings 2" panose="05020102010507070707" pitchFamily="18" charset="2"/>
              <a:buNone/>
            </a:pPr>
            <a:endParaRPr lang="en-GB" altLang="en-US" sz="1800">
              <a:solidFill>
                <a:srgbClr val="333333"/>
              </a:solidFill>
              <a:latin typeface="Courier New" panose="02070309020205020404" pitchFamily="49" charset="0"/>
            </a:endParaRPr>
          </a:p>
          <a:p>
            <a:pPr marL="366713" lvl="1" indent="0" eaLnBrk="1" hangingPunct="1">
              <a:buFont typeface="Wingdings 2" panose="05020102010507070707" pitchFamily="18" charset="2"/>
              <a:buNone/>
            </a:pPr>
            <a:r>
              <a:rPr lang="en-GB" altLang="en-US" sz="1800">
                <a:solidFill>
                  <a:srgbClr val="333333"/>
                </a:solidFill>
                <a:latin typeface="Courier New" panose="02070309020205020404" pitchFamily="49" charset="0"/>
              </a:rPr>
              <a:t>	</a:t>
            </a:r>
          </a:p>
        </p:txBody>
      </p:sp>
      <p:sp>
        <p:nvSpPr>
          <p:cNvPr id="92164" name="Text Box 4">
            <a:extLst>
              <a:ext uri="{FF2B5EF4-FFF2-40B4-BE49-F238E27FC236}">
                <a16:creationId xmlns:a16="http://schemas.microsoft.com/office/drawing/2014/main" id="{75512502-ACFB-4B6F-A351-A417B1CF8B92}"/>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5" name="Rectangle 4">
            <a:extLst>
              <a:ext uri="{FF2B5EF4-FFF2-40B4-BE49-F238E27FC236}">
                <a16:creationId xmlns:a16="http://schemas.microsoft.com/office/drawing/2014/main" id="{51F392C7-40B1-45FC-A7B3-16D369E3387E}"/>
              </a:ext>
            </a:extLst>
          </p:cNvPr>
          <p:cNvSpPr/>
          <p:nvPr/>
        </p:nvSpPr>
        <p:spPr>
          <a:xfrm>
            <a:off x="914400" y="3124200"/>
            <a:ext cx="228600" cy="3048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6" name="Rectangle 5">
            <a:extLst>
              <a:ext uri="{FF2B5EF4-FFF2-40B4-BE49-F238E27FC236}">
                <a16:creationId xmlns:a16="http://schemas.microsoft.com/office/drawing/2014/main" id="{148B2024-63C9-458B-B0CA-9778FEB931A2}"/>
              </a:ext>
            </a:extLst>
          </p:cNvPr>
          <p:cNvSpPr/>
          <p:nvPr/>
        </p:nvSpPr>
        <p:spPr>
          <a:xfrm>
            <a:off x="1143000" y="3124200"/>
            <a:ext cx="228600" cy="3048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8" name="Rectangle 7">
            <a:extLst>
              <a:ext uri="{FF2B5EF4-FFF2-40B4-BE49-F238E27FC236}">
                <a16:creationId xmlns:a16="http://schemas.microsoft.com/office/drawing/2014/main" id="{A041FF64-535F-47CE-BC1D-810A85E6FADF}"/>
              </a:ext>
            </a:extLst>
          </p:cNvPr>
          <p:cNvSpPr/>
          <p:nvPr/>
        </p:nvSpPr>
        <p:spPr>
          <a:xfrm>
            <a:off x="1371600" y="3124200"/>
            <a:ext cx="228600" cy="3048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10" name="Rectangle 9">
            <a:extLst>
              <a:ext uri="{FF2B5EF4-FFF2-40B4-BE49-F238E27FC236}">
                <a16:creationId xmlns:a16="http://schemas.microsoft.com/office/drawing/2014/main" id="{64F7DE88-2D75-4EAC-AC4A-7784A04FA52C}"/>
              </a:ext>
            </a:extLst>
          </p:cNvPr>
          <p:cNvSpPr/>
          <p:nvPr/>
        </p:nvSpPr>
        <p:spPr>
          <a:xfrm>
            <a:off x="1600200" y="3124200"/>
            <a:ext cx="228600" cy="3048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1" name="Rectangle 10">
            <a:extLst>
              <a:ext uri="{FF2B5EF4-FFF2-40B4-BE49-F238E27FC236}">
                <a16:creationId xmlns:a16="http://schemas.microsoft.com/office/drawing/2014/main" id="{AD7E4777-4622-4E27-B2EF-68CC9742D03F}"/>
              </a:ext>
            </a:extLst>
          </p:cNvPr>
          <p:cNvSpPr/>
          <p:nvPr/>
        </p:nvSpPr>
        <p:spPr>
          <a:xfrm>
            <a:off x="1828800" y="3124200"/>
            <a:ext cx="228600" cy="3048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2" name="Rectangle 11">
            <a:extLst>
              <a:ext uri="{FF2B5EF4-FFF2-40B4-BE49-F238E27FC236}">
                <a16:creationId xmlns:a16="http://schemas.microsoft.com/office/drawing/2014/main" id="{39BA40A4-D584-4EDA-A5ED-5B9AF09513D0}"/>
              </a:ext>
            </a:extLst>
          </p:cNvPr>
          <p:cNvSpPr/>
          <p:nvPr/>
        </p:nvSpPr>
        <p:spPr>
          <a:xfrm>
            <a:off x="2057400" y="3124200"/>
            <a:ext cx="228600" cy="3048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13" name="Rectangle 12">
            <a:extLst>
              <a:ext uri="{FF2B5EF4-FFF2-40B4-BE49-F238E27FC236}">
                <a16:creationId xmlns:a16="http://schemas.microsoft.com/office/drawing/2014/main" id="{53F53AEB-3916-4477-B75F-413FFE8612F8}"/>
              </a:ext>
            </a:extLst>
          </p:cNvPr>
          <p:cNvSpPr/>
          <p:nvPr/>
        </p:nvSpPr>
        <p:spPr>
          <a:xfrm>
            <a:off x="2286000" y="3124200"/>
            <a:ext cx="228600" cy="3048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14" name="Rectangle 13">
            <a:extLst>
              <a:ext uri="{FF2B5EF4-FFF2-40B4-BE49-F238E27FC236}">
                <a16:creationId xmlns:a16="http://schemas.microsoft.com/office/drawing/2014/main" id="{6AEF93B9-7E94-4A36-9CD7-98978A040A11}"/>
              </a:ext>
            </a:extLst>
          </p:cNvPr>
          <p:cNvSpPr/>
          <p:nvPr/>
        </p:nvSpPr>
        <p:spPr>
          <a:xfrm>
            <a:off x="2514600" y="3124200"/>
            <a:ext cx="228600" cy="3048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5" name="Rectangle 14">
            <a:extLst>
              <a:ext uri="{FF2B5EF4-FFF2-40B4-BE49-F238E27FC236}">
                <a16:creationId xmlns:a16="http://schemas.microsoft.com/office/drawing/2014/main" id="{35F74FDB-AFB1-4BE7-A9BD-B1B8E0F5A5BB}"/>
              </a:ext>
            </a:extLst>
          </p:cNvPr>
          <p:cNvSpPr/>
          <p:nvPr/>
        </p:nvSpPr>
        <p:spPr>
          <a:xfrm>
            <a:off x="2743200" y="3124200"/>
            <a:ext cx="228600" cy="304800"/>
          </a:xfrm>
          <a:prstGeom prst="rect">
            <a:avLst/>
          </a:prstGeom>
          <a:solidFill>
            <a:schemeClr val="accent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6" name="Rectangle 15">
            <a:extLst>
              <a:ext uri="{FF2B5EF4-FFF2-40B4-BE49-F238E27FC236}">
                <a16:creationId xmlns:a16="http://schemas.microsoft.com/office/drawing/2014/main" id="{0DA736B0-C91B-4EEE-8B90-921B72A7764C}"/>
              </a:ext>
            </a:extLst>
          </p:cNvPr>
          <p:cNvSpPr/>
          <p:nvPr/>
        </p:nvSpPr>
        <p:spPr>
          <a:xfrm>
            <a:off x="29718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17" name="Rectangle 16">
            <a:extLst>
              <a:ext uri="{FF2B5EF4-FFF2-40B4-BE49-F238E27FC236}">
                <a16:creationId xmlns:a16="http://schemas.microsoft.com/office/drawing/2014/main" id="{002ED4EF-C4C9-4024-B8AF-D87868963043}"/>
              </a:ext>
            </a:extLst>
          </p:cNvPr>
          <p:cNvSpPr/>
          <p:nvPr/>
        </p:nvSpPr>
        <p:spPr>
          <a:xfrm>
            <a:off x="32004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18" name="Rectangle 17">
            <a:extLst>
              <a:ext uri="{FF2B5EF4-FFF2-40B4-BE49-F238E27FC236}">
                <a16:creationId xmlns:a16="http://schemas.microsoft.com/office/drawing/2014/main" id="{5F9D59CA-68C2-43E4-8DAC-A611E6B78142}"/>
              </a:ext>
            </a:extLst>
          </p:cNvPr>
          <p:cNvSpPr/>
          <p:nvPr/>
        </p:nvSpPr>
        <p:spPr>
          <a:xfrm>
            <a:off x="34290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19" name="Rectangle 18">
            <a:extLst>
              <a:ext uri="{FF2B5EF4-FFF2-40B4-BE49-F238E27FC236}">
                <a16:creationId xmlns:a16="http://schemas.microsoft.com/office/drawing/2014/main" id="{9C25BDF4-C850-48D4-A46C-32769CA3A613}"/>
              </a:ext>
            </a:extLst>
          </p:cNvPr>
          <p:cNvSpPr/>
          <p:nvPr/>
        </p:nvSpPr>
        <p:spPr>
          <a:xfrm>
            <a:off x="36576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20" name="Rectangle 19">
            <a:extLst>
              <a:ext uri="{FF2B5EF4-FFF2-40B4-BE49-F238E27FC236}">
                <a16:creationId xmlns:a16="http://schemas.microsoft.com/office/drawing/2014/main" id="{7BF62A69-F2ED-4914-9556-86A305622E70}"/>
              </a:ext>
            </a:extLst>
          </p:cNvPr>
          <p:cNvSpPr/>
          <p:nvPr/>
        </p:nvSpPr>
        <p:spPr>
          <a:xfrm>
            <a:off x="38862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21" name="Rectangle 20">
            <a:extLst>
              <a:ext uri="{FF2B5EF4-FFF2-40B4-BE49-F238E27FC236}">
                <a16:creationId xmlns:a16="http://schemas.microsoft.com/office/drawing/2014/main" id="{FB61413F-CC9C-4C22-B91D-E944BF41D9AC}"/>
              </a:ext>
            </a:extLst>
          </p:cNvPr>
          <p:cNvSpPr/>
          <p:nvPr/>
        </p:nvSpPr>
        <p:spPr>
          <a:xfrm>
            <a:off x="41148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22" name="Rectangle 21">
            <a:extLst>
              <a:ext uri="{FF2B5EF4-FFF2-40B4-BE49-F238E27FC236}">
                <a16:creationId xmlns:a16="http://schemas.microsoft.com/office/drawing/2014/main" id="{002C359E-B17A-4647-AEBD-3B723F6419C2}"/>
              </a:ext>
            </a:extLst>
          </p:cNvPr>
          <p:cNvSpPr/>
          <p:nvPr/>
        </p:nvSpPr>
        <p:spPr>
          <a:xfrm>
            <a:off x="43434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23" name="Rectangle 22">
            <a:extLst>
              <a:ext uri="{FF2B5EF4-FFF2-40B4-BE49-F238E27FC236}">
                <a16:creationId xmlns:a16="http://schemas.microsoft.com/office/drawing/2014/main" id="{257263A4-9E74-4FA3-9D11-BFBFA7CD62CC}"/>
              </a:ext>
            </a:extLst>
          </p:cNvPr>
          <p:cNvSpPr/>
          <p:nvPr/>
        </p:nvSpPr>
        <p:spPr>
          <a:xfrm>
            <a:off x="45720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24" name="Rectangle 23">
            <a:extLst>
              <a:ext uri="{FF2B5EF4-FFF2-40B4-BE49-F238E27FC236}">
                <a16:creationId xmlns:a16="http://schemas.microsoft.com/office/drawing/2014/main" id="{65EE9787-6F5D-403A-84B7-A3B0B0DF3773}"/>
              </a:ext>
            </a:extLst>
          </p:cNvPr>
          <p:cNvSpPr/>
          <p:nvPr/>
        </p:nvSpPr>
        <p:spPr>
          <a:xfrm>
            <a:off x="48006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25" name="Rectangle 24">
            <a:extLst>
              <a:ext uri="{FF2B5EF4-FFF2-40B4-BE49-F238E27FC236}">
                <a16:creationId xmlns:a16="http://schemas.microsoft.com/office/drawing/2014/main" id="{2CD86096-1204-4118-B67C-EA399D479345}"/>
              </a:ext>
            </a:extLst>
          </p:cNvPr>
          <p:cNvSpPr/>
          <p:nvPr/>
        </p:nvSpPr>
        <p:spPr>
          <a:xfrm>
            <a:off x="50292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26" name="Rectangle 25">
            <a:extLst>
              <a:ext uri="{FF2B5EF4-FFF2-40B4-BE49-F238E27FC236}">
                <a16:creationId xmlns:a16="http://schemas.microsoft.com/office/drawing/2014/main" id="{FEDCC8BF-E392-4750-A374-E546F5C704A2}"/>
              </a:ext>
            </a:extLst>
          </p:cNvPr>
          <p:cNvSpPr/>
          <p:nvPr/>
        </p:nvSpPr>
        <p:spPr>
          <a:xfrm>
            <a:off x="52578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27" name="Rectangle 26">
            <a:extLst>
              <a:ext uri="{FF2B5EF4-FFF2-40B4-BE49-F238E27FC236}">
                <a16:creationId xmlns:a16="http://schemas.microsoft.com/office/drawing/2014/main" id="{CEBD216A-58EC-4D75-93C4-3DE92523ABA6}"/>
              </a:ext>
            </a:extLst>
          </p:cNvPr>
          <p:cNvSpPr/>
          <p:nvPr/>
        </p:nvSpPr>
        <p:spPr>
          <a:xfrm>
            <a:off x="54864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28" name="Rectangle 27">
            <a:extLst>
              <a:ext uri="{FF2B5EF4-FFF2-40B4-BE49-F238E27FC236}">
                <a16:creationId xmlns:a16="http://schemas.microsoft.com/office/drawing/2014/main" id="{DF752110-0F87-4557-8B3B-AD1332931AE6}"/>
              </a:ext>
            </a:extLst>
          </p:cNvPr>
          <p:cNvSpPr/>
          <p:nvPr/>
        </p:nvSpPr>
        <p:spPr>
          <a:xfrm>
            <a:off x="57150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29" name="Rectangle 28">
            <a:extLst>
              <a:ext uri="{FF2B5EF4-FFF2-40B4-BE49-F238E27FC236}">
                <a16:creationId xmlns:a16="http://schemas.microsoft.com/office/drawing/2014/main" id="{8FC8A892-F96A-4E2E-990F-6C8D02FB820F}"/>
              </a:ext>
            </a:extLst>
          </p:cNvPr>
          <p:cNvSpPr/>
          <p:nvPr/>
        </p:nvSpPr>
        <p:spPr>
          <a:xfrm>
            <a:off x="59436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0" name="Rectangle 29">
            <a:extLst>
              <a:ext uri="{FF2B5EF4-FFF2-40B4-BE49-F238E27FC236}">
                <a16:creationId xmlns:a16="http://schemas.microsoft.com/office/drawing/2014/main" id="{CD8FE9CA-4B56-49BE-B186-D3EF749A50D0}"/>
              </a:ext>
            </a:extLst>
          </p:cNvPr>
          <p:cNvSpPr/>
          <p:nvPr/>
        </p:nvSpPr>
        <p:spPr>
          <a:xfrm>
            <a:off x="61722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1" name="Rectangle 30">
            <a:extLst>
              <a:ext uri="{FF2B5EF4-FFF2-40B4-BE49-F238E27FC236}">
                <a16:creationId xmlns:a16="http://schemas.microsoft.com/office/drawing/2014/main" id="{BC4D59C6-130A-4AD8-B31E-ADFDC5A49207}"/>
              </a:ext>
            </a:extLst>
          </p:cNvPr>
          <p:cNvSpPr/>
          <p:nvPr/>
        </p:nvSpPr>
        <p:spPr>
          <a:xfrm>
            <a:off x="64008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2" name="Rectangle 31">
            <a:extLst>
              <a:ext uri="{FF2B5EF4-FFF2-40B4-BE49-F238E27FC236}">
                <a16:creationId xmlns:a16="http://schemas.microsoft.com/office/drawing/2014/main" id="{7ADC73F3-5954-420B-9BA7-CF587B2194E7}"/>
              </a:ext>
            </a:extLst>
          </p:cNvPr>
          <p:cNvSpPr/>
          <p:nvPr/>
        </p:nvSpPr>
        <p:spPr>
          <a:xfrm>
            <a:off x="66294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3" name="Rectangle 32">
            <a:extLst>
              <a:ext uri="{FF2B5EF4-FFF2-40B4-BE49-F238E27FC236}">
                <a16:creationId xmlns:a16="http://schemas.microsoft.com/office/drawing/2014/main" id="{AFA729A3-FAB1-4F59-92E4-4A63B1D09AD0}"/>
              </a:ext>
            </a:extLst>
          </p:cNvPr>
          <p:cNvSpPr/>
          <p:nvPr/>
        </p:nvSpPr>
        <p:spPr>
          <a:xfrm>
            <a:off x="68580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4" name="Rectangle 33">
            <a:extLst>
              <a:ext uri="{FF2B5EF4-FFF2-40B4-BE49-F238E27FC236}">
                <a16:creationId xmlns:a16="http://schemas.microsoft.com/office/drawing/2014/main" id="{90647486-3344-49DE-877C-E9D6B9DAB1BF}"/>
              </a:ext>
            </a:extLst>
          </p:cNvPr>
          <p:cNvSpPr/>
          <p:nvPr/>
        </p:nvSpPr>
        <p:spPr>
          <a:xfrm>
            <a:off x="70866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5" name="Rectangle 34">
            <a:extLst>
              <a:ext uri="{FF2B5EF4-FFF2-40B4-BE49-F238E27FC236}">
                <a16:creationId xmlns:a16="http://schemas.microsoft.com/office/drawing/2014/main" id="{6671C5C1-8B06-4F3A-B587-5006F7E02E82}"/>
              </a:ext>
            </a:extLst>
          </p:cNvPr>
          <p:cNvSpPr/>
          <p:nvPr/>
        </p:nvSpPr>
        <p:spPr>
          <a:xfrm>
            <a:off x="73152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36" name="Rectangle 35">
            <a:extLst>
              <a:ext uri="{FF2B5EF4-FFF2-40B4-BE49-F238E27FC236}">
                <a16:creationId xmlns:a16="http://schemas.microsoft.com/office/drawing/2014/main" id="{41C34D8C-9719-460B-9B1C-1D7651C1329C}"/>
              </a:ext>
            </a:extLst>
          </p:cNvPr>
          <p:cNvSpPr/>
          <p:nvPr/>
        </p:nvSpPr>
        <p:spPr>
          <a:xfrm>
            <a:off x="75438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7" name="Rectangle 36">
            <a:extLst>
              <a:ext uri="{FF2B5EF4-FFF2-40B4-BE49-F238E27FC236}">
                <a16:creationId xmlns:a16="http://schemas.microsoft.com/office/drawing/2014/main" id="{2DDFA2E2-CD28-4A17-A191-07AA0C132530}"/>
              </a:ext>
            </a:extLst>
          </p:cNvPr>
          <p:cNvSpPr/>
          <p:nvPr/>
        </p:nvSpPr>
        <p:spPr>
          <a:xfrm>
            <a:off x="77724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0</a:t>
            </a:r>
          </a:p>
        </p:txBody>
      </p:sp>
      <p:sp>
        <p:nvSpPr>
          <p:cNvPr id="38" name="Rectangle 37">
            <a:extLst>
              <a:ext uri="{FF2B5EF4-FFF2-40B4-BE49-F238E27FC236}">
                <a16:creationId xmlns:a16="http://schemas.microsoft.com/office/drawing/2014/main" id="{4BC4EE3D-D113-49EE-AA7C-AE4112A3AD4B}"/>
              </a:ext>
            </a:extLst>
          </p:cNvPr>
          <p:cNvSpPr/>
          <p:nvPr/>
        </p:nvSpPr>
        <p:spPr>
          <a:xfrm>
            <a:off x="8001000" y="3124200"/>
            <a:ext cx="228600" cy="304800"/>
          </a:xfrm>
          <a:prstGeom prst="rect">
            <a:avLst/>
          </a:prstGeom>
          <a:solidFill>
            <a:schemeClr val="accent4">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2000" dirty="0"/>
              <a:t>1</a:t>
            </a:r>
          </a:p>
        </p:txBody>
      </p:sp>
      <p:sp>
        <p:nvSpPr>
          <p:cNvPr id="92197" name="TextBox 38">
            <a:extLst>
              <a:ext uri="{FF2B5EF4-FFF2-40B4-BE49-F238E27FC236}">
                <a16:creationId xmlns:a16="http://schemas.microsoft.com/office/drawing/2014/main" id="{C9D89B18-6718-42E1-901C-A56B9FB1F94B}"/>
              </a:ext>
            </a:extLst>
          </p:cNvPr>
          <p:cNvSpPr txBox="1">
            <a:spLocks noChangeArrowheads="1"/>
          </p:cNvSpPr>
          <p:nvPr/>
        </p:nvSpPr>
        <p:spPr bwMode="auto">
          <a:xfrm>
            <a:off x="749300" y="5207000"/>
            <a:ext cx="200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Sign</a:t>
            </a:r>
          </a:p>
        </p:txBody>
      </p:sp>
      <p:cxnSp>
        <p:nvCxnSpPr>
          <p:cNvPr id="3" name="Straight Arrow Connector 2">
            <a:extLst>
              <a:ext uri="{FF2B5EF4-FFF2-40B4-BE49-F238E27FC236}">
                <a16:creationId xmlns:a16="http://schemas.microsoft.com/office/drawing/2014/main" id="{33940392-33B6-499C-9410-FBE878442EAC}"/>
              </a:ext>
            </a:extLst>
          </p:cNvPr>
          <p:cNvCxnSpPr/>
          <p:nvPr/>
        </p:nvCxnSpPr>
        <p:spPr>
          <a:xfrm flipH="1" flipV="1">
            <a:off x="1028700" y="3581400"/>
            <a:ext cx="6858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199" name="TextBox 45">
            <a:extLst>
              <a:ext uri="{FF2B5EF4-FFF2-40B4-BE49-F238E27FC236}">
                <a16:creationId xmlns:a16="http://schemas.microsoft.com/office/drawing/2014/main" id="{060B3FD2-38E6-4808-B5FB-491B8C46A685}"/>
              </a:ext>
            </a:extLst>
          </p:cNvPr>
          <p:cNvSpPr txBox="1">
            <a:spLocks noChangeArrowheads="1"/>
          </p:cNvSpPr>
          <p:nvPr/>
        </p:nvSpPr>
        <p:spPr bwMode="auto">
          <a:xfrm>
            <a:off x="2590800" y="5257800"/>
            <a:ext cx="200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Exponent</a:t>
            </a:r>
          </a:p>
        </p:txBody>
      </p:sp>
      <p:cxnSp>
        <p:nvCxnSpPr>
          <p:cNvPr id="47" name="Straight Arrow Connector 46">
            <a:extLst>
              <a:ext uri="{FF2B5EF4-FFF2-40B4-BE49-F238E27FC236}">
                <a16:creationId xmlns:a16="http://schemas.microsoft.com/office/drawing/2014/main" id="{C8A5AAA6-5459-461E-A8F2-D1156D05A21B}"/>
              </a:ext>
            </a:extLst>
          </p:cNvPr>
          <p:cNvCxnSpPr/>
          <p:nvPr/>
        </p:nvCxnSpPr>
        <p:spPr>
          <a:xfrm flipH="1" flipV="1">
            <a:off x="2057400" y="3581400"/>
            <a:ext cx="1460500" cy="157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201" name="TextBox 48">
            <a:extLst>
              <a:ext uri="{FF2B5EF4-FFF2-40B4-BE49-F238E27FC236}">
                <a16:creationId xmlns:a16="http://schemas.microsoft.com/office/drawing/2014/main" id="{77352D36-277B-446C-A423-C2FACB5C2DF1}"/>
              </a:ext>
            </a:extLst>
          </p:cNvPr>
          <p:cNvSpPr txBox="1">
            <a:spLocks noChangeArrowheads="1"/>
          </p:cNvSpPr>
          <p:nvPr/>
        </p:nvSpPr>
        <p:spPr bwMode="auto">
          <a:xfrm>
            <a:off x="5765800" y="5257800"/>
            <a:ext cx="200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Mantissa</a:t>
            </a:r>
          </a:p>
        </p:txBody>
      </p:sp>
      <p:cxnSp>
        <p:nvCxnSpPr>
          <p:cNvPr id="50" name="Straight Arrow Connector 49">
            <a:extLst>
              <a:ext uri="{FF2B5EF4-FFF2-40B4-BE49-F238E27FC236}">
                <a16:creationId xmlns:a16="http://schemas.microsoft.com/office/drawing/2014/main" id="{E3AB460F-744D-472D-8471-C8BE3919D667}"/>
              </a:ext>
            </a:extLst>
          </p:cNvPr>
          <p:cNvCxnSpPr/>
          <p:nvPr/>
        </p:nvCxnSpPr>
        <p:spPr>
          <a:xfrm flipH="1" flipV="1">
            <a:off x="5232400" y="3581400"/>
            <a:ext cx="1460500" cy="157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9D8F7B2-7E99-4923-A72F-0F483DBBEE9A}"/>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IEEE floating-point representation</a:t>
            </a:r>
          </a:p>
        </p:txBody>
      </p:sp>
      <p:sp>
        <p:nvSpPr>
          <p:cNvPr id="9219" name="Rectangle 7">
            <a:extLst>
              <a:ext uri="{FF2B5EF4-FFF2-40B4-BE49-F238E27FC236}">
                <a16:creationId xmlns:a16="http://schemas.microsoft.com/office/drawing/2014/main" id="{BA6255F8-B42E-4CB1-9A11-BF45E0324D7E}"/>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sz="2800" dirty="0"/>
              <a:t>Absolute Value without branching</a:t>
            </a:r>
          </a:p>
          <a:p>
            <a:pPr eaLnBrk="1" hangingPunct="1">
              <a:defRPr/>
            </a:pPr>
            <a:endParaRPr lang="en-GB" altLang="en-US" sz="2800" dirty="0"/>
          </a:p>
          <a:p>
            <a:pPr marL="0" indent="0" eaLnBrk="1" hangingPunct="1">
              <a:buFont typeface="Wingdings" panose="05000000000000000000" pitchFamily="2" charset="2"/>
              <a:buNone/>
              <a:defRPr/>
            </a:pPr>
            <a:r>
              <a:rPr lang="en-GB" sz="2000" dirty="0">
                <a:solidFill>
                  <a:srgbClr val="7030A0"/>
                </a:solidFill>
                <a:latin typeface="Courier New"/>
              </a:rPr>
              <a:t>float x=…;</a:t>
            </a:r>
          </a:p>
          <a:p>
            <a:pPr marL="0" indent="0" eaLnBrk="1" hangingPunct="1">
              <a:buFont typeface="Wingdings" panose="05000000000000000000" pitchFamily="2" charset="2"/>
              <a:buNone/>
              <a:defRPr/>
            </a:pPr>
            <a:r>
              <a:rPr lang="en-GB" sz="2000" dirty="0">
                <a:solidFill>
                  <a:srgbClr val="7030A0"/>
                </a:solidFill>
                <a:latin typeface="Courier New"/>
              </a:rPr>
              <a:t>unsigned </a:t>
            </a:r>
            <a:r>
              <a:rPr lang="en-GB" sz="2000" dirty="0" err="1">
                <a:solidFill>
                  <a:srgbClr val="7030A0"/>
                </a:solidFill>
                <a:latin typeface="Courier New"/>
              </a:rPr>
              <a:t>int</a:t>
            </a:r>
            <a:r>
              <a:rPr lang="en-GB" sz="2000" dirty="0">
                <a:solidFill>
                  <a:srgbClr val="7030A0"/>
                </a:solidFill>
                <a:latin typeface="Courier New"/>
              </a:rPr>
              <a:t> abs=0x7FFFFFFF;</a:t>
            </a:r>
          </a:p>
          <a:p>
            <a:pPr marL="0" indent="0" eaLnBrk="1" hangingPunct="1">
              <a:buFont typeface="Wingdings" panose="05000000000000000000" pitchFamily="2" charset="2"/>
              <a:buNone/>
              <a:defRPr/>
            </a:pPr>
            <a:r>
              <a:rPr lang="en-GB" sz="2000" dirty="0">
                <a:solidFill>
                  <a:srgbClr val="7030A0"/>
                </a:solidFill>
                <a:latin typeface="Courier New"/>
              </a:rPr>
              <a:t>x=x &amp; ((float &amp;) abs);</a:t>
            </a:r>
          </a:p>
          <a:p>
            <a:pPr eaLnBrk="1" hangingPunct="1">
              <a:defRPr/>
            </a:pPr>
            <a:endParaRPr lang="en-GB" altLang="en-US" sz="2800" dirty="0"/>
          </a:p>
          <a:p>
            <a:pPr eaLnBrk="1" hangingPunct="1">
              <a:defRPr/>
            </a:pPr>
            <a:r>
              <a:rPr lang="en-GB" altLang="en-US" sz="2800" dirty="0"/>
              <a:t>Works well with SIMD instructions!</a:t>
            </a:r>
          </a:p>
          <a:p>
            <a:pPr lvl="1" eaLnBrk="1" hangingPunct="1">
              <a:defRPr/>
            </a:pPr>
            <a:r>
              <a:rPr lang="en-GB" altLang="en-US" sz="2800" dirty="0"/>
              <a:t>Explains why AVX2 </a:t>
            </a:r>
            <a:r>
              <a:rPr lang="en-GB" altLang="en-US" sz="2800" i="1" dirty="0"/>
              <a:t>abs</a:t>
            </a:r>
            <a:r>
              <a:rPr lang="en-GB" altLang="en-US" sz="2800" dirty="0"/>
              <a:t> (absolute value) instruction implemented in hardware for integers, but not for floating point values.</a:t>
            </a:r>
          </a:p>
          <a:p>
            <a:pPr marL="0" indent="0" eaLnBrk="1" hangingPunct="1">
              <a:buFont typeface="Wingdings" panose="05000000000000000000" pitchFamily="2" charset="2"/>
              <a:buNone/>
              <a:defRPr/>
            </a:pPr>
            <a:endParaRPr lang="en-GB" sz="3600" dirty="0">
              <a:solidFill>
                <a:srgbClr val="320064"/>
              </a:solidFill>
              <a:latin typeface="Courier New"/>
            </a:endParaRPr>
          </a:p>
          <a:p>
            <a:pPr marL="0" indent="0" eaLnBrk="1" hangingPunct="1">
              <a:buFont typeface="Wingdings" panose="05000000000000000000" pitchFamily="2" charset="2"/>
              <a:buNone/>
              <a:defRPr/>
            </a:pPr>
            <a:endParaRPr lang="en-GB" sz="1800" dirty="0">
              <a:solidFill>
                <a:srgbClr val="333333"/>
              </a:solidFill>
              <a:latin typeface="Courier New"/>
            </a:endParaRPr>
          </a:p>
        </p:txBody>
      </p:sp>
      <p:sp>
        <p:nvSpPr>
          <p:cNvPr id="94212" name="Text Box 4">
            <a:extLst>
              <a:ext uri="{FF2B5EF4-FFF2-40B4-BE49-F238E27FC236}">
                <a16:creationId xmlns:a16="http://schemas.microsoft.com/office/drawing/2014/main" id="{639637B6-0D17-4270-9FF1-801C6E1BF820}"/>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8236C180-3D0A-49E9-8BBC-7FA963E721D2}"/>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IEEE floating-point Representation</a:t>
            </a:r>
          </a:p>
        </p:txBody>
      </p:sp>
      <p:sp>
        <p:nvSpPr>
          <p:cNvPr id="96259" name="Text Box 4">
            <a:extLst>
              <a:ext uri="{FF2B5EF4-FFF2-40B4-BE49-F238E27FC236}">
                <a16:creationId xmlns:a16="http://schemas.microsoft.com/office/drawing/2014/main" id="{567AB798-18BA-4BD2-963F-593419444871}"/>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96260" name="Rectangle 2">
            <a:extLst>
              <a:ext uri="{FF2B5EF4-FFF2-40B4-BE49-F238E27FC236}">
                <a16:creationId xmlns:a16="http://schemas.microsoft.com/office/drawing/2014/main" id="{5FE793C2-E2EA-4400-92A2-23F68BA2475E}"/>
              </a:ext>
            </a:extLst>
          </p:cNvPr>
          <p:cNvSpPr>
            <a:spLocks noChangeArrowheads="1"/>
          </p:cNvSpPr>
          <p:nvPr/>
        </p:nvSpPr>
        <p:spPr bwMode="auto">
          <a:xfrm>
            <a:off x="228600" y="755650"/>
            <a:ext cx="815657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t"/>
            <a:endParaRPr lang="en-US" altLang="en-US" sz="2000" dirty="0">
              <a:solidFill>
                <a:srgbClr val="993333"/>
              </a:solidFill>
              <a:latin typeface="Courier New" panose="02070309020205020404" pitchFamily="49" charset="0"/>
            </a:endParaRPr>
          </a:p>
          <a:p>
            <a:pPr fontAlgn="t"/>
            <a:r>
              <a:rPr lang="en-US" altLang="en-US" sz="2000" dirty="0">
                <a:solidFill>
                  <a:srgbClr val="993333"/>
                </a:solidFill>
                <a:latin typeface="Courier New" panose="02070309020205020404" pitchFamily="49" charset="0"/>
              </a:rPr>
              <a:t>float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myFunction</a:t>
            </a:r>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993333"/>
                </a:solidFill>
                <a:latin typeface="Courier New" panose="02070309020205020404" pitchFamily="49" charset="0"/>
              </a:rPr>
              <a:t>float</a:t>
            </a:r>
            <a:r>
              <a:rPr lang="en-US" altLang="en-US" sz="2000" dirty="0">
                <a:solidFill>
                  <a:srgbClr val="000000"/>
                </a:solidFill>
                <a:latin typeface="Courier New" panose="02070309020205020404" pitchFamily="49" charset="0"/>
              </a:rPr>
              <a:t> number </a:t>
            </a:r>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a:t>
            </a:r>
          </a:p>
          <a:p>
            <a:pPr fontAlgn="t"/>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a:t>
            </a:r>
          </a:p>
          <a:p>
            <a:pPr fontAlgn="t"/>
            <a:r>
              <a:rPr lang="en-US" altLang="en-US" sz="2000" dirty="0">
                <a:solidFill>
                  <a:srgbClr val="993333"/>
                </a:solidFill>
                <a:latin typeface="Courier New" panose="02070309020205020404" pitchFamily="49" charset="0"/>
              </a:rPr>
              <a:t>	long</a:t>
            </a:r>
            <a:r>
              <a:rPr lang="en-US" altLang="en-US" sz="2000" dirty="0">
                <a:solidFill>
                  <a:srgbClr val="000000"/>
                </a:solidFill>
                <a:latin typeface="Courier New" panose="02070309020205020404" pitchFamily="49" charset="0"/>
              </a:rPr>
              <a:t> i</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993333"/>
                </a:solidFill>
                <a:latin typeface="Courier New" panose="02070309020205020404" pitchFamily="49" charset="0"/>
              </a:rPr>
              <a:t>float</a:t>
            </a:r>
            <a:r>
              <a:rPr lang="en-US" altLang="en-US" sz="2000" dirty="0">
                <a:solidFill>
                  <a:srgbClr val="000000"/>
                </a:solidFill>
                <a:latin typeface="Courier New" panose="02070309020205020404" pitchFamily="49" charset="0"/>
              </a:rPr>
              <a:t> x2</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y</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p>
          <a:p>
            <a:pPr fontAlgn="t"/>
            <a:r>
              <a:rPr lang="en-US" altLang="en-US" sz="2000" dirty="0">
                <a:solidFill>
                  <a:srgbClr val="993333"/>
                </a:solidFill>
                <a:latin typeface="Courier New" panose="02070309020205020404" pitchFamily="49" charset="0"/>
              </a:rPr>
              <a:t>	const</a:t>
            </a:r>
            <a:r>
              <a:rPr lang="en-US" altLang="en-US" sz="2000" dirty="0">
                <a:solidFill>
                  <a:srgbClr val="000000"/>
                </a:solidFill>
                <a:latin typeface="Courier New" panose="02070309020205020404" pitchFamily="49" charset="0"/>
              </a:rPr>
              <a:t> </a:t>
            </a:r>
            <a:r>
              <a:rPr lang="en-US" altLang="en-US" sz="2000" dirty="0">
                <a:solidFill>
                  <a:srgbClr val="993333"/>
                </a:solidFill>
                <a:latin typeface="Courier New" panose="02070309020205020404" pitchFamily="49" charset="0"/>
              </a:rPr>
              <a:t>float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threehalfs</a:t>
            </a:r>
            <a:r>
              <a:rPr lang="en-US" altLang="en-US" sz="2000" dirty="0">
                <a:solidFill>
                  <a:srgbClr val="000000"/>
                </a:solidFill>
                <a:latin typeface="Courier New" panose="02070309020205020404" pitchFamily="49" charset="0"/>
              </a:rPr>
              <a:t>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800080"/>
                </a:solidFill>
                <a:latin typeface="Courier New" panose="02070309020205020404" pitchFamily="49" charset="0"/>
              </a:rPr>
              <a:t>1.5F</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p>
          <a:p>
            <a:pPr fontAlgn="t"/>
            <a:r>
              <a:rPr lang="en-US" altLang="en-US" sz="2000" dirty="0">
                <a:solidFill>
                  <a:srgbClr val="000000"/>
                </a:solidFill>
                <a:latin typeface="Courier New" panose="02070309020205020404" pitchFamily="49" charset="0"/>
              </a:rPr>
              <a:t>	x2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number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800080"/>
                </a:solidFill>
                <a:latin typeface="Courier New" panose="02070309020205020404" pitchFamily="49" charset="0"/>
              </a:rPr>
              <a:t>0.5F</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p>
          <a:p>
            <a:pPr fontAlgn="t"/>
            <a:r>
              <a:rPr lang="en-US" altLang="en-US" sz="2000" dirty="0">
                <a:solidFill>
                  <a:srgbClr val="000000"/>
                </a:solidFill>
                <a:latin typeface="Courier New" panose="02070309020205020404" pitchFamily="49" charset="0"/>
              </a:rPr>
              <a:t>	y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number</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i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993333"/>
                </a:solidFill>
                <a:latin typeface="Courier New" panose="02070309020205020404" pitchFamily="49" charset="0"/>
              </a:rPr>
              <a:t>long</a:t>
            </a:r>
            <a:r>
              <a:rPr lang="en-US" altLang="en-US" sz="2000" dirty="0">
                <a:solidFill>
                  <a:srgbClr val="000000"/>
                </a:solidFill>
                <a:latin typeface="Courier New" panose="02070309020205020404" pitchFamily="49" charset="0"/>
              </a:rPr>
              <a:t>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339933"/>
                </a:solidFill>
                <a:latin typeface="Courier New" panose="02070309020205020404" pitchFamily="49" charset="0"/>
              </a:rPr>
              <a:t>&amp;</a:t>
            </a:r>
            <a:r>
              <a:rPr lang="en-US" altLang="en-US" sz="2000" dirty="0">
                <a:solidFill>
                  <a:srgbClr val="000000"/>
                </a:solidFill>
                <a:latin typeface="Courier New" panose="02070309020205020404" pitchFamily="49" charset="0"/>
              </a:rPr>
              <a:t>y</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p>
          <a:p>
            <a:pPr fontAlgn="t"/>
            <a:r>
              <a:rPr lang="en-US" altLang="en-US" sz="2000" dirty="0">
                <a:solidFill>
                  <a:srgbClr val="000000"/>
                </a:solidFill>
                <a:latin typeface="Courier New" panose="02070309020205020404" pitchFamily="49" charset="0"/>
              </a:rPr>
              <a:t>	</a:t>
            </a:r>
            <a:r>
              <a:rPr lang="en-US" altLang="en-US" sz="2000" i="1" dirty="0">
                <a:solidFill>
                  <a:srgbClr val="666666"/>
                </a:solidFill>
                <a:latin typeface="Courier New" panose="02070309020205020404" pitchFamily="49" charset="0"/>
              </a:rPr>
              <a:t>// evil floating point bit level hacking</a:t>
            </a:r>
            <a:r>
              <a:rPr lang="en-US" altLang="en-US" sz="2000" dirty="0">
                <a:solidFill>
                  <a:srgbClr val="000000"/>
                </a:solidFill>
                <a:latin typeface="Courier New" panose="02070309020205020404" pitchFamily="49" charset="0"/>
              </a:rPr>
              <a:t> </a:t>
            </a:r>
          </a:p>
          <a:p>
            <a:pPr fontAlgn="t"/>
            <a:r>
              <a:rPr lang="en-US" altLang="en-US" sz="2000" dirty="0">
                <a:solidFill>
                  <a:srgbClr val="000000"/>
                </a:solidFill>
                <a:latin typeface="Courier New" panose="02070309020205020404" pitchFamily="49" charset="0"/>
              </a:rPr>
              <a:t>	i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208080"/>
                </a:solidFill>
                <a:latin typeface="Courier New" panose="02070309020205020404" pitchFamily="49" charset="0"/>
              </a:rPr>
              <a:t>0x5f3759df</a:t>
            </a:r>
            <a:r>
              <a:rPr lang="en-US" altLang="en-US" sz="2000" dirty="0">
                <a:solidFill>
                  <a:srgbClr val="000000"/>
                </a:solidFill>
                <a:latin typeface="Courier New" panose="02070309020205020404" pitchFamily="49" charset="0"/>
              </a:rPr>
              <a:t>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i </a:t>
            </a:r>
            <a:r>
              <a:rPr lang="en-US" altLang="en-US" sz="2000" dirty="0">
                <a:solidFill>
                  <a:srgbClr val="339933"/>
                </a:solidFill>
                <a:latin typeface="Courier New" panose="02070309020205020404" pitchFamily="49" charset="0"/>
              </a:rPr>
              <a:t>&gt;&gt;</a:t>
            </a:r>
            <a:r>
              <a:rPr lang="en-US" altLang="en-US" sz="2000" dirty="0">
                <a:solidFill>
                  <a:srgbClr val="000000"/>
                </a:solidFill>
                <a:latin typeface="Courier New" panose="02070309020205020404" pitchFamily="49" charset="0"/>
              </a:rPr>
              <a:t> </a:t>
            </a:r>
            <a:r>
              <a:rPr lang="en-US" altLang="en-US" sz="2000" dirty="0">
                <a:solidFill>
                  <a:srgbClr val="0000DD"/>
                </a:solidFill>
                <a:latin typeface="Courier New" panose="02070309020205020404" pitchFamily="49" charset="0"/>
              </a:rPr>
              <a:t>1</a:t>
            </a:r>
            <a:r>
              <a:rPr lang="en-US" altLang="en-US" sz="2000" dirty="0">
                <a:solidFill>
                  <a:srgbClr val="000000"/>
                </a:solidFill>
                <a:latin typeface="Courier New" panose="02070309020205020404" pitchFamily="49" charset="0"/>
              </a:rPr>
              <a:t> </a:t>
            </a:r>
            <a:r>
              <a:rPr lang="en-US" altLang="en-US" sz="2000" dirty="0">
                <a:solidFill>
                  <a:srgbClr val="009900"/>
                </a:solidFill>
                <a:latin typeface="Courier New" panose="02070309020205020404" pitchFamily="49" charset="0"/>
              </a:rPr>
              <a:t>)</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i="1" dirty="0">
                <a:solidFill>
                  <a:srgbClr val="666666"/>
                </a:solidFill>
                <a:latin typeface="Courier New" panose="02070309020205020404" pitchFamily="49" charset="0"/>
              </a:rPr>
              <a:t>// what the fuck?</a:t>
            </a:r>
            <a:r>
              <a:rPr lang="en-US" altLang="en-US" sz="2000" dirty="0">
                <a:solidFill>
                  <a:srgbClr val="000000"/>
                </a:solidFill>
                <a:latin typeface="Courier New" panose="02070309020205020404" pitchFamily="49" charset="0"/>
              </a:rPr>
              <a:t> </a:t>
            </a:r>
          </a:p>
          <a:p>
            <a:pPr fontAlgn="t"/>
            <a:r>
              <a:rPr lang="en-US" altLang="en-US" sz="2000" dirty="0">
                <a:solidFill>
                  <a:srgbClr val="000000"/>
                </a:solidFill>
                <a:latin typeface="Courier New" panose="02070309020205020404" pitchFamily="49" charset="0"/>
              </a:rPr>
              <a:t>	y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993333"/>
                </a:solidFill>
                <a:latin typeface="Courier New" panose="02070309020205020404" pitchFamily="49" charset="0"/>
              </a:rPr>
              <a:t>float</a:t>
            </a:r>
            <a:r>
              <a:rPr lang="en-US" altLang="en-US" sz="2000" dirty="0">
                <a:solidFill>
                  <a:srgbClr val="000000"/>
                </a:solidFill>
                <a:latin typeface="Courier New" panose="02070309020205020404" pitchFamily="49" charset="0"/>
              </a:rPr>
              <a:t>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339933"/>
                </a:solidFill>
                <a:latin typeface="Courier New" panose="02070309020205020404" pitchFamily="49" charset="0"/>
              </a:rPr>
              <a:t>&amp;</a:t>
            </a:r>
            <a:r>
              <a:rPr lang="en-US" altLang="en-US" sz="2000" dirty="0">
                <a:solidFill>
                  <a:srgbClr val="000000"/>
                </a:solidFill>
                <a:latin typeface="Courier New" panose="02070309020205020404" pitchFamily="49" charset="0"/>
              </a:rPr>
              <a:t>i</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p>
          <a:p>
            <a:pPr fontAlgn="t"/>
            <a:r>
              <a:rPr lang="en-US" altLang="en-US" sz="2000" dirty="0">
                <a:solidFill>
                  <a:srgbClr val="000000"/>
                </a:solidFill>
                <a:latin typeface="Courier New" panose="02070309020205020404" pitchFamily="49" charset="0"/>
              </a:rPr>
              <a:t>	y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y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err="1">
                <a:solidFill>
                  <a:srgbClr val="000000"/>
                </a:solidFill>
                <a:latin typeface="Courier New" panose="02070309020205020404" pitchFamily="49" charset="0"/>
              </a:rPr>
              <a:t>threehalfs</a:t>
            </a:r>
            <a:r>
              <a:rPr lang="en-US" altLang="en-US" sz="2000" dirty="0">
                <a:solidFill>
                  <a:srgbClr val="000000"/>
                </a:solidFill>
                <a:latin typeface="Courier New" panose="02070309020205020404" pitchFamily="49" charset="0"/>
              </a:rPr>
              <a:t>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x2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y </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y </a:t>
            </a:r>
            <a:r>
              <a:rPr lang="en-US" altLang="en-US" sz="2000" dirty="0">
                <a:solidFill>
                  <a:srgbClr val="009900"/>
                </a:solidFill>
                <a:latin typeface="Courier New" panose="02070309020205020404" pitchFamily="49" charset="0"/>
              </a:rPr>
              <a:t>)</a:t>
            </a:r>
            <a:r>
              <a:rPr lang="en-US" altLang="en-US" sz="2000" dirty="0">
                <a:solidFill>
                  <a:srgbClr val="000000"/>
                </a:solidFill>
                <a:latin typeface="Courier New" panose="02070309020205020404" pitchFamily="49" charset="0"/>
              </a:rPr>
              <a:t> </a:t>
            </a:r>
            <a:r>
              <a:rPr lang="en-US" altLang="en-US" sz="2000" dirty="0">
                <a:solidFill>
                  <a:srgbClr val="009900"/>
                </a:solidFill>
                <a:latin typeface="Courier New" panose="02070309020205020404" pitchFamily="49" charset="0"/>
              </a:rPr>
              <a:t>)</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p>
          <a:p>
            <a:pPr fontAlgn="t"/>
            <a:r>
              <a:rPr lang="en-US" altLang="en-US" sz="2000" dirty="0">
                <a:solidFill>
                  <a:srgbClr val="000000"/>
                </a:solidFill>
                <a:latin typeface="Courier New" panose="02070309020205020404" pitchFamily="49" charset="0"/>
              </a:rPr>
              <a:t>	</a:t>
            </a:r>
            <a:r>
              <a:rPr lang="en-US" altLang="en-US" sz="2000" i="1" dirty="0">
                <a:solidFill>
                  <a:srgbClr val="666666"/>
                </a:solidFill>
                <a:latin typeface="Courier New" panose="02070309020205020404" pitchFamily="49" charset="0"/>
              </a:rPr>
              <a:t>// 1st iteration</a:t>
            </a:r>
            <a:r>
              <a:rPr lang="en-US" altLang="en-US" sz="2000" dirty="0">
                <a:solidFill>
                  <a:srgbClr val="000000"/>
                </a:solidFill>
                <a:latin typeface="Courier New" panose="02070309020205020404" pitchFamily="49" charset="0"/>
              </a:rPr>
              <a:t> </a:t>
            </a:r>
          </a:p>
          <a:p>
            <a:pPr fontAlgn="t"/>
            <a:r>
              <a:rPr lang="en-US" altLang="en-US" sz="2000" i="1" dirty="0">
                <a:solidFill>
                  <a:srgbClr val="666666"/>
                </a:solidFill>
                <a:latin typeface="Courier New" panose="02070309020205020404" pitchFamily="49" charset="0"/>
              </a:rPr>
              <a:t>	// y = y * ( </a:t>
            </a:r>
            <a:r>
              <a:rPr lang="en-US" altLang="en-US" sz="2000" i="1" dirty="0" err="1">
                <a:solidFill>
                  <a:srgbClr val="666666"/>
                </a:solidFill>
                <a:latin typeface="Courier New" panose="02070309020205020404" pitchFamily="49" charset="0"/>
              </a:rPr>
              <a:t>threehalfs</a:t>
            </a:r>
            <a:r>
              <a:rPr lang="en-US" altLang="en-US" sz="2000" i="1" dirty="0">
                <a:solidFill>
                  <a:srgbClr val="666666"/>
                </a:solidFill>
                <a:latin typeface="Courier New" panose="02070309020205020404" pitchFamily="49" charset="0"/>
              </a:rPr>
              <a:t> - ( x2 * y * y ) ); </a:t>
            </a:r>
          </a:p>
          <a:p>
            <a:pPr fontAlgn="t"/>
            <a:r>
              <a:rPr lang="en-US" altLang="en-US" sz="2000" i="1" dirty="0">
                <a:solidFill>
                  <a:srgbClr val="666666"/>
                </a:solidFill>
                <a:latin typeface="Courier New" panose="02070309020205020404" pitchFamily="49" charset="0"/>
              </a:rPr>
              <a:t>	// 2nd iteration, this can be removed</a:t>
            </a:r>
            <a:r>
              <a:rPr lang="en-US" altLang="en-US" sz="2000" dirty="0">
                <a:solidFill>
                  <a:srgbClr val="000000"/>
                </a:solidFill>
                <a:latin typeface="Courier New" panose="02070309020205020404" pitchFamily="49" charset="0"/>
              </a:rPr>
              <a:t> </a:t>
            </a:r>
          </a:p>
          <a:p>
            <a:pPr fontAlgn="t"/>
            <a:r>
              <a:rPr lang="en-US" altLang="en-US" sz="2000" dirty="0">
                <a:solidFill>
                  <a:srgbClr val="B1B100"/>
                </a:solidFill>
                <a:latin typeface="Courier New" panose="02070309020205020404" pitchFamily="49" charset="0"/>
              </a:rPr>
              <a:t>	return</a:t>
            </a:r>
            <a:r>
              <a:rPr lang="en-US" altLang="en-US" sz="2000" dirty="0">
                <a:solidFill>
                  <a:srgbClr val="000000"/>
                </a:solidFill>
                <a:latin typeface="Courier New" panose="02070309020205020404" pitchFamily="49" charset="0"/>
              </a:rPr>
              <a:t> y</a:t>
            </a:r>
            <a:r>
              <a:rPr lang="en-US" altLang="en-US" sz="2000" dirty="0">
                <a:solidFill>
                  <a:srgbClr val="339933"/>
                </a:solidFill>
                <a:latin typeface="Courier New" panose="02070309020205020404" pitchFamily="49" charset="0"/>
              </a:rPr>
              <a:t>;</a:t>
            </a:r>
            <a:r>
              <a:rPr lang="en-US" altLang="en-US" sz="2000" dirty="0">
                <a:solidFill>
                  <a:srgbClr val="000000"/>
                </a:solidFill>
                <a:latin typeface="Courier New" panose="02070309020205020404" pitchFamily="49" charset="0"/>
              </a:rPr>
              <a:t> </a:t>
            </a:r>
          </a:p>
          <a:p>
            <a:pPr fontAlgn="t"/>
            <a:r>
              <a:rPr lang="en-US" altLang="en-US" sz="2000" dirty="0">
                <a:solidFill>
                  <a:srgbClr val="009900"/>
                </a:solidFill>
                <a:latin typeface="Courier New" panose="02070309020205020404" pitchFamily="49" charset="0"/>
              </a:rPr>
              <a:t>}</a:t>
            </a:r>
            <a:r>
              <a:rPr lang="en-US" altLang="en-US" sz="1100" dirty="0"/>
              <a:t> </a:t>
            </a:r>
            <a:endParaRPr lang="en-US" altLang="en-US" sz="4800" dirty="0"/>
          </a:p>
        </p:txBody>
      </p:sp>
      <p:sp>
        <p:nvSpPr>
          <p:cNvPr id="96261" name="TextBox 2">
            <a:extLst>
              <a:ext uri="{FF2B5EF4-FFF2-40B4-BE49-F238E27FC236}">
                <a16:creationId xmlns:a16="http://schemas.microsoft.com/office/drawing/2014/main" id="{AB483135-82CB-42CB-B3CB-A57EF4E00BB1}"/>
              </a:ext>
            </a:extLst>
          </p:cNvPr>
          <p:cNvSpPr txBox="1">
            <a:spLocks noChangeArrowheads="1"/>
          </p:cNvSpPr>
          <p:nvPr/>
        </p:nvSpPr>
        <p:spPr bwMode="auto">
          <a:xfrm>
            <a:off x="1676400" y="5486400"/>
            <a:ext cx="64373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800" dirty="0"/>
              <a:t>Quake 3 Arena code (Wikipedia). </a:t>
            </a:r>
          </a:p>
          <a:p>
            <a:r>
              <a:rPr lang="en-GB" altLang="en-US" sz="2800" dirty="0"/>
              <a:t>Any idea about what it does?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301B558-322D-4D84-9947-B73288348A62}"/>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Further Reading</a:t>
            </a:r>
          </a:p>
        </p:txBody>
      </p:sp>
      <p:sp>
        <p:nvSpPr>
          <p:cNvPr id="98307" name="Rectangle 7">
            <a:extLst>
              <a:ext uri="{FF2B5EF4-FFF2-40B4-BE49-F238E27FC236}">
                <a16:creationId xmlns:a16="http://schemas.microsoft.com/office/drawing/2014/main" id="{817E75CE-37ED-402B-A217-EDA819E21A07}"/>
              </a:ext>
            </a:extLst>
          </p:cNvPr>
          <p:cNvSpPr>
            <a:spLocks noGrp="1" noChangeArrowheads="1"/>
          </p:cNvSpPr>
          <p:nvPr>
            <p:ph sz="quarter" idx="1"/>
          </p:nvPr>
        </p:nvSpPr>
        <p:spPr>
          <a:xfrm>
            <a:off x="228600" y="1066800"/>
            <a:ext cx="8686800" cy="5257800"/>
          </a:xfrm>
          <a:extLst>
            <a:ext uri="{91240B29-F687-4F45-9708-019B960494DF}">
              <a14:hiddenLine xmlns:a14="http://schemas.microsoft.com/office/drawing/2010/main" w="31750">
                <a:solidFill>
                  <a:srgbClr val="3A527A"/>
                </a:solidFill>
                <a:miter lim="800000"/>
                <a:headEnd/>
                <a:tailEnd/>
              </a14:hiddenLine>
            </a:ext>
          </a:extLst>
        </p:spPr>
        <p:txBody>
          <a:bodyPr/>
          <a:lstStyle/>
          <a:p>
            <a:pPr eaLnBrk="1" hangingPunct="1"/>
            <a:endParaRPr lang="en-GB" altLang="en-US" sz="2800"/>
          </a:p>
          <a:p>
            <a:pPr eaLnBrk="1" hangingPunct="1"/>
            <a:r>
              <a:rPr lang="en-GB" altLang="en-US" sz="2800"/>
              <a:t>Verilog.</a:t>
            </a:r>
          </a:p>
          <a:p>
            <a:pPr eaLnBrk="1" hangingPunct="1"/>
            <a:endParaRPr lang="en-GB" altLang="en-US" sz="2800"/>
          </a:p>
          <a:p>
            <a:pPr eaLnBrk="1" hangingPunct="1"/>
            <a:r>
              <a:rPr lang="en-GB" altLang="en-US" sz="2800"/>
              <a:t> VHDL.</a:t>
            </a:r>
          </a:p>
          <a:p>
            <a:pPr eaLnBrk="1" hangingPunct="1"/>
            <a:endParaRPr lang="en-GB" altLang="en-US" sz="2800"/>
          </a:p>
          <a:p>
            <a:pPr eaLnBrk="1" hangingPunct="1"/>
            <a:r>
              <a:rPr lang="en-GB" altLang="en-US" sz="2800"/>
              <a:t>Various Circuit designs.</a:t>
            </a:r>
          </a:p>
          <a:p>
            <a:pPr eaLnBrk="1" hangingPunct="1"/>
            <a:endParaRPr lang="en-GB" altLang="en-US" sz="2800">
              <a:solidFill>
                <a:srgbClr val="320064"/>
              </a:solidFill>
            </a:endParaRPr>
          </a:p>
        </p:txBody>
      </p:sp>
      <p:sp>
        <p:nvSpPr>
          <p:cNvPr id="98308" name="Text Box 3">
            <a:extLst>
              <a:ext uri="{FF2B5EF4-FFF2-40B4-BE49-F238E27FC236}">
                <a16:creationId xmlns:a16="http://schemas.microsoft.com/office/drawing/2014/main" id="{D04CA740-ACEE-4F1D-B3AD-6EB55AD8F7D7}"/>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EC35354-DABD-402F-83E5-F9DE3F891E46}" type="slidenum">
              <a:rPr lang="en-US" altLang="en-US" sz="1400" b="1">
                <a:latin typeface="Times New Roman" panose="02020603050405020304" pitchFamily="18" charset="0"/>
              </a:rPr>
              <a:pPr algn="ctr" eaLnBrk="1" hangingPunct="1"/>
              <a:t>48</a:t>
            </a:fld>
            <a:endParaRPr lang="fr-FR" altLang="en-US" sz="1400" b="1">
              <a:latin typeface="Times New Roman" panose="02020603050405020304" pitchFamily="18" charset="0"/>
            </a:endParaRPr>
          </a:p>
        </p:txBody>
      </p:sp>
      <p:sp>
        <p:nvSpPr>
          <p:cNvPr id="98309" name="Text Box 4">
            <a:extLst>
              <a:ext uri="{FF2B5EF4-FFF2-40B4-BE49-F238E27FC236}">
                <a16:creationId xmlns:a16="http://schemas.microsoft.com/office/drawing/2014/main" id="{1FB07EB3-637A-4E32-B7BA-715FC7DA7ABA}"/>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98310" name="Text Box 5">
            <a:extLst>
              <a:ext uri="{FF2B5EF4-FFF2-40B4-BE49-F238E27FC236}">
                <a16:creationId xmlns:a16="http://schemas.microsoft.com/office/drawing/2014/main" id="{C4D0EA08-D93F-4FD8-8B23-AD7148161BA1}"/>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488EF0BB-58BC-4234-8998-17EF365E6AD1}"/>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Other topics seen separately </a:t>
            </a:r>
          </a:p>
        </p:txBody>
      </p:sp>
      <p:sp>
        <p:nvSpPr>
          <p:cNvPr id="99331" name="Rectangle 7">
            <a:extLst>
              <a:ext uri="{FF2B5EF4-FFF2-40B4-BE49-F238E27FC236}">
                <a16:creationId xmlns:a16="http://schemas.microsoft.com/office/drawing/2014/main" id="{B7D5593B-F019-42DA-90F0-68BCD93DD7A4}"/>
              </a:ext>
            </a:extLst>
          </p:cNvPr>
          <p:cNvSpPr>
            <a:spLocks noGrp="1" noChangeArrowheads="1"/>
          </p:cNvSpPr>
          <p:nvPr>
            <p:ph sz="quarter" idx="1"/>
          </p:nvPr>
        </p:nvSpPr>
        <p:spPr>
          <a:xfrm>
            <a:off x="228600" y="1066800"/>
            <a:ext cx="8686800" cy="5257800"/>
          </a:xfrm>
          <a:extLst>
            <a:ext uri="{91240B29-F687-4F45-9708-019B960494DF}">
              <a14:hiddenLine xmlns:a14="http://schemas.microsoft.com/office/drawing/2010/main" w="31750">
                <a:solidFill>
                  <a:srgbClr val="3A527A"/>
                </a:solidFill>
                <a:miter lim="800000"/>
                <a:headEnd/>
                <a:tailEnd/>
              </a14:hiddenLine>
            </a:ext>
          </a:extLst>
        </p:spPr>
        <p:txBody>
          <a:bodyPr/>
          <a:lstStyle/>
          <a:p>
            <a:pPr eaLnBrk="1" hangingPunct="1">
              <a:lnSpc>
                <a:spcPct val="150000"/>
              </a:lnSpc>
            </a:pPr>
            <a:r>
              <a:rPr lang="en-GB" altLang="en-US" sz="2800"/>
              <a:t>Transactional memory.</a:t>
            </a:r>
          </a:p>
          <a:p>
            <a:pPr eaLnBrk="1" hangingPunct="1">
              <a:lnSpc>
                <a:spcPct val="150000"/>
              </a:lnSpc>
            </a:pPr>
            <a:r>
              <a:rPr lang="en-GB" altLang="en-US" sz="2800"/>
              <a:t>Cache.</a:t>
            </a:r>
          </a:p>
          <a:p>
            <a:pPr eaLnBrk="1" hangingPunct="1">
              <a:lnSpc>
                <a:spcPct val="150000"/>
              </a:lnSpc>
            </a:pPr>
            <a:r>
              <a:rPr lang="en-GB" altLang="en-US" sz="2800"/>
              <a:t>TLB</a:t>
            </a:r>
          </a:p>
          <a:p>
            <a:pPr eaLnBrk="1" hangingPunct="1">
              <a:lnSpc>
                <a:spcPct val="150000"/>
              </a:lnSpc>
            </a:pPr>
            <a:r>
              <a:rPr lang="en-GB" altLang="en-US" sz="2800"/>
              <a:t>MMU</a:t>
            </a:r>
          </a:p>
          <a:p>
            <a:pPr eaLnBrk="1" hangingPunct="1">
              <a:lnSpc>
                <a:spcPct val="150000"/>
              </a:lnSpc>
            </a:pPr>
            <a:r>
              <a:rPr lang="en-GB" altLang="en-US" sz="2800"/>
              <a:t>Cache trashing.</a:t>
            </a:r>
          </a:p>
          <a:p>
            <a:pPr eaLnBrk="1" hangingPunct="1"/>
            <a:endParaRPr lang="en-GB" altLang="en-US" sz="2800">
              <a:solidFill>
                <a:srgbClr val="320064"/>
              </a:solidFill>
            </a:endParaRPr>
          </a:p>
        </p:txBody>
      </p:sp>
      <p:sp>
        <p:nvSpPr>
          <p:cNvPr id="99332" name="Text Box 3">
            <a:extLst>
              <a:ext uri="{FF2B5EF4-FFF2-40B4-BE49-F238E27FC236}">
                <a16:creationId xmlns:a16="http://schemas.microsoft.com/office/drawing/2014/main" id="{B077E7A2-64B8-43C9-8ABE-55ED09446A0A}"/>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3060008E-07A8-43D9-AB8F-E22B17C8C258}" type="slidenum">
              <a:rPr lang="en-US" altLang="en-US" sz="1400" b="1">
                <a:latin typeface="Times New Roman" panose="02020603050405020304" pitchFamily="18" charset="0"/>
              </a:rPr>
              <a:pPr algn="ctr" eaLnBrk="1" hangingPunct="1"/>
              <a:t>49</a:t>
            </a:fld>
            <a:endParaRPr lang="fr-FR" altLang="en-US" sz="1400" b="1">
              <a:latin typeface="Times New Roman" panose="02020603050405020304" pitchFamily="18" charset="0"/>
            </a:endParaRPr>
          </a:p>
        </p:txBody>
      </p:sp>
      <p:sp>
        <p:nvSpPr>
          <p:cNvPr id="99333" name="Text Box 4">
            <a:extLst>
              <a:ext uri="{FF2B5EF4-FFF2-40B4-BE49-F238E27FC236}">
                <a16:creationId xmlns:a16="http://schemas.microsoft.com/office/drawing/2014/main" id="{32EAF3AA-1A80-43C2-8296-2E851AD7A4E4}"/>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99334" name="Text Box 5">
            <a:extLst>
              <a:ext uri="{FF2B5EF4-FFF2-40B4-BE49-F238E27FC236}">
                <a16:creationId xmlns:a16="http://schemas.microsoft.com/office/drawing/2014/main" id="{BFAED2CC-1AFC-45BC-8778-658071D62AD5}"/>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4763745-8392-4951-A9EE-92F32C793D9E}"/>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Simple Adder</a:t>
            </a:r>
          </a:p>
        </p:txBody>
      </p:sp>
      <p:sp>
        <p:nvSpPr>
          <p:cNvPr id="9219" name="Rectangle 7">
            <a:extLst>
              <a:ext uri="{FF2B5EF4-FFF2-40B4-BE49-F238E27FC236}">
                <a16:creationId xmlns:a16="http://schemas.microsoft.com/office/drawing/2014/main" id="{36588190-6E6A-41D2-9AB9-EA1F43DBB0CA}"/>
              </a:ext>
            </a:extLst>
          </p:cNvPr>
          <p:cNvSpPr>
            <a:spLocks noGrp="1" noChangeArrowheads="1"/>
          </p:cNvSpPr>
          <p:nvPr>
            <p:ph sz="quarter" idx="1"/>
          </p:nvPr>
        </p:nvSpPr>
        <p:spPr>
          <a:xfrm>
            <a:off x="228600" y="1066800"/>
            <a:ext cx="8686800" cy="5257800"/>
          </a:xfrm>
        </p:spPr>
        <p:txBody>
          <a:bodyPr/>
          <a:lstStyle/>
          <a:p>
            <a:pPr eaLnBrk="1" hangingPunct="1">
              <a:defRPr/>
            </a:pPr>
            <a:r>
              <a:rPr lang="en-GB" altLang="en-US" dirty="0"/>
              <a:t>Logical gates can be combined to create circuits like adders, multipliers, etc…</a:t>
            </a:r>
          </a:p>
          <a:p>
            <a:pPr eaLnBrk="1" hangingPunct="1">
              <a:defRPr/>
            </a:pPr>
            <a:r>
              <a:rPr lang="en-GB" altLang="en-US" dirty="0"/>
              <a:t>A 1-bit and 4-bit adders </a:t>
            </a:r>
          </a:p>
          <a:p>
            <a:pPr eaLnBrk="1" hangingPunct="1">
              <a:defRPr/>
            </a:pPr>
            <a:endParaRPr lang="en-GB" altLang="en-US" dirty="0">
              <a:solidFill>
                <a:srgbClr val="320064"/>
              </a:solidFill>
            </a:endParaRPr>
          </a:p>
          <a:p>
            <a:pPr eaLnBrk="1" hangingPunct="1">
              <a:defRPr/>
            </a:pPr>
            <a:endParaRPr lang="en-GB" altLang="en-US" dirty="0">
              <a:solidFill>
                <a:srgbClr val="320064"/>
              </a:solidFill>
            </a:endParaRPr>
          </a:p>
          <a:p>
            <a:pPr eaLnBrk="1" hangingPunct="1">
              <a:defRPr/>
            </a:pPr>
            <a:endParaRPr lang="en-GB" altLang="en-US" dirty="0">
              <a:solidFill>
                <a:srgbClr val="320064"/>
              </a:solidFill>
            </a:endParaRPr>
          </a:p>
          <a:p>
            <a:pPr marL="0" indent="0" algn="r" eaLnBrk="1" hangingPunct="1">
              <a:buFont typeface="Wingdings" panose="05000000000000000000" pitchFamily="2" charset="2"/>
              <a:buNone/>
              <a:defRPr/>
            </a:pPr>
            <a:r>
              <a:rPr lang="en-GB" sz="1800" dirty="0">
                <a:hlinkClick r:id="rId3"/>
              </a:rPr>
              <a:t>http://</a:t>
            </a:r>
            <a:r>
              <a:rPr lang="en-GB" sz="1800" dirty="0">
                <a:hlinkClick r:id="rId4"/>
              </a:rPr>
              <a:t>http://en.wikipedia.org/wiki/Adder_(electronics)</a:t>
            </a:r>
            <a:endParaRPr lang="en-GB" altLang="en-US" dirty="0">
              <a:solidFill>
                <a:srgbClr val="320064"/>
              </a:solidFill>
            </a:endParaRPr>
          </a:p>
          <a:p>
            <a:pPr eaLnBrk="1" hangingPunct="1">
              <a:defRPr/>
            </a:pPr>
            <a:endParaRPr lang="en-GB" altLang="en-US" dirty="0">
              <a:solidFill>
                <a:srgbClr val="320064"/>
              </a:solidFill>
            </a:endParaRPr>
          </a:p>
          <a:p>
            <a:pPr eaLnBrk="1" hangingPunct="1">
              <a:defRPr/>
            </a:pPr>
            <a:r>
              <a:rPr lang="en-GB" altLang="en-US" dirty="0"/>
              <a:t>Adders can be combined to create n-bits adders (e.g. 32-bit adder, </a:t>
            </a:r>
            <a:r>
              <a:rPr lang="en-GB" altLang="en-US" dirty="0" err="1"/>
              <a:t>etc</a:t>
            </a:r>
            <a:r>
              <a:rPr lang="en-GB" altLang="en-US" dirty="0"/>
              <a:t>).</a:t>
            </a:r>
          </a:p>
          <a:p>
            <a:pPr lvl="1" eaLnBrk="1" hangingPunct="1">
              <a:defRPr/>
            </a:pPr>
            <a:r>
              <a:rPr lang="en-GB" altLang="en-US" sz="2400" dirty="0"/>
              <a:t>Multipliers, comparators, tests </a:t>
            </a:r>
          </a:p>
          <a:p>
            <a:pPr lvl="1" eaLnBrk="1" hangingPunct="1">
              <a:defRPr/>
            </a:pPr>
            <a:r>
              <a:rPr lang="en-GB" altLang="en-US" sz="2400" dirty="0"/>
              <a:t>More specialized: bit counts, random number generators, 		etc…</a:t>
            </a:r>
          </a:p>
          <a:p>
            <a:pPr eaLnBrk="1" hangingPunct="1">
              <a:defRPr/>
            </a:pPr>
            <a:endParaRPr lang="en-GB" altLang="en-US" sz="2800" dirty="0">
              <a:solidFill>
                <a:srgbClr val="320064"/>
              </a:solidFill>
            </a:endParaRPr>
          </a:p>
          <a:p>
            <a:pPr eaLnBrk="1" hangingPunct="1">
              <a:defRPr/>
            </a:pPr>
            <a:endParaRPr lang="en-GB" altLang="en-US" sz="2800" dirty="0">
              <a:solidFill>
                <a:srgbClr val="320064"/>
              </a:solidFill>
            </a:endParaRPr>
          </a:p>
          <a:p>
            <a:pPr marL="0" indent="0" eaLnBrk="1" hangingPunct="1">
              <a:buFont typeface="Wingdings" panose="05000000000000000000" pitchFamily="2" charset="2"/>
              <a:buNone/>
              <a:defRPr/>
            </a:pPr>
            <a:endParaRPr lang="en-GB" altLang="en-US" sz="2800" dirty="0">
              <a:solidFill>
                <a:srgbClr val="320064"/>
              </a:solidFill>
            </a:endParaRPr>
          </a:p>
        </p:txBody>
      </p:sp>
      <p:sp>
        <p:nvSpPr>
          <p:cNvPr id="18436" name="Text Box 3">
            <a:extLst>
              <a:ext uri="{FF2B5EF4-FFF2-40B4-BE49-F238E27FC236}">
                <a16:creationId xmlns:a16="http://schemas.microsoft.com/office/drawing/2014/main" id="{B72450B4-C32A-4194-BBA2-D2AAE61EB280}"/>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FD36F46-0EA6-4D92-9D22-302B57EDE0FF}" type="slidenum">
              <a:rPr lang="en-US" altLang="en-US" sz="1400" b="1">
                <a:latin typeface="Times New Roman" panose="02020603050405020304" pitchFamily="18" charset="0"/>
              </a:rPr>
              <a:pPr algn="ctr" eaLnBrk="1" hangingPunct="1"/>
              <a:t>5</a:t>
            </a:fld>
            <a:endParaRPr lang="fr-FR" altLang="en-US" sz="1400" b="1">
              <a:latin typeface="Times New Roman" panose="02020603050405020304" pitchFamily="18" charset="0"/>
            </a:endParaRPr>
          </a:p>
        </p:txBody>
      </p:sp>
      <p:sp>
        <p:nvSpPr>
          <p:cNvPr id="18437" name="Text Box 4">
            <a:extLst>
              <a:ext uri="{FF2B5EF4-FFF2-40B4-BE49-F238E27FC236}">
                <a16:creationId xmlns:a16="http://schemas.microsoft.com/office/drawing/2014/main" id="{A3DEB51A-5428-4D25-90FD-5E31C55A6BF3}"/>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18438" name="Text Box 5">
            <a:extLst>
              <a:ext uri="{FF2B5EF4-FFF2-40B4-BE49-F238E27FC236}">
                <a16:creationId xmlns:a16="http://schemas.microsoft.com/office/drawing/2014/main" id="{A83350B1-58AE-4916-9E05-EE6FD47FFC5A}"/>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pic>
        <p:nvPicPr>
          <p:cNvPr id="18439" name="Picture 2">
            <a:extLst>
              <a:ext uri="{FF2B5EF4-FFF2-40B4-BE49-F238E27FC236}">
                <a16:creationId xmlns:a16="http://schemas.microsoft.com/office/drawing/2014/main" id="{2536D4A6-0DE7-498B-8574-D5AEF027C3D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632075"/>
            <a:ext cx="18700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
            <a:extLst>
              <a:ext uri="{FF2B5EF4-FFF2-40B4-BE49-F238E27FC236}">
                <a16:creationId xmlns:a16="http://schemas.microsoft.com/office/drawing/2014/main" id="{8600DC36-E3B4-48DF-A32D-0A9742B1724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29150" y="1981200"/>
            <a:ext cx="3821113"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ED9C9F6B-02D5-4F68-BB19-4CF789E4DC38}"/>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Advanced Adder</a:t>
            </a:r>
          </a:p>
        </p:txBody>
      </p:sp>
      <p:sp>
        <p:nvSpPr>
          <p:cNvPr id="9219" name="Rectangle 7">
            <a:extLst>
              <a:ext uri="{FF2B5EF4-FFF2-40B4-BE49-F238E27FC236}">
                <a16:creationId xmlns:a16="http://schemas.microsoft.com/office/drawing/2014/main" id="{BA4F673C-28B4-4040-A135-7D7F33799B2F}"/>
              </a:ext>
            </a:extLst>
          </p:cNvPr>
          <p:cNvSpPr>
            <a:spLocks noGrp="1" noChangeArrowheads="1"/>
          </p:cNvSpPr>
          <p:nvPr>
            <p:ph sz="quarter" idx="1"/>
          </p:nvPr>
        </p:nvSpPr>
        <p:spPr>
          <a:xfrm>
            <a:off x="228600" y="1066800"/>
            <a:ext cx="8686800" cy="5257800"/>
          </a:xfrm>
        </p:spPr>
        <p:txBody>
          <a:bodyPr/>
          <a:lstStyle/>
          <a:p>
            <a:pPr eaLnBrk="1" hangingPunct="1">
              <a:lnSpc>
                <a:spcPct val="120000"/>
              </a:lnSpc>
              <a:defRPr/>
            </a:pPr>
            <a:r>
              <a:rPr lang="en-GB" altLang="en-US" dirty="0"/>
              <a:t>There are various ways to implement circuits</a:t>
            </a:r>
          </a:p>
          <a:p>
            <a:pPr eaLnBrk="1" hangingPunct="1">
              <a:lnSpc>
                <a:spcPct val="120000"/>
              </a:lnSpc>
              <a:defRPr/>
            </a:pPr>
            <a:r>
              <a:rPr lang="en-GB" altLang="en-US" dirty="0" err="1"/>
              <a:t>Kogge</a:t>
            </a:r>
            <a:r>
              <a:rPr lang="en-GB" altLang="en-US" dirty="0"/>
              <a:t>–Stone adder (</a:t>
            </a:r>
            <a:r>
              <a:rPr lang="en-GB" altLang="en-US" sz="2000" dirty="0"/>
              <a:t>S=A+B, better than previous design</a:t>
            </a:r>
            <a:r>
              <a:rPr lang="en-GB" altLang="en-US" dirty="0"/>
              <a:t>): </a:t>
            </a:r>
          </a:p>
          <a:p>
            <a:pPr eaLnBrk="1" hangingPunct="1">
              <a:lnSpc>
                <a:spcPct val="120000"/>
              </a:lnSpc>
              <a:defRPr/>
            </a:pPr>
            <a:endParaRPr lang="en-GB" dirty="0">
              <a:solidFill>
                <a:srgbClr val="320064"/>
              </a:solidFill>
              <a:hlinkClick r:id="rId2"/>
            </a:endParaRPr>
          </a:p>
          <a:p>
            <a:pPr eaLnBrk="1" hangingPunct="1">
              <a:lnSpc>
                <a:spcPct val="120000"/>
              </a:lnSpc>
              <a:defRPr/>
            </a:pPr>
            <a:endParaRPr lang="en-GB" dirty="0">
              <a:solidFill>
                <a:srgbClr val="320064"/>
              </a:solidFill>
              <a:hlinkClick r:id="rId2"/>
            </a:endParaRPr>
          </a:p>
          <a:p>
            <a:pPr eaLnBrk="1" hangingPunct="1">
              <a:lnSpc>
                <a:spcPct val="120000"/>
              </a:lnSpc>
              <a:defRPr/>
            </a:pPr>
            <a:endParaRPr lang="en-GB" dirty="0">
              <a:solidFill>
                <a:srgbClr val="320064"/>
              </a:solidFill>
              <a:hlinkClick r:id="rId2"/>
            </a:endParaRPr>
          </a:p>
          <a:p>
            <a:pPr marL="0" indent="0" eaLnBrk="1" hangingPunct="1">
              <a:lnSpc>
                <a:spcPct val="120000"/>
              </a:lnSpc>
              <a:buFont typeface="Wingdings" panose="05000000000000000000" pitchFamily="2" charset="2"/>
              <a:buNone/>
              <a:defRPr/>
            </a:pPr>
            <a:endParaRPr lang="en-GB" dirty="0">
              <a:solidFill>
                <a:srgbClr val="320064"/>
              </a:solidFill>
              <a:hlinkClick r:id="rId2"/>
            </a:endParaRPr>
          </a:p>
          <a:p>
            <a:pPr marL="0" indent="0" eaLnBrk="1" hangingPunct="1">
              <a:lnSpc>
                <a:spcPct val="120000"/>
              </a:lnSpc>
              <a:buFont typeface="Wingdings" panose="05000000000000000000" pitchFamily="2" charset="2"/>
              <a:buNone/>
              <a:defRPr/>
            </a:pPr>
            <a:endParaRPr lang="en-GB" sz="1800" dirty="0">
              <a:hlinkClick r:id="rId2"/>
            </a:endParaRPr>
          </a:p>
          <a:p>
            <a:pPr marL="0" indent="0" eaLnBrk="1" hangingPunct="1">
              <a:lnSpc>
                <a:spcPct val="120000"/>
              </a:lnSpc>
              <a:buFont typeface="Wingdings" panose="05000000000000000000" pitchFamily="2" charset="2"/>
              <a:buNone/>
              <a:defRPr/>
            </a:pPr>
            <a:r>
              <a:rPr lang="en-GB" sz="1800" dirty="0">
                <a:hlinkClick r:id="rId2"/>
              </a:rPr>
              <a:t>http://en.wikipedia.org/wiki/Kogge%E2%80%93Stone_adder</a:t>
            </a:r>
            <a:endParaRPr lang="en-GB" altLang="en-US" sz="1800" dirty="0">
              <a:solidFill>
                <a:srgbClr val="320064"/>
              </a:solidFill>
            </a:endParaRPr>
          </a:p>
          <a:p>
            <a:pPr eaLnBrk="1" hangingPunct="1">
              <a:lnSpc>
                <a:spcPct val="120000"/>
              </a:lnSpc>
              <a:defRPr/>
            </a:pPr>
            <a:r>
              <a:rPr lang="en-GB" altLang="en-US" dirty="0"/>
              <a:t>Depth of circuit is important (delay/latency)</a:t>
            </a:r>
          </a:p>
          <a:p>
            <a:pPr lvl="1" eaLnBrk="1" hangingPunct="1">
              <a:lnSpc>
                <a:spcPct val="120000"/>
              </a:lnSpc>
              <a:defRPr/>
            </a:pPr>
            <a:r>
              <a:rPr lang="en-GB" altLang="en-US" sz="2400" dirty="0"/>
              <a:t>And so the number of links (complexity).</a:t>
            </a:r>
          </a:p>
          <a:p>
            <a:pPr lvl="1" eaLnBrk="1" hangingPunct="1">
              <a:lnSpc>
                <a:spcPct val="120000"/>
              </a:lnSpc>
              <a:defRPr/>
            </a:pPr>
            <a:r>
              <a:rPr lang="en-GB" altLang="en-US" sz="2400" dirty="0"/>
              <a:t>And so the maximum distance (signal propagation: latency). </a:t>
            </a:r>
          </a:p>
          <a:p>
            <a:pPr eaLnBrk="1" hangingPunct="1">
              <a:defRPr/>
            </a:pPr>
            <a:endParaRPr lang="en-GB" altLang="en-US" sz="2800" dirty="0">
              <a:solidFill>
                <a:srgbClr val="320064"/>
              </a:solidFill>
            </a:endParaRPr>
          </a:p>
          <a:p>
            <a:pPr marL="0" indent="0" eaLnBrk="1" hangingPunct="1">
              <a:buFont typeface="Wingdings" panose="05000000000000000000" pitchFamily="2" charset="2"/>
              <a:buNone/>
              <a:defRPr/>
            </a:pPr>
            <a:endParaRPr lang="en-GB" altLang="en-US" sz="2800" dirty="0">
              <a:solidFill>
                <a:srgbClr val="320064"/>
              </a:solidFill>
            </a:endParaRPr>
          </a:p>
        </p:txBody>
      </p:sp>
      <p:sp>
        <p:nvSpPr>
          <p:cNvPr id="20484" name="Text Box 3">
            <a:extLst>
              <a:ext uri="{FF2B5EF4-FFF2-40B4-BE49-F238E27FC236}">
                <a16:creationId xmlns:a16="http://schemas.microsoft.com/office/drawing/2014/main" id="{F10798BC-7F4E-461D-895D-6443A0A03D24}"/>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BBD3B2C5-CF82-4579-8260-E40005E97F48}" type="slidenum">
              <a:rPr lang="en-US" altLang="en-US" sz="1400" b="1">
                <a:latin typeface="Times New Roman" panose="02020603050405020304" pitchFamily="18" charset="0"/>
              </a:rPr>
              <a:pPr algn="ctr" eaLnBrk="1" hangingPunct="1"/>
              <a:t>6</a:t>
            </a:fld>
            <a:endParaRPr lang="fr-FR" altLang="en-US" sz="1400" b="1">
              <a:latin typeface="Times New Roman" panose="02020603050405020304" pitchFamily="18" charset="0"/>
            </a:endParaRPr>
          </a:p>
        </p:txBody>
      </p:sp>
      <p:sp>
        <p:nvSpPr>
          <p:cNvPr id="20485" name="Text Box 4">
            <a:extLst>
              <a:ext uri="{FF2B5EF4-FFF2-40B4-BE49-F238E27FC236}">
                <a16:creationId xmlns:a16="http://schemas.microsoft.com/office/drawing/2014/main" id="{2F5ED852-A501-4C60-8F55-69B789C6DD5D}"/>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20486" name="Text Box 5">
            <a:extLst>
              <a:ext uri="{FF2B5EF4-FFF2-40B4-BE49-F238E27FC236}">
                <a16:creationId xmlns:a16="http://schemas.microsoft.com/office/drawing/2014/main" id="{704F71E2-F5EA-4ACB-B54D-711CF56A1935}"/>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pic>
        <p:nvPicPr>
          <p:cNvPr id="20487" name="Picture 3">
            <a:extLst>
              <a:ext uri="{FF2B5EF4-FFF2-40B4-BE49-F238E27FC236}">
                <a16:creationId xmlns:a16="http://schemas.microsoft.com/office/drawing/2014/main" id="{884D6B9F-7BB2-401D-822B-3A9FAEA92E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8400"/>
            <a:ext cx="68580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B99352CF-3C22-4F52-A445-F39FEB3F1E77}"/>
              </a:ext>
            </a:extLst>
          </p:cNvPr>
          <p:cNvCxnSpPr/>
          <p:nvPr/>
        </p:nvCxnSpPr>
        <p:spPr>
          <a:xfrm flipH="1">
            <a:off x="1447800" y="4049713"/>
            <a:ext cx="67595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489" name="TextBox 6">
            <a:extLst>
              <a:ext uri="{FF2B5EF4-FFF2-40B4-BE49-F238E27FC236}">
                <a16:creationId xmlns:a16="http://schemas.microsoft.com/office/drawing/2014/main" id="{E45BAB0D-758C-459A-84A0-E1ED65638CA3}"/>
              </a:ext>
            </a:extLst>
          </p:cNvPr>
          <p:cNvSpPr txBox="1">
            <a:spLocks noChangeArrowheads="1"/>
          </p:cNvSpPr>
          <p:nvPr/>
        </p:nvSpPr>
        <p:spPr bwMode="auto">
          <a:xfrm>
            <a:off x="3352800" y="4049713"/>
            <a:ext cx="4953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a:t>Bits		 </a:t>
            </a:r>
            <a:r>
              <a:rPr lang="en-GB" altLang="en-US" sz="2400"/>
              <a:t>… </a:t>
            </a:r>
            <a:r>
              <a:rPr lang="en-GB" altLang="en-US" sz="2200"/>
              <a:t>S4 S3 S2 S1 S0</a:t>
            </a:r>
          </a:p>
        </p:txBody>
      </p:sp>
      <p:sp>
        <p:nvSpPr>
          <p:cNvPr id="20490" name="TextBox 17">
            <a:extLst>
              <a:ext uri="{FF2B5EF4-FFF2-40B4-BE49-F238E27FC236}">
                <a16:creationId xmlns:a16="http://schemas.microsoft.com/office/drawing/2014/main" id="{80A31F10-E806-453B-A39B-CA6840B77A63}"/>
              </a:ext>
            </a:extLst>
          </p:cNvPr>
          <p:cNvSpPr txBox="1">
            <a:spLocks noChangeArrowheads="1"/>
          </p:cNvSpPr>
          <p:nvPr/>
        </p:nvSpPr>
        <p:spPr bwMode="auto">
          <a:xfrm>
            <a:off x="4000500" y="2068513"/>
            <a:ext cx="438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GB" altLang="en-US"/>
              <a:t>		 </a:t>
            </a:r>
            <a:r>
              <a:rPr lang="en-GB" altLang="en-US" sz="1100"/>
              <a:t>… A2,B2  A1,B1  A0,B0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E7CD115-153A-45D9-9F9D-860FC1FFFCD2}"/>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Implementing </a:t>
            </a:r>
            <a:r>
              <a:rPr lang="en-GB" altLang="en-US" dirty="0" err="1"/>
              <a:t>Arithmetics</a:t>
            </a:r>
            <a:r>
              <a:rPr lang="en-GB" altLang="en-US" dirty="0"/>
              <a:t> in Hardware</a:t>
            </a:r>
          </a:p>
        </p:txBody>
      </p:sp>
      <p:sp>
        <p:nvSpPr>
          <p:cNvPr id="9219" name="Rectangle 7">
            <a:extLst>
              <a:ext uri="{FF2B5EF4-FFF2-40B4-BE49-F238E27FC236}">
                <a16:creationId xmlns:a16="http://schemas.microsoft.com/office/drawing/2014/main" id="{B040F85E-06CE-4877-931A-CB3D4CA45B60}"/>
              </a:ext>
            </a:extLst>
          </p:cNvPr>
          <p:cNvSpPr>
            <a:spLocks noGrp="1" noChangeArrowheads="1"/>
          </p:cNvSpPr>
          <p:nvPr>
            <p:ph sz="quarter" idx="1"/>
          </p:nvPr>
        </p:nvSpPr>
        <p:spPr>
          <a:xfrm>
            <a:off x="228600" y="1066800"/>
            <a:ext cx="8686800" cy="5257800"/>
          </a:xfrm>
        </p:spPr>
        <p:txBody>
          <a:bodyPr/>
          <a:lstStyle/>
          <a:p>
            <a:pPr marL="0" indent="0" eaLnBrk="1" hangingPunct="1">
              <a:lnSpc>
                <a:spcPct val="120000"/>
              </a:lnSpc>
              <a:buFont typeface="Wingdings" panose="05000000000000000000" pitchFamily="2" charset="2"/>
              <a:buNone/>
              <a:defRPr/>
            </a:pPr>
            <a:r>
              <a:rPr lang="en-GB" altLang="en-US" sz="2800" dirty="0" err="1"/>
              <a:t>Precomputed</a:t>
            </a:r>
            <a:r>
              <a:rPr lang="en-GB" altLang="en-US" sz="2800" dirty="0"/>
              <a:t> tables are often implemented in circuits</a:t>
            </a:r>
          </a:p>
          <a:p>
            <a:pPr lvl="1" eaLnBrk="1" hangingPunct="1">
              <a:lnSpc>
                <a:spcPct val="120000"/>
              </a:lnSpc>
              <a:defRPr/>
            </a:pPr>
            <a:r>
              <a:rPr lang="en-GB" altLang="en-US" sz="2500" dirty="0"/>
              <a:t>Shorter latency (just one lookup is needed in the table)</a:t>
            </a:r>
          </a:p>
          <a:p>
            <a:pPr lvl="2" eaLnBrk="1" hangingPunct="1">
              <a:lnSpc>
                <a:spcPct val="120000"/>
              </a:lnSpc>
              <a:defRPr/>
            </a:pPr>
            <a:r>
              <a:rPr lang="en-GB" altLang="en-US" sz="2200" dirty="0"/>
              <a:t>Simplicity (not in term of transistors, but only design).</a:t>
            </a:r>
          </a:p>
          <a:p>
            <a:pPr lvl="1" eaLnBrk="1" hangingPunct="1">
              <a:lnSpc>
                <a:spcPct val="120000"/>
              </a:lnSpc>
              <a:defRPr/>
            </a:pPr>
            <a:r>
              <a:rPr lang="en-GB" altLang="en-US" sz="2500" dirty="0"/>
              <a:t>Limited precision (e.g., 4x4 bit tables)</a:t>
            </a:r>
          </a:p>
          <a:p>
            <a:pPr lvl="2" eaLnBrk="1" hangingPunct="1">
              <a:lnSpc>
                <a:spcPct val="120000"/>
              </a:lnSpc>
              <a:defRPr/>
            </a:pPr>
            <a:r>
              <a:rPr lang="en-GB" altLang="en-US" sz="2200" dirty="0"/>
              <a:t>Does not scale well and requires many transistors.</a:t>
            </a:r>
          </a:p>
          <a:p>
            <a:pPr lvl="2" eaLnBrk="1" hangingPunct="1">
              <a:lnSpc>
                <a:spcPct val="120000"/>
              </a:lnSpc>
              <a:defRPr/>
            </a:pPr>
            <a:r>
              <a:rPr lang="en-GB" altLang="en-US" sz="2200" dirty="0"/>
              <a:t>Use of several iterations (e.g., Newton-Raphson) to get full precision.</a:t>
            </a:r>
          </a:p>
          <a:p>
            <a:pPr lvl="1" eaLnBrk="1" hangingPunct="1">
              <a:lnSpc>
                <a:spcPct val="120000"/>
              </a:lnSpc>
              <a:defRPr/>
            </a:pPr>
            <a:r>
              <a:rPr lang="en-GB" altLang="en-US" sz="2500" dirty="0"/>
              <a:t>Good for implementing specific, difficult circuits.</a:t>
            </a:r>
          </a:p>
          <a:p>
            <a:pPr lvl="2" eaLnBrk="1" hangingPunct="1">
              <a:lnSpc>
                <a:spcPct val="120000"/>
              </a:lnSpc>
              <a:defRPr/>
            </a:pPr>
            <a:r>
              <a:rPr lang="en-GB" altLang="en-US" sz="2200" dirty="0"/>
              <a:t>MUL, DIV, RSQRT (1/</a:t>
            </a:r>
            <a:r>
              <a:rPr lang="en-GB" altLang="en-US" sz="2200" dirty="0" err="1"/>
              <a:t>Sqrt</a:t>
            </a:r>
            <a:r>
              <a:rPr lang="en-GB" altLang="en-US" sz="2200" dirty="0"/>
              <a:t>(x)), RCP (1/x).</a:t>
            </a:r>
            <a:endParaRPr lang="en-GB" altLang="en-US" sz="2500" dirty="0"/>
          </a:p>
          <a:p>
            <a:pPr lvl="1" eaLnBrk="1" hangingPunct="1">
              <a:lnSpc>
                <a:spcPct val="120000"/>
              </a:lnSpc>
              <a:defRPr/>
            </a:pPr>
            <a:endParaRPr lang="en-GB" altLang="en-US" sz="2500" dirty="0">
              <a:solidFill>
                <a:srgbClr val="320064"/>
              </a:solidFill>
            </a:endParaRPr>
          </a:p>
          <a:p>
            <a:pPr lvl="1" eaLnBrk="1" hangingPunct="1">
              <a:lnSpc>
                <a:spcPct val="120000"/>
              </a:lnSpc>
              <a:defRPr/>
            </a:pPr>
            <a:endParaRPr lang="en-GB" altLang="en-US" sz="2500" dirty="0">
              <a:solidFill>
                <a:srgbClr val="320064"/>
              </a:solidFill>
            </a:endParaRPr>
          </a:p>
          <a:p>
            <a:pPr marL="0" indent="0" eaLnBrk="1" hangingPunct="1">
              <a:buFont typeface="Wingdings" panose="05000000000000000000" pitchFamily="2" charset="2"/>
              <a:buNone/>
              <a:defRPr/>
            </a:pPr>
            <a:endParaRPr lang="en-GB" sz="2800" dirty="0">
              <a:solidFill>
                <a:srgbClr val="320064"/>
              </a:solidFill>
              <a:hlinkClick r:id="rId2"/>
            </a:endParaRPr>
          </a:p>
          <a:p>
            <a:pPr eaLnBrk="1" hangingPunct="1">
              <a:defRPr/>
            </a:pPr>
            <a:endParaRPr lang="en-GB" sz="2800" dirty="0">
              <a:solidFill>
                <a:srgbClr val="320064"/>
              </a:solidFill>
              <a:hlinkClick r:id="rId2"/>
            </a:endParaRPr>
          </a:p>
          <a:p>
            <a:pPr eaLnBrk="1" hangingPunct="1">
              <a:defRPr/>
            </a:pPr>
            <a:endParaRPr lang="en-GB" sz="2800" dirty="0">
              <a:solidFill>
                <a:srgbClr val="320064"/>
              </a:solidFill>
              <a:hlinkClick r:id="rId2"/>
            </a:endParaRPr>
          </a:p>
          <a:p>
            <a:pPr marL="0" indent="0" eaLnBrk="1" hangingPunct="1">
              <a:buFont typeface="Wingdings" panose="05000000000000000000" pitchFamily="2" charset="2"/>
              <a:buNone/>
              <a:defRPr/>
            </a:pPr>
            <a:endParaRPr lang="en-GB" sz="2800" dirty="0">
              <a:solidFill>
                <a:srgbClr val="320064"/>
              </a:solidFill>
              <a:hlinkClick r:id="rId2"/>
            </a:endParaRPr>
          </a:p>
        </p:txBody>
      </p:sp>
      <p:sp>
        <p:nvSpPr>
          <p:cNvPr id="21508" name="Text Box 3">
            <a:extLst>
              <a:ext uri="{FF2B5EF4-FFF2-40B4-BE49-F238E27FC236}">
                <a16:creationId xmlns:a16="http://schemas.microsoft.com/office/drawing/2014/main" id="{369C7287-948F-4E42-B1BB-78C46593EA46}"/>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CADADE6C-466A-467F-AF71-E362B0F0E115}" type="slidenum">
              <a:rPr lang="en-US" altLang="en-US" sz="1400" b="1">
                <a:latin typeface="Times New Roman" panose="02020603050405020304" pitchFamily="18" charset="0"/>
              </a:rPr>
              <a:pPr algn="ctr" eaLnBrk="1" hangingPunct="1"/>
              <a:t>7</a:t>
            </a:fld>
            <a:endParaRPr lang="fr-FR" altLang="en-US" sz="1400" b="1">
              <a:latin typeface="Times New Roman" panose="02020603050405020304" pitchFamily="18" charset="0"/>
            </a:endParaRPr>
          </a:p>
        </p:txBody>
      </p:sp>
      <p:sp>
        <p:nvSpPr>
          <p:cNvPr id="21509" name="Text Box 4">
            <a:extLst>
              <a:ext uri="{FF2B5EF4-FFF2-40B4-BE49-F238E27FC236}">
                <a16:creationId xmlns:a16="http://schemas.microsoft.com/office/drawing/2014/main" id="{5D0E616E-0704-4E7C-9032-75ECC1990265}"/>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21510" name="Text Box 5">
            <a:extLst>
              <a:ext uri="{FF2B5EF4-FFF2-40B4-BE49-F238E27FC236}">
                <a16:creationId xmlns:a16="http://schemas.microsoft.com/office/drawing/2014/main" id="{2FB3C264-471E-49E0-B72C-1AC2EEE419BB}"/>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56DE982A-7C6E-4CD8-AA16-852FC2EAE014}"/>
              </a:ext>
            </a:extLst>
          </p:cNvPr>
          <p:cNvSpPr>
            <a:spLocks noGrp="1" noChangeArrowheads="1"/>
          </p:cNvSpPr>
          <p:nvPr>
            <p:ph type="title"/>
          </p:nvPr>
        </p:nvSpPr>
        <p:spPr>
          <a:xfrm>
            <a:off x="228600" y="152400"/>
            <a:ext cx="8686800" cy="838200"/>
          </a:xfrm>
        </p:spPr>
        <p:txBody>
          <a:bodyPr/>
          <a:lstStyle/>
          <a:p>
            <a:pPr eaLnBrk="1" fontAlgn="auto" hangingPunct="1">
              <a:spcAft>
                <a:spcPts val="0"/>
              </a:spcAft>
              <a:defRPr/>
            </a:pPr>
            <a:r>
              <a:rPr lang="en-GB" altLang="en-US" dirty="0"/>
              <a:t>Registers</a:t>
            </a:r>
          </a:p>
        </p:txBody>
      </p:sp>
      <p:sp>
        <p:nvSpPr>
          <p:cNvPr id="9219" name="Rectangle 7">
            <a:extLst>
              <a:ext uri="{FF2B5EF4-FFF2-40B4-BE49-F238E27FC236}">
                <a16:creationId xmlns:a16="http://schemas.microsoft.com/office/drawing/2014/main" id="{AF6CF3D9-CF8A-451C-A5EE-6362954D080A}"/>
              </a:ext>
            </a:extLst>
          </p:cNvPr>
          <p:cNvSpPr>
            <a:spLocks noGrp="1" noChangeArrowheads="1"/>
          </p:cNvSpPr>
          <p:nvPr>
            <p:ph sz="quarter" idx="1"/>
          </p:nvPr>
        </p:nvSpPr>
        <p:spPr>
          <a:xfrm>
            <a:off x="228600" y="1066800"/>
            <a:ext cx="8686800" cy="5257800"/>
          </a:xfrm>
        </p:spPr>
        <p:txBody>
          <a:bodyPr/>
          <a:lstStyle/>
          <a:p>
            <a:pPr marL="0" indent="0" eaLnBrk="1" hangingPunct="1">
              <a:buFont typeface="Wingdings" panose="05000000000000000000" pitchFamily="2" charset="2"/>
              <a:buNone/>
              <a:defRPr/>
            </a:pPr>
            <a:r>
              <a:rPr lang="en-GB" altLang="en-US" sz="2800" dirty="0"/>
              <a:t>What is a program?</a:t>
            </a:r>
            <a:endParaRPr lang="en-GB" altLang="en-US" sz="2500" dirty="0"/>
          </a:p>
          <a:p>
            <a:pPr lvl="1" eaLnBrk="1" hangingPunct="1">
              <a:defRPr/>
            </a:pPr>
            <a:endParaRPr lang="en-GB" altLang="en-US" sz="2500" dirty="0">
              <a:solidFill>
                <a:srgbClr val="320064"/>
              </a:solidFill>
            </a:endParaRPr>
          </a:p>
          <a:p>
            <a:pPr lvl="1" eaLnBrk="1" hangingPunct="1">
              <a:defRPr/>
            </a:pPr>
            <a:endParaRPr lang="en-GB" altLang="en-US" sz="2500" dirty="0">
              <a:solidFill>
                <a:srgbClr val="320064"/>
              </a:solidFill>
            </a:endParaRPr>
          </a:p>
          <a:p>
            <a:pPr marL="0" indent="0" eaLnBrk="1" hangingPunct="1">
              <a:buFont typeface="Wingdings" panose="05000000000000000000" pitchFamily="2" charset="2"/>
              <a:buNone/>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eaLnBrk="1" hangingPunct="1">
              <a:defRPr/>
            </a:pPr>
            <a:endParaRPr lang="en-GB" sz="2800" dirty="0">
              <a:solidFill>
                <a:srgbClr val="320064"/>
              </a:solidFill>
              <a:hlinkClick r:id="rId3"/>
            </a:endParaRPr>
          </a:p>
          <a:p>
            <a:pPr marL="0" indent="0" eaLnBrk="1" hangingPunct="1">
              <a:buFont typeface="Wingdings" panose="05000000000000000000" pitchFamily="2" charset="2"/>
              <a:buNone/>
              <a:defRPr/>
            </a:pPr>
            <a:endParaRPr lang="en-GB" sz="2800" dirty="0">
              <a:solidFill>
                <a:srgbClr val="320064"/>
              </a:solidFill>
              <a:hlinkClick r:id="rId3"/>
            </a:endParaRPr>
          </a:p>
        </p:txBody>
      </p:sp>
      <p:sp>
        <p:nvSpPr>
          <p:cNvPr id="22532" name="Text Box 3">
            <a:extLst>
              <a:ext uri="{FF2B5EF4-FFF2-40B4-BE49-F238E27FC236}">
                <a16:creationId xmlns:a16="http://schemas.microsoft.com/office/drawing/2014/main" id="{98C251C5-4D73-4FD9-93B7-9EBAF0075235}"/>
              </a:ext>
            </a:extLst>
          </p:cNvPr>
          <p:cNvSpPr txBox="1">
            <a:spLocks noChangeArrowheads="1"/>
          </p:cNvSpPr>
          <p:nvPr/>
        </p:nvSpPr>
        <p:spPr bwMode="auto">
          <a:xfrm>
            <a:off x="4114800" y="64008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75A7F4F3-B604-4640-957B-EA49CA90BDBF}" type="slidenum">
              <a:rPr lang="en-US" altLang="en-US" sz="1400" b="1">
                <a:latin typeface="Times New Roman" panose="02020603050405020304" pitchFamily="18" charset="0"/>
              </a:rPr>
              <a:pPr algn="ctr" eaLnBrk="1" hangingPunct="1"/>
              <a:t>8</a:t>
            </a:fld>
            <a:endParaRPr lang="fr-FR" altLang="en-US" sz="1400" b="1">
              <a:latin typeface="Times New Roman" panose="02020603050405020304" pitchFamily="18" charset="0"/>
            </a:endParaRPr>
          </a:p>
        </p:txBody>
      </p:sp>
      <p:sp>
        <p:nvSpPr>
          <p:cNvPr id="22533" name="Text Box 4">
            <a:extLst>
              <a:ext uri="{FF2B5EF4-FFF2-40B4-BE49-F238E27FC236}">
                <a16:creationId xmlns:a16="http://schemas.microsoft.com/office/drawing/2014/main" id="{A71267C1-45BC-4501-A9A4-08E1E2672359}"/>
              </a:ext>
            </a:extLst>
          </p:cNvPr>
          <p:cNvSpPr txBox="1">
            <a:spLocks noChangeArrowheads="1"/>
          </p:cNvSpPr>
          <p:nvPr/>
        </p:nvSpPr>
        <p:spPr bwMode="auto">
          <a:xfrm>
            <a:off x="76200" y="647700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22534" name="Text Box 5">
            <a:extLst>
              <a:ext uri="{FF2B5EF4-FFF2-40B4-BE49-F238E27FC236}">
                <a16:creationId xmlns:a16="http://schemas.microsoft.com/office/drawing/2014/main" id="{712FEDA7-31B9-4733-B57D-9D0AB8ABC6BC}"/>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sp>
        <p:nvSpPr>
          <p:cNvPr id="7" name="Rectangle 22">
            <a:extLst>
              <a:ext uri="{FF2B5EF4-FFF2-40B4-BE49-F238E27FC236}">
                <a16:creationId xmlns:a16="http://schemas.microsoft.com/office/drawing/2014/main" id="{B61472BB-AC4D-41F0-BD05-DA1BEF21013B}"/>
              </a:ext>
            </a:extLst>
          </p:cNvPr>
          <p:cNvSpPr txBox="1">
            <a:spLocks noChangeArrowheads="1"/>
          </p:cNvSpPr>
          <p:nvPr/>
        </p:nvSpPr>
        <p:spPr bwMode="auto">
          <a:xfrm>
            <a:off x="342900" y="1681163"/>
            <a:ext cx="167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3A527A"/>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indent="-182563">
              <a:spcBef>
                <a:spcPct val="20000"/>
              </a:spcBef>
              <a:buClr>
                <a:srgbClr val="B5A359"/>
              </a:buClr>
              <a:buSzPct val="60000"/>
              <a:buFont typeface="Wingdings" panose="05000000000000000000" pitchFamily="2" charset="2"/>
              <a:buChar char=""/>
              <a:defRPr>
                <a:solidFill>
                  <a:schemeClr val="tx1"/>
                </a:solidFill>
                <a:latin typeface="Calibri" panose="020F0502020204030204" pitchFamily="34" charset="0"/>
              </a:defRPr>
            </a:lvl3pPr>
            <a:lvl4pPr marL="1187450" indent="-182563">
              <a:spcBef>
                <a:spcPct val="20000"/>
              </a:spcBef>
              <a:buClr>
                <a:srgbClr val="E3D9B8"/>
              </a:buClr>
              <a:buSzPct val="60000"/>
              <a:buFont typeface="Wingdings" panose="05000000000000000000" pitchFamily="2" charset="2"/>
              <a:buChar char=""/>
              <a:defRPr>
                <a:solidFill>
                  <a:schemeClr val="tx1"/>
                </a:solidFill>
                <a:latin typeface="Calibri" panose="020F0502020204030204" pitchFamily="34" charset="0"/>
              </a:defRPr>
            </a:lvl4pPr>
            <a:lvl5pPr marL="1462088" indent="-182563">
              <a:spcBef>
                <a:spcPct val="20000"/>
              </a:spcBef>
              <a:buClr>
                <a:srgbClr val="CBD4C2"/>
              </a:buClr>
              <a:buSzPct val="68000"/>
              <a:buFont typeface="Wingdings 2" panose="05020102010507070707" pitchFamily="18" charset="2"/>
              <a:buChar char=""/>
              <a:defRPr sz="1600">
                <a:solidFill>
                  <a:schemeClr val="tx1"/>
                </a:solidFill>
                <a:latin typeface="Calibri" panose="020F0502020204030204" pitchFamily="34" charset="0"/>
              </a:defRPr>
            </a:lvl5pPr>
            <a:lvl6pPr marL="1919288" indent="-182563" eaLnBrk="0" fontAlgn="base" hangingPunct="0">
              <a:spcBef>
                <a:spcPct val="20000"/>
              </a:spcBef>
              <a:spcAft>
                <a:spcPct val="0"/>
              </a:spcAft>
              <a:buClr>
                <a:srgbClr val="CBD4C2"/>
              </a:buClr>
              <a:buSzPct val="68000"/>
              <a:buFont typeface="Wingdings 2" panose="05020102010507070707" pitchFamily="18" charset="2"/>
              <a:buChar char=""/>
              <a:defRPr sz="1600">
                <a:solidFill>
                  <a:schemeClr val="tx1"/>
                </a:solidFill>
                <a:latin typeface="Calibri" panose="020F0502020204030204" pitchFamily="34" charset="0"/>
              </a:defRPr>
            </a:lvl6pPr>
            <a:lvl7pPr marL="2376488" indent="-182563" eaLnBrk="0" fontAlgn="base" hangingPunct="0">
              <a:spcBef>
                <a:spcPct val="20000"/>
              </a:spcBef>
              <a:spcAft>
                <a:spcPct val="0"/>
              </a:spcAft>
              <a:buClr>
                <a:srgbClr val="CBD4C2"/>
              </a:buClr>
              <a:buSzPct val="68000"/>
              <a:buFont typeface="Wingdings 2" panose="05020102010507070707" pitchFamily="18" charset="2"/>
              <a:buChar char=""/>
              <a:defRPr sz="1600">
                <a:solidFill>
                  <a:schemeClr val="tx1"/>
                </a:solidFill>
                <a:latin typeface="Calibri" panose="020F0502020204030204" pitchFamily="34" charset="0"/>
              </a:defRPr>
            </a:lvl7pPr>
            <a:lvl8pPr marL="2833688" indent="-182563" eaLnBrk="0" fontAlgn="base" hangingPunct="0">
              <a:spcBef>
                <a:spcPct val="20000"/>
              </a:spcBef>
              <a:spcAft>
                <a:spcPct val="0"/>
              </a:spcAft>
              <a:buClr>
                <a:srgbClr val="CBD4C2"/>
              </a:buClr>
              <a:buSzPct val="68000"/>
              <a:buFont typeface="Wingdings 2" panose="05020102010507070707" pitchFamily="18" charset="2"/>
              <a:buChar char=""/>
              <a:defRPr sz="1600">
                <a:solidFill>
                  <a:schemeClr val="tx1"/>
                </a:solidFill>
                <a:latin typeface="Calibri" panose="020F0502020204030204" pitchFamily="34" charset="0"/>
              </a:defRPr>
            </a:lvl8pPr>
            <a:lvl9pPr marL="3290888" indent="-182563" eaLnBrk="0" fontAlgn="base" hangingPunct="0">
              <a:spcBef>
                <a:spcPct val="20000"/>
              </a:spcBef>
              <a:spcAft>
                <a:spcPct val="0"/>
              </a:spcAft>
              <a:buClr>
                <a:srgbClr val="CBD4C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nSpc>
                <a:spcPct val="90000"/>
              </a:lnSpc>
              <a:buFontTx/>
              <a:buNone/>
            </a:pPr>
            <a:r>
              <a:rPr lang="en-US" altLang="en-US" sz="3200">
                <a:solidFill>
                  <a:srgbClr val="320064"/>
                </a:solidFill>
              </a:rPr>
              <a:t>i=i+1</a:t>
            </a:r>
          </a:p>
        </p:txBody>
      </p:sp>
      <p:sp>
        <p:nvSpPr>
          <p:cNvPr id="22536" name="Rectangle 23">
            <a:extLst>
              <a:ext uri="{FF2B5EF4-FFF2-40B4-BE49-F238E27FC236}">
                <a16:creationId xmlns:a16="http://schemas.microsoft.com/office/drawing/2014/main" id="{367F9A3C-9B5B-46CC-8CAF-F9194C953B26}"/>
              </a:ext>
            </a:extLst>
          </p:cNvPr>
          <p:cNvSpPr>
            <a:spLocks noChangeArrowheads="1"/>
          </p:cNvSpPr>
          <p:nvPr/>
        </p:nvSpPr>
        <p:spPr bwMode="auto">
          <a:xfrm>
            <a:off x="1181100" y="3205163"/>
            <a:ext cx="2209800" cy="3200400"/>
          </a:xfrm>
          <a:prstGeom prst="rect">
            <a:avLst/>
          </a:prstGeom>
          <a:solidFill>
            <a:schemeClr val="accent1"/>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22537" name="Rectangle 24">
            <a:extLst>
              <a:ext uri="{FF2B5EF4-FFF2-40B4-BE49-F238E27FC236}">
                <a16:creationId xmlns:a16="http://schemas.microsoft.com/office/drawing/2014/main" id="{E89E6691-0C93-4290-BC53-473A7788E2D6}"/>
              </a:ext>
            </a:extLst>
          </p:cNvPr>
          <p:cNvSpPr>
            <a:spLocks noChangeArrowheads="1"/>
          </p:cNvSpPr>
          <p:nvPr/>
        </p:nvSpPr>
        <p:spPr bwMode="auto">
          <a:xfrm>
            <a:off x="2705100" y="48815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solidFill>
                  <a:srgbClr val="FFFFFF"/>
                </a:solidFill>
              </a:rPr>
              <a:t>R1</a:t>
            </a:r>
            <a:endParaRPr lang="en-US" altLang="en-US">
              <a:solidFill>
                <a:srgbClr val="FFFFFF"/>
              </a:solidFill>
            </a:endParaRPr>
          </a:p>
        </p:txBody>
      </p:sp>
      <p:sp>
        <p:nvSpPr>
          <p:cNvPr id="22538" name="Rectangle 25">
            <a:extLst>
              <a:ext uri="{FF2B5EF4-FFF2-40B4-BE49-F238E27FC236}">
                <a16:creationId xmlns:a16="http://schemas.microsoft.com/office/drawing/2014/main" id="{3D38AE32-5A4F-44AB-8917-D4EDA8146883}"/>
              </a:ext>
            </a:extLst>
          </p:cNvPr>
          <p:cNvSpPr>
            <a:spLocks noChangeArrowheads="1"/>
          </p:cNvSpPr>
          <p:nvPr/>
        </p:nvSpPr>
        <p:spPr bwMode="auto">
          <a:xfrm>
            <a:off x="2705100" y="55673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solidFill>
                  <a:srgbClr val="FFFFFF"/>
                </a:solidFill>
              </a:rPr>
              <a:t>R2</a:t>
            </a:r>
            <a:endParaRPr lang="en-US" altLang="en-US">
              <a:solidFill>
                <a:srgbClr val="FFFFFF"/>
              </a:solidFill>
            </a:endParaRPr>
          </a:p>
        </p:txBody>
      </p:sp>
      <p:sp>
        <p:nvSpPr>
          <p:cNvPr id="22539" name="Rectangle 28">
            <a:extLst>
              <a:ext uri="{FF2B5EF4-FFF2-40B4-BE49-F238E27FC236}">
                <a16:creationId xmlns:a16="http://schemas.microsoft.com/office/drawing/2014/main" id="{1D99A660-2FB9-44D0-9874-33EE2FB7F981}"/>
              </a:ext>
            </a:extLst>
          </p:cNvPr>
          <p:cNvSpPr>
            <a:spLocks noChangeArrowheads="1"/>
          </p:cNvSpPr>
          <p:nvPr/>
        </p:nvSpPr>
        <p:spPr bwMode="auto">
          <a:xfrm>
            <a:off x="1371600" y="3509963"/>
            <a:ext cx="1028700" cy="25908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solidFill>
                  <a:srgbClr val="FFFFFF"/>
                </a:solidFill>
              </a:rPr>
              <a:t>ALU</a:t>
            </a:r>
            <a:endParaRPr lang="en-US" altLang="en-US">
              <a:solidFill>
                <a:srgbClr val="FFFFFF"/>
              </a:solidFill>
            </a:endParaRPr>
          </a:p>
        </p:txBody>
      </p:sp>
      <p:sp>
        <p:nvSpPr>
          <p:cNvPr id="22540" name="Rectangle 29">
            <a:extLst>
              <a:ext uri="{FF2B5EF4-FFF2-40B4-BE49-F238E27FC236}">
                <a16:creationId xmlns:a16="http://schemas.microsoft.com/office/drawing/2014/main" id="{232FB304-7A61-40CA-92E5-3B63FA688C8C}"/>
              </a:ext>
            </a:extLst>
          </p:cNvPr>
          <p:cNvSpPr>
            <a:spLocks noChangeArrowheads="1"/>
          </p:cNvSpPr>
          <p:nvPr/>
        </p:nvSpPr>
        <p:spPr bwMode="auto">
          <a:xfrm>
            <a:off x="2705100" y="41957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solidFill>
                  <a:srgbClr val="FFFFFF"/>
                </a:solidFill>
              </a:rPr>
              <a:t>SP</a:t>
            </a:r>
            <a:endParaRPr lang="en-US" altLang="en-US">
              <a:solidFill>
                <a:srgbClr val="FFFFFF"/>
              </a:solidFill>
            </a:endParaRPr>
          </a:p>
        </p:txBody>
      </p:sp>
      <p:sp>
        <p:nvSpPr>
          <p:cNvPr id="22541" name="Rectangle 30">
            <a:extLst>
              <a:ext uri="{FF2B5EF4-FFF2-40B4-BE49-F238E27FC236}">
                <a16:creationId xmlns:a16="http://schemas.microsoft.com/office/drawing/2014/main" id="{504097FD-CC90-4A34-8EC8-91840DE8081D}"/>
              </a:ext>
            </a:extLst>
          </p:cNvPr>
          <p:cNvSpPr>
            <a:spLocks noChangeArrowheads="1"/>
          </p:cNvSpPr>
          <p:nvPr/>
        </p:nvSpPr>
        <p:spPr bwMode="auto">
          <a:xfrm>
            <a:off x="2705100" y="35099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solidFill>
                  <a:srgbClr val="FFFFFF"/>
                </a:solidFill>
              </a:rPr>
              <a:t>PC</a:t>
            </a:r>
            <a:endParaRPr lang="en-US" altLang="en-US">
              <a:solidFill>
                <a:srgbClr val="FFFFFF"/>
              </a:solidFill>
            </a:endParaRPr>
          </a:p>
        </p:txBody>
      </p:sp>
      <p:grpSp>
        <p:nvGrpSpPr>
          <p:cNvPr id="14" name="Group 35">
            <a:extLst>
              <a:ext uri="{FF2B5EF4-FFF2-40B4-BE49-F238E27FC236}">
                <a16:creationId xmlns:a16="http://schemas.microsoft.com/office/drawing/2014/main" id="{15B54670-BA91-4DD0-BB76-031023E6DFD6}"/>
              </a:ext>
            </a:extLst>
          </p:cNvPr>
          <p:cNvGrpSpPr>
            <a:grpSpLocks/>
          </p:cNvGrpSpPr>
          <p:nvPr/>
        </p:nvGrpSpPr>
        <p:grpSpPr bwMode="auto">
          <a:xfrm>
            <a:off x="3086100" y="5110163"/>
            <a:ext cx="1981200" cy="685800"/>
            <a:chOff x="2880" y="3072"/>
            <a:chExt cx="1248" cy="432"/>
          </a:xfrm>
        </p:grpSpPr>
        <p:sp>
          <p:nvSpPr>
            <p:cNvPr id="22566" name="Line 32">
              <a:extLst>
                <a:ext uri="{FF2B5EF4-FFF2-40B4-BE49-F238E27FC236}">
                  <a16:creationId xmlns:a16="http://schemas.microsoft.com/office/drawing/2014/main" id="{5B73CF65-417D-4D08-B40F-7DFEFFFA4D7A}"/>
                </a:ext>
              </a:extLst>
            </p:cNvPr>
            <p:cNvSpPr>
              <a:spLocks noChangeShapeType="1"/>
            </p:cNvSpPr>
            <p:nvPr/>
          </p:nvSpPr>
          <p:spPr bwMode="auto">
            <a:xfrm>
              <a:off x="2880" y="3072"/>
              <a:ext cx="384"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67" name="Line 33">
              <a:extLst>
                <a:ext uri="{FF2B5EF4-FFF2-40B4-BE49-F238E27FC236}">
                  <a16:creationId xmlns:a16="http://schemas.microsoft.com/office/drawing/2014/main" id="{A370CFCB-9C19-4CBA-9714-83B6D1439F4F}"/>
                </a:ext>
              </a:extLst>
            </p:cNvPr>
            <p:cNvSpPr>
              <a:spLocks noChangeShapeType="1"/>
            </p:cNvSpPr>
            <p:nvPr/>
          </p:nvSpPr>
          <p:spPr bwMode="auto">
            <a:xfrm flipV="1">
              <a:off x="2880" y="3408"/>
              <a:ext cx="384"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68" name="Text Box 34">
              <a:extLst>
                <a:ext uri="{FF2B5EF4-FFF2-40B4-BE49-F238E27FC236}">
                  <a16:creationId xmlns:a16="http://schemas.microsoft.com/office/drawing/2014/main" id="{3AA5AF8D-FC4E-4633-B152-1737F4D69F69}"/>
                </a:ext>
              </a:extLst>
            </p:cNvPr>
            <p:cNvSpPr txBox="1">
              <a:spLocks noChangeArrowheads="1"/>
            </p:cNvSpPr>
            <p:nvPr/>
          </p:nvSpPr>
          <p:spPr bwMode="auto">
            <a:xfrm>
              <a:off x="3264" y="326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GB" altLang="en-US"/>
                <a:t>Registers</a:t>
              </a:r>
              <a:endParaRPr lang="en-US" altLang="en-US"/>
            </a:p>
          </p:txBody>
        </p:sp>
      </p:grpSp>
      <p:grpSp>
        <p:nvGrpSpPr>
          <p:cNvPr id="18" name="Group 36">
            <a:extLst>
              <a:ext uri="{FF2B5EF4-FFF2-40B4-BE49-F238E27FC236}">
                <a16:creationId xmlns:a16="http://schemas.microsoft.com/office/drawing/2014/main" id="{14DF296F-DCA5-4A63-814D-39CDEB6E7400}"/>
              </a:ext>
            </a:extLst>
          </p:cNvPr>
          <p:cNvGrpSpPr>
            <a:grpSpLocks/>
          </p:cNvGrpSpPr>
          <p:nvPr/>
        </p:nvGrpSpPr>
        <p:grpSpPr bwMode="auto">
          <a:xfrm>
            <a:off x="3162300" y="3738563"/>
            <a:ext cx="1981200" cy="1495425"/>
            <a:chOff x="2880" y="3072"/>
            <a:chExt cx="1248" cy="942"/>
          </a:xfrm>
        </p:grpSpPr>
        <p:sp>
          <p:nvSpPr>
            <p:cNvPr id="22563" name="Line 37">
              <a:extLst>
                <a:ext uri="{FF2B5EF4-FFF2-40B4-BE49-F238E27FC236}">
                  <a16:creationId xmlns:a16="http://schemas.microsoft.com/office/drawing/2014/main" id="{9033B120-5C53-4B47-BE4A-D2F7F434587C}"/>
                </a:ext>
              </a:extLst>
            </p:cNvPr>
            <p:cNvSpPr>
              <a:spLocks noChangeShapeType="1"/>
            </p:cNvSpPr>
            <p:nvPr/>
          </p:nvSpPr>
          <p:spPr bwMode="auto">
            <a:xfrm>
              <a:off x="2880" y="3072"/>
              <a:ext cx="384"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64" name="Line 38">
              <a:extLst>
                <a:ext uri="{FF2B5EF4-FFF2-40B4-BE49-F238E27FC236}">
                  <a16:creationId xmlns:a16="http://schemas.microsoft.com/office/drawing/2014/main" id="{56786462-80DA-4ED0-A4CB-3F4F947433CA}"/>
                </a:ext>
              </a:extLst>
            </p:cNvPr>
            <p:cNvSpPr>
              <a:spLocks noChangeShapeType="1"/>
            </p:cNvSpPr>
            <p:nvPr/>
          </p:nvSpPr>
          <p:spPr bwMode="auto">
            <a:xfrm flipV="1">
              <a:off x="2880" y="3408"/>
              <a:ext cx="384"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65" name="Text Box 39">
              <a:extLst>
                <a:ext uri="{FF2B5EF4-FFF2-40B4-BE49-F238E27FC236}">
                  <a16:creationId xmlns:a16="http://schemas.microsoft.com/office/drawing/2014/main" id="{10AD4ECA-0CF9-4322-A1BE-D99DB74FB915}"/>
                </a:ext>
              </a:extLst>
            </p:cNvPr>
            <p:cNvSpPr txBox="1">
              <a:spLocks noChangeArrowheads="1"/>
            </p:cNvSpPr>
            <p:nvPr/>
          </p:nvSpPr>
          <p:spPr bwMode="auto">
            <a:xfrm>
              <a:off x="3264" y="3264"/>
              <a:ext cx="86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GB" altLang="en-US"/>
                <a:t>Stack Pointer and Program Counter</a:t>
              </a:r>
              <a:endParaRPr lang="en-US" altLang="en-US"/>
            </a:p>
          </p:txBody>
        </p:sp>
      </p:grpSp>
      <p:sp>
        <p:nvSpPr>
          <p:cNvPr id="22544" name="Rectangle 40">
            <a:extLst>
              <a:ext uri="{FF2B5EF4-FFF2-40B4-BE49-F238E27FC236}">
                <a16:creationId xmlns:a16="http://schemas.microsoft.com/office/drawing/2014/main" id="{5BABF178-4E7E-43AD-A575-3EA411577545}"/>
              </a:ext>
            </a:extLst>
          </p:cNvPr>
          <p:cNvSpPr>
            <a:spLocks noChangeArrowheads="1"/>
          </p:cNvSpPr>
          <p:nvPr/>
        </p:nvSpPr>
        <p:spPr bwMode="auto">
          <a:xfrm>
            <a:off x="5981700" y="1604963"/>
            <a:ext cx="2209800" cy="4114800"/>
          </a:xfrm>
          <a:prstGeom prst="rect">
            <a:avLst/>
          </a:prstGeom>
          <a:solidFill>
            <a:schemeClr val="accent1"/>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22545" name="Text Box 41">
            <a:extLst>
              <a:ext uri="{FF2B5EF4-FFF2-40B4-BE49-F238E27FC236}">
                <a16:creationId xmlns:a16="http://schemas.microsoft.com/office/drawing/2014/main" id="{55422D3F-6D27-4D00-A9D3-6EFBA580F23D}"/>
              </a:ext>
            </a:extLst>
          </p:cNvPr>
          <p:cNvSpPr txBox="1">
            <a:spLocks noChangeArrowheads="1"/>
          </p:cNvSpPr>
          <p:nvPr/>
        </p:nvSpPr>
        <p:spPr bwMode="auto">
          <a:xfrm>
            <a:off x="1257300" y="6481763"/>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GB" altLang="en-US"/>
              <a:t>CPU</a:t>
            </a:r>
            <a:endParaRPr lang="en-US" altLang="en-US"/>
          </a:p>
        </p:txBody>
      </p:sp>
      <p:sp>
        <p:nvSpPr>
          <p:cNvPr id="22546" name="Text Box 42">
            <a:extLst>
              <a:ext uri="{FF2B5EF4-FFF2-40B4-BE49-F238E27FC236}">
                <a16:creationId xmlns:a16="http://schemas.microsoft.com/office/drawing/2014/main" id="{971682A4-0EC6-4469-BF54-B3A66A4671BC}"/>
              </a:ext>
            </a:extLst>
          </p:cNvPr>
          <p:cNvSpPr txBox="1">
            <a:spLocks noChangeArrowheads="1"/>
          </p:cNvSpPr>
          <p:nvPr/>
        </p:nvSpPr>
        <p:spPr bwMode="auto">
          <a:xfrm>
            <a:off x="6057900" y="588645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GB" altLang="en-US"/>
              <a:t>Memory</a:t>
            </a:r>
            <a:endParaRPr lang="en-US" altLang="en-US"/>
          </a:p>
        </p:txBody>
      </p:sp>
      <p:grpSp>
        <p:nvGrpSpPr>
          <p:cNvPr id="25" name="Group 50">
            <a:extLst>
              <a:ext uri="{FF2B5EF4-FFF2-40B4-BE49-F238E27FC236}">
                <a16:creationId xmlns:a16="http://schemas.microsoft.com/office/drawing/2014/main" id="{17988B4D-741F-4215-A813-10098230A517}"/>
              </a:ext>
            </a:extLst>
          </p:cNvPr>
          <p:cNvGrpSpPr>
            <a:grpSpLocks/>
          </p:cNvGrpSpPr>
          <p:nvPr/>
        </p:nvGrpSpPr>
        <p:grpSpPr bwMode="auto">
          <a:xfrm>
            <a:off x="5448300" y="4652963"/>
            <a:ext cx="2743200" cy="381000"/>
            <a:chOff x="3456" y="2784"/>
            <a:chExt cx="1728" cy="240"/>
          </a:xfrm>
        </p:grpSpPr>
        <p:sp>
          <p:nvSpPr>
            <p:cNvPr id="22560" name="Rectangle 43">
              <a:extLst>
                <a:ext uri="{FF2B5EF4-FFF2-40B4-BE49-F238E27FC236}">
                  <a16:creationId xmlns:a16="http://schemas.microsoft.com/office/drawing/2014/main" id="{126FA81B-88BB-461E-9A98-704C770B139B}"/>
                </a:ext>
              </a:extLst>
            </p:cNvPr>
            <p:cNvSpPr>
              <a:spLocks noChangeArrowheads="1"/>
            </p:cNvSpPr>
            <p:nvPr/>
          </p:nvSpPr>
          <p:spPr bwMode="auto">
            <a:xfrm>
              <a:off x="3792" y="2784"/>
              <a:ext cx="1392" cy="240"/>
            </a:xfrm>
            <a:prstGeom prst="rect">
              <a:avLst/>
            </a:prstGeom>
            <a:solidFill>
              <a:srgbClr val="CC99FF"/>
            </a:solidFill>
            <a:ln w="28575" cap="rnd">
              <a:solidFill>
                <a:srgbClr val="FF66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GB" altLang="en-US">
                <a:latin typeface="Times New Roman" panose="02020603050405020304" pitchFamily="18" charset="0"/>
              </a:endParaRPr>
            </a:p>
          </p:txBody>
        </p:sp>
        <p:sp>
          <p:nvSpPr>
            <p:cNvPr id="22561" name="Text Box 44">
              <a:extLst>
                <a:ext uri="{FF2B5EF4-FFF2-40B4-BE49-F238E27FC236}">
                  <a16:creationId xmlns:a16="http://schemas.microsoft.com/office/drawing/2014/main" id="{F251662C-403F-4387-A80B-2D9752595F29}"/>
                </a:ext>
              </a:extLst>
            </p:cNvPr>
            <p:cNvSpPr txBox="1">
              <a:spLocks noChangeArrowheads="1"/>
            </p:cNvSpPr>
            <p:nvPr/>
          </p:nvSpPr>
          <p:spPr bwMode="auto">
            <a:xfrm>
              <a:off x="3456" y="278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GB" altLang="en-US">
                  <a:latin typeface="Times New Roman" panose="02020603050405020304" pitchFamily="18" charset="0"/>
                </a:rPr>
                <a:t>i</a:t>
              </a:r>
              <a:endParaRPr lang="en-US" altLang="en-US">
                <a:latin typeface="Times New Roman" panose="02020603050405020304" pitchFamily="18" charset="0"/>
              </a:endParaRPr>
            </a:p>
          </p:txBody>
        </p:sp>
        <p:sp>
          <p:nvSpPr>
            <p:cNvPr id="22562" name="Text Box 45">
              <a:extLst>
                <a:ext uri="{FF2B5EF4-FFF2-40B4-BE49-F238E27FC236}">
                  <a16:creationId xmlns:a16="http://schemas.microsoft.com/office/drawing/2014/main" id="{11675B7E-4E07-4D94-BC64-0095174D7BF1}"/>
                </a:ext>
              </a:extLst>
            </p:cNvPr>
            <p:cNvSpPr txBox="1">
              <a:spLocks noChangeArrowheads="1"/>
            </p:cNvSpPr>
            <p:nvPr/>
          </p:nvSpPr>
          <p:spPr bwMode="auto">
            <a:xfrm>
              <a:off x="4320" y="278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GB" altLang="en-US">
                  <a:latin typeface="Times New Roman" panose="02020603050405020304" pitchFamily="18" charset="0"/>
                </a:rPr>
                <a:t>3</a:t>
              </a:r>
              <a:endParaRPr lang="en-US" altLang="en-US">
                <a:latin typeface="Times New Roman" panose="02020603050405020304" pitchFamily="18" charset="0"/>
              </a:endParaRPr>
            </a:p>
          </p:txBody>
        </p:sp>
      </p:grpSp>
      <p:grpSp>
        <p:nvGrpSpPr>
          <p:cNvPr id="29" name="Group 49">
            <a:extLst>
              <a:ext uri="{FF2B5EF4-FFF2-40B4-BE49-F238E27FC236}">
                <a16:creationId xmlns:a16="http://schemas.microsoft.com/office/drawing/2014/main" id="{90A2C17A-8497-4247-AAF0-9BFDF76309F0}"/>
              </a:ext>
            </a:extLst>
          </p:cNvPr>
          <p:cNvGrpSpPr>
            <a:grpSpLocks/>
          </p:cNvGrpSpPr>
          <p:nvPr/>
        </p:nvGrpSpPr>
        <p:grpSpPr bwMode="auto">
          <a:xfrm>
            <a:off x="5981700" y="2214563"/>
            <a:ext cx="2209800" cy="1143000"/>
            <a:chOff x="3792" y="1248"/>
            <a:chExt cx="1392" cy="720"/>
          </a:xfrm>
        </p:grpSpPr>
        <p:sp>
          <p:nvSpPr>
            <p:cNvPr id="22557" name="Rectangle 46">
              <a:extLst>
                <a:ext uri="{FF2B5EF4-FFF2-40B4-BE49-F238E27FC236}">
                  <a16:creationId xmlns:a16="http://schemas.microsoft.com/office/drawing/2014/main" id="{FF82C750-4542-4DE6-A35F-D5F179BD3883}"/>
                </a:ext>
              </a:extLst>
            </p:cNvPr>
            <p:cNvSpPr>
              <a:spLocks noChangeArrowheads="1"/>
            </p:cNvSpPr>
            <p:nvPr/>
          </p:nvSpPr>
          <p:spPr bwMode="auto">
            <a:xfrm>
              <a:off x="3792" y="1248"/>
              <a:ext cx="1392" cy="240"/>
            </a:xfrm>
            <a:prstGeom prst="rect">
              <a:avLst/>
            </a:prstGeom>
            <a:solidFill>
              <a:srgbClr val="FFFF99"/>
            </a:solidFill>
            <a:ln w="28575" cap="rnd">
              <a:solidFill>
                <a:srgbClr val="FF66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latin typeface="Times New Roman" panose="02020603050405020304" pitchFamily="18" charset="0"/>
                </a:rPr>
                <a:t>Mov R1, i</a:t>
              </a:r>
              <a:endParaRPr lang="en-US" altLang="en-US">
                <a:latin typeface="Times New Roman" panose="02020603050405020304" pitchFamily="18" charset="0"/>
              </a:endParaRPr>
            </a:p>
          </p:txBody>
        </p:sp>
        <p:sp>
          <p:nvSpPr>
            <p:cNvPr id="22558" name="Rectangle 47">
              <a:extLst>
                <a:ext uri="{FF2B5EF4-FFF2-40B4-BE49-F238E27FC236}">
                  <a16:creationId xmlns:a16="http://schemas.microsoft.com/office/drawing/2014/main" id="{9507E737-8ACB-4D09-89F8-F293012D7BFB}"/>
                </a:ext>
              </a:extLst>
            </p:cNvPr>
            <p:cNvSpPr>
              <a:spLocks noChangeArrowheads="1"/>
            </p:cNvSpPr>
            <p:nvPr/>
          </p:nvSpPr>
          <p:spPr bwMode="auto">
            <a:xfrm>
              <a:off x="3792" y="1488"/>
              <a:ext cx="1392" cy="240"/>
            </a:xfrm>
            <a:prstGeom prst="rect">
              <a:avLst/>
            </a:prstGeom>
            <a:solidFill>
              <a:srgbClr val="FFFF99"/>
            </a:solidFill>
            <a:ln w="28575" cap="rnd">
              <a:solidFill>
                <a:srgbClr val="FF66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latin typeface="Times New Roman" panose="02020603050405020304" pitchFamily="18" charset="0"/>
                </a:rPr>
                <a:t>Add R1, #1</a:t>
              </a:r>
              <a:endParaRPr lang="en-US" altLang="en-US">
                <a:latin typeface="Times New Roman" panose="02020603050405020304" pitchFamily="18" charset="0"/>
              </a:endParaRPr>
            </a:p>
          </p:txBody>
        </p:sp>
        <p:sp>
          <p:nvSpPr>
            <p:cNvPr id="22559" name="Rectangle 48">
              <a:extLst>
                <a:ext uri="{FF2B5EF4-FFF2-40B4-BE49-F238E27FC236}">
                  <a16:creationId xmlns:a16="http://schemas.microsoft.com/office/drawing/2014/main" id="{3FAC4294-2E17-446B-B6C2-9231AFEAD3A3}"/>
                </a:ext>
              </a:extLst>
            </p:cNvPr>
            <p:cNvSpPr>
              <a:spLocks noChangeArrowheads="1"/>
            </p:cNvSpPr>
            <p:nvPr/>
          </p:nvSpPr>
          <p:spPr bwMode="auto">
            <a:xfrm>
              <a:off x="3792" y="1728"/>
              <a:ext cx="1392" cy="240"/>
            </a:xfrm>
            <a:prstGeom prst="rect">
              <a:avLst/>
            </a:prstGeom>
            <a:solidFill>
              <a:srgbClr val="FFFF99"/>
            </a:solidFill>
            <a:ln w="28575" cap="rnd">
              <a:solidFill>
                <a:srgbClr val="FF66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latin typeface="Times New Roman" panose="02020603050405020304" pitchFamily="18" charset="0"/>
                </a:rPr>
                <a:t>Mov i, R1</a:t>
              </a:r>
              <a:endParaRPr lang="en-US" altLang="en-US">
                <a:latin typeface="Times New Roman" panose="02020603050405020304" pitchFamily="18" charset="0"/>
              </a:endParaRPr>
            </a:p>
          </p:txBody>
        </p:sp>
      </p:grpSp>
      <p:sp>
        <p:nvSpPr>
          <p:cNvPr id="33" name="Line 52">
            <a:extLst>
              <a:ext uri="{FF2B5EF4-FFF2-40B4-BE49-F238E27FC236}">
                <a16:creationId xmlns:a16="http://schemas.microsoft.com/office/drawing/2014/main" id="{AD216177-D5F2-40DB-BE30-5ED2E9BAE943}"/>
              </a:ext>
            </a:extLst>
          </p:cNvPr>
          <p:cNvSpPr>
            <a:spLocks noChangeShapeType="1"/>
          </p:cNvSpPr>
          <p:nvPr/>
        </p:nvSpPr>
        <p:spPr bwMode="auto">
          <a:xfrm flipV="1">
            <a:off x="3162300" y="2443163"/>
            <a:ext cx="27432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4" name="Line 53">
            <a:extLst>
              <a:ext uri="{FF2B5EF4-FFF2-40B4-BE49-F238E27FC236}">
                <a16:creationId xmlns:a16="http://schemas.microsoft.com/office/drawing/2014/main" id="{F61ABA61-53AC-4B47-99E5-3A9CD9C58FBE}"/>
              </a:ext>
            </a:extLst>
          </p:cNvPr>
          <p:cNvSpPr>
            <a:spLocks noChangeShapeType="1"/>
          </p:cNvSpPr>
          <p:nvPr/>
        </p:nvSpPr>
        <p:spPr bwMode="auto">
          <a:xfrm flipV="1">
            <a:off x="3162300" y="2824163"/>
            <a:ext cx="2743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5" name="Line 54">
            <a:extLst>
              <a:ext uri="{FF2B5EF4-FFF2-40B4-BE49-F238E27FC236}">
                <a16:creationId xmlns:a16="http://schemas.microsoft.com/office/drawing/2014/main" id="{54EA49EE-1345-4AB6-8FC7-F49BCFD667F5}"/>
              </a:ext>
            </a:extLst>
          </p:cNvPr>
          <p:cNvSpPr>
            <a:spLocks noChangeShapeType="1"/>
          </p:cNvSpPr>
          <p:nvPr/>
        </p:nvSpPr>
        <p:spPr bwMode="auto">
          <a:xfrm flipV="1">
            <a:off x="3162300" y="3128963"/>
            <a:ext cx="2743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nvGrpSpPr>
          <p:cNvPr id="36" name="Group 57">
            <a:extLst>
              <a:ext uri="{FF2B5EF4-FFF2-40B4-BE49-F238E27FC236}">
                <a16:creationId xmlns:a16="http://schemas.microsoft.com/office/drawing/2014/main" id="{34AD4AF8-755E-4021-8D30-7B8C30610DFE}"/>
              </a:ext>
            </a:extLst>
          </p:cNvPr>
          <p:cNvGrpSpPr>
            <a:grpSpLocks/>
          </p:cNvGrpSpPr>
          <p:nvPr/>
        </p:nvGrpSpPr>
        <p:grpSpPr bwMode="auto">
          <a:xfrm>
            <a:off x="6896100" y="4665663"/>
            <a:ext cx="1143000" cy="366712"/>
            <a:chOff x="3456" y="3792"/>
            <a:chExt cx="720" cy="231"/>
          </a:xfrm>
        </p:grpSpPr>
        <p:sp>
          <p:nvSpPr>
            <p:cNvPr id="22555" name="Text Box 55">
              <a:extLst>
                <a:ext uri="{FF2B5EF4-FFF2-40B4-BE49-F238E27FC236}">
                  <a16:creationId xmlns:a16="http://schemas.microsoft.com/office/drawing/2014/main" id="{12689335-6FDF-46F0-ACAE-E146379A3AED}"/>
                </a:ext>
              </a:extLst>
            </p:cNvPr>
            <p:cNvSpPr txBox="1">
              <a:spLocks noChangeArrowheads="1"/>
            </p:cNvSpPr>
            <p:nvPr/>
          </p:nvSpPr>
          <p:spPr bwMode="auto">
            <a:xfrm>
              <a:off x="3696" y="3792"/>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GB" altLang="en-US"/>
                <a:t>4</a:t>
              </a:r>
              <a:endParaRPr lang="en-US" altLang="en-US"/>
            </a:p>
          </p:txBody>
        </p:sp>
        <p:sp>
          <p:nvSpPr>
            <p:cNvPr id="22556" name="Line 56">
              <a:extLst>
                <a:ext uri="{FF2B5EF4-FFF2-40B4-BE49-F238E27FC236}">
                  <a16:creationId xmlns:a16="http://schemas.microsoft.com/office/drawing/2014/main" id="{C725F26D-70D9-4D3D-96E4-619D387EC98B}"/>
                </a:ext>
              </a:extLst>
            </p:cNvPr>
            <p:cNvSpPr>
              <a:spLocks noChangeShapeType="1"/>
            </p:cNvSpPr>
            <p:nvPr/>
          </p:nvSpPr>
          <p:spPr bwMode="auto">
            <a:xfrm flipH="1">
              <a:off x="3456" y="3840"/>
              <a:ext cx="240" cy="144"/>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39" name="Text Box 58">
            <a:extLst>
              <a:ext uri="{FF2B5EF4-FFF2-40B4-BE49-F238E27FC236}">
                <a16:creationId xmlns:a16="http://schemas.microsoft.com/office/drawing/2014/main" id="{41F00759-AB5C-48ED-9C8A-4F16A90FEE40}"/>
              </a:ext>
            </a:extLst>
          </p:cNvPr>
          <p:cNvSpPr txBox="1">
            <a:spLocks noChangeArrowheads="1"/>
          </p:cNvSpPr>
          <p:nvPr/>
        </p:nvSpPr>
        <p:spPr bwMode="auto">
          <a:xfrm>
            <a:off x="3086100" y="48815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GB" altLang="en-US">
                <a:solidFill>
                  <a:srgbClr val="FF0000"/>
                </a:solidFill>
              </a:rPr>
              <a:t>3</a:t>
            </a:r>
            <a:endParaRPr lang="en-US" altLang="en-US">
              <a:solidFill>
                <a:srgbClr val="FF0000"/>
              </a:solidFill>
            </a:endParaRPr>
          </a:p>
        </p:txBody>
      </p:sp>
      <p:sp>
        <p:nvSpPr>
          <p:cNvPr id="40" name="Text Box 59">
            <a:extLst>
              <a:ext uri="{FF2B5EF4-FFF2-40B4-BE49-F238E27FC236}">
                <a16:creationId xmlns:a16="http://schemas.microsoft.com/office/drawing/2014/main" id="{7AD7B415-55C9-4A63-9828-6DEDBF634A38}"/>
              </a:ext>
            </a:extLst>
          </p:cNvPr>
          <p:cNvSpPr txBox="1">
            <a:spLocks noChangeArrowheads="1"/>
          </p:cNvSpPr>
          <p:nvPr/>
        </p:nvSpPr>
        <p:spPr bwMode="auto">
          <a:xfrm>
            <a:off x="3086100" y="4881563"/>
            <a:ext cx="45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GB" altLang="en-US">
                <a:solidFill>
                  <a:srgbClr val="FF0000"/>
                </a:solidFill>
              </a:rPr>
              <a:t>4</a:t>
            </a:r>
            <a:endParaRPr lang="en-US"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nodeType="clickEffect">
                                  <p:stCondLst>
                                    <p:cond delay="0"/>
                                  </p:stCondLst>
                                  <p:childTnLst>
                                    <p:animEffect transition="out" filter="blinds(horizontal)">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blinds(horizontal)">
                                      <p:cBhvr>
                                        <p:cTn id="25" dur="500"/>
                                        <p:tgtEl>
                                          <p:spTgt spid="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linds(horizontal)">
                                      <p:cBhvr>
                                        <p:cTn id="30" dur="500"/>
                                        <p:tgtEl>
                                          <p:spTgt spid="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blinds(horizontal)">
                                      <p:cBhvr>
                                        <p:cTn id="40" dur="500"/>
                                        <p:tgtEl>
                                          <p:spTgt spid="3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linds(horizontal)">
                                      <p:cBhvr>
                                        <p:cTn id="43" dur="500"/>
                                        <p:tgtEl>
                                          <p:spTgt spid="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xit" presetSubtype="10" fill="hold" nodeType="clickEffect">
                                  <p:stCondLst>
                                    <p:cond delay="0"/>
                                  </p:stCondLst>
                                  <p:childTnLst>
                                    <p:animEffect transition="out" filter="blinds(horizontal)">
                                      <p:cBhvr>
                                        <p:cTn id="47" dur="500"/>
                                        <p:tgtEl>
                                          <p:spTgt spid="33"/>
                                        </p:tgtEl>
                                      </p:cBhvr>
                                    </p:animEffect>
                                    <p:set>
                                      <p:cBhvr>
                                        <p:cTn id="48" dur="1" fill="hold">
                                          <p:stCondLst>
                                            <p:cond delay="499"/>
                                          </p:stCondLst>
                                        </p:cTn>
                                        <p:tgtEl>
                                          <p:spTgt spid="33"/>
                                        </p:tgtEl>
                                        <p:attrNameLst>
                                          <p:attrName>style.visibility</p:attrName>
                                        </p:attrNameLst>
                                      </p:cBhvr>
                                      <p:to>
                                        <p:strVal val="hidden"/>
                                      </p:to>
                                    </p:set>
                                  </p:childTnLst>
                                </p:cTn>
                              </p:par>
                              <p:par>
                                <p:cTn id="49" presetID="3" presetClass="entr" presetSubtype="1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blinds(horizontal)">
                                      <p:cBhvr>
                                        <p:cTn id="51" dur="500"/>
                                        <p:tgtEl>
                                          <p:spTgt spid="34"/>
                                        </p:tgtEl>
                                      </p:cBhvr>
                                    </p:animEffect>
                                  </p:childTnLst>
                                </p:cTn>
                              </p:par>
                              <p:par>
                                <p:cTn id="52" presetID="3" presetClass="exit" presetSubtype="10" fill="hold" grpId="1" nodeType="withEffect">
                                  <p:stCondLst>
                                    <p:cond delay="0"/>
                                  </p:stCondLst>
                                  <p:childTnLst>
                                    <p:animEffect transition="out" filter="blinds(horizontal)">
                                      <p:cBhvr>
                                        <p:cTn id="53" dur="500"/>
                                        <p:tgtEl>
                                          <p:spTgt spid="39"/>
                                        </p:tgtEl>
                                      </p:cBhvr>
                                    </p:animEffect>
                                    <p:set>
                                      <p:cBhvr>
                                        <p:cTn id="54" dur="1" fill="hold">
                                          <p:stCondLst>
                                            <p:cond delay="499"/>
                                          </p:stCondLst>
                                        </p:cTn>
                                        <p:tgtEl>
                                          <p:spTgt spid="39"/>
                                        </p:tgtEl>
                                        <p:attrNameLst>
                                          <p:attrName>style.visibility</p:attrName>
                                        </p:attrNameLst>
                                      </p:cBhvr>
                                      <p:to>
                                        <p:strVal val="hidden"/>
                                      </p:to>
                                    </p:set>
                                  </p:childTnLst>
                                </p:cTn>
                              </p:par>
                              <p:par>
                                <p:cTn id="55" presetID="3" presetClass="entr" presetSubtype="1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linds(horizontal)">
                                      <p:cBhvr>
                                        <p:cTn id="57" dur="500"/>
                                        <p:tgtEl>
                                          <p:spTgt spid="4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xit" presetSubtype="10" fill="hold" nodeType="clickEffect">
                                  <p:stCondLst>
                                    <p:cond delay="0"/>
                                  </p:stCondLst>
                                  <p:childTnLst>
                                    <p:animEffect transition="out" filter="blinds(horizontal)">
                                      <p:cBhvr>
                                        <p:cTn id="61" dur="500"/>
                                        <p:tgtEl>
                                          <p:spTgt spid="34"/>
                                        </p:tgtEl>
                                      </p:cBhvr>
                                    </p:animEffect>
                                    <p:set>
                                      <p:cBhvr>
                                        <p:cTn id="62" dur="1" fill="hold">
                                          <p:stCondLst>
                                            <p:cond delay="499"/>
                                          </p:stCondLst>
                                        </p:cTn>
                                        <p:tgtEl>
                                          <p:spTgt spid="34"/>
                                        </p:tgtEl>
                                        <p:attrNameLst>
                                          <p:attrName>style.visibility</p:attrName>
                                        </p:attrNameLst>
                                      </p:cBhvr>
                                      <p:to>
                                        <p:strVal val="hidden"/>
                                      </p:to>
                                    </p:set>
                                  </p:childTnLst>
                                </p:cTn>
                              </p:par>
                              <p:par>
                                <p:cTn id="63" presetID="3" presetClass="entr" presetSubtype="1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blinds(horizontal)">
                                      <p:cBhvr>
                                        <p:cTn id="65" dur="500"/>
                                        <p:tgtEl>
                                          <p:spTgt spid="3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xit" presetSubtype="10" fill="hold" nodeType="clickEffect">
                                  <p:stCondLst>
                                    <p:cond delay="0"/>
                                  </p:stCondLst>
                                  <p:childTnLst>
                                    <p:animEffect transition="out" filter="blinds(horizontal)">
                                      <p:cBhvr>
                                        <p:cTn id="69" dur="500"/>
                                        <p:tgtEl>
                                          <p:spTgt spid="35"/>
                                        </p:tgtEl>
                                      </p:cBhvr>
                                    </p:animEffect>
                                    <p:set>
                                      <p:cBhvr>
                                        <p:cTn id="70" dur="1" fill="hold">
                                          <p:stCondLst>
                                            <p:cond delay="499"/>
                                          </p:stCondLst>
                                        </p:cTn>
                                        <p:tgtEl>
                                          <p:spTgt spid="35"/>
                                        </p:tgtEl>
                                        <p:attrNameLst>
                                          <p:attrName>style.visibility</p:attrName>
                                        </p:attrNameLst>
                                      </p:cBhvr>
                                      <p:to>
                                        <p:strVal val="hidden"/>
                                      </p:to>
                                    </p:set>
                                  </p:childTnLst>
                                </p:cTn>
                              </p:par>
                              <p:par>
                                <p:cTn id="71" presetID="3" presetClass="entr" presetSubtype="1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blinds(horizontal)">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9" grpId="0"/>
      <p:bldP spid="39" grpId="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4F0D818-5F3C-4259-A9E8-D102B0FED619}"/>
              </a:ext>
            </a:extLst>
          </p:cNvPr>
          <p:cNvSpPr>
            <a:spLocks noGrp="1" noChangeArrowheads="1"/>
          </p:cNvSpPr>
          <p:nvPr>
            <p:ph type="title"/>
          </p:nvPr>
        </p:nvSpPr>
        <p:spPr>
          <a:xfrm>
            <a:off x="273050" y="-6350"/>
            <a:ext cx="8686800" cy="838200"/>
          </a:xfrm>
        </p:spPr>
        <p:txBody>
          <a:bodyPr/>
          <a:lstStyle/>
          <a:p>
            <a:pPr eaLnBrk="1" fontAlgn="auto" hangingPunct="1">
              <a:spcAft>
                <a:spcPts val="0"/>
              </a:spcAft>
              <a:defRPr/>
            </a:pPr>
            <a:r>
              <a:rPr lang="en-GB" altLang="en-US" dirty="0"/>
              <a:t>A Modern processor</a:t>
            </a:r>
          </a:p>
        </p:txBody>
      </p:sp>
      <p:sp>
        <p:nvSpPr>
          <p:cNvPr id="24579" name="Text Box 3">
            <a:extLst>
              <a:ext uri="{FF2B5EF4-FFF2-40B4-BE49-F238E27FC236}">
                <a16:creationId xmlns:a16="http://schemas.microsoft.com/office/drawing/2014/main" id="{AAE663F3-F09D-4E9D-BD03-4FE5BE9435C9}"/>
              </a:ext>
            </a:extLst>
          </p:cNvPr>
          <p:cNvSpPr txBox="1">
            <a:spLocks noChangeArrowheads="1"/>
          </p:cNvSpPr>
          <p:nvPr/>
        </p:nvSpPr>
        <p:spPr bwMode="auto">
          <a:xfrm>
            <a:off x="4170363" y="6405563"/>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F0888A26-9CD2-45DA-9E87-9F5B44172278}" type="slidenum">
              <a:rPr lang="en-US" altLang="en-US" sz="1400" b="1">
                <a:latin typeface="Times New Roman" panose="02020603050405020304" pitchFamily="18" charset="0"/>
              </a:rPr>
              <a:pPr algn="ctr" eaLnBrk="1" hangingPunct="1"/>
              <a:t>9</a:t>
            </a:fld>
            <a:endParaRPr lang="fr-FR" altLang="en-US" sz="1400" b="1">
              <a:latin typeface="Times New Roman" panose="02020603050405020304" pitchFamily="18" charset="0"/>
            </a:endParaRPr>
          </a:p>
        </p:txBody>
      </p:sp>
      <p:sp>
        <p:nvSpPr>
          <p:cNvPr id="24580" name="Text Box 4">
            <a:extLst>
              <a:ext uri="{FF2B5EF4-FFF2-40B4-BE49-F238E27FC236}">
                <a16:creationId xmlns:a16="http://schemas.microsoft.com/office/drawing/2014/main" id="{F8E5F4AF-54F9-4BC6-8FD6-3F56D0164FEF}"/>
              </a:ext>
            </a:extLst>
          </p:cNvPr>
          <p:cNvSpPr txBox="1">
            <a:spLocks noChangeArrowheads="1"/>
          </p:cNvSpPr>
          <p:nvPr/>
        </p:nvSpPr>
        <p:spPr bwMode="auto">
          <a:xfrm>
            <a:off x="7938" y="6483350"/>
            <a:ext cx="121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Benjamin Mora</a:t>
            </a:r>
            <a:endParaRPr lang="fr-FR" altLang="en-US" sz="1200">
              <a:solidFill>
                <a:srgbClr val="FF6600"/>
              </a:solidFill>
              <a:latin typeface="Times New Roman" panose="02020603050405020304" pitchFamily="18" charset="0"/>
            </a:endParaRPr>
          </a:p>
        </p:txBody>
      </p:sp>
      <p:sp>
        <p:nvSpPr>
          <p:cNvPr id="24581" name="Text Box 5">
            <a:extLst>
              <a:ext uri="{FF2B5EF4-FFF2-40B4-BE49-F238E27FC236}">
                <a16:creationId xmlns:a16="http://schemas.microsoft.com/office/drawing/2014/main" id="{4ED0C3E8-7D19-42B5-8170-A438441B9228}"/>
              </a:ext>
            </a:extLst>
          </p:cNvPr>
          <p:cNvSpPr txBox="1">
            <a:spLocks noChangeArrowheads="1"/>
          </p:cNvSpPr>
          <p:nvPr/>
        </p:nvSpPr>
        <p:spPr bwMode="auto">
          <a:xfrm>
            <a:off x="7620000" y="6324600"/>
            <a:ext cx="14478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200">
                <a:solidFill>
                  <a:srgbClr val="FF6600"/>
                </a:solidFill>
                <a:latin typeface="Times New Roman" panose="02020603050405020304" pitchFamily="18" charset="0"/>
              </a:rPr>
              <a:t>Swansea University</a:t>
            </a:r>
            <a:endParaRPr lang="fr-FR" altLang="en-US" sz="1200">
              <a:solidFill>
                <a:srgbClr val="FF6600"/>
              </a:solidFill>
              <a:latin typeface="Times New Roman" panose="02020603050405020304" pitchFamily="18" charset="0"/>
            </a:endParaRPr>
          </a:p>
        </p:txBody>
      </p:sp>
      <p:grpSp>
        <p:nvGrpSpPr>
          <p:cNvPr id="24582" name="Group 7">
            <a:extLst>
              <a:ext uri="{FF2B5EF4-FFF2-40B4-BE49-F238E27FC236}">
                <a16:creationId xmlns:a16="http://schemas.microsoft.com/office/drawing/2014/main" id="{A8E99D6E-A6DA-46EE-86BB-AACDEAC1497F}"/>
              </a:ext>
            </a:extLst>
          </p:cNvPr>
          <p:cNvGrpSpPr>
            <a:grpSpLocks/>
          </p:cNvGrpSpPr>
          <p:nvPr/>
        </p:nvGrpSpPr>
        <p:grpSpPr bwMode="auto">
          <a:xfrm>
            <a:off x="7938" y="1000125"/>
            <a:ext cx="8755062" cy="5810250"/>
            <a:chOff x="7364" y="1000126"/>
            <a:chExt cx="8755636" cy="5810616"/>
          </a:xfrm>
        </p:grpSpPr>
        <p:sp>
          <p:nvSpPr>
            <p:cNvPr id="4" name="Rectangle 3">
              <a:extLst>
                <a:ext uri="{FF2B5EF4-FFF2-40B4-BE49-F238E27FC236}">
                  <a16:creationId xmlns:a16="http://schemas.microsoft.com/office/drawing/2014/main" id="{038DC2C7-C173-49E1-8823-61ADE3311253}"/>
                </a:ext>
              </a:extLst>
            </p:cNvPr>
            <p:cNvSpPr/>
            <p:nvPr/>
          </p:nvSpPr>
          <p:spPr>
            <a:xfrm>
              <a:off x="197876" y="1000126"/>
              <a:ext cx="5529625" cy="540577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585" name="Rectangle 22">
              <a:extLst>
                <a:ext uri="{FF2B5EF4-FFF2-40B4-BE49-F238E27FC236}">
                  <a16:creationId xmlns:a16="http://schemas.microsoft.com/office/drawing/2014/main" id="{9A3A1DA1-DC44-4D7F-865D-FF0398AB7F62}"/>
                </a:ext>
              </a:extLst>
            </p:cNvPr>
            <p:cNvSpPr txBox="1">
              <a:spLocks noChangeArrowheads="1"/>
            </p:cNvSpPr>
            <p:nvPr/>
          </p:nvSpPr>
          <p:spPr bwMode="auto">
            <a:xfrm>
              <a:off x="38100" y="1381125"/>
              <a:ext cx="167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3A527A"/>
                  </a:solidFill>
                  <a:miter lim="800000"/>
                  <a:headEnd/>
                  <a:tailEnd/>
                </a14:hiddenLine>
              </a:ext>
            </a:extLst>
          </p:spPr>
          <p:txBody>
            <a:bodyPr/>
            <a:lstStyle>
              <a:lvl1pPr marL="273050" indent="-273050">
                <a:spcBef>
                  <a:spcPts val="600"/>
                </a:spcBef>
                <a:buClr>
                  <a:schemeClr val="accent1"/>
                </a:buClr>
                <a:buSzPct val="70000"/>
                <a:buFont typeface="Wingdings" panose="05000000000000000000" pitchFamily="2" charset="2"/>
                <a:buChar char=""/>
                <a:defRPr sz="2400">
                  <a:solidFill>
                    <a:schemeClr val="tx1"/>
                  </a:solidFill>
                  <a:latin typeface="Calibri" panose="020F0502020204030204" pitchFamily="34" charset="0"/>
                </a:defRPr>
              </a:lvl1pPr>
              <a:lvl2pPr marL="639763" indent="-273050">
                <a:spcBef>
                  <a:spcPct val="20000"/>
                </a:spcBef>
                <a:buClr>
                  <a:schemeClr val="accent1"/>
                </a:buClr>
                <a:buSzPct val="80000"/>
                <a:buFont typeface="Wingdings 2" panose="05020102010507070707" pitchFamily="18" charset="2"/>
                <a:buChar char=""/>
                <a:defRPr sz="2100">
                  <a:solidFill>
                    <a:schemeClr val="tx1"/>
                  </a:solidFill>
                  <a:latin typeface="Calibri" panose="020F0502020204030204" pitchFamily="34" charset="0"/>
                </a:defRPr>
              </a:lvl2pPr>
              <a:lvl3pPr indent="-182563">
                <a:spcBef>
                  <a:spcPct val="20000"/>
                </a:spcBef>
                <a:buClr>
                  <a:srgbClr val="B5A359"/>
                </a:buClr>
                <a:buSzPct val="60000"/>
                <a:buFont typeface="Wingdings" panose="05000000000000000000" pitchFamily="2" charset="2"/>
                <a:buChar char=""/>
                <a:defRPr>
                  <a:solidFill>
                    <a:schemeClr val="tx1"/>
                  </a:solidFill>
                  <a:latin typeface="Calibri" panose="020F0502020204030204" pitchFamily="34" charset="0"/>
                </a:defRPr>
              </a:lvl3pPr>
              <a:lvl4pPr marL="1187450" indent="-182563">
                <a:spcBef>
                  <a:spcPct val="20000"/>
                </a:spcBef>
                <a:buClr>
                  <a:srgbClr val="E3D9B8"/>
                </a:buClr>
                <a:buSzPct val="60000"/>
                <a:buFont typeface="Wingdings" panose="05000000000000000000" pitchFamily="2" charset="2"/>
                <a:buChar char=""/>
                <a:defRPr>
                  <a:solidFill>
                    <a:schemeClr val="tx1"/>
                  </a:solidFill>
                  <a:latin typeface="Calibri" panose="020F0502020204030204" pitchFamily="34" charset="0"/>
                </a:defRPr>
              </a:lvl4pPr>
              <a:lvl5pPr marL="1462088" indent="-182563">
                <a:spcBef>
                  <a:spcPct val="20000"/>
                </a:spcBef>
                <a:buClr>
                  <a:srgbClr val="CBD4C2"/>
                </a:buClr>
                <a:buSzPct val="68000"/>
                <a:buFont typeface="Wingdings 2" panose="05020102010507070707" pitchFamily="18" charset="2"/>
                <a:buChar char=""/>
                <a:defRPr sz="1600">
                  <a:solidFill>
                    <a:schemeClr val="tx1"/>
                  </a:solidFill>
                  <a:latin typeface="Calibri" panose="020F0502020204030204" pitchFamily="34" charset="0"/>
                </a:defRPr>
              </a:lvl5pPr>
              <a:lvl6pPr marL="1919288" indent="-182563" eaLnBrk="0" fontAlgn="base" hangingPunct="0">
                <a:spcBef>
                  <a:spcPct val="20000"/>
                </a:spcBef>
                <a:spcAft>
                  <a:spcPct val="0"/>
                </a:spcAft>
                <a:buClr>
                  <a:srgbClr val="CBD4C2"/>
                </a:buClr>
                <a:buSzPct val="68000"/>
                <a:buFont typeface="Wingdings 2" panose="05020102010507070707" pitchFamily="18" charset="2"/>
                <a:buChar char=""/>
                <a:defRPr sz="1600">
                  <a:solidFill>
                    <a:schemeClr val="tx1"/>
                  </a:solidFill>
                  <a:latin typeface="Calibri" panose="020F0502020204030204" pitchFamily="34" charset="0"/>
                </a:defRPr>
              </a:lvl6pPr>
              <a:lvl7pPr marL="2376488" indent="-182563" eaLnBrk="0" fontAlgn="base" hangingPunct="0">
                <a:spcBef>
                  <a:spcPct val="20000"/>
                </a:spcBef>
                <a:spcAft>
                  <a:spcPct val="0"/>
                </a:spcAft>
                <a:buClr>
                  <a:srgbClr val="CBD4C2"/>
                </a:buClr>
                <a:buSzPct val="68000"/>
                <a:buFont typeface="Wingdings 2" panose="05020102010507070707" pitchFamily="18" charset="2"/>
                <a:buChar char=""/>
                <a:defRPr sz="1600">
                  <a:solidFill>
                    <a:schemeClr val="tx1"/>
                  </a:solidFill>
                  <a:latin typeface="Calibri" panose="020F0502020204030204" pitchFamily="34" charset="0"/>
                </a:defRPr>
              </a:lvl7pPr>
              <a:lvl8pPr marL="2833688" indent="-182563" eaLnBrk="0" fontAlgn="base" hangingPunct="0">
                <a:spcBef>
                  <a:spcPct val="20000"/>
                </a:spcBef>
                <a:spcAft>
                  <a:spcPct val="0"/>
                </a:spcAft>
                <a:buClr>
                  <a:srgbClr val="CBD4C2"/>
                </a:buClr>
                <a:buSzPct val="68000"/>
                <a:buFont typeface="Wingdings 2" panose="05020102010507070707" pitchFamily="18" charset="2"/>
                <a:buChar char=""/>
                <a:defRPr sz="1600">
                  <a:solidFill>
                    <a:schemeClr val="tx1"/>
                  </a:solidFill>
                  <a:latin typeface="Calibri" panose="020F0502020204030204" pitchFamily="34" charset="0"/>
                </a:defRPr>
              </a:lvl8pPr>
              <a:lvl9pPr marL="3290888" indent="-182563" eaLnBrk="0" fontAlgn="base" hangingPunct="0">
                <a:spcBef>
                  <a:spcPct val="20000"/>
                </a:spcBef>
                <a:spcAft>
                  <a:spcPct val="0"/>
                </a:spcAft>
                <a:buClr>
                  <a:srgbClr val="CBD4C2"/>
                </a:buClr>
                <a:buSzPct val="68000"/>
                <a:buFont typeface="Wingdings 2" panose="05020102010507070707" pitchFamily="18" charset="2"/>
                <a:buChar char=""/>
                <a:defRPr sz="1600">
                  <a:solidFill>
                    <a:schemeClr val="tx1"/>
                  </a:solidFill>
                  <a:latin typeface="Calibri" panose="020F0502020204030204" pitchFamily="34" charset="0"/>
                </a:defRPr>
              </a:lvl9pPr>
            </a:lstStyle>
            <a:p>
              <a:pPr>
                <a:lnSpc>
                  <a:spcPct val="90000"/>
                </a:lnSpc>
                <a:buFontTx/>
                <a:buNone/>
              </a:pPr>
              <a:endParaRPr lang="en-US" altLang="en-US" sz="3200">
                <a:solidFill>
                  <a:srgbClr val="320064"/>
                </a:solidFill>
              </a:endParaRPr>
            </a:p>
          </p:txBody>
        </p:sp>
        <p:sp>
          <p:nvSpPr>
            <p:cNvPr id="24586" name="Rectangle 40">
              <a:extLst>
                <a:ext uri="{FF2B5EF4-FFF2-40B4-BE49-F238E27FC236}">
                  <a16:creationId xmlns:a16="http://schemas.microsoft.com/office/drawing/2014/main" id="{EE071BDC-0876-41B9-801D-D8BAAA9250E5}"/>
                </a:ext>
              </a:extLst>
            </p:cNvPr>
            <p:cNvSpPr>
              <a:spLocks noChangeArrowheads="1"/>
            </p:cNvSpPr>
            <p:nvPr/>
          </p:nvSpPr>
          <p:spPr bwMode="auto">
            <a:xfrm>
              <a:off x="6553200" y="1604963"/>
              <a:ext cx="2209800" cy="4114800"/>
            </a:xfrm>
            <a:prstGeom prst="rect">
              <a:avLst/>
            </a:prstGeom>
            <a:solidFill>
              <a:schemeClr val="accent1"/>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24587" name="Text Box 42">
              <a:extLst>
                <a:ext uri="{FF2B5EF4-FFF2-40B4-BE49-F238E27FC236}">
                  <a16:creationId xmlns:a16="http://schemas.microsoft.com/office/drawing/2014/main" id="{85CE67D9-5FF4-4FC9-BC86-CADBF89734F8}"/>
                </a:ext>
              </a:extLst>
            </p:cNvPr>
            <p:cNvSpPr txBox="1">
              <a:spLocks noChangeArrowheads="1"/>
            </p:cNvSpPr>
            <p:nvPr/>
          </p:nvSpPr>
          <p:spPr bwMode="auto">
            <a:xfrm>
              <a:off x="6705600" y="588645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GB" altLang="en-US"/>
                <a:t>Memory</a:t>
              </a:r>
              <a:endParaRPr lang="en-US" altLang="en-US"/>
            </a:p>
          </p:txBody>
        </p:sp>
        <p:grpSp>
          <p:nvGrpSpPr>
            <p:cNvPr id="24588" name="Group 49">
              <a:extLst>
                <a:ext uri="{FF2B5EF4-FFF2-40B4-BE49-F238E27FC236}">
                  <a16:creationId xmlns:a16="http://schemas.microsoft.com/office/drawing/2014/main" id="{E425BDD4-1875-4346-A687-FF20883D4045}"/>
                </a:ext>
              </a:extLst>
            </p:cNvPr>
            <p:cNvGrpSpPr>
              <a:grpSpLocks/>
            </p:cNvGrpSpPr>
            <p:nvPr/>
          </p:nvGrpSpPr>
          <p:grpSpPr bwMode="auto">
            <a:xfrm>
              <a:off x="6553200" y="2214563"/>
              <a:ext cx="2209800" cy="1143000"/>
              <a:chOff x="4152" y="1248"/>
              <a:chExt cx="1392" cy="720"/>
            </a:xfrm>
          </p:grpSpPr>
          <p:sp>
            <p:nvSpPr>
              <p:cNvPr id="24641" name="Rectangle 46">
                <a:extLst>
                  <a:ext uri="{FF2B5EF4-FFF2-40B4-BE49-F238E27FC236}">
                    <a16:creationId xmlns:a16="http://schemas.microsoft.com/office/drawing/2014/main" id="{0A550A4B-67C1-4A1F-97D9-A874926A47EF}"/>
                  </a:ext>
                </a:extLst>
              </p:cNvPr>
              <p:cNvSpPr>
                <a:spLocks noChangeArrowheads="1"/>
              </p:cNvSpPr>
              <p:nvPr/>
            </p:nvSpPr>
            <p:spPr bwMode="auto">
              <a:xfrm>
                <a:off x="4152" y="1248"/>
                <a:ext cx="1392" cy="240"/>
              </a:xfrm>
              <a:prstGeom prst="rect">
                <a:avLst/>
              </a:prstGeom>
              <a:solidFill>
                <a:srgbClr val="FFFF99"/>
              </a:solidFill>
              <a:ln w="28575" cap="rnd">
                <a:solidFill>
                  <a:srgbClr val="FF66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latin typeface="Times New Roman" panose="02020603050405020304" pitchFamily="18" charset="0"/>
                  </a:rPr>
                  <a:t>Mov R1, i</a:t>
                </a:r>
                <a:endParaRPr lang="en-US" altLang="en-US">
                  <a:latin typeface="Times New Roman" panose="02020603050405020304" pitchFamily="18" charset="0"/>
                </a:endParaRPr>
              </a:p>
            </p:txBody>
          </p:sp>
          <p:sp>
            <p:nvSpPr>
              <p:cNvPr id="24642" name="Rectangle 47">
                <a:extLst>
                  <a:ext uri="{FF2B5EF4-FFF2-40B4-BE49-F238E27FC236}">
                    <a16:creationId xmlns:a16="http://schemas.microsoft.com/office/drawing/2014/main" id="{C03AD59A-EA06-48C2-955F-B13753296D1B}"/>
                  </a:ext>
                </a:extLst>
              </p:cNvPr>
              <p:cNvSpPr>
                <a:spLocks noChangeArrowheads="1"/>
              </p:cNvSpPr>
              <p:nvPr/>
            </p:nvSpPr>
            <p:spPr bwMode="auto">
              <a:xfrm>
                <a:off x="4152" y="1488"/>
                <a:ext cx="1392" cy="240"/>
              </a:xfrm>
              <a:prstGeom prst="rect">
                <a:avLst/>
              </a:prstGeom>
              <a:solidFill>
                <a:srgbClr val="FFFF99"/>
              </a:solidFill>
              <a:ln w="28575" cap="rnd">
                <a:solidFill>
                  <a:srgbClr val="FF66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latin typeface="Times New Roman" panose="02020603050405020304" pitchFamily="18" charset="0"/>
                  </a:rPr>
                  <a:t>Add R1, #1</a:t>
                </a:r>
                <a:endParaRPr lang="en-US" altLang="en-US">
                  <a:latin typeface="Times New Roman" panose="02020603050405020304" pitchFamily="18" charset="0"/>
                </a:endParaRPr>
              </a:p>
            </p:txBody>
          </p:sp>
          <p:sp>
            <p:nvSpPr>
              <p:cNvPr id="24643" name="Rectangle 48">
                <a:extLst>
                  <a:ext uri="{FF2B5EF4-FFF2-40B4-BE49-F238E27FC236}">
                    <a16:creationId xmlns:a16="http://schemas.microsoft.com/office/drawing/2014/main" id="{1E738406-6D97-49F8-A924-E8DA775F126C}"/>
                  </a:ext>
                </a:extLst>
              </p:cNvPr>
              <p:cNvSpPr>
                <a:spLocks noChangeArrowheads="1"/>
              </p:cNvSpPr>
              <p:nvPr/>
            </p:nvSpPr>
            <p:spPr bwMode="auto">
              <a:xfrm>
                <a:off x="4152" y="1728"/>
                <a:ext cx="1392" cy="240"/>
              </a:xfrm>
              <a:prstGeom prst="rect">
                <a:avLst/>
              </a:prstGeom>
              <a:solidFill>
                <a:srgbClr val="FFFF99"/>
              </a:solidFill>
              <a:ln w="28575" cap="rnd">
                <a:solidFill>
                  <a:srgbClr val="FF66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latin typeface="Times New Roman" panose="02020603050405020304" pitchFamily="18" charset="0"/>
                  </a:rPr>
                  <a:t>Mov i, R1</a:t>
                </a:r>
                <a:endParaRPr lang="en-US" altLang="en-US">
                  <a:latin typeface="Times New Roman" panose="02020603050405020304" pitchFamily="18" charset="0"/>
                </a:endParaRPr>
              </a:p>
            </p:txBody>
          </p:sp>
        </p:grpSp>
        <p:grpSp>
          <p:nvGrpSpPr>
            <p:cNvPr id="24589" name="Group 2">
              <a:extLst>
                <a:ext uri="{FF2B5EF4-FFF2-40B4-BE49-F238E27FC236}">
                  <a16:creationId xmlns:a16="http://schemas.microsoft.com/office/drawing/2014/main" id="{7C6F367B-DFBB-466E-BD58-69E4249070FA}"/>
                </a:ext>
              </a:extLst>
            </p:cNvPr>
            <p:cNvGrpSpPr>
              <a:grpSpLocks/>
            </p:cNvGrpSpPr>
            <p:nvPr/>
          </p:nvGrpSpPr>
          <p:grpSpPr bwMode="auto">
            <a:xfrm>
              <a:off x="304800" y="1371600"/>
              <a:ext cx="1828800" cy="2366961"/>
              <a:chOff x="1244600" y="3194050"/>
              <a:chExt cx="3022600" cy="3200400"/>
            </a:xfrm>
          </p:grpSpPr>
          <p:sp>
            <p:nvSpPr>
              <p:cNvPr id="24630" name="Rectangle 23">
                <a:extLst>
                  <a:ext uri="{FF2B5EF4-FFF2-40B4-BE49-F238E27FC236}">
                    <a16:creationId xmlns:a16="http://schemas.microsoft.com/office/drawing/2014/main" id="{FA8927DA-3038-4A4F-B391-F7CF64F3868B}"/>
                  </a:ext>
                </a:extLst>
              </p:cNvPr>
              <p:cNvSpPr>
                <a:spLocks noChangeArrowheads="1"/>
              </p:cNvSpPr>
              <p:nvPr/>
            </p:nvSpPr>
            <p:spPr bwMode="auto">
              <a:xfrm>
                <a:off x="1244600" y="3194050"/>
                <a:ext cx="3022600" cy="3200400"/>
              </a:xfrm>
              <a:prstGeom prst="rect">
                <a:avLst/>
              </a:prstGeom>
              <a:solidFill>
                <a:schemeClr val="accent1"/>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1000"/>
              </a:p>
            </p:txBody>
          </p:sp>
          <p:sp>
            <p:nvSpPr>
              <p:cNvPr id="24631" name="Rectangle 24">
                <a:extLst>
                  <a:ext uri="{FF2B5EF4-FFF2-40B4-BE49-F238E27FC236}">
                    <a16:creationId xmlns:a16="http://schemas.microsoft.com/office/drawing/2014/main" id="{10EB7EA3-73A4-42EF-A435-CAAA9A42F04E}"/>
                  </a:ext>
                </a:extLst>
              </p:cNvPr>
              <p:cNvSpPr>
                <a:spLocks noChangeArrowheads="1"/>
              </p:cNvSpPr>
              <p:nvPr/>
            </p:nvSpPr>
            <p:spPr bwMode="auto">
              <a:xfrm>
                <a:off x="2705100" y="48815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R1</a:t>
                </a:r>
                <a:endParaRPr lang="en-US" altLang="en-US" sz="1100">
                  <a:solidFill>
                    <a:srgbClr val="FFFFFF"/>
                  </a:solidFill>
                </a:endParaRPr>
              </a:p>
            </p:txBody>
          </p:sp>
          <p:sp>
            <p:nvSpPr>
              <p:cNvPr id="24632" name="Rectangle 25">
                <a:extLst>
                  <a:ext uri="{FF2B5EF4-FFF2-40B4-BE49-F238E27FC236}">
                    <a16:creationId xmlns:a16="http://schemas.microsoft.com/office/drawing/2014/main" id="{6506A3F6-A9E7-46FB-BD00-241535AD8B9F}"/>
                  </a:ext>
                </a:extLst>
              </p:cNvPr>
              <p:cNvSpPr>
                <a:spLocks noChangeArrowheads="1"/>
              </p:cNvSpPr>
              <p:nvPr/>
            </p:nvSpPr>
            <p:spPr bwMode="auto">
              <a:xfrm>
                <a:off x="2705100" y="55673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R2</a:t>
                </a:r>
                <a:endParaRPr lang="en-US" altLang="en-US" sz="1100">
                  <a:solidFill>
                    <a:srgbClr val="FFFFFF"/>
                  </a:solidFill>
                </a:endParaRPr>
              </a:p>
            </p:txBody>
          </p:sp>
          <p:sp>
            <p:nvSpPr>
              <p:cNvPr id="24633" name="Rectangle 28">
                <a:extLst>
                  <a:ext uri="{FF2B5EF4-FFF2-40B4-BE49-F238E27FC236}">
                    <a16:creationId xmlns:a16="http://schemas.microsoft.com/office/drawing/2014/main" id="{616D3CA8-22C1-497A-B6AA-1CB9AFE49575}"/>
                  </a:ext>
                </a:extLst>
              </p:cNvPr>
              <p:cNvSpPr>
                <a:spLocks noChangeArrowheads="1"/>
              </p:cNvSpPr>
              <p:nvPr/>
            </p:nvSpPr>
            <p:spPr bwMode="auto">
              <a:xfrm>
                <a:off x="1371600" y="3509963"/>
                <a:ext cx="1028700" cy="25908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ALU</a:t>
                </a:r>
                <a:endParaRPr lang="en-US" altLang="en-US" sz="1100">
                  <a:solidFill>
                    <a:srgbClr val="FFFFFF"/>
                  </a:solidFill>
                </a:endParaRPr>
              </a:p>
            </p:txBody>
          </p:sp>
          <p:sp>
            <p:nvSpPr>
              <p:cNvPr id="24634" name="Rectangle 29">
                <a:extLst>
                  <a:ext uri="{FF2B5EF4-FFF2-40B4-BE49-F238E27FC236}">
                    <a16:creationId xmlns:a16="http://schemas.microsoft.com/office/drawing/2014/main" id="{F38B9EC2-2416-4565-AF09-A6C0D341132C}"/>
                  </a:ext>
                </a:extLst>
              </p:cNvPr>
              <p:cNvSpPr>
                <a:spLocks noChangeArrowheads="1"/>
              </p:cNvSpPr>
              <p:nvPr/>
            </p:nvSpPr>
            <p:spPr bwMode="auto">
              <a:xfrm>
                <a:off x="2705100" y="41957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SP</a:t>
                </a:r>
                <a:endParaRPr lang="en-US" altLang="en-US" sz="1100">
                  <a:solidFill>
                    <a:srgbClr val="FFFFFF"/>
                  </a:solidFill>
                </a:endParaRPr>
              </a:p>
            </p:txBody>
          </p:sp>
          <p:sp>
            <p:nvSpPr>
              <p:cNvPr id="24635" name="Rectangle 30">
                <a:extLst>
                  <a:ext uri="{FF2B5EF4-FFF2-40B4-BE49-F238E27FC236}">
                    <a16:creationId xmlns:a16="http://schemas.microsoft.com/office/drawing/2014/main" id="{7C9AF797-ED5F-4D8F-821C-8AE95BB326C4}"/>
                  </a:ext>
                </a:extLst>
              </p:cNvPr>
              <p:cNvSpPr>
                <a:spLocks noChangeArrowheads="1"/>
              </p:cNvSpPr>
              <p:nvPr/>
            </p:nvSpPr>
            <p:spPr bwMode="auto">
              <a:xfrm>
                <a:off x="2705100" y="35099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PC</a:t>
                </a:r>
                <a:endParaRPr lang="en-US" altLang="en-US" sz="1100">
                  <a:solidFill>
                    <a:srgbClr val="FFFFFF"/>
                  </a:solidFill>
                </a:endParaRPr>
              </a:p>
            </p:txBody>
          </p:sp>
          <p:sp>
            <p:nvSpPr>
              <p:cNvPr id="42" name="Rectangle 28">
                <a:extLst>
                  <a:ext uri="{FF2B5EF4-FFF2-40B4-BE49-F238E27FC236}">
                    <a16:creationId xmlns:a16="http://schemas.microsoft.com/office/drawing/2014/main" id="{F7C9F027-47A4-45FC-A5DC-EB5AB6681570}"/>
                  </a:ext>
                </a:extLst>
              </p:cNvPr>
              <p:cNvSpPr>
                <a:spLocks noChangeArrowheads="1"/>
              </p:cNvSpPr>
              <p:nvPr/>
            </p:nvSpPr>
            <p:spPr bwMode="auto">
              <a:xfrm>
                <a:off x="3198531" y="3303561"/>
                <a:ext cx="1028591" cy="534507"/>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L1 Data</a:t>
                </a:r>
              </a:p>
              <a:p>
                <a:pPr algn="ctr">
                  <a:defRPr/>
                </a:pPr>
                <a:r>
                  <a:rPr lang="en-GB" altLang="en-US" sz="1000" dirty="0">
                    <a:solidFill>
                      <a:srgbClr val="FFFFFF"/>
                    </a:solidFill>
                  </a:rPr>
                  <a:t>Cache</a:t>
                </a:r>
                <a:endParaRPr lang="en-US" altLang="en-US" sz="1000" dirty="0">
                  <a:solidFill>
                    <a:srgbClr val="FFFFFF"/>
                  </a:solidFill>
                </a:endParaRPr>
              </a:p>
            </p:txBody>
          </p:sp>
          <p:sp>
            <p:nvSpPr>
              <p:cNvPr id="43" name="Rectangle 28">
                <a:extLst>
                  <a:ext uri="{FF2B5EF4-FFF2-40B4-BE49-F238E27FC236}">
                    <a16:creationId xmlns:a16="http://schemas.microsoft.com/office/drawing/2014/main" id="{7E4CD33F-36F4-4851-A2D4-29A1352CA3DE}"/>
                  </a:ext>
                </a:extLst>
              </p:cNvPr>
              <p:cNvSpPr>
                <a:spLocks noChangeArrowheads="1"/>
              </p:cNvSpPr>
              <p:nvPr/>
            </p:nvSpPr>
            <p:spPr bwMode="auto">
              <a:xfrm>
                <a:off x="3198531" y="4419801"/>
                <a:ext cx="1028591" cy="480842"/>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Instruction</a:t>
                </a:r>
              </a:p>
              <a:p>
                <a:pPr algn="ctr">
                  <a:defRPr/>
                </a:pPr>
                <a:r>
                  <a:rPr lang="en-GB" altLang="en-US" sz="1000" dirty="0">
                    <a:solidFill>
                      <a:srgbClr val="FFFFFF"/>
                    </a:solidFill>
                  </a:rPr>
                  <a:t>Cache</a:t>
                </a:r>
                <a:endParaRPr lang="en-US" altLang="en-US" sz="1000" dirty="0">
                  <a:solidFill>
                    <a:srgbClr val="FFFFFF"/>
                  </a:solidFill>
                </a:endParaRPr>
              </a:p>
            </p:txBody>
          </p:sp>
          <p:sp>
            <p:nvSpPr>
              <p:cNvPr id="44" name="Rectangle 28">
                <a:extLst>
                  <a:ext uri="{FF2B5EF4-FFF2-40B4-BE49-F238E27FC236}">
                    <a16:creationId xmlns:a16="http://schemas.microsoft.com/office/drawing/2014/main" id="{30BE02C5-05AC-4F97-8211-ACFAA81397A6}"/>
                  </a:ext>
                </a:extLst>
              </p:cNvPr>
              <p:cNvSpPr>
                <a:spLocks noChangeArrowheads="1"/>
              </p:cNvSpPr>
              <p:nvPr/>
            </p:nvSpPr>
            <p:spPr bwMode="auto">
              <a:xfrm>
                <a:off x="3198531" y="4952161"/>
                <a:ext cx="1028591" cy="482988"/>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Prediction</a:t>
                </a:r>
              </a:p>
              <a:p>
                <a:pPr algn="ctr">
                  <a:defRPr/>
                </a:pPr>
                <a:r>
                  <a:rPr lang="en-GB" altLang="en-US" sz="1000" dirty="0">
                    <a:solidFill>
                      <a:srgbClr val="FFFFFF"/>
                    </a:solidFill>
                  </a:rPr>
                  <a:t>Cache</a:t>
                </a:r>
                <a:endParaRPr lang="en-US" altLang="en-US" sz="1000" dirty="0">
                  <a:solidFill>
                    <a:srgbClr val="FFFFFF"/>
                  </a:solidFill>
                </a:endParaRPr>
              </a:p>
            </p:txBody>
          </p:sp>
          <p:sp>
            <p:nvSpPr>
              <p:cNvPr id="45" name="Rectangle 28">
                <a:extLst>
                  <a:ext uri="{FF2B5EF4-FFF2-40B4-BE49-F238E27FC236}">
                    <a16:creationId xmlns:a16="http://schemas.microsoft.com/office/drawing/2014/main" id="{21E98296-8E05-485B-8298-4D8A05E01150}"/>
                  </a:ext>
                </a:extLst>
              </p:cNvPr>
              <p:cNvSpPr>
                <a:spLocks noChangeArrowheads="1"/>
              </p:cNvSpPr>
              <p:nvPr/>
            </p:nvSpPr>
            <p:spPr bwMode="auto">
              <a:xfrm>
                <a:off x="3198531" y="5615465"/>
                <a:ext cx="1028591" cy="480842"/>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TLB</a:t>
                </a:r>
              </a:p>
              <a:p>
                <a:pPr algn="ctr">
                  <a:defRPr/>
                </a:pPr>
                <a:r>
                  <a:rPr lang="en-GB" altLang="en-US" sz="1000" dirty="0">
                    <a:solidFill>
                      <a:srgbClr val="FFFFFF"/>
                    </a:solidFill>
                  </a:rPr>
                  <a:t>Cache</a:t>
                </a:r>
                <a:endParaRPr lang="en-US" altLang="en-US" sz="1000" dirty="0">
                  <a:solidFill>
                    <a:srgbClr val="FFFFFF"/>
                  </a:solidFill>
                </a:endParaRPr>
              </a:p>
            </p:txBody>
          </p:sp>
          <p:sp>
            <p:nvSpPr>
              <p:cNvPr id="46" name="Rectangle 28">
                <a:extLst>
                  <a:ext uri="{FF2B5EF4-FFF2-40B4-BE49-F238E27FC236}">
                    <a16:creationId xmlns:a16="http://schemas.microsoft.com/office/drawing/2014/main" id="{68FC5101-CE18-4A5A-ABAB-3781506C9007}"/>
                  </a:ext>
                </a:extLst>
              </p:cNvPr>
              <p:cNvSpPr>
                <a:spLocks noChangeArrowheads="1"/>
              </p:cNvSpPr>
              <p:nvPr/>
            </p:nvSpPr>
            <p:spPr bwMode="auto">
              <a:xfrm>
                <a:off x="3198531" y="3936811"/>
                <a:ext cx="1028591" cy="382098"/>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L2 Data</a:t>
                </a:r>
              </a:p>
              <a:p>
                <a:pPr algn="ctr">
                  <a:defRPr/>
                </a:pPr>
                <a:r>
                  <a:rPr lang="en-GB" altLang="en-US" sz="1000" dirty="0">
                    <a:solidFill>
                      <a:srgbClr val="FFFFFF"/>
                    </a:solidFill>
                  </a:rPr>
                  <a:t>Cache</a:t>
                </a:r>
                <a:endParaRPr lang="en-US" altLang="en-US" sz="1000" dirty="0">
                  <a:solidFill>
                    <a:srgbClr val="FFFFFF"/>
                  </a:solidFill>
                </a:endParaRPr>
              </a:p>
            </p:txBody>
          </p:sp>
        </p:grpSp>
        <p:sp>
          <p:nvSpPr>
            <p:cNvPr id="47" name="Rectangle 28">
              <a:extLst>
                <a:ext uri="{FF2B5EF4-FFF2-40B4-BE49-F238E27FC236}">
                  <a16:creationId xmlns:a16="http://schemas.microsoft.com/office/drawing/2014/main" id="{03F418ED-A591-45F9-8A93-D3783CCFBEC4}"/>
                </a:ext>
              </a:extLst>
            </p:cNvPr>
            <p:cNvSpPr>
              <a:spLocks noChangeArrowheads="1"/>
            </p:cNvSpPr>
            <p:nvPr/>
          </p:nvSpPr>
          <p:spPr bwMode="auto">
            <a:xfrm>
              <a:off x="4447892" y="1371624"/>
              <a:ext cx="1028767" cy="4805666"/>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400" dirty="0">
                  <a:solidFill>
                    <a:srgbClr val="FFFFFF"/>
                  </a:solidFill>
                </a:rPr>
                <a:t>L3 Data</a:t>
              </a:r>
            </a:p>
            <a:p>
              <a:pPr algn="ctr">
                <a:defRPr/>
              </a:pPr>
              <a:r>
                <a:rPr lang="en-GB" altLang="en-US" sz="1400" dirty="0">
                  <a:solidFill>
                    <a:srgbClr val="FFFFFF"/>
                  </a:solidFill>
                </a:rPr>
                <a:t>Cache</a:t>
              </a:r>
              <a:endParaRPr lang="en-US" altLang="en-US" sz="1400" dirty="0">
                <a:solidFill>
                  <a:srgbClr val="FFFFFF"/>
                </a:solidFill>
              </a:endParaRPr>
            </a:p>
          </p:txBody>
        </p:sp>
        <p:grpSp>
          <p:nvGrpSpPr>
            <p:cNvPr id="24591" name="Group 48">
              <a:extLst>
                <a:ext uri="{FF2B5EF4-FFF2-40B4-BE49-F238E27FC236}">
                  <a16:creationId xmlns:a16="http://schemas.microsoft.com/office/drawing/2014/main" id="{26FDFABE-3F0F-493A-A79D-642C7B9303BF}"/>
                </a:ext>
              </a:extLst>
            </p:cNvPr>
            <p:cNvGrpSpPr>
              <a:grpSpLocks/>
            </p:cNvGrpSpPr>
            <p:nvPr/>
          </p:nvGrpSpPr>
          <p:grpSpPr bwMode="auto">
            <a:xfrm>
              <a:off x="304800" y="3851273"/>
              <a:ext cx="1828800" cy="2366961"/>
              <a:chOff x="1244600" y="3194050"/>
              <a:chExt cx="3022600" cy="3200400"/>
            </a:xfrm>
          </p:grpSpPr>
          <p:sp>
            <p:nvSpPr>
              <p:cNvPr id="24619" name="Rectangle 23">
                <a:extLst>
                  <a:ext uri="{FF2B5EF4-FFF2-40B4-BE49-F238E27FC236}">
                    <a16:creationId xmlns:a16="http://schemas.microsoft.com/office/drawing/2014/main" id="{6A68E317-01E4-4438-AC75-4D10AEE491F0}"/>
                  </a:ext>
                </a:extLst>
              </p:cNvPr>
              <p:cNvSpPr>
                <a:spLocks noChangeArrowheads="1"/>
              </p:cNvSpPr>
              <p:nvPr/>
            </p:nvSpPr>
            <p:spPr bwMode="auto">
              <a:xfrm>
                <a:off x="1244600" y="3194050"/>
                <a:ext cx="3022600" cy="3200400"/>
              </a:xfrm>
              <a:prstGeom prst="rect">
                <a:avLst/>
              </a:prstGeom>
              <a:solidFill>
                <a:schemeClr val="accent1"/>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1000"/>
              </a:p>
            </p:txBody>
          </p:sp>
          <p:sp>
            <p:nvSpPr>
              <p:cNvPr id="24620" name="Rectangle 24">
                <a:extLst>
                  <a:ext uri="{FF2B5EF4-FFF2-40B4-BE49-F238E27FC236}">
                    <a16:creationId xmlns:a16="http://schemas.microsoft.com/office/drawing/2014/main" id="{8BF5F356-C0D2-44F6-A8E6-8A9FD7FC14F1}"/>
                  </a:ext>
                </a:extLst>
              </p:cNvPr>
              <p:cNvSpPr>
                <a:spLocks noChangeArrowheads="1"/>
              </p:cNvSpPr>
              <p:nvPr/>
            </p:nvSpPr>
            <p:spPr bwMode="auto">
              <a:xfrm>
                <a:off x="2705100" y="48815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R1</a:t>
                </a:r>
                <a:endParaRPr lang="en-US" altLang="en-US" sz="1100">
                  <a:solidFill>
                    <a:srgbClr val="FFFFFF"/>
                  </a:solidFill>
                </a:endParaRPr>
              </a:p>
            </p:txBody>
          </p:sp>
          <p:sp>
            <p:nvSpPr>
              <p:cNvPr id="24621" name="Rectangle 25">
                <a:extLst>
                  <a:ext uri="{FF2B5EF4-FFF2-40B4-BE49-F238E27FC236}">
                    <a16:creationId xmlns:a16="http://schemas.microsoft.com/office/drawing/2014/main" id="{0C353E10-6078-446B-93CD-A6603FB4ECC6}"/>
                  </a:ext>
                </a:extLst>
              </p:cNvPr>
              <p:cNvSpPr>
                <a:spLocks noChangeArrowheads="1"/>
              </p:cNvSpPr>
              <p:nvPr/>
            </p:nvSpPr>
            <p:spPr bwMode="auto">
              <a:xfrm>
                <a:off x="2705100" y="55673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R2</a:t>
                </a:r>
                <a:endParaRPr lang="en-US" altLang="en-US" sz="1100">
                  <a:solidFill>
                    <a:srgbClr val="FFFFFF"/>
                  </a:solidFill>
                </a:endParaRPr>
              </a:p>
            </p:txBody>
          </p:sp>
          <p:sp>
            <p:nvSpPr>
              <p:cNvPr id="24622" name="Rectangle 28">
                <a:extLst>
                  <a:ext uri="{FF2B5EF4-FFF2-40B4-BE49-F238E27FC236}">
                    <a16:creationId xmlns:a16="http://schemas.microsoft.com/office/drawing/2014/main" id="{6778BD37-5E02-4CFD-91E8-F9B310329385}"/>
                  </a:ext>
                </a:extLst>
              </p:cNvPr>
              <p:cNvSpPr>
                <a:spLocks noChangeArrowheads="1"/>
              </p:cNvSpPr>
              <p:nvPr/>
            </p:nvSpPr>
            <p:spPr bwMode="auto">
              <a:xfrm>
                <a:off x="1371600" y="3509963"/>
                <a:ext cx="1028700" cy="25908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ALU</a:t>
                </a:r>
                <a:endParaRPr lang="en-US" altLang="en-US" sz="1100">
                  <a:solidFill>
                    <a:srgbClr val="FFFFFF"/>
                  </a:solidFill>
                </a:endParaRPr>
              </a:p>
            </p:txBody>
          </p:sp>
          <p:sp>
            <p:nvSpPr>
              <p:cNvPr id="24623" name="Rectangle 29">
                <a:extLst>
                  <a:ext uri="{FF2B5EF4-FFF2-40B4-BE49-F238E27FC236}">
                    <a16:creationId xmlns:a16="http://schemas.microsoft.com/office/drawing/2014/main" id="{68643547-6A50-4EEB-8406-D598BE532BBC}"/>
                  </a:ext>
                </a:extLst>
              </p:cNvPr>
              <p:cNvSpPr>
                <a:spLocks noChangeArrowheads="1"/>
              </p:cNvSpPr>
              <p:nvPr/>
            </p:nvSpPr>
            <p:spPr bwMode="auto">
              <a:xfrm>
                <a:off x="2705100" y="41957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SP</a:t>
                </a:r>
                <a:endParaRPr lang="en-US" altLang="en-US" sz="1100">
                  <a:solidFill>
                    <a:srgbClr val="FFFFFF"/>
                  </a:solidFill>
                </a:endParaRPr>
              </a:p>
            </p:txBody>
          </p:sp>
          <p:sp>
            <p:nvSpPr>
              <p:cNvPr id="24624" name="Rectangle 30">
                <a:extLst>
                  <a:ext uri="{FF2B5EF4-FFF2-40B4-BE49-F238E27FC236}">
                    <a16:creationId xmlns:a16="http://schemas.microsoft.com/office/drawing/2014/main" id="{655B71CF-8C2C-4DFF-A511-EC875C10D68E}"/>
                  </a:ext>
                </a:extLst>
              </p:cNvPr>
              <p:cNvSpPr>
                <a:spLocks noChangeArrowheads="1"/>
              </p:cNvSpPr>
              <p:nvPr/>
            </p:nvSpPr>
            <p:spPr bwMode="auto">
              <a:xfrm>
                <a:off x="2705100" y="35099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PC</a:t>
                </a:r>
                <a:endParaRPr lang="en-US" altLang="en-US" sz="1100">
                  <a:solidFill>
                    <a:srgbClr val="FFFFFF"/>
                  </a:solidFill>
                </a:endParaRPr>
              </a:p>
            </p:txBody>
          </p:sp>
          <p:sp>
            <p:nvSpPr>
              <p:cNvPr id="56" name="Rectangle 28">
                <a:extLst>
                  <a:ext uri="{FF2B5EF4-FFF2-40B4-BE49-F238E27FC236}">
                    <a16:creationId xmlns:a16="http://schemas.microsoft.com/office/drawing/2014/main" id="{D92762C3-34E3-400F-BF3F-46FB8F212607}"/>
                  </a:ext>
                </a:extLst>
              </p:cNvPr>
              <p:cNvSpPr>
                <a:spLocks noChangeArrowheads="1"/>
              </p:cNvSpPr>
              <p:nvPr/>
            </p:nvSpPr>
            <p:spPr bwMode="auto">
              <a:xfrm>
                <a:off x="3198531" y="3303776"/>
                <a:ext cx="1028591" cy="534507"/>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L1 Data</a:t>
                </a:r>
              </a:p>
              <a:p>
                <a:pPr algn="ctr">
                  <a:defRPr/>
                </a:pPr>
                <a:r>
                  <a:rPr lang="en-GB" altLang="en-US" sz="1000" dirty="0">
                    <a:solidFill>
                      <a:srgbClr val="FFFFFF"/>
                    </a:solidFill>
                  </a:rPr>
                  <a:t>Cache</a:t>
                </a:r>
                <a:endParaRPr lang="en-US" altLang="en-US" sz="1000" dirty="0">
                  <a:solidFill>
                    <a:srgbClr val="FFFFFF"/>
                  </a:solidFill>
                </a:endParaRPr>
              </a:p>
            </p:txBody>
          </p:sp>
          <p:sp>
            <p:nvSpPr>
              <p:cNvPr id="57" name="Rectangle 28">
                <a:extLst>
                  <a:ext uri="{FF2B5EF4-FFF2-40B4-BE49-F238E27FC236}">
                    <a16:creationId xmlns:a16="http://schemas.microsoft.com/office/drawing/2014/main" id="{FDBB76CB-09B2-4C41-9E3F-0ECA88CF3289}"/>
                  </a:ext>
                </a:extLst>
              </p:cNvPr>
              <p:cNvSpPr>
                <a:spLocks noChangeArrowheads="1"/>
              </p:cNvSpPr>
              <p:nvPr/>
            </p:nvSpPr>
            <p:spPr bwMode="auto">
              <a:xfrm>
                <a:off x="3198531" y="4420016"/>
                <a:ext cx="1028591" cy="480842"/>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Instruction</a:t>
                </a:r>
              </a:p>
              <a:p>
                <a:pPr algn="ctr">
                  <a:defRPr/>
                </a:pPr>
                <a:r>
                  <a:rPr lang="en-GB" altLang="en-US" sz="1000" dirty="0">
                    <a:solidFill>
                      <a:srgbClr val="FFFFFF"/>
                    </a:solidFill>
                  </a:rPr>
                  <a:t>Cache</a:t>
                </a:r>
                <a:endParaRPr lang="en-US" altLang="en-US" sz="1000" dirty="0">
                  <a:solidFill>
                    <a:srgbClr val="FFFFFF"/>
                  </a:solidFill>
                </a:endParaRPr>
              </a:p>
            </p:txBody>
          </p:sp>
          <p:sp>
            <p:nvSpPr>
              <p:cNvPr id="58" name="Rectangle 28">
                <a:extLst>
                  <a:ext uri="{FF2B5EF4-FFF2-40B4-BE49-F238E27FC236}">
                    <a16:creationId xmlns:a16="http://schemas.microsoft.com/office/drawing/2014/main" id="{D20A9888-32FC-4477-A62B-34DF4CBA644D}"/>
                  </a:ext>
                </a:extLst>
              </p:cNvPr>
              <p:cNvSpPr>
                <a:spLocks noChangeArrowheads="1"/>
              </p:cNvSpPr>
              <p:nvPr/>
            </p:nvSpPr>
            <p:spPr bwMode="auto">
              <a:xfrm>
                <a:off x="3198531" y="4952376"/>
                <a:ext cx="1028591" cy="482988"/>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Prediction</a:t>
                </a:r>
              </a:p>
              <a:p>
                <a:pPr algn="ctr">
                  <a:defRPr/>
                </a:pPr>
                <a:r>
                  <a:rPr lang="en-GB" altLang="en-US" sz="1000" dirty="0">
                    <a:solidFill>
                      <a:srgbClr val="FFFFFF"/>
                    </a:solidFill>
                  </a:rPr>
                  <a:t>Cache</a:t>
                </a:r>
                <a:endParaRPr lang="en-US" altLang="en-US" sz="1000" dirty="0">
                  <a:solidFill>
                    <a:srgbClr val="FFFFFF"/>
                  </a:solidFill>
                </a:endParaRPr>
              </a:p>
            </p:txBody>
          </p:sp>
          <p:sp>
            <p:nvSpPr>
              <p:cNvPr id="59" name="Rectangle 28">
                <a:extLst>
                  <a:ext uri="{FF2B5EF4-FFF2-40B4-BE49-F238E27FC236}">
                    <a16:creationId xmlns:a16="http://schemas.microsoft.com/office/drawing/2014/main" id="{336A6D1C-38E9-4101-9233-EB5C351B8A14}"/>
                  </a:ext>
                </a:extLst>
              </p:cNvPr>
              <p:cNvSpPr>
                <a:spLocks noChangeArrowheads="1"/>
              </p:cNvSpPr>
              <p:nvPr/>
            </p:nvSpPr>
            <p:spPr bwMode="auto">
              <a:xfrm>
                <a:off x="3198531" y="5615680"/>
                <a:ext cx="1028591" cy="480842"/>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TLB</a:t>
                </a:r>
              </a:p>
              <a:p>
                <a:pPr algn="ctr">
                  <a:defRPr/>
                </a:pPr>
                <a:r>
                  <a:rPr lang="en-GB" altLang="en-US" sz="1000" dirty="0">
                    <a:solidFill>
                      <a:srgbClr val="FFFFFF"/>
                    </a:solidFill>
                  </a:rPr>
                  <a:t>Cache</a:t>
                </a:r>
                <a:endParaRPr lang="en-US" altLang="en-US" sz="1000" dirty="0">
                  <a:solidFill>
                    <a:srgbClr val="FFFFFF"/>
                  </a:solidFill>
                </a:endParaRPr>
              </a:p>
            </p:txBody>
          </p:sp>
          <p:sp>
            <p:nvSpPr>
              <p:cNvPr id="60" name="Rectangle 28">
                <a:extLst>
                  <a:ext uri="{FF2B5EF4-FFF2-40B4-BE49-F238E27FC236}">
                    <a16:creationId xmlns:a16="http://schemas.microsoft.com/office/drawing/2014/main" id="{DB731973-10E4-4C42-B51C-D92CB643E1BD}"/>
                  </a:ext>
                </a:extLst>
              </p:cNvPr>
              <p:cNvSpPr>
                <a:spLocks noChangeArrowheads="1"/>
              </p:cNvSpPr>
              <p:nvPr/>
            </p:nvSpPr>
            <p:spPr bwMode="auto">
              <a:xfrm>
                <a:off x="3198531" y="3937026"/>
                <a:ext cx="1028591" cy="382098"/>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L2 Data</a:t>
                </a:r>
              </a:p>
              <a:p>
                <a:pPr algn="ctr">
                  <a:defRPr/>
                </a:pPr>
                <a:r>
                  <a:rPr lang="en-GB" altLang="en-US" sz="1000" dirty="0">
                    <a:solidFill>
                      <a:srgbClr val="FFFFFF"/>
                    </a:solidFill>
                  </a:rPr>
                  <a:t>Cache</a:t>
                </a:r>
                <a:endParaRPr lang="en-US" altLang="en-US" sz="1000" dirty="0">
                  <a:solidFill>
                    <a:srgbClr val="FFFFFF"/>
                  </a:solidFill>
                </a:endParaRPr>
              </a:p>
            </p:txBody>
          </p:sp>
        </p:grpSp>
        <p:grpSp>
          <p:nvGrpSpPr>
            <p:cNvPr id="24592" name="Group 60">
              <a:extLst>
                <a:ext uri="{FF2B5EF4-FFF2-40B4-BE49-F238E27FC236}">
                  <a16:creationId xmlns:a16="http://schemas.microsoft.com/office/drawing/2014/main" id="{DD2791C9-41E5-46AB-864D-C0561DCE1CE3}"/>
                </a:ext>
              </a:extLst>
            </p:cNvPr>
            <p:cNvGrpSpPr>
              <a:grpSpLocks/>
            </p:cNvGrpSpPr>
            <p:nvPr/>
          </p:nvGrpSpPr>
          <p:grpSpPr bwMode="auto">
            <a:xfrm>
              <a:off x="2368550" y="1371600"/>
              <a:ext cx="1828800" cy="2366961"/>
              <a:chOff x="1244600" y="3194050"/>
              <a:chExt cx="3022600" cy="3200400"/>
            </a:xfrm>
          </p:grpSpPr>
          <p:sp>
            <p:nvSpPr>
              <p:cNvPr id="24608" name="Rectangle 23">
                <a:extLst>
                  <a:ext uri="{FF2B5EF4-FFF2-40B4-BE49-F238E27FC236}">
                    <a16:creationId xmlns:a16="http://schemas.microsoft.com/office/drawing/2014/main" id="{7CBAAA3A-23F4-4A08-B673-F7A202F1F37A}"/>
                  </a:ext>
                </a:extLst>
              </p:cNvPr>
              <p:cNvSpPr>
                <a:spLocks noChangeArrowheads="1"/>
              </p:cNvSpPr>
              <p:nvPr/>
            </p:nvSpPr>
            <p:spPr bwMode="auto">
              <a:xfrm>
                <a:off x="1244600" y="3194050"/>
                <a:ext cx="3022600" cy="3200400"/>
              </a:xfrm>
              <a:prstGeom prst="rect">
                <a:avLst/>
              </a:prstGeom>
              <a:solidFill>
                <a:schemeClr val="accent1"/>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1000"/>
              </a:p>
            </p:txBody>
          </p:sp>
          <p:sp>
            <p:nvSpPr>
              <p:cNvPr id="24609" name="Rectangle 24">
                <a:extLst>
                  <a:ext uri="{FF2B5EF4-FFF2-40B4-BE49-F238E27FC236}">
                    <a16:creationId xmlns:a16="http://schemas.microsoft.com/office/drawing/2014/main" id="{79826DED-6ECE-4A78-9EE9-BB18D85B2DFA}"/>
                  </a:ext>
                </a:extLst>
              </p:cNvPr>
              <p:cNvSpPr>
                <a:spLocks noChangeArrowheads="1"/>
              </p:cNvSpPr>
              <p:nvPr/>
            </p:nvSpPr>
            <p:spPr bwMode="auto">
              <a:xfrm>
                <a:off x="2705100" y="48815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R1</a:t>
                </a:r>
                <a:endParaRPr lang="en-US" altLang="en-US" sz="1100">
                  <a:solidFill>
                    <a:srgbClr val="FFFFFF"/>
                  </a:solidFill>
                </a:endParaRPr>
              </a:p>
            </p:txBody>
          </p:sp>
          <p:sp>
            <p:nvSpPr>
              <p:cNvPr id="24610" name="Rectangle 25">
                <a:extLst>
                  <a:ext uri="{FF2B5EF4-FFF2-40B4-BE49-F238E27FC236}">
                    <a16:creationId xmlns:a16="http://schemas.microsoft.com/office/drawing/2014/main" id="{410A4AFF-2233-43A1-BB5C-CF174C3B7868}"/>
                  </a:ext>
                </a:extLst>
              </p:cNvPr>
              <p:cNvSpPr>
                <a:spLocks noChangeArrowheads="1"/>
              </p:cNvSpPr>
              <p:nvPr/>
            </p:nvSpPr>
            <p:spPr bwMode="auto">
              <a:xfrm>
                <a:off x="2705100" y="55673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R2</a:t>
                </a:r>
                <a:endParaRPr lang="en-US" altLang="en-US" sz="1100">
                  <a:solidFill>
                    <a:srgbClr val="FFFFFF"/>
                  </a:solidFill>
                </a:endParaRPr>
              </a:p>
            </p:txBody>
          </p:sp>
          <p:sp>
            <p:nvSpPr>
              <p:cNvPr id="24611" name="Rectangle 28">
                <a:extLst>
                  <a:ext uri="{FF2B5EF4-FFF2-40B4-BE49-F238E27FC236}">
                    <a16:creationId xmlns:a16="http://schemas.microsoft.com/office/drawing/2014/main" id="{EA1BA9E0-2D91-4144-A99F-2CF7D5484F50}"/>
                  </a:ext>
                </a:extLst>
              </p:cNvPr>
              <p:cNvSpPr>
                <a:spLocks noChangeArrowheads="1"/>
              </p:cNvSpPr>
              <p:nvPr/>
            </p:nvSpPr>
            <p:spPr bwMode="auto">
              <a:xfrm>
                <a:off x="1371600" y="3509963"/>
                <a:ext cx="1028700" cy="25908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ALU</a:t>
                </a:r>
                <a:endParaRPr lang="en-US" altLang="en-US" sz="1100">
                  <a:solidFill>
                    <a:srgbClr val="FFFFFF"/>
                  </a:solidFill>
                </a:endParaRPr>
              </a:p>
            </p:txBody>
          </p:sp>
          <p:sp>
            <p:nvSpPr>
              <p:cNvPr id="24612" name="Rectangle 29">
                <a:extLst>
                  <a:ext uri="{FF2B5EF4-FFF2-40B4-BE49-F238E27FC236}">
                    <a16:creationId xmlns:a16="http://schemas.microsoft.com/office/drawing/2014/main" id="{35D826D3-A6FD-44FC-A49B-C51306941224}"/>
                  </a:ext>
                </a:extLst>
              </p:cNvPr>
              <p:cNvSpPr>
                <a:spLocks noChangeArrowheads="1"/>
              </p:cNvSpPr>
              <p:nvPr/>
            </p:nvSpPr>
            <p:spPr bwMode="auto">
              <a:xfrm>
                <a:off x="2705100" y="41957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SP</a:t>
                </a:r>
                <a:endParaRPr lang="en-US" altLang="en-US" sz="1100">
                  <a:solidFill>
                    <a:srgbClr val="FFFFFF"/>
                  </a:solidFill>
                </a:endParaRPr>
              </a:p>
            </p:txBody>
          </p:sp>
          <p:sp>
            <p:nvSpPr>
              <p:cNvPr id="24613" name="Rectangle 30">
                <a:extLst>
                  <a:ext uri="{FF2B5EF4-FFF2-40B4-BE49-F238E27FC236}">
                    <a16:creationId xmlns:a16="http://schemas.microsoft.com/office/drawing/2014/main" id="{835371A2-758E-40F8-B847-50C543E2F90A}"/>
                  </a:ext>
                </a:extLst>
              </p:cNvPr>
              <p:cNvSpPr>
                <a:spLocks noChangeArrowheads="1"/>
              </p:cNvSpPr>
              <p:nvPr/>
            </p:nvSpPr>
            <p:spPr bwMode="auto">
              <a:xfrm>
                <a:off x="2705100" y="35099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PC</a:t>
                </a:r>
                <a:endParaRPr lang="en-US" altLang="en-US" sz="1100">
                  <a:solidFill>
                    <a:srgbClr val="FFFFFF"/>
                  </a:solidFill>
                </a:endParaRPr>
              </a:p>
            </p:txBody>
          </p:sp>
          <p:sp>
            <p:nvSpPr>
              <p:cNvPr id="68" name="Rectangle 28">
                <a:extLst>
                  <a:ext uri="{FF2B5EF4-FFF2-40B4-BE49-F238E27FC236}">
                    <a16:creationId xmlns:a16="http://schemas.microsoft.com/office/drawing/2014/main" id="{F9091F6B-929D-479D-AB1D-651B16CF8303}"/>
                  </a:ext>
                </a:extLst>
              </p:cNvPr>
              <p:cNvSpPr>
                <a:spLocks noChangeArrowheads="1"/>
              </p:cNvSpPr>
              <p:nvPr/>
            </p:nvSpPr>
            <p:spPr bwMode="auto">
              <a:xfrm>
                <a:off x="3198756" y="3303561"/>
                <a:ext cx="1028591" cy="534507"/>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L1 Data</a:t>
                </a:r>
              </a:p>
              <a:p>
                <a:pPr algn="ctr">
                  <a:defRPr/>
                </a:pPr>
                <a:r>
                  <a:rPr lang="en-GB" altLang="en-US" sz="1000" dirty="0">
                    <a:solidFill>
                      <a:srgbClr val="FFFFFF"/>
                    </a:solidFill>
                  </a:rPr>
                  <a:t>Cache</a:t>
                </a:r>
                <a:endParaRPr lang="en-US" altLang="en-US" sz="1000" dirty="0">
                  <a:solidFill>
                    <a:srgbClr val="FFFFFF"/>
                  </a:solidFill>
                </a:endParaRPr>
              </a:p>
            </p:txBody>
          </p:sp>
          <p:sp>
            <p:nvSpPr>
              <p:cNvPr id="69" name="Rectangle 28">
                <a:extLst>
                  <a:ext uri="{FF2B5EF4-FFF2-40B4-BE49-F238E27FC236}">
                    <a16:creationId xmlns:a16="http://schemas.microsoft.com/office/drawing/2014/main" id="{C386648C-AC58-4559-8AF9-AECA9682598A}"/>
                  </a:ext>
                </a:extLst>
              </p:cNvPr>
              <p:cNvSpPr>
                <a:spLocks noChangeArrowheads="1"/>
              </p:cNvSpPr>
              <p:nvPr/>
            </p:nvSpPr>
            <p:spPr bwMode="auto">
              <a:xfrm>
                <a:off x="3198756" y="4419801"/>
                <a:ext cx="1028591" cy="480842"/>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Instruction</a:t>
                </a:r>
              </a:p>
              <a:p>
                <a:pPr algn="ctr">
                  <a:defRPr/>
                </a:pPr>
                <a:r>
                  <a:rPr lang="en-GB" altLang="en-US" sz="1000" dirty="0">
                    <a:solidFill>
                      <a:srgbClr val="FFFFFF"/>
                    </a:solidFill>
                  </a:rPr>
                  <a:t>Cache</a:t>
                </a:r>
                <a:endParaRPr lang="en-US" altLang="en-US" sz="1000" dirty="0">
                  <a:solidFill>
                    <a:srgbClr val="FFFFFF"/>
                  </a:solidFill>
                </a:endParaRPr>
              </a:p>
            </p:txBody>
          </p:sp>
          <p:sp>
            <p:nvSpPr>
              <p:cNvPr id="70" name="Rectangle 28">
                <a:extLst>
                  <a:ext uri="{FF2B5EF4-FFF2-40B4-BE49-F238E27FC236}">
                    <a16:creationId xmlns:a16="http://schemas.microsoft.com/office/drawing/2014/main" id="{B5F60BB2-DBF6-4126-A0A9-F4C0DA4B0A31}"/>
                  </a:ext>
                </a:extLst>
              </p:cNvPr>
              <p:cNvSpPr>
                <a:spLocks noChangeArrowheads="1"/>
              </p:cNvSpPr>
              <p:nvPr/>
            </p:nvSpPr>
            <p:spPr bwMode="auto">
              <a:xfrm>
                <a:off x="3198756" y="4952161"/>
                <a:ext cx="1028591" cy="482988"/>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Prediction</a:t>
                </a:r>
              </a:p>
              <a:p>
                <a:pPr algn="ctr">
                  <a:defRPr/>
                </a:pPr>
                <a:r>
                  <a:rPr lang="en-GB" altLang="en-US" sz="1000" dirty="0">
                    <a:solidFill>
                      <a:srgbClr val="FFFFFF"/>
                    </a:solidFill>
                  </a:rPr>
                  <a:t>Cache</a:t>
                </a:r>
                <a:endParaRPr lang="en-US" altLang="en-US" sz="1000" dirty="0">
                  <a:solidFill>
                    <a:srgbClr val="FFFFFF"/>
                  </a:solidFill>
                </a:endParaRPr>
              </a:p>
            </p:txBody>
          </p:sp>
          <p:sp>
            <p:nvSpPr>
              <p:cNvPr id="71" name="Rectangle 28">
                <a:extLst>
                  <a:ext uri="{FF2B5EF4-FFF2-40B4-BE49-F238E27FC236}">
                    <a16:creationId xmlns:a16="http://schemas.microsoft.com/office/drawing/2014/main" id="{F563281F-826B-416C-92E8-66DD1B09FF84}"/>
                  </a:ext>
                </a:extLst>
              </p:cNvPr>
              <p:cNvSpPr>
                <a:spLocks noChangeArrowheads="1"/>
              </p:cNvSpPr>
              <p:nvPr/>
            </p:nvSpPr>
            <p:spPr bwMode="auto">
              <a:xfrm>
                <a:off x="3198756" y="5615465"/>
                <a:ext cx="1028591" cy="480842"/>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TLB</a:t>
                </a:r>
              </a:p>
              <a:p>
                <a:pPr algn="ctr">
                  <a:defRPr/>
                </a:pPr>
                <a:r>
                  <a:rPr lang="en-GB" altLang="en-US" sz="1000" dirty="0">
                    <a:solidFill>
                      <a:srgbClr val="FFFFFF"/>
                    </a:solidFill>
                  </a:rPr>
                  <a:t>Cache</a:t>
                </a:r>
                <a:endParaRPr lang="en-US" altLang="en-US" sz="1000" dirty="0">
                  <a:solidFill>
                    <a:srgbClr val="FFFFFF"/>
                  </a:solidFill>
                </a:endParaRPr>
              </a:p>
            </p:txBody>
          </p:sp>
          <p:sp>
            <p:nvSpPr>
              <p:cNvPr id="72" name="Rectangle 28">
                <a:extLst>
                  <a:ext uri="{FF2B5EF4-FFF2-40B4-BE49-F238E27FC236}">
                    <a16:creationId xmlns:a16="http://schemas.microsoft.com/office/drawing/2014/main" id="{B24CE3D9-EDB1-4CAB-8394-1F35B4159C2F}"/>
                  </a:ext>
                </a:extLst>
              </p:cNvPr>
              <p:cNvSpPr>
                <a:spLocks noChangeArrowheads="1"/>
              </p:cNvSpPr>
              <p:nvPr/>
            </p:nvSpPr>
            <p:spPr bwMode="auto">
              <a:xfrm>
                <a:off x="3198756" y="3936811"/>
                <a:ext cx="1028591" cy="382098"/>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L2 Data</a:t>
                </a:r>
              </a:p>
              <a:p>
                <a:pPr algn="ctr">
                  <a:defRPr/>
                </a:pPr>
                <a:r>
                  <a:rPr lang="en-GB" altLang="en-US" sz="1000" dirty="0">
                    <a:solidFill>
                      <a:srgbClr val="FFFFFF"/>
                    </a:solidFill>
                  </a:rPr>
                  <a:t>Cache</a:t>
                </a:r>
                <a:endParaRPr lang="en-US" altLang="en-US" sz="1000" dirty="0">
                  <a:solidFill>
                    <a:srgbClr val="FFFFFF"/>
                  </a:solidFill>
                </a:endParaRPr>
              </a:p>
            </p:txBody>
          </p:sp>
        </p:grpSp>
        <p:grpSp>
          <p:nvGrpSpPr>
            <p:cNvPr id="24593" name="Group 72">
              <a:extLst>
                <a:ext uri="{FF2B5EF4-FFF2-40B4-BE49-F238E27FC236}">
                  <a16:creationId xmlns:a16="http://schemas.microsoft.com/office/drawing/2014/main" id="{BB8499C7-E82E-4A78-9280-11FDDE15D09E}"/>
                </a:ext>
              </a:extLst>
            </p:cNvPr>
            <p:cNvGrpSpPr>
              <a:grpSpLocks/>
            </p:cNvGrpSpPr>
            <p:nvPr/>
          </p:nvGrpSpPr>
          <p:grpSpPr bwMode="auto">
            <a:xfrm>
              <a:off x="2368550" y="3851273"/>
              <a:ext cx="1828800" cy="2366961"/>
              <a:chOff x="1244600" y="3194050"/>
              <a:chExt cx="3022600" cy="3200400"/>
            </a:xfrm>
          </p:grpSpPr>
          <p:sp>
            <p:nvSpPr>
              <p:cNvPr id="24597" name="Rectangle 23">
                <a:extLst>
                  <a:ext uri="{FF2B5EF4-FFF2-40B4-BE49-F238E27FC236}">
                    <a16:creationId xmlns:a16="http://schemas.microsoft.com/office/drawing/2014/main" id="{EC23AFE5-2516-4AD4-9721-0E7F1BEA544F}"/>
                  </a:ext>
                </a:extLst>
              </p:cNvPr>
              <p:cNvSpPr>
                <a:spLocks noChangeArrowheads="1"/>
              </p:cNvSpPr>
              <p:nvPr/>
            </p:nvSpPr>
            <p:spPr bwMode="auto">
              <a:xfrm>
                <a:off x="1244600" y="3194050"/>
                <a:ext cx="3022600" cy="3200400"/>
              </a:xfrm>
              <a:prstGeom prst="rect">
                <a:avLst/>
              </a:prstGeom>
              <a:solidFill>
                <a:schemeClr val="accent1"/>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sz="1000"/>
              </a:p>
            </p:txBody>
          </p:sp>
          <p:sp>
            <p:nvSpPr>
              <p:cNvPr id="24598" name="Rectangle 24">
                <a:extLst>
                  <a:ext uri="{FF2B5EF4-FFF2-40B4-BE49-F238E27FC236}">
                    <a16:creationId xmlns:a16="http://schemas.microsoft.com/office/drawing/2014/main" id="{BC8C20BA-4C6C-4A91-B857-8EBDEA53D903}"/>
                  </a:ext>
                </a:extLst>
              </p:cNvPr>
              <p:cNvSpPr>
                <a:spLocks noChangeArrowheads="1"/>
              </p:cNvSpPr>
              <p:nvPr/>
            </p:nvSpPr>
            <p:spPr bwMode="auto">
              <a:xfrm>
                <a:off x="2705100" y="48815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R1</a:t>
                </a:r>
                <a:endParaRPr lang="en-US" altLang="en-US" sz="1100">
                  <a:solidFill>
                    <a:srgbClr val="FFFFFF"/>
                  </a:solidFill>
                </a:endParaRPr>
              </a:p>
            </p:txBody>
          </p:sp>
          <p:sp>
            <p:nvSpPr>
              <p:cNvPr id="24599" name="Rectangle 25">
                <a:extLst>
                  <a:ext uri="{FF2B5EF4-FFF2-40B4-BE49-F238E27FC236}">
                    <a16:creationId xmlns:a16="http://schemas.microsoft.com/office/drawing/2014/main" id="{97866BDD-3FC3-439E-9A26-3B3F41448106}"/>
                  </a:ext>
                </a:extLst>
              </p:cNvPr>
              <p:cNvSpPr>
                <a:spLocks noChangeArrowheads="1"/>
              </p:cNvSpPr>
              <p:nvPr/>
            </p:nvSpPr>
            <p:spPr bwMode="auto">
              <a:xfrm>
                <a:off x="2705100" y="55673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R2</a:t>
                </a:r>
                <a:endParaRPr lang="en-US" altLang="en-US" sz="1100">
                  <a:solidFill>
                    <a:srgbClr val="FFFFFF"/>
                  </a:solidFill>
                </a:endParaRPr>
              </a:p>
            </p:txBody>
          </p:sp>
          <p:sp>
            <p:nvSpPr>
              <p:cNvPr id="24600" name="Rectangle 28">
                <a:extLst>
                  <a:ext uri="{FF2B5EF4-FFF2-40B4-BE49-F238E27FC236}">
                    <a16:creationId xmlns:a16="http://schemas.microsoft.com/office/drawing/2014/main" id="{3D22888C-E093-4FEE-97C0-92FCF7E41E2B}"/>
                  </a:ext>
                </a:extLst>
              </p:cNvPr>
              <p:cNvSpPr>
                <a:spLocks noChangeArrowheads="1"/>
              </p:cNvSpPr>
              <p:nvPr/>
            </p:nvSpPr>
            <p:spPr bwMode="auto">
              <a:xfrm>
                <a:off x="1371600" y="3509963"/>
                <a:ext cx="1028700" cy="25908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ALU</a:t>
                </a:r>
                <a:endParaRPr lang="en-US" altLang="en-US" sz="1100">
                  <a:solidFill>
                    <a:srgbClr val="FFFFFF"/>
                  </a:solidFill>
                </a:endParaRPr>
              </a:p>
            </p:txBody>
          </p:sp>
          <p:sp>
            <p:nvSpPr>
              <p:cNvPr id="24601" name="Rectangle 29">
                <a:extLst>
                  <a:ext uri="{FF2B5EF4-FFF2-40B4-BE49-F238E27FC236}">
                    <a16:creationId xmlns:a16="http://schemas.microsoft.com/office/drawing/2014/main" id="{EB44AC8E-4F17-456C-8C85-FD42EA4C9BE6}"/>
                  </a:ext>
                </a:extLst>
              </p:cNvPr>
              <p:cNvSpPr>
                <a:spLocks noChangeArrowheads="1"/>
              </p:cNvSpPr>
              <p:nvPr/>
            </p:nvSpPr>
            <p:spPr bwMode="auto">
              <a:xfrm>
                <a:off x="2705100" y="41957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SP</a:t>
                </a:r>
                <a:endParaRPr lang="en-US" altLang="en-US" sz="1100">
                  <a:solidFill>
                    <a:srgbClr val="FFFFFF"/>
                  </a:solidFill>
                </a:endParaRPr>
              </a:p>
            </p:txBody>
          </p:sp>
          <p:sp>
            <p:nvSpPr>
              <p:cNvPr id="24602" name="Rectangle 30">
                <a:extLst>
                  <a:ext uri="{FF2B5EF4-FFF2-40B4-BE49-F238E27FC236}">
                    <a16:creationId xmlns:a16="http://schemas.microsoft.com/office/drawing/2014/main" id="{557753E4-0FD8-4BE1-BE1B-A05B307B0560}"/>
                  </a:ext>
                </a:extLst>
              </p:cNvPr>
              <p:cNvSpPr>
                <a:spLocks noChangeArrowheads="1"/>
              </p:cNvSpPr>
              <p:nvPr/>
            </p:nvSpPr>
            <p:spPr bwMode="auto">
              <a:xfrm>
                <a:off x="2705100" y="3509963"/>
                <a:ext cx="381000" cy="533400"/>
              </a:xfrm>
              <a:prstGeom prst="rect">
                <a:avLst/>
              </a:prstGeom>
              <a:solidFill>
                <a:srgbClr val="003366"/>
              </a:solidFill>
              <a:ln>
                <a:noFill/>
              </a:ln>
              <a:effectLst/>
              <a:extLs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100">
                    <a:solidFill>
                      <a:srgbClr val="FFFFFF"/>
                    </a:solidFill>
                  </a:rPr>
                  <a:t>PC</a:t>
                </a:r>
                <a:endParaRPr lang="en-US" altLang="en-US" sz="1100">
                  <a:solidFill>
                    <a:srgbClr val="FFFFFF"/>
                  </a:solidFill>
                </a:endParaRPr>
              </a:p>
            </p:txBody>
          </p:sp>
          <p:sp>
            <p:nvSpPr>
              <p:cNvPr id="80" name="Rectangle 28">
                <a:extLst>
                  <a:ext uri="{FF2B5EF4-FFF2-40B4-BE49-F238E27FC236}">
                    <a16:creationId xmlns:a16="http://schemas.microsoft.com/office/drawing/2014/main" id="{C14B0157-EB4E-4410-BC23-5109BD9887AE}"/>
                  </a:ext>
                </a:extLst>
              </p:cNvPr>
              <p:cNvSpPr>
                <a:spLocks noChangeArrowheads="1"/>
              </p:cNvSpPr>
              <p:nvPr/>
            </p:nvSpPr>
            <p:spPr bwMode="auto">
              <a:xfrm>
                <a:off x="3198756" y="3303776"/>
                <a:ext cx="1028591" cy="534507"/>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L1 Data</a:t>
                </a:r>
              </a:p>
              <a:p>
                <a:pPr algn="ctr">
                  <a:defRPr/>
                </a:pPr>
                <a:r>
                  <a:rPr lang="en-GB" altLang="en-US" sz="1000" dirty="0">
                    <a:solidFill>
                      <a:srgbClr val="FFFFFF"/>
                    </a:solidFill>
                  </a:rPr>
                  <a:t>Cache</a:t>
                </a:r>
                <a:endParaRPr lang="en-US" altLang="en-US" sz="1000" dirty="0">
                  <a:solidFill>
                    <a:srgbClr val="FFFFFF"/>
                  </a:solidFill>
                </a:endParaRPr>
              </a:p>
            </p:txBody>
          </p:sp>
          <p:sp>
            <p:nvSpPr>
              <p:cNvPr id="81" name="Rectangle 28">
                <a:extLst>
                  <a:ext uri="{FF2B5EF4-FFF2-40B4-BE49-F238E27FC236}">
                    <a16:creationId xmlns:a16="http://schemas.microsoft.com/office/drawing/2014/main" id="{1489AF25-E685-4173-A1DC-C70B91E93C6A}"/>
                  </a:ext>
                </a:extLst>
              </p:cNvPr>
              <p:cNvSpPr>
                <a:spLocks noChangeArrowheads="1"/>
              </p:cNvSpPr>
              <p:nvPr/>
            </p:nvSpPr>
            <p:spPr bwMode="auto">
              <a:xfrm>
                <a:off x="3198756" y="4420016"/>
                <a:ext cx="1028591" cy="480842"/>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Instruction</a:t>
                </a:r>
              </a:p>
              <a:p>
                <a:pPr algn="ctr">
                  <a:defRPr/>
                </a:pPr>
                <a:r>
                  <a:rPr lang="en-GB" altLang="en-US" sz="1000" dirty="0">
                    <a:solidFill>
                      <a:srgbClr val="FFFFFF"/>
                    </a:solidFill>
                  </a:rPr>
                  <a:t>Cache</a:t>
                </a:r>
                <a:endParaRPr lang="en-US" altLang="en-US" sz="1000" dirty="0">
                  <a:solidFill>
                    <a:srgbClr val="FFFFFF"/>
                  </a:solidFill>
                </a:endParaRPr>
              </a:p>
            </p:txBody>
          </p:sp>
          <p:sp>
            <p:nvSpPr>
              <p:cNvPr id="82" name="Rectangle 28">
                <a:extLst>
                  <a:ext uri="{FF2B5EF4-FFF2-40B4-BE49-F238E27FC236}">
                    <a16:creationId xmlns:a16="http://schemas.microsoft.com/office/drawing/2014/main" id="{C8AF6129-7117-4BCD-A340-770519BAB39B}"/>
                  </a:ext>
                </a:extLst>
              </p:cNvPr>
              <p:cNvSpPr>
                <a:spLocks noChangeArrowheads="1"/>
              </p:cNvSpPr>
              <p:nvPr/>
            </p:nvSpPr>
            <p:spPr bwMode="auto">
              <a:xfrm>
                <a:off x="3198756" y="4952376"/>
                <a:ext cx="1028591" cy="482988"/>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Prediction</a:t>
                </a:r>
              </a:p>
              <a:p>
                <a:pPr algn="ctr">
                  <a:defRPr/>
                </a:pPr>
                <a:r>
                  <a:rPr lang="en-GB" altLang="en-US" sz="1000" dirty="0">
                    <a:solidFill>
                      <a:srgbClr val="FFFFFF"/>
                    </a:solidFill>
                  </a:rPr>
                  <a:t>Cache</a:t>
                </a:r>
                <a:endParaRPr lang="en-US" altLang="en-US" sz="1000" dirty="0">
                  <a:solidFill>
                    <a:srgbClr val="FFFFFF"/>
                  </a:solidFill>
                </a:endParaRPr>
              </a:p>
            </p:txBody>
          </p:sp>
          <p:sp>
            <p:nvSpPr>
              <p:cNvPr id="83" name="Rectangle 28">
                <a:extLst>
                  <a:ext uri="{FF2B5EF4-FFF2-40B4-BE49-F238E27FC236}">
                    <a16:creationId xmlns:a16="http://schemas.microsoft.com/office/drawing/2014/main" id="{D61BC54B-8BAD-43AA-9F09-22C413FAAC07}"/>
                  </a:ext>
                </a:extLst>
              </p:cNvPr>
              <p:cNvSpPr>
                <a:spLocks noChangeArrowheads="1"/>
              </p:cNvSpPr>
              <p:nvPr/>
            </p:nvSpPr>
            <p:spPr bwMode="auto">
              <a:xfrm>
                <a:off x="3198756" y="5615680"/>
                <a:ext cx="1028591" cy="480842"/>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TLB</a:t>
                </a:r>
              </a:p>
              <a:p>
                <a:pPr algn="ctr">
                  <a:defRPr/>
                </a:pPr>
                <a:r>
                  <a:rPr lang="en-GB" altLang="en-US" sz="1000" dirty="0">
                    <a:solidFill>
                      <a:srgbClr val="FFFFFF"/>
                    </a:solidFill>
                  </a:rPr>
                  <a:t>Cache</a:t>
                </a:r>
                <a:endParaRPr lang="en-US" altLang="en-US" sz="1000" dirty="0">
                  <a:solidFill>
                    <a:srgbClr val="FFFFFF"/>
                  </a:solidFill>
                </a:endParaRPr>
              </a:p>
            </p:txBody>
          </p:sp>
          <p:sp>
            <p:nvSpPr>
              <p:cNvPr id="84" name="Rectangle 28">
                <a:extLst>
                  <a:ext uri="{FF2B5EF4-FFF2-40B4-BE49-F238E27FC236}">
                    <a16:creationId xmlns:a16="http://schemas.microsoft.com/office/drawing/2014/main" id="{752C6322-BA14-4120-B307-8419C67AB873}"/>
                  </a:ext>
                </a:extLst>
              </p:cNvPr>
              <p:cNvSpPr>
                <a:spLocks noChangeArrowheads="1"/>
              </p:cNvSpPr>
              <p:nvPr/>
            </p:nvSpPr>
            <p:spPr bwMode="auto">
              <a:xfrm>
                <a:off x="3198756" y="3937026"/>
                <a:ext cx="1028591" cy="382098"/>
              </a:xfrm>
              <a:prstGeom prst="rect">
                <a:avLst/>
              </a:prstGeom>
              <a:solidFill>
                <a:schemeClr val="accent6">
                  <a:lumMod val="75000"/>
                </a:schemeClr>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altLang="en-US" sz="1000" dirty="0">
                    <a:solidFill>
                      <a:srgbClr val="FFFFFF"/>
                    </a:solidFill>
                  </a:rPr>
                  <a:t>L2 Data</a:t>
                </a:r>
              </a:p>
              <a:p>
                <a:pPr algn="ctr">
                  <a:defRPr/>
                </a:pPr>
                <a:r>
                  <a:rPr lang="en-GB" altLang="en-US" sz="1000" dirty="0">
                    <a:solidFill>
                      <a:srgbClr val="FFFFFF"/>
                    </a:solidFill>
                  </a:rPr>
                  <a:t>Cache</a:t>
                </a:r>
                <a:endParaRPr lang="en-US" altLang="en-US" sz="1000" dirty="0">
                  <a:solidFill>
                    <a:srgbClr val="FFFFFF"/>
                  </a:solidFill>
                </a:endParaRPr>
              </a:p>
            </p:txBody>
          </p:sp>
        </p:grpSp>
        <p:sp>
          <p:nvSpPr>
            <p:cNvPr id="24594" name="TextBox 4">
              <a:extLst>
                <a:ext uri="{FF2B5EF4-FFF2-40B4-BE49-F238E27FC236}">
                  <a16:creationId xmlns:a16="http://schemas.microsoft.com/office/drawing/2014/main" id="{066F1FCC-2B13-4EEE-A45B-77BDDCFD933B}"/>
                </a:ext>
              </a:extLst>
            </p:cNvPr>
            <p:cNvSpPr txBox="1">
              <a:spLocks noChangeArrowheads="1"/>
            </p:cNvSpPr>
            <p:nvPr/>
          </p:nvSpPr>
          <p:spPr bwMode="auto">
            <a:xfrm>
              <a:off x="1484885" y="6441410"/>
              <a:ext cx="254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CPU</a:t>
              </a:r>
            </a:p>
          </p:txBody>
        </p:sp>
        <p:sp>
          <p:nvSpPr>
            <p:cNvPr id="24595" name="TextBox 86">
              <a:extLst>
                <a:ext uri="{FF2B5EF4-FFF2-40B4-BE49-F238E27FC236}">
                  <a16:creationId xmlns:a16="http://schemas.microsoft.com/office/drawing/2014/main" id="{D124E507-A98E-4755-A39E-7F8986AC4CF2}"/>
                </a:ext>
              </a:extLst>
            </p:cNvPr>
            <p:cNvSpPr txBox="1">
              <a:spLocks noChangeArrowheads="1"/>
            </p:cNvSpPr>
            <p:nvPr/>
          </p:nvSpPr>
          <p:spPr bwMode="auto">
            <a:xfrm>
              <a:off x="7364" y="1018894"/>
              <a:ext cx="25434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Core #1</a:t>
              </a:r>
            </a:p>
          </p:txBody>
        </p:sp>
        <p:sp>
          <p:nvSpPr>
            <p:cNvPr id="6" name="Left-Right Arrow 5">
              <a:extLst>
                <a:ext uri="{FF2B5EF4-FFF2-40B4-BE49-F238E27FC236}">
                  <a16:creationId xmlns:a16="http://schemas.microsoft.com/office/drawing/2014/main" id="{27D467E3-8742-4942-A13A-29A9D7EDA637}"/>
                </a:ext>
              </a:extLst>
            </p:cNvPr>
            <p:cNvSpPr/>
            <p:nvPr/>
          </p:nvSpPr>
          <p:spPr>
            <a:xfrm>
              <a:off x="5775129" y="3518060"/>
              <a:ext cx="619166" cy="26513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GB"/>
            </a:p>
          </p:txBody>
        </p:sp>
      </p:grpSp>
      <p:sp>
        <p:nvSpPr>
          <p:cNvPr id="24583" name="TextBox 89">
            <a:extLst>
              <a:ext uri="{FF2B5EF4-FFF2-40B4-BE49-F238E27FC236}">
                <a16:creationId xmlns:a16="http://schemas.microsoft.com/office/drawing/2014/main" id="{33F64A12-EFA1-47D4-86BB-352809BB04EF}"/>
              </a:ext>
            </a:extLst>
          </p:cNvPr>
          <p:cNvSpPr txBox="1">
            <a:spLocks noChangeArrowheads="1"/>
          </p:cNvSpPr>
          <p:nvPr/>
        </p:nvSpPr>
        <p:spPr bwMode="auto">
          <a:xfrm>
            <a:off x="4868863" y="3825875"/>
            <a:ext cx="2543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a:t>Memory </a:t>
            </a:r>
          </a:p>
          <a:p>
            <a:pPr algn="ctr"/>
            <a:r>
              <a:rPr lang="en-GB" altLang="en-US"/>
              <a:t>Bus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43118</TotalTime>
  <Words>4037</Words>
  <Application>Microsoft Office PowerPoint</Application>
  <PresentationFormat>On-screen Show (4:3)</PresentationFormat>
  <Paragraphs>1356</Paragraphs>
  <Slides>49</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Courier New</vt:lpstr>
      <vt:lpstr>Times New Roman</vt:lpstr>
      <vt:lpstr>Wingdings</vt:lpstr>
      <vt:lpstr>Wingdings 2</vt:lpstr>
      <vt:lpstr>Oriel</vt:lpstr>
      <vt:lpstr>Operating Systems and  Architectures CSCM98, Part 5: Introduction to CPUs  </vt:lpstr>
      <vt:lpstr>Content</vt:lpstr>
      <vt:lpstr>Transistors and Logical Gates</vt:lpstr>
      <vt:lpstr>Truth Tables</vt:lpstr>
      <vt:lpstr>Simple Adder</vt:lpstr>
      <vt:lpstr>Advanced Adder</vt:lpstr>
      <vt:lpstr>Implementing Arithmetics in Hardware</vt:lpstr>
      <vt:lpstr>Registers</vt:lpstr>
      <vt:lpstr>A Modern processor</vt:lpstr>
      <vt:lpstr>CPU Pipelines</vt:lpstr>
      <vt:lpstr>Decoding a Program</vt:lpstr>
      <vt:lpstr>Instructions’ Latency and Throughput (X86)</vt:lpstr>
      <vt:lpstr>PowerPoint Presentation</vt:lpstr>
      <vt:lpstr>Intructions’ control flow optimizations</vt:lpstr>
      <vt:lpstr>Power Consumption and Multicore</vt:lpstr>
      <vt:lpstr>Wafers</vt:lpstr>
      <vt:lpstr>CPU’s SIMD Units</vt:lpstr>
      <vt:lpstr>SIMD Units: Principles</vt:lpstr>
      <vt:lpstr>Traditional C program</vt:lpstr>
      <vt:lpstr>SIMD Units: Principles</vt:lpstr>
      <vt:lpstr>SIMD Units: Principles</vt:lpstr>
      <vt:lpstr>AVX Coding Using AVX intrinsics</vt:lpstr>
      <vt:lpstr>SIMD Principles</vt:lpstr>
      <vt:lpstr>1 AVX Register (256 bits/32 bytes)</vt:lpstr>
      <vt:lpstr>SIMD Principles</vt:lpstr>
      <vt:lpstr>SIMD Principles</vt:lpstr>
      <vt:lpstr>SIMD Principles</vt:lpstr>
      <vt:lpstr>Examples of AVX2 instructions</vt:lpstr>
      <vt:lpstr>Examples of AVX2 instructions</vt:lpstr>
      <vt:lpstr>Examples of AVX2 instructions</vt:lpstr>
      <vt:lpstr>AVX Permute instruction</vt:lpstr>
      <vt:lpstr>Why do we need shuffling instructions?</vt:lpstr>
      <vt:lpstr>Examples of AVX instructions</vt:lpstr>
      <vt:lpstr>SIMD instructions: Prefetching</vt:lpstr>
      <vt:lpstr>SIMD instructions: Prefetching</vt:lpstr>
      <vt:lpstr>Other useful SIMD instructions</vt:lpstr>
      <vt:lpstr>SIMD instructions: Prefetching</vt:lpstr>
      <vt:lpstr>Other useful SIMD instructions</vt:lpstr>
      <vt:lpstr>Other useful SIMD instructions</vt:lpstr>
      <vt:lpstr>Other useful SIMD instructions</vt:lpstr>
      <vt:lpstr>Data Structures and memory Linearity (C)</vt:lpstr>
      <vt:lpstr>SIMD Programming: Data Structures</vt:lpstr>
      <vt:lpstr>SIMD Programming: Data Structures</vt:lpstr>
      <vt:lpstr>SIMD Programming: Data Structures</vt:lpstr>
      <vt:lpstr>IEEE floating-point representation</vt:lpstr>
      <vt:lpstr>IEEE floating-point representation</vt:lpstr>
      <vt:lpstr>IEEE floating-point Representation</vt:lpstr>
      <vt:lpstr>Further Reading</vt:lpstr>
      <vt:lpstr>Other topics seen separately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Benjamin Mora</cp:lastModifiedBy>
  <cp:revision>319</cp:revision>
  <cp:lastPrinted>2017-10-25T16:08:16Z</cp:lastPrinted>
  <dcterms:created xsi:type="dcterms:W3CDTF">1601-01-01T00:00:00Z</dcterms:created>
  <dcterms:modified xsi:type="dcterms:W3CDTF">2021-11-02T19:00:23Z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