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63" r:id="rId3"/>
    <p:sldId id="441" r:id="rId4"/>
    <p:sldId id="435" r:id="rId5"/>
    <p:sldId id="473" r:id="rId6"/>
    <p:sldId id="500" r:id="rId7"/>
    <p:sldId id="499" r:id="rId8"/>
    <p:sldId id="542" r:id="rId9"/>
    <p:sldId id="477" r:id="rId10"/>
    <p:sldId id="501" r:id="rId11"/>
    <p:sldId id="502" r:id="rId12"/>
    <p:sldId id="465" r:id="rId13"/>
    <p:sldId id="503" r:id="rId14"/>
    <p:sldId id="474" r:id="rId15"/>
    <p:sldId id="469" r:id="rId16"/>
    <p:sldId id="504" r:id="rId17"/>
    <p:sldId id="505" r:id="rId18"/>
    <p:sldId id="506" r:id="rId19"/>
    <p:sldId id="507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82" r:id="rId31"/>
    <p:sldId id="508" r:id="rId32"/>
    <p:sldId id="470" r:id="rId33"/>
    <p:sldId id="437" r:id="rId34"/>
    <p:sldId id="541" r:id="rId35"/>
    <p:sldId id="509" r:id="rId36"/>
    <p:sldId id="510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32" r:id="rId58"/>
    <p:sldId id="533" r:id="rId59"/>
    <p:sldId id="534" r:id="rId60"/>
    <p:sldId id="535" r:id="rId61"/>
    <p:sldId id="536" r:id="rId62"/>
    <p:sldId id="537" r:id="rId63"/>
    <p:sldId id="538" r:id="rId64"/>
    <p:sldId id="539" r:id="rId65"/>
    <p:sldId id="565" r:id="rId66"/>
    <p:sldId id="566" r:id="rId67"/>
    <p:sldId id="540" r:id="rId68"/>
    <p:sldId id="564" r:id="rId69"/>
    <p:sldId id="568" r:id="rId70"/>
    <p:sldId id="567" r:id="rId71"/>
    <p:sldId id="569" r:id="rId72"/>
    <p:sldId id="573" r:id="rId73"/>
    <p:sldId id="575" r:id="rId74"/>
    <p:sldId id="576" r:id="rId75"/>
    <p:sldId id="580" r:id="rId76"/>
    <p:sldId id="574" r:id="rId77"/>
    <p:sldId id="577" r:id="rId78"/>
    <p:sldId id="578" r:id="rId79"/>
    <p:sldId id="579" r:id="rId80"/>
    <p:sldId id="572" r:id="rId81"/>
    <p:sldId id="581" r:id="rId82"/>
    <p:sldId id="585" r:id="rId83"/>
    <p:sldId id="584" r:id="rId84"/>
    <p:sldId id="586" r:id="rId8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076"/>
    <a:srgbClr val="FF0000"/>
    <a:srgbClr val="320064"/>
    <a:srgbClr val="009900"/>
    <a:srgbClr val="333300"/>
    <a:srgbClr val="D9EDEF"/>
    <a:srgbClr val="D26900"/>
    <a:srgbClr val="302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165" autoAdjust="0"/>
    <p:restoredTop sz="91213" autoAdjust="0"/>
  </p:normalViewPr>
  <p:slideViewPr>
    <p:cSldViewPr>
      <p:cViewPr varScale="1">
        <p:scale>
          <a:sx n="120" d="100"/>
          <a:sy n="120" d="100"/>
        </p:scale>
        <p:origin x="8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54A69C5-EA02-4C18-8E04-CA30B3498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547D3F7-9254-4F29-9A9F-1D4828C99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F02E54A5-5904-4C30-877E-FFFF278DB6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2789A3DE-11AF-494F-B9F7-50DFC67C62B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smtClean="0"/>
            </a:lvl1pPr>
          </a:lstStyle>
          <a:p>
            <a:pPr>
              <a:defRPr/>
            </a:pPr>
            <a:fld id="{BA3E8883-8273-4397-A405-2E722B5D7D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7FFB40-2426-4A10-B84F-D295B19909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628341-AE06-4A09-8C4B-3119CAB194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6EC9F7D-BA49-41D3-8D63-D42475D78E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958C50-1914-4EAE-90C4-24971F45D2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E03EE2-5B30-4F6B-A797-D773826FCD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600812B-A731-45FD-A64F-448EB8179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smtClean="0"/>
            </a:lvl1pPr>
          </a:lstStyle>
          <a:p>
            <a:pPr>
              <a:defRPr/>
            </a:pPr>
            <a:fld id="{40AAF07C-A99A-4351-9084-50C461D6E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D21DE8A-B1F9-4F41-A004-D72D895C8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AD7551-78DD-447C-A888-F84667CA685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9D5990B-8639-44BE-AA32-0DDDB0409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F30C340-B6A2-4D61-9637-070CF49E4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657E4E6-E807-4D11-B2DB-C86229B48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3E17F-81E7-4AA5-B13E-B1817CC031C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4E0E4BD-D291-4C5E-8342-9A6CCDF01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11D8784-BB61-48BB-8455-1AA0A91A0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7E5D5B5-4A6D-446E-B2C6-7BE544A3C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16778A-A14B-4249-B876-951EE9E20A6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5542EC7-A4CB-4C51-95BF-415F3247A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EF374F3-3E39-48FF-A045-9BCB55588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Exception to point 2: Safety critical systems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C5690B1-CEEA-49B4-89D1-C0A6FFD61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F66A7-58AC-4920-B507-F1DA29103B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DA1487B-1FCA-46D2-B381-DCDDADF59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7987CB6-762F-4A68-8DBE-67ADDC099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32E1072-7D7A-40DE-B831-35C95051D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2E1A4B-6C7E-4BBD-8EBA-75934DAAF15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C963823-A07D-40EC-95D9-59E436454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4C52F92-8DEA-41BF-9FBC-40EB0E65A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94686DE-3E7B-452E-956A-9D43A4DEB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E1750-F822-47BB-B4C1-6918361563A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E7F9AB8-686F-45E6-81A3-07E12C527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16E94EE-C99C-4FEC-A858-0ADAE276C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FD880E7-9611-483F-99B7-D574AF9E3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DD5B19-6E1E-4E12-AA0C-5087EE1FC90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09C3C9-073B-41C5-8F0C-C3F54B718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F5A8CB3-E38C-49C8-AABC-5ADF6513A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B601824-467D-493B-BAEA-BFF8D6BC6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3259F5-D358-4D84-988B-DB197DE718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E5030D3-DA6A-4919-98BE-ED202F79F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86B8E4B-ADE3-4B38-B4CD-731D6FDA9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C059914-8E71-491A-85DA-FAF8C08A5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C17F67-9395-4941-83AA-2BDEAC10E1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619C93-5679-49A6-A05D-61B065684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1B8E63F-BCE0-4FD6-AEEB-1ACBBFAE9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6DE784B-B79B-41E5-B8AB-12FE0CE8C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DA9CE8-936F-4182-B914-E610561F197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AE1CD90-8D2C-453C-8630-16374408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D1CB48C-5691-4BDE-BBA8-D1117ABAD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E5FC3C-83BA-46A2-9A8C-063F5E6B9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E9F0D8-BF68-47AC-89F8-CBB40AFC329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67B976D-CF96-477C-878C-DBB9245D5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57474A3-2934-4FD1-96D8-8851AE2E4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BEAB2BB-DBB4-4D3D-BEF8-32F62D4F1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BB82D-E1E7-4FA9-B392-635008DFDA1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7721D72-23E8-40B4-A845-DE5AA08ED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2B6F8C8-3C34-4535-B3F9-D9DCB07DE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Possibly quickly discuss event programming and multi-processor as well</a:t>
            </a: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64-bit systems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9A725D4-EB25-44D7-9FEF-96C9BF74A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60FD9F-826D-4BF5-8BA8-2059D96443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7869566-292F-47EA-BE20-462E9F709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651C58B-222C-4C38-94E5-193C887A5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9AB5638-737F-4716-86C2-D01E12571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1F275-CF7B-4D2E-A7A5-CD9AB40158E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01B8D03-62A9-4D63-97AE-894499BFB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32174EA-F1F1-4A0C-987F-D64539BD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A87D927-8861-4167-BF2E-D65176959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1D333D-15BC-48ED-A4E9-0C306FEC4FE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3413A36-8771-4136-8A88-6BD3D410C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B362611-F32C-4C38-A81F-BE69D72EA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084D507-8A5E-4036-B1A7-15F17979A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43A2E3-6C41-4145-802E-64470A1F7C9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75C392D-C621-413F-9082-D21812CAE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DE64F3-3747-4184-B315-40AC8F292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0293E1D-0173-4515-9D5B-BD5BFA804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4FB54E-8FB4-4C83-B3F7-473D1A0C5F0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88995C6-410C-451B-AE5E-E4CC67AFE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03609FA-1F00-454B-87B8-8FBAB2B24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6EA7401-C763-42D8-923E-07C22AF7E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40A33-1BEE-4EAC-8E34-9511448DA36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404CFD-08EE-4369-B481-8E69EAEBD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F6D848B-A594-414F-84C3-3EC44FB0D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5572BB8-71A1-48DA-9F7D-A1778A9AA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EE60F9-99F5-420F-9C81-4FCAB4C7892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61880B9-2D95-4ED4-979F-119730CCD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099C4FE-8A7C-42B3-852C-7DB8272DA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A938AB0-FE5A-46FC-96C8-EEC53673C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ED871-AA70-471A-8AC3-2A2F1F32D02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64B51CC-B659-4A46-A05F-032B4042D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5011297-0042-4B4D-BE21-6747F701B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56A590A-5B65-4409-8392-88E181E86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FAAE9-886A-4523-B88E-8464FF256A4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A4E4A64-6045-4D1C-B8B2-5C4A3F58A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CEEECB9-B7BA-407B-80A4-8A7937D4A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18C5FF4-5C7D-4A17-84DA-7C7CE2E85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79E188-C5B9-43A1-B80C-5EF15D09F5F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D5A6B43-120D-4ABD-907E-B8A0BB07E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FF2D4BD-29C8-41F0-A9F6-ADAD2F6CD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50FB488-34CF-4C43-AAF9-576AD0003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00A37-3C78-45DB-A79F-ADA2E961BAD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454B8A6-C4E5-4F7B-B334-B2E6DA90E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8BA275D-A77C-46FE-A279-BF16319B8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CFFA1E8-831A-4B8B-BF52-0A07866DD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CCC4F-2DB4-41A3-8AE5-225A9935E8F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B7D97BE-8BDE-46A2-A8BD-4F645B17E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4131DE2-7817-40CB-A594-FD71EBA6A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460DEE3-952F-4B11-B1BA-688295286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AF3738-8E61-4367-92FE-C3C2B2E159A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73A24EC-31AB-41BD-99BE-06FEB215B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92012E6-59AC-4E65-8C72-F8C4B0ECB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F47C0E1-4F26-45D0-8C74-CAD13C934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DE43C-92C1-4BBB-9F6A-A7B9562FA2E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57B0BE1-E28A-4DB8-BEBD-0889776DB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E97A4DE-3552-43B1-BEFD-093DFDFE3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4354910-14D4-4CA5-9125-0666C2CFC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31E304-CAF7-493D-9134-36C4DB1EEB3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2A68364-5B9A-4EFB-A09D-CE8005F7E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2AF5C98-27DA-4081-8EB9-21AD56FF6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5641197-CC46-443C-AA11-BD8E6CE57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593D4-0219-4A52-AAC1-2C7ACB59C94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EDF2748-5295-4DC4-8645-06C21331B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D9763F6-9E5E-40F2-B9BE-7C40D859D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41D77D5-6B2E-4C45-975B-DD1B8702B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49CAF-88C7-40A1-8B39-025F5545B0C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7A3C514-43AD-44CC-B576-2AD33EABD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CEFA6C6-7F3E-4B19-B014-99564105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B6BC3EA-1704-4A2E-987A-2E7509D03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D826B-86D1-43F3-B4F0-D26B9B0E544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6E1002F-9E89-4931-A131-53F0D9E8E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50A3A24-1159-4498-B57D-F36E9BEB4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76DB61A-E351-4064-BE1C-D6C38637A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36FB0-36F7-47DB-855D-B5AFF1A4BC2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FE0761A-4562-4EB2-A78F-A0212ABFD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7560E1A-0314-45BC-A20F-0E6E074B1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Discuss Hyper-threading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BE3AFD0-DFE8-423D-A7F2-ABBC83F4B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7107F-E70E-4D44-B96C-F78E0802563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7B142F1-FA01-4ED2-BE4E-9E1E5021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D823EF4-F439-4B49-84EF-B4948F29B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7CF480C-DE6E-471F-9840-0BED6AC0E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009571-E770-473D-824C-2B246F0E484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BDA907B-3DE1-4599-B53B-C6DF00E08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A1F8A64-1D0D-49B0-9A5F-53E12C4FC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A2C33F1-5F81-4892-8C84-6D7067F3A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5CFBF-87CD-45A5-9E49-891FB3244DD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5A32C93-2293-464C-9664-31C2C69B2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89B00AF-7400-41DC-912B-51FD3B90F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Add that there is not a single type of OS, but a wide variety of them.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3AC52EC-C30F-4E1A-9610-DDD28FF81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038B97-4D85-43C1-985C-B31F7CFD7F1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DA122B0-0068-408F-8208-5E557280C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662286D-3762-43E5-A5BA-79C7A9C74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C3FAEB4-7C7E-4DBF-9028-8DA7FE414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F4E7F7-C997-4DCC-ACB6-535B9530C52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ADED54E-53CF-4FA1-A839-A6AD2E12C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02C2876-B0A3-4204-91F2-33FA555C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3B16728-15E0-45D6-A852-339C16EEE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B4AC48-5332-4633-BD0D-0A7D4365EE0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174C67C-3C32-4A93-B928-50E016465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3E9AE26-F3F0-4B3E-93BE-4374AF417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0BB70C93-0090-4CF0-A660-282C1B526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C6821-071F-4BEB-BD99-FC54C101964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C142EDC-C083-47A1-9E90-C0DB9878A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3F8F1BA-72D2-45F4-B14E-30D01E05C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430ECB2-1D45-402D-91D5-9AE8B2C8B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8687F5-A77C-4586-97AA-F76D191BAB9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DDA31AA-6E9A-4757-81FF-CBBBA0F78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C8F5EBDF-793E-459F-AE25-8A5A84EB5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E083E2BE-AF54-415F-AD86-094AACB9F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35C63-6D16-4735-B3A0-D90696E66B0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31AD571-CBD5-41B1-B360-6BB983A97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E08DE0C-1B18-4E41-8C15-821A9FC13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630C1A5-6AEF-49F8-A058-2A4B8DAC3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79E3D-6AE3-4AA0-811D-BBE62D3CCE5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54B75AB-2EA4-451A-8CBC-7E4ADD72C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E5FB808-5D0C-43E3-BC57-783EA33A0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6455B352-A586-4681-8F4D-F194B54BB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D6E374-F31D-4118-9E2E-789C8590AE3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31405CA-CD3E-495B-BE9A-DF55137B6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3E8B7F1-C2E9-4690-9233-6B77DD69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4CBC8A2-B69A-49A2-837D-003895451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6390A-4287-4949-B020-D91185DD7BE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9A18B02-DEA1-4418-8E83-CB63846B7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1F8CCA5-5A10-45B1-A378-1F30634CC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DBFEA45-DC83-4F0B-A367-47D3DD50C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926EA2-7A88-4912-B623-064AB55D049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17E12A1-B6CB-4B0D-B108-A1FF9EB4F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0FABF7DC-7577-44D6-94DE-A32C13B8E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0972A25-6F69-4668-AFFE-988511621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582B9F-7F06-46F6-A0E2-BBA07118BB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054F606-F5A8-4361-AEE4-4CFE9C855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BAB41B0-CE24-45E8-8AD0-44204834B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Process image for a common OS (e.g., Windows, Linux, Mac OS)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C01D6C7C-586A-4E70-A718-E728A0313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C801D-65AD-4A91-958A-1DB4F5C3AED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3262039-B9C8-446D-AD98-E5F0B9FC9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A9B6BF9-0FF1-4821-8B0F-2BFB622E3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B157B75-094E-4194-8025-8B1A21A18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C35C5-20FE-4305-A248-1FCCB96CBF8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858DCD8-61C8-4680-ABA2-E22A15040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2ED3DF1-27B9-4E27-A7B8-58D2A9B8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3D33FD3-9836-413D-950F-1F51E81BD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AFAEC-8B7D-4A41-B439-96188F087C89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6E878D8-17B1-4740-905A-49FFD135E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DC889DA-0E21-4220-BAB4-7E40070D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64F4372-0DE2-4CC1-A7AF-849A412D9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E9512-B812-48E6-BBF8-ACA1993D57B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70831BD-2474-4064-9CF2-C0C1BB235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2CA017D-4D2F-488E-961E-1D48C8A8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4DC8AF17-2A1F-4150-9F50-E73E0D25E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D2B4F4-F445-4419-808D-35669BACA2B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D5136D72-A733-4FBA-8D4E-97680B21A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0A54CA56-92C8-4283-B5FB-EB22A6F10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1E0D0C36-DFA6-4407-95A9-A9E813B40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62E359-C02B-428F-8060-EE479D42E18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1C74912-E970-44FB-B14E-4F9D41B62E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32ADAF1-E25B-4441-A463-33BF15098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AC1DE644-1686-4146-A8F1-E8DC65513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45334-25EB-4322-B90B-9D88C79EFBB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41BE9AF-780D-4F17-ADFD-02CBF097B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4EFCDF3-3106-4AE2-8EA9-D56840022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073B258-FAD4-49D7-9B2D-6CD391AA0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8261A2-3ED8-4E79-B394-FA7B1B16F2B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9FEE8AC-37A3-4709-B67F-1D5B4F7BD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5F4E14E-441B-4C6C-B7A0-FA4FE54D3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8EF2D1D0-146A-43CD-ABC7-F128BEF2B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E0F4C3-8D8F-434E-A5BA-98C82362E11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1291046-FBF5-4872-BE16-71D63C44B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A611F4C-52F6-4458-8EDD-C06AFFB2E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B6531FCA-BD83-41BE-9E88-6EC1F8D60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7BBA4C-CF70-4580-933D-0B64569F4FE0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DBC0E18E-2CAB-46D8-90A9-900CE8298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03FBC0D4-78B6-449C-9448-95110682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157817F-9ABC-4B9F-98B4-CAC3E18D7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D5821B-A80F-42E1-A2CE-ED10775DE16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284CE81-D854-4DD3-8E6C-13B4ED0FD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652F738-9A53-4E0D-AA88-4B5967DCC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Caches not concerned by point 3!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D7FB1A4-9EC8-4F96-8E9E-806C8E876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FE722-685E-44FB-B829-374C48EE0462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A9929A7B-1815-4C3D-B95E-8ACC45788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8182AAC-F1C5-4F39-B1B2-18AD513AD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1035E1E6-48F7-433A-A491-94E68FC34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C9C70-2B83-4316-8333-F1DB4725AB4F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DE1F872D-8FC6-46AF-ADD6-D7CCCC8EB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27BDE44-8A8C-4B42-B300-81C9BF1A1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EB61DB7-721B-4C81-A671-1CD5081EE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60C625-2029-4763-8438-6A7D6C20DFDF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C8FE2AB9-8AAE-4CD9-9BEA-AAC7A6146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779DAFB-7237-4261-B563-FE444CBA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More on mapping regions of memory</a:t>
            </a: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What kind of information a square stores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C203897B-52DD-46C8-B869-5A3E6D0CF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96244-93B6-478A-9666-5993AB9C2A65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32D662F6-58F2-4DA3-B808-FDA10F525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58A11567-53F5-43F2-A425-ACDF576BB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F1F1A211-39FB-4148-B582-7DF811056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BB6A2-233B-4A73-80BD-1FC46481134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4D58E17C-1A36-41F9-9BBA-2203C8392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01D0A7E2-A753-4810-B13D-9ADC129B9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E6C89F45-6235-4F28-B004-2934ED21B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05E54-C4CC-46C6-B0DE-5F2F1B7BFB98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E9A43DEB-B0B0-400E-8138-838E1EB4A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135E368D-0E96-4AB6-A19B-8565A0DCC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60AAF6AC-4895-41DC-A79D-E6BB07DA2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C70083-1EFE-4A8C-8993-AE212E88751B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1795D1BE-6EFF-4396-AD8F-836C406BE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057A569-7CF0-4A45-BE9A-0D3F5DEF4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6139C865-B540-42A5-BB6D-04F55735F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E0E9AC-79A2-46CA-A4CE-AFAFE8328AF1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D5D8F9EC-71F6-4B98-BF50-3E441FFC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DC7C858E-8561-4F37-84D4-FA6ABF778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Discuss Hyper-threading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2573FDDB-9FC5-43B8-9E8F-44BCB622F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526F12-B881-4936-8BE2-211003D888D7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4322205-B673-454E-B376-57B255A1F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0EF0A685-7074-44BC-A2BA-728E08AB7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A151BD73-D3AA-4577-81B2-B55085A64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21C4B1-A1C9-41F8-8781-5206C5EC2B74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0746E777-3CAA-4EDF-8FD0-84EEB5226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8900CAF-EE7F-4FD8-AC8D-316ACFEAF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EAC3589-CF8A-4E8F-A4A8-0A09DD3DC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FA6719-96FB-4D5F-8A81-80FBFD39D54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197B253-FB56-4A3A-B1B2-C74033BFF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E5E6005-D824-491A-836D-C6BCA423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4B611CDE-E634-4381-8132-F193F602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3D3E57-184A-4E2C-8D32-2CC3C681102E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1C6DD512-3C6C-4767-8F96-660C1A097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12C8E158-C17E-4A88-BB77-747EBEAFA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B25361A8-B0E4-4D57-8B0D-A5FEBEA88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A02B5-7367-4DB5-981B-BE737226E008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815F29E3-836A-4D16-970F-B5B3F96C8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664BF82-1B4B-43BC-8D98-8DF411B3E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B226F8A3-6466-4131-9FF1-85799A722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36068-C18A-44FF-91CA-0163E93BF67F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A4764C17-3BB4-439B-B691-217F12390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48841AEF-F78A-499B-B881-EBDCF83AE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2BAC9953-201F-463E-9F36-94D59CFC5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711FCF-BF4E-4A84-81E5-D37D2EDD246A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D617FFB8-5840-4B1C-AA0F-1BE803C1D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5AB68B39-06EB-446A-8B57-0F452B6D4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311F6BB2-EBB0-4F0A-A145-6CDA3F80D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0C8D7B-2FFB-4128-8F98-9F54F64EAA03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30CC90B7-0E4E-43FE-A321-596FF2299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7431AF5D-D095-458F-988B-E83F934C2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B57267E3-E151-44BB-9549-1A95112B0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6494FF-F4E8-424D-9226-7FBB4F70B61E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6BDE5FE5-5ED1-4F41-9101-80BB2C628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D2ECAA89-3282-4F2F-BC84-30168D7BA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B7497853-8104-4491-9919-8A94FF596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D416E-CC3C-489D-9C1B-59CE1BC1EB7F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803FBC90-5140-49FF-B148-19E050641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B9ED24DE-2C35-4033-8CED-0BB60A475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300FB97D-C1A4-43FC-BBFA-897A7A6BC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CD821-5DFD-4A32-83F9-F1ED2B442E33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299840C-E18D-4377-A2CC-2404D776E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7B2CB63E-1DAB-4391-93A6-5A5A582F0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6DA901F-BD18-4EE0-B83D-B86B0814C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3EBE21-5C19-46EF-A41A-40B0B46357F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A78E7A2-7AAF-4D83-9569-15FAB954C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7DE7D67-BE13-4469-9833-61FA9CF0F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FF22B31-E98E-4CFE-90A6-D52C5C0D6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defTabSz="944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65C8BC-C0C0-4A80-A826-18C49FEA3BB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F1333C5-2416-460A-B044-1DB662974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1F8C784-EFED-404F-8DD8-21E244FD6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61DCD-B79D-416E-8730-BA70C9FEFA4C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208FF-2FDF-467F-99C2-42FAE038688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BDC9A-1682-4512-A084-8504E84753C2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A4228-5DD9-4931-9A8A-BC71C61D70CF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50C2E40-A460-482D-ABD1-C72F4100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E0CA142-FE60-4D84-8D90-D91F42CC5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4776A5E-D5D1-4E83-B368-33B722C94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66B47D5-FC2B-4ACC-8859-D37D79675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2998E4F-B32D-47F7-93B1-7D07C7217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3266A00-2334-4774-90C7-9E7CE71C0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0A2CE-86C8-4F87-8620-C731E4C5B07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92728-4EFA-4604-AA8B-0F08F2FE558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6F9AF-DB59-43C1-AC4B-EE7C551D4422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A38927-1106-45AA-84CA-78B0CC4B318F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698060-966F-400A-98D3-406A672D58A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76889C-0481-4EDE-878E-BF404AB61C85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86961675-E4F1-44FF-9FCD-7219FD93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80DC6131-EC28-4A6B-A204-7DC8E10A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5057712E-3843-416E-AD71-04BBEA3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3A08C-4693-4D03-8595-3F453A04F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9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BEC6088-0F77-4117-BB06-1A74AC0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419F735-97DB-4902-9EF8-6DC33ADC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1D20093-F9C9-4286-9620-2BBE8D5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FC750-DC20-4C84-BD23-846F49A00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A557565-776D-4FCC-936F-0CDADB0E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B6FBF83-5183-4D1E-B3F9-FE19427D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F596343-9830-437E-9D2A-F831E039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0424-7EA2-420D-96EB-2B319B175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52949B-CFC1-47E3-A795-20C547F7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142BE61-1F49-44F6-925D-C258C5CDB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9C2A44-8B77-4275-8E9C-6AD54C629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C9E2B54B-B22C-461E-A851-07B9FE9743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1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9D733-535D-4DA8-951A-5F6E1681A0E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10AA1-B499-4673-96B9-23EAB080FD2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59F4-D2F9-48BA-ACA6-DBAC1CB7C3CB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0FDE2-35AD-4904-984A-166FEEA303B8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49BE758-7D11-4D46-99ED-77776D459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A140D8A8-1D96-470A-ACFA-D71C3EFD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48ACAA1-CF44-42A9-B268-FF1FB8AC6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759F5AE-A5E4-4E23-9224-D3FDBA306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0CA0B1BD-0539-4AD9-9FCA-09C6BCA24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964D8-25C4-467B-BDC8-E9FC78EDE94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4F69CA-53B1-479D-987D-0EE75B6D5B58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03B2B0-786B-40A2-80DC-EF275ECECAF6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AD57C2-0229-4246-960C-5757D7263598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F55D71-92CD-4120-9692-282500ED5092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FC51A9-E340-450F-9473-B4C86D885FED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F88822AE-D733-4620-B0AC-7AB689FE4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C1460AD-5B0C-4F3C-B9E5-01B3D277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31ECFFA-8F3B-4F83-A6C4-5DE0726E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C89DFDE-143C-4ABB-80C0-3310893E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56DC6-A15D-41B6-8833-D583D6836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7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AEBBCB7-EECD-4185-AF8D-3A080FAD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75D1F4-A074-4CB8-BB1A-913E16F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B7F2270-C0E6-4DDD-AAAA-652C161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7A393-44EA-4C65-BC54-03775D610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41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F72C2122-A6B7-4B4B-B90A-3D2D6A30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0C61607-EAD1-4E57-B92F-5EFC923D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4752FA32-A1AE-4D32-8A55-AABCD39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A1107-2040-4A3A-9B72-46F0DC22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49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F47F1BF9-65D8-4941-BA3D-3B2578AD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F98E45F-E66B-4C9B-B2B2-B4EB74FEC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2F7728-695D-4BAF-B237-EE9774A94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C95B140-570B-4385-9AFE-F7D6176954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5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6FE3B70-97BC-4EB1-8972-8B697ED8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96806-212A-46BC-9012-41EEE4F8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18F138C-F178-4B02-9525-C18BE75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438B9-662A-4954-98B9-34D14EA84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4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6CC384C-B826-48A9-8EFA-09188AE6D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D98CCB4-4F7F-49BD-91B1-8A1CB3BE5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Straight Connector 17">
            <a:extLst>
              <a:ext uri="{FF2B5EF4-FFF2-40B4-BE49-F238E27FC236}">
                <a16:creationId xmlns:a16="http://schemas.microsoft.com/office/drawing/2014/main" id="{269270B2-17AE-488E-8F55-F4FA2EF05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Straight Connector 18">
            <a:extLst>
              <a:ext uri="{FF2B5EF4-FFF2-40B4-BE49-F238E27FC236}">
                <a16:creationId xmlns:a16="http://schemas.microsoft.com/office/drawing/2014/main" id="{702A2A06-869D-4192-82A5-44E3CE324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70581-14C6-4DFB-B11E-7FAF817A381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20">
            <a:extLst>
              <a:ext uri="{FF2B5EF4-FFF2-40B4-BE49-F238E27FC236}">
                <a16:creationId xmlns:a16="http://schemas.microsoft.com/office/drawing/2014/main" id="{27811C08-A0E4-4BFB-A0F2-643EDFAB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12AEDC-5309-463A-83C2-2B354F2CB2B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223F00DC-ECF5-42D1-A8FA-51E8CDB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C969A60B-249E-4808-A019-A2AC16EFD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FDB70-892C-4617-B7BF-B38A3123A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1716D041-18D8-492A-A82E-7857AD534F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6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AC2C097-997C-4628-B21B-0D20FC78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C408D1-7A40-4333-9C39-5E8FFEEF2A84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7">
            <a:extLst>
              <a:ext uri="{FF2B5EF4-FFF2-40B4-BE49-F238E27FC236}">
                <a16:creationId xmlns:a16="http://schemas.microsoft.com/office/drawing/2014/main" id="{A1D5A64A-D742-4A4E-885E-379E3346A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4C5DE-86DD-4B53-B07C-0F8EEDB7BFA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9">
            <a:extLst>
              <a:ext uri="{FF2B5EF4-FFF2-40B4-BE49-F238E27FC236}">
                <a16:creationId xmlns:a16="http://schemas.microsoft.com/office/drawing/2014/main" id="{B932B25A-6677-4C5D-85CC-BA1502BBD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3F56897-E400-4C09-A982-F7303D0EA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Straight Connector 23">
            <a:extLst>
              <a:ext uri="{FF2B5EF4-FFF2-40B4-BE49-F238E27FC236}">
                <a16:creationId xmlns:a16="http://schemas.microsoft.com/office/drawing/2014/main" id="{088FA221-4414-4440-B1A5-A55CEB27F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569B78F4-6CD3-4E9B-A63A-AB11D57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429E6AFD-2036-4583-98D1-863AFA46D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18B52-669F-4C81-B2E0-A3223D049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26F77A96-A91F-4BBE-A83D-B47279B9F7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C8C8"/>
            </a:gs>
            <a:gs pos="39999">
              <a:srgbClr val="F3F3F3"/>
            </a:gs>
            <a:gs pos="100000">
              <a:srgbClr val="FFFF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FDEEF02-2708-4DD2-A61A-7E9C1E174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98227C04-FEF4-45FD-99D0-15568C05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3191B6C6-DD29-4202-9643-779557D84D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8616AE5-27C6-4D1C-B701-8D4C9A051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263AC-CDB5-4A86-BAC0-5EB16AE43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A88B2D3-458F-4719-8574-173365AA9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0F18CC2E-2962-46A3-A919-ED956EE6B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CCBBF-80BA-4299-8DEA-FA2642CBF3E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20956B8C-9B01-4DE5-B530-62ABCF14D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831E7C-A54D-4092-ADF9-E921679EE9C8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9B88C6-1616-4BE1-9D77-DECF1348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D574E5-F88C-4897-A4A8-8EC4AE4DF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0" r:id="rId7"/>
    <p:sldLayoutId id="2147484189" r:id="rId8"/>
    <p:sldLayoutId id="2147484190" r:id="rId9"/>
    <p:sldLayoutId id="2147484181" r:id="rId10"/>
    <p:sldLayoutId id="21474841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82AE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C8DF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/Image:Page_dir.pn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/Image:Page_table.p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tech.com/extreme/133541-intels-64-core-champion-in-depth-on-xeon-phi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3CAE0A-45F2-4340-9B90-9BCF08F029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143000"/>
            <a:ext cx="7239000" cy="2133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rgbClr val="FF0000"/>
                </a:solidFill>
              </a:rPr>
              <a:t>Operating Systems and Architectures</a:t>
            </a:r>
            <a:br>
              <a:rPr lang="en-US" altLang="en-US" sz="4000" dirty="0">
                <a:solidFill>
                  <a:srgbClr val="FF0000"/>
                </a:solidFill>
              </a:rPr>
            </a:b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CSCM98, Part 6:</a:t>
            </a:r>
            <a:br>
              <a:rPr lang="en-US" altLang="en-US" sz="4000" dirty="0">
                <a:solidFill>
                  <a:srgbClr val="FF0000"/>
                </a:solidFill>
              </a:rPr>
            </a:b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Memory Management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18392199-7273-4B51-8FDD-D230086BC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  <a:noFill/>
          <a:ln w="31750">
            <a:solidFill>
              <a:srgbClr val="3A527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74EAE759-6EB8-4B46-978F-DA8882C4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1AE755AD-D411-4A2A-801A-C0522578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CD21B71-F3F9-44F6-B89B-44C51AE0A26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A90B2147-D405-4054-BC34-C90C39E2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D4D58907-0CDF-4508-BE0F-857987DA1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48768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Dr. Benjamin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3942E428-4EE4-418B-AEAC-187FE1A11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Protection</a:t>
            </a:r>
            <a:endParaRPr lang="en-GB" altLang="en-US" dirty="0"/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9DF148D3-E7EB-4A9E-BE22-28C28882E7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400" y="107315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No (regular) processes shall access the memory content of other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Process would become corrupted.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Safety and Security (e.g., Viruses).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What about shared libraries?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Not possible at compilation time</a:t>
            </a:r>
            <a:endParaRPr lang="en-US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Dynamic parameters cannot be considered (size of an image).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CPU support/acceleration for run-time checks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Paging.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Non-Executable bit.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Memory allocation status.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320064"/>
                </a:solidFill>
              </a:rPr>
              <a:t>…</a:t>
            </a:r>
            <a:endParaRPr lang="en-US" altLang="en-US" sz="2000">
              <a:solidFill>
                <a:srgbClr val="320064"/>
              </a:solidFill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70789C45-826D-4CFC-86F7-FA86DD1FA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8E9E2C-3517-4C73-B38D-65B4E592F12F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97E56CCC-C853-467D-9986-33719317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B91DD812-ED02-4E8F-BB07-C8F205D1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2004FD42-B0C4-4A27-B3A0-A16660564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Sharing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465D4063-D46A-4964-82C9-F863667C46B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Protection does not allow sharing memory.</a:t>
            </a:r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A mechanism to support shared memory is needed</a:t>
            </a:r>
          </a:p>
          <a:p>
            <a:pPr lvl="1" eaLnBrk="1" hangingPunct="1"/>
            <a:r>
              <a:rPr lang="en-US" altLang="en-US" sz="1800" dirty="0">
                <a:solidFill>
                  <a:srgbClr val="320064"/>
                </a:solidFill>
              </a:rPr>
              <a:t>V</a:t>
            </a:r>
            <a:r>
              <a:rPr lang="en-US" altLang="en-US" sz="2000" dirty="0">
                <a:solidFill>
                  <a:srgbClr val="320064"/>
                </a:solidFill>
              </a:rPr>
              <a:t>irtual Memory and Pages.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MMU.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Inserting a page into another’s page table.</a:t>
            </a:r>
          </a:p>
          <a:p>
            <a:pPr lvl="1" eaLnBrk="1" hangingPunct="1"/>
            <a:endParaRPr lang="en-US" altLang="en-US" sz="2000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What about Distributed Systems?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Possible, but latency is a problem!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94F6177-AF37-40A2-B0E7-74028D62F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217898C-EF16-483E-8628-D0D886CDF61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CB562937-7A97-4412-94FA-92EC5AA4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3FDBB37-3A4B-40E4-BF0F-187AC658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971BEA93-8312-43F2-8D32-DF2063070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Relocation</a:t>
            </a:r>
            <a:endParaRPr lang="en-GB" altLang="en-US" dirty="0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F69E697E-9F98-45A6-A2CC-9E111F78E95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5344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Process location can possibly be changed by the OS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Processes can be swapped in and out.</a:t>
            </a:r>
            <a:endParaRPr lang="en-US" altLang="en-US" sz="2400">
              <a:solidFill>
                <a:srgbClr val="320064"/>
              </a:solidFill>
            </a:endParaRPr>
          </a:p>
          <a:p>
            <a:pPr lvl="1" eaLnBrk="1" hangingPunct="1"/>
            <a:endParaRPr lang="en-GB" altLang="en-US" sz="24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The programmer and the compiler do not usually know: </a:t>
            </a:r>
            <a:endParaRPr lang="en-GB" altLang="en-US" sz="20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where the program/process data will be physically located</a:t>
            </a:r>
          </a:p>
          <a:p>
            <a:pPr lvl="2" eaLnBrk="1" hangingPunct="1"/>
            <a:r>
              <a:rPr lang="en-GB" altLang="en-US">
                <a:solidFill>
                  <a:srgbClr val="320064"/>
                </a:solidFill>
              </a:rPr>
              <a:t>need a specific mechanism.</a:t>
            </a:r>
          </a:p>
          <a:p>
            <a:pPr lvl="1" eaLnBrk="1" hangingPunct="1"/>
            <a:endParaRPr lang="en-GB" altLang="en-US" sz="24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what are the other processes and threads running in parallel?</a:t>
            </a:r>
          </a:p>
          <a:p>
            <a:pPr lvl="2" eaLnBrk="1" hangingPunct="1"/>
            <a:r>
              <a:rPr lang="en-GB" altLang="en-US">
                <a:solidFill>
                  <a:srgbClr val="320064"/>
                </a:solidFill>
              </a:rPr>
              <a:t>Including threads generated by the program being compiled.</a:t>
            </a:r>
          </a:p>
          <a:p>
            <a:pPr lvl="1" eaLnBrk="1" hangingPunct="1">
              <a:buFontTx/>
              <a:buNone/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/>
            <a:endParaRPr lang="en-US" altLang="en-US">
              <a:solidFill>
                <a:srgbClr val="320064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6AD91780-96FE-4879-8606-8B33AE3F6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CF61538-372D-4F44-B55D-63293E6CB3E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4535C6E0-1A0E-4329-9DAC-F301782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C2DDF4B8-ECEC-4677-B472-5788ADD07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DE55E99E-E36D-4829-BC95-AA70A164C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Organization</a:t>
            </a:r>
            <a:endParaRPr lang="en-GB" altLang="en-US" dirty="0"/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50F858E8-CB0D-42F0-A2E9-11CE8284613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Logical Organization: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Linear indexing of memory.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Program modules.</a:t>
            </a:r>
          </a:p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Physical Organization: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Memory indexing/Memory broken down into small blocks.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Flow of data between main memory and secondary memory.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717D5BC9-211F-47EF-8871-DB13A00F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8E085C3-42D6-4FE5-A280-C8DED5D7165E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73195213-C976-4914-80A1-6F1F7C42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9AB55D68-F3B2-4792-A5DA-D2D649D4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E73D0389-0469-447C-9033-0B8571ABA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Memory Partitioning Techniques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ECA05CA-0EEB-4375-A321-5B51BC6F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AA88A9-96AF-4403-BA8C-A9E994B0A3DF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B5E9351D-35D2-425F-AED8-D095AECC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5CE4277A-3901-4DB0-AD66-690D1E9E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7826AD7D-3BED-4892-B210-E5D6BD8BA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Partitioning Techniques</a:t>
            </a:r>
            <a:endParaRPr lang="en-GB" altLang="en-US" dirty="0"/>
          </a:p>
        </p:txBody>
      </p:sp>
      <p:sp>
        <p:nvSpPr>
          <p:cNvPr id="509959" name="Rectangle 7">
            <a:extLst>
              <a:ext uri="{FF2B5EF4-FFF2-40B4-BE49-F238E27FC236}">
                <a16:creationId xmlns:a16="http://schemas.microsoft.com/office/drawing/2014/main" id="{43A22C58-A3B2-4A1F-8614-03808A4CF20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Fixed Partitioning.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Dynamic Partitioning.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Paging.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Segmentation.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Memory Allocation: Buddy algorithm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Virtual Memory.</a:t>
            </a: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27E748AF-7CF9-404E-BA31-8AA37BD28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7D8EA0F-503C-44F1-9D75-6AE2C892AC2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3D2DFF44-359C-42B3-A11F-1AF4EC4E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BD662361-F8ED-47E5-9A49-A4A8669F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16DE750A-1F6D-4F0F-9A93-7B76F8F2B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Fixed Partitioning</a:t>
            </a:r>
            <a:endParaRPr lang="en-GB" altLang="en-US" dirty="0"/>
          </a:p>
        </p:txBody>
      </p:sp>
      <p:sp>
        <p:nvSpPr>
          <p:cNvPr id="580615" name="Rectangle 7">
            <a:extLst>
              <a:ext uri="{FF2B5EF4-FFF2-40B4-BE49-F238E27FC236}">
                <a16:creationId xmlns:a16="http://schemas.microsoft.com/office/drawing/2014/main" id="{41D398D5-5C1B-44B7-AAA9-8474DD0A350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Memory divided into partitions when the OS is started.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Partitions can be equal or unequal.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A process per partition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Very Simple.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Some issues when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altLang="en-US" dirty="0">
                <a:solidFill>
                  <a:srgbClr val="320064"/>
                </a:solidFill>
              </a:rPr>
              <a:t>	program is larger than the partition.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Loss of memory space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Internal Fragmentation.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Relatively straightforward and safe	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E.g., Aircraft System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266EB648-55DE-4F32-966E-745E40A57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4FF82C-0036-4DA6-801F-583908274FA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04B8356A-9808-4540-9A17-57B294EA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4A881042-7EA9-48E8-925A-6846360E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67" name="Group 17">
            <a:extLst>
              <a:ext uri="{FF2B5EF4-FFF2-40B4-BE49-F238E27FC236}">
                <a16:creationId xmlns:a16="http://schemas.microsoft.com/office/drawing/2014/main" id="{CFFEF576-1548-4315-B7C1-769C43B52CE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438400"/>
            <a:ext cx="1981200" cy="3733800"/>
            <a:chOff x="4272" y="1536"/>
            <a:chExt cx="1248" cy="2352"/>
          </a:xfrm>
        </p:grpSpPr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D155E259-3317-4F5C-BB3F-0A0DF7E4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36"/>
              <a:ext cx="1248" cy="33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RAM/Memory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40969" name="Rectangle 9">
              <a:extLst>
                <a:ext uri="{FF2B5EF4-FFF2-40B4-BE49-F238E27FC236}">
                  <a16:creationId xmlns:a16="http://schemas.microsoft.com/office/drawing/2014/main" id="{30F6BC14-E271-4135-9115-053A8163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72"/>
              <a:ext cx="1248" cy="2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 MB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40970" name="Rectangle 10">
              <a:extLst>
                <a:ext uri="{FF2B5EF4-FFF2-40B4-BE49-F238E27FC236}">
                  <a16:creationId xmlns:a16="http://schemas.microsoft.com/office/drawing/2014/main" id="{53D26491-884B-4C8D-BE61-E6BD6BD6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248" cy="48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 MB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40971" name="Rectangle 11">
              <a:extLst>
                <a:ext uri="{FF2B5EF4-FFF2-40B4-BE49-F238E27FC236}">
                  <a16:creationId xmlns:a16="http://schemas.microsoft.com/office/drawing/2014/main" id="{8E980A34-60D7-48C1-888B-5B9B3419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92"/>
              <a:ext cx="1248" cy="43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 MB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40972" name="Rectangle 16">
              <a:extLst>
                <a:ext uri="{FF2B5EF4-FFF2-40B4-BE49-F238E27FC236}">
                  <a16:creationId xmlns:a16="http://schemas.microsoft.com/office/drawing/2014/main" id="{10924854-C2E9-434E-A83E-42C5420CC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1248" cy="86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 MB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">
            <a:extLst>
              <a:ext uri="{FF2B5EF4-FFF2-40B4-BE49-F238E27FC236}">
                <a16:creationId xmlns:a16="http://schemas.microsoft.com/office/drawing/2014/main" id="{2E4BAC75-C851-447A-AF82-698996C8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981200" cy="4572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7421C745-8FF7-4B95-8E48-9776EF855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Dynamic Partitioning</a:t>
            </a:r>
            <a:endParaRPr lang="en-GB" altLang="en-US" dirty="0"/>
          </a:p>
        </p:txBody>
      </p:sp>
      <p:sp>
        <p:nvSpPr>
          <p:cNvPr id="582663" name="Rectangle 7">
            <a:extLst>
              <a:ext uri="{FF2B5EF4-FFF2-40B4-BE49-F238E27FC236}">
                <a16:creationId xmlns:a16="http://schemas.microsoft.com/office/drawing/2014/main" id="{A33C0E99-3A2B-4FC6-B9DE-A63C6D75B44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Partitions created dynamically.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Efficient use of memory.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Complex to maintain. Requires extra operations	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GB" altLang="en-US" dirty="0">
                <a:solidFill>
                  <a:srgbClr val="320064"/>
                </a:solidFill>
              </a:rPr>
              <a:t>   to reduce external fragmentation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Compaction possible, although not so efficient.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Requires shifting of memory data (relocating).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altLang="en-US" dirty="0">
                <a:solidFill>
                  <a:srgbClr val="320064"/>
                </a:solidFill>
              </a:rPr>
              <a:t>	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8CD3BB48-3E3A-43B7-B5F6-6FBFC4E2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82D39D-2C44-4510-B253-DC7244D5B2A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4A82C528-9C1C-455F-905F-1654FA37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Text Box 5">
            <a:extLst>
              <a:ext uri="{FF2B5EF4-FFF2-40B4-BE49-F238E27FC236}">
                <a16:creationId xmlns:a16="http://schemas.microsoft.com/office/drawing/2014/main" id="{948ECC4C-A58E-4ABF-8D13-3F21651A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74A599D2-B7CE-471E-9F3F-DF6679CB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1430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RAM/Memory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82666" name="Rectangle 10">
            <a:extLst>
              <a:ext uri="{FF2B5EF4-FFF2-40B4-BE49-F238E27FC236}">
                <a16:creationId xmlns:a16="http://schemas.microsoft.com/office/drawing/2014/main" id="{C8EA5CFE-5FDA-4EDE-83D4-79546880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981200" cy="457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A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82667" name="Rectangle 11">
            <a:extLst>
              <a:ext uri="{FF2B5EF4-FFF2-40B4-BE49-F238E27FC236}">
                <a16:creationId xmlns:a16="http://schemas.microsoft.com/office/drawing/2014/main" id="{6E5C5126-AC13-4E7D-9B52-29F31F7A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33600"/>
            <a:ext cx="1981200" cy="762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B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82668" name="Rectangle 12">
            <a:extLst>
              <a:ext uri="{FF2B5EF4-FFF2-40B4-BE49-F238E27FC236}">
                <a16:creationId xmlns:a16="http://schemas.microsoft.com/office/drawing/2014/main" id="{53BD59E9-F56C-4E77-89FC-C9B86A6C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19400"/>
            <a:ext cx="1981200" cy="685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C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82669" name="Rectangle 13">
            <a:extLst>
              <a:ext uri="{FF2B5EF4-FFF2-40B4-BE49-F238E27FC236}">
                <a16:creationId xmlns:a16="http://schemas.microsoft.com/office/drawing/2014/main" id="{30080272-6F1F-43D9-8463-F45DE5D3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1981200" cy="1371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D</a:t>
            </a:r>
            <a:endParaRPr lang="en-US" altLang="en-US" sz="2400">
              <a:solidFill>
                <a:srgbClr val="33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 animBg="1"/>
      <p:bldP spid="582666" grpId="1" animBg="1"/>
      <p:bldP spid="582667" grpId="0" animBg="1"/>
      <p:bldP spid="582668" grpId="0" animBg="1"/>
      <p:bldP spid="582668" grpId="1" animBg="1"/>
      <p:bldP spid="5826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FD2C904-2EDD-485F-ACB2-D9134318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981200" cy="4572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790E50A9-3767-42DC-A4D2-2D47445BA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Dynamic Partitioning</a:t>
            </a:r>
            <a:endParaRPr lang="en-GB" altLang="en-US" dirty="0"/>
          </a:p>
        </p:txBody>
      </p:sp>
      <p:sp>
        <p:nvSpPr>
          <p:cNvPr id="584712" name="Rectangle 8">
            <a:extLst>
              <a:ext uri="{FF2B5EF4-FFF2-40B4-BE49-F238E27FC236}">
                <a16:creationId xmlns:a16="http://schemas.microsoft.com/office/drawing/2014/main" id="{19B175C4-441B-4064-A9E9-F3686191A1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Partitions created dynamically.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Efficient use of memory.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Complex to maintain. Requires extra operations	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GB" altLang="en-US" dirty="0">
                <a:solidFill>
                  <a:srgbClr val="320064"/>
                </a:solidFill>
              </a:rPr>
              <a:t>   to reduce external fragmentation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Compaction possible, although not so efficient.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dirty="0">
                <a:solidFill>
                  <a:srgbClr val="320064"/>
                </a:solidFill>
              </a:rPr>
              <a:t>Requires shifting of memory data (relocating).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36AB139C-F9C5-4C39-9CD5-E77ACBAC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5C267B-0AE7-4406-98C6-B291C4D88F0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45062" name="Text Box 5">
            <a:extLst>
              <a:ext uri="{FF2B5EF4-FFF2-40B4-BE49-F238E27FC236}">
                <a16:creationId xmlns:a16="http://schemas.microsoft.com/office/drawing/2014/main" id="{2F4FB5A7-83E9-47E6-9163-DA1C15F2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CD4B5965-F087-427D-B1E9-0F7D74E9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Rectangle 9">
            <a:extLst>
              <a:ext uri="{FF2B5EF4-FFF2-40B4-BE49-F238E27FC236}">
                <a16:creationId xmlns:a16="http://schemas.microsoft.com/office/drawing/2014/main" id="{356AC58C-9D2E-4270-BA34-53AE281E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1430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RAM/Memory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E2012FEB-5FC0-4500-A4C3-39729A42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981200" cy="762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B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45066" name="Rectangle 13">
            <a:extLst>
              <a:ext uri="{FF2B5EF4-FFF2-40B4-BE49-F238E27FC236}">
                <a16:creationId xmlns:a16="http://schemas.microsoft.com/office/drawing/2014/main" id="{6E070940-C493-461C-9F4F-B277544A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38400"/>
            <a:ext cx="1981200" cy="1371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Process D</a:t>
            </a:r>
            <a:endParaRPr lang="en-US" altLang="en-US" sz="2400">
              <a:solidFill>
                <a:srgbClr val="33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528DB01-1AC7-4DCB-B152-E55A1988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1981200" cy="411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4BDE7BD2-B4EC-42AF-A717-5764287DE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Dynamic Partitioning : Placement</a:t>
            </a:r>
            <a:endParaRPr lang="en-GB" altLang="en-US" dirty="0"/>
          </a:p>
        </p:txBody>
      </p:sp>
      <p:sp>
        <p:nvSpPr>
          <p:cNvPr id="47108" name="Rectangle 8">
            <a:extLst>
              <a:ext uri="{FF2B5EF4-FFF2-40B4-BE49-F238E27FC236}">
                <a16:creationId xmlns:a16="http://schemas.microsoft.com/office/drawing/2014/main" id="{A7DCD700-8DDB-4E4F-84F5-EE1EB6015C9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Compaction not always required.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Placement Algorithm.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E6977B8C-2CE0-499A-8B44-2B79B68D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320E88-136C-4136-A1EB-8D033D84901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19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154E1287-A269-48C4-A3E5-2E162A678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6">
            <a:extLst>
              <a:ext uri="{FF2B5EF4-FFF2-40B4-BE49-F238E27FC236}">
                <a16:creationId xmlns:a16="http://schemas.microsoft.com/office/drawing/2014/main" id="{6E7CCBF6-6B12-4326-8FF9-6176433A3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Rectangle 9">
            <a:extLst>
              <a:ext uri="{FF2B5EF4-FFF2-40B4-BE49-F238E27FC236}">
                <a16:creationId xmlns:a16="http://schemas.microsoft.com/office/drawing/2014/main" id="{D11FB610-F438-4A41-9EE2-6E461AD6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526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E8B0C229-E5D4-4CEE-B9CC-2108D0E4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19812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47114" name="Rectangle 11">
            <a:extLst>
              <a:ext uri="{FF2B5EF4-FFF2-40B4-BE49-F238E27FC236}">
                <a16:creationId xmlns:a16="http://schemas.microsoft.com/office/drawing/2014/main" id="{4E3198E5-A50C-472C-B178-A2FC3267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1981200" cy="1447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47115" name="Rectangle 12">
            <a:extLst>
              <a:ext uri="{FF2B5EF4-FFF2-40B4-BE49-F238E27FC236}">
                <a16:creationId xmlns:a16="http://schemas.microsoft.com/office/drawing/2014/main" id="{889935DE-1A67-4182-AFA7-4BFD89DB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981200" cy="76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586765" name="Rectangle 13" descr="Wide upward diagonal">
            <a:extLst>
              <a:ext uri="{FF2B5EF4-FFF2-40B4-BE49-F238E27FC236}">
                <a16:creationId xmlns:a16="http://schemas.microsoft.com/office/drawing/2014/main" id="{1133BC76-2142-430C-A902-E7DB9EEC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638800"/>
            <a:ext cx="1981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333300"/>
                </a:solidFill>
              </a:rPr>
              <a:t>Process to Add</a:t>
            </a:r>
          </a:p>
        </p:txBody>
      </p:sp>
      <p:sp>
        <p:nvSpPr>
          <p:cNvPr id="47117" name="Rectangle 14">
            <a:extLst>
              <a:ext uri="{FF2B5EF4-FFF2-40B4-BE49-F238E27FC236}">
                <a16:creationId xmlns:a16="http://schemas.microsoft.com/office/drawing/2014/main" id="{F28978DB-09A4-4C54-A2BE-DBBE3DF2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0668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47118" name="Rectangle 15">
            <a:extLst>
              <a:ext uri="{FF2B5EF4-FFF2-40B4-BE49-F238E27FC236}">
                <a16:creationId xmlns:a16="http://schemas.microsoft.com/office/drawing/2014/main" id="{D24AC5AA-C01D-4325-A7CE-9D28C8E8D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0668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47119" name="Text Box 16">
            <a:extLst>
              <a:ext uri="{FF2B5EF4-FFF2-40B4-BE49-F238E27FC236}">
                <a16:creationId xmlns:a16="http://schemas.microsoft.com/office/drawing/2014/main" id="{0E7984FF-7A26-4A41-BC7D-D84507A2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194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Empty area</a:t>
            </a:r>
          </a:p>
        </p:txBody>
      </p:sp>
      <p:sp>
        <p:nvSpPr>
          <p:cNvPr id="47120" name="Text Box 17">
            <a:extLst>
              <a:ext uri="{FF2B5EF4-FFF2-40B4-BE49-F238E27FC236}">
                <a16:creationId xmlns:a16="http://schemas.microsoft.com/office/drawing/2014/main" id="{A4F358E5-E794-411D-9454-7CDC3059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528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Non Empty area</a:t>
            </a:r>
          </a:p>
        </p:txBody>
      </p:sp>
      <p:sp>
        <p:nvSpPr>
          <p:cNvPr id="586770" name="Rectangle 18" descr="Wide upward diagonal">
            <a:extLst>
              <a:ext uri="{FF2B5EF4-FFF2-40B4-BE49-F238E27FC236}">
                <a16:creationId xmlns:a16="http://schemas.microsoft.com/office/drawing/2014/main" id="{07D734DF-9C93-48A4-86D8-5253DC64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1981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00"/>
                </a:solidFill>
              </a:rPr>
              <a:t>First Fit</a:t>
            </a:r>
          </a:p>
        </p:txBody>
      </p:sp>
      <p:sp>
        <p:nvSpPr>
          <p:cNvPr id="586772" name="Rectangle 20" descr="Wide upward diagonal">
            <a:extLst>
              <a:ext uri="{FF2B5EF4-FFF2-40B4-BE49-F238E27FC236}">
                <a16:creationId xmlns:a16="http://schemas.microsoft.com/office/drawing/2014/main" id="{1E9BF92C-3C74-4962-AF9E-A2E8699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1981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00"/>
                </a:solidFill>
              </a:rPr>
              <a:t>Best Fit</a:t>
            </a:r>
          </a:p>
        </p:txBody>
      </p:sp>
      <p:sp>
        <p:nvSpPr>
          <p:cNvPr id="586773" name="Rectangle 21" descr="Wide upward diagonal">
            <a:extLst>
              <a:ext uri="{FF2B5EF4-FFF2-40B4-BE49-F238E27FC236}">
                <a16:creationId xmlns:a16="http://schemas.microsoft.com/office/drawing/2014/main" id="{1BDFE79A-37FD-4D1B-893A-12ECD71F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981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00"/>
                </a:solidFill>
              </a:rPr>
              <a:t>Worst Fit</a:t>
            </a:r>
          </a:p>
        </p:txBody>
      </p:sp>
      <p:sp>
        <p:nvSpPr>
          <p:cNvPr id="586774" name="Rectangle 22" descr="Wide upward diagonal">
            <a:extLst>
              <a:ext uri="{FF2B5EF4-FFF2-40B4-BE49-F238E27FC236}">
                <a16:creationId xmlns:a16="http://schemas.microsoft.com/office/drawing/2014/main" id="{96AE29AE-8B5A-4D33-A79A-6724B770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1981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00"/>
                </a:solidFill>
              </a:rPr>
              <a:t>Next 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86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86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86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5" grpId="0" animBg="1"/>
      <p:bldP spid="586770" grpId="0" animBg="1"/>
      <p:bldP spid="586770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7BF1323-9A89-4290-AE8B-800D9B035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Content</a:t>
            </a:r>
            <a:endParaRPr lang="en-GB" altLang="en-US" dirty="0"/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F752467A-37E8-4088-9FD9-9D2CC8A3149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Objectives &amp; Issues.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Memory Space.</a:t>
            </a:r>
            <a:endParaRPr lang="en-GB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Memory Partitioning Techniques.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Physical &amp; Virtual Address Space.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Virtual Memory Implementation.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Algorithms for page replacement.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Shared Memory/Shared Libraries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3600" dirty="0">
                <a:solidFill>
                  <a:srgbClr val="320064"/>
                </a:solidFill>
              </a:rPr>
              <a:t>Caches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36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3600" dirty="0">
              <a:solidFill>
                <a:srgbClr val="320064"/>
              </a:solidFill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EBA68F06-9C4F-490B-87C6-CD775FE24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B9E81D5-EE45-4ED7-913D-B53D3E5FB11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E9B3BD5E-43EB-4303-9D65-55858168D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44C5ABD0-2A88-436B-822A-362D6B06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74E800E7-EB30-4327-A9E3-F258410A3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</a:t>
            </a:r>
            <a:endParaRPr lang="en-GB" altLang="en-US" dirty="0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7554C4D-053A-4370-84EA-8974206B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C2F6DB-9D30-4C11-95E9-7F37BFFC617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0B91D4E-7B8B-4825-A9EC-0446FBA06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39D38471-87B6-4BE4-BDDC-0F01BCE5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Rectangle 7">
            <a:extLst>
              <a:ext uri="{FF2B5EF4-FFF2-40B4-BE49-F238E27FC236}">
                <a16:creationId xmlns:a16="http://schemas.microsoft.com/office/drawing/2014/main" id="{D76CDEEA-3162-47FD-8E7B-B4CBF1BAE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Processes need memory to be allocated and de-allocated dynamically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E.g.: User opens an image.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Size is unknown at compilation time and cannot been known in advance.</a:t>
            </a:r>
          </a:p>
          <a:p>
            <a:pPr lvl="2" eaLnBrk="1" hangingPunct="1"/>
            <a:endParaRPr lang="en-GB" altLang="en-US" sz="22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An efficient algorithm that keeps track of memory allocation must be implemented</a:t>
            </a:r>
          </a:p>
          <a:p>
            <a:pPr lvl="1" eaLnBrk="1" hangingPunct="1"/>
            <a:r>
              <a:rPr lang="en-GB" altLang="en-US" b="1">
                <a:solidFill>
                  <a:srgbClr val="320064"/>
                </a:solidFill>
              </a:rPr>
              <a:t>Separate issue from paging</a:t>
            </a:r>
            <a:r>
              <a:rPr lang="en-GB" altLang="en-US">
                <a:solidFill>
                  <a:srgbClr val="320064"/>
                </a:solidFill>
              </a:rPr>
              <a:t>!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Also needed in file systems.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Done during calls to new and delete (C++) operators, malloc and free (C), etc...</a:t>
            </a:r>
          </a:p>
          <a:p>
            <a:pPr lvl="1" eaLnBrk="1" hangingPunct="1"/>
            <a:endParaRPr lang="en-US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59856487-45B3-499B-B0AF-15081DD3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</a:t>
            </a:r>
            <a:endParaRPr lang="en-GB" altLang="en-US" dirty="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726F84B5-C247-4F08-9479-40C2BF56A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4BDFC65-FDBC-4E5C-B276-5AC33914BDB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9C6AA8DC-7220-4EEC-8337-C12B3214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6B409BB7-37DB-4743-83C4-A7B2404F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Rectangle 7">
            <a:extLst>
              <a:ext uri="{FF2B5EF4-FFF2-40B4-BE49-F238E27FC236}">
                <a16:creationId xmlns:a16="http://schemas.microsoft.com/office/drawing/2014/main" id="{6F6E1CB5-BB70-437C-B1E6-D7792AC9B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Using (linked) lists for tracking allocation?</a:t>
            </a:r>
            <a:endParaRPr lang="en-GB" altLang="en-US" sz="2200">
              <a:solidFill>
                <a:srgbClr val="320064"/>
              </a:solidFill>
            </a:endParaRPr>
          </a:p>
          <a:p>
            <a:pPr lvl="2" eaLnBrk="1" hangingPunct="1"/>
            <a:endParaRPr lang="en-GB" altLang="en-US" sz="2200">
              <a:solidFill>
                <a:srgbClr val="320064"/>
              </a:solidFill>
            </a:endParaRPr>
          </a:p>
          <a:p>
            <a:pPr lvl="1" eaLnBrk="1" hangingPunct="1"/>
            <a:endParaRPr lang="en-US" altLang="en-US">
              <a:solidFill>
                <a:srgbClr val="320064"/>
              </a:solidFill>
            </a:endParaRPr>
          </a:p>
        </p:txBody>
      </p:sp>
      <p:sp>
        <p:nvSpPr>
          <p:cNvPr id="51207" name="Text Box 5">
            <a:extLst>
              <a:ext uri="{FF2B5EF4-FFF2-40B4-BE49-F238E27FC236}">
                <a16:creationId xmlns:a16="http://schemas.microsoft.com/office/drawing/2014/main" id="{A8B49296-1398-4AB3-8BBB-27AA4BB1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029A5C9A-9BA1-4C69-AC03-0DE7D308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981200" cy="411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A257EF85-B617-407B-87A4-8FC97A92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CF7C0355-A593-4F37-B2F7-0461D9AE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A.0</a:t>
            </a:r>
          </a:p>
        </p:txBody>
      </p:sp>
      <p:sp>
        <p:nvSpPr>
          <p:cNvPr id="51211" name="Rectangle 12">
            <a:extLst>
              <a:ext uri="{FF2B5EF4-FFF2-40B4-BE49-F238E27FC236}">
                <a16:creationId xmlns:a16="http://schemas.microsoft.com/office/drawing/2014/main" id="{87B04CD3-E78F-4451-B8DB-615C305C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89300"/>
            <a:ext cx="1981200" cy="48736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C</a:t>
            </a:r>
          </a:p>
        </p:txBody>
      </p:sp>
      <p:sp>
        <p:nvSpPr>
          <p:cNvPr id="51212" name="Rectangle 13">
            <a:extLst>
              <a:ext uri="{FF2B5EF4-FFF2-40B4-BE49-F238E27FC236}">
                <a16:creationId xmlns:a16="http://schemas.microsoft.com/office/drawing/2014/main" id="{F272EF6D-E9C4-449F-BCB7-52E44431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019675"/>
            <a:ext cx="1981200" cy="1000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D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5FD74B7-B126-42E9-9EC0-A6A8DDDD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25788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A, Size: 07 bytes, @0</a:t>
            </a:r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id="{DABCDD91-9E5C-4604-9C64-377F504B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981200" cy="4095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A</a:t>
            </a:r>
          </a:p>
        </p:txBody>
      </p:sp>
      <p:sp>
        <p:nvSpPr>
          <p:cNvPr id="51215" name="Rectangle 16">
            <a:extLst>
              <a:ext uri="{FF2B5EF4-FFF2-40B4-BE49-F238E27FC236}">
                <a16:creationId xmlns:a16="http://schemas.microsoft.com/office/drawing/2014/main" id="{994BDF08-719D-4BAB-8CAE-EB707D3A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702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B</a:t>
            </a:r>
          </a:p>
        </p:txBody>
      </p:sp>
      <p:sp>
        <p:nvSpPr>
          <p:cNvPr id="51216" name="Text Box 50">
            <a:extLst>
              <a:ext uri="{FF2B5EF4-FFF2-40B4-BE49-F238E27FC236}">
                <a16:creationId xmlns:a16="http://schemas.microsoft.com/office/drawing/2014/main" id="{EA750845-61CB-4BBF-86A4-0EF2B7690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0</a:t>
            </a:r>
          </a:p>
        </p:txBody>
      </p:sp>
      <p:sp>
        <p:nvSpPr>
          <p:cNvPr id="51217" name="Text Box 51">
            <a:extLst>
              <a:ext uri="{FF2B5EF4-FFF2-40B4-BE49-F238E27FC236}">
                <a16:creationId xmlns:a16="http://schemas.microsoft.com/office/drawing/2014/main" id="{8C139DC0-B7B7-49EA-8225-28C52B84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8</a:t>
            </a:r>
          </a:p>
        </p:txBody>
      </p:sp>
      <p:sp>
        <p:nvSpPr>
          <p:cNvPr id="51218" name="Text Box 54">
            <a:extLst>
              <a:ext uri="{FF2B5EF4-FFF2-40B4-BE49-F238E27FC236}">
                <a16:creationId xmlns:a16="http://schemas.microsoft.com/office/drawing/2014/main" id="{7795CE88-B697-4629-BBC5-035E9F03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16</a:t>
            </a:r>
          </a:p>
        </p:txBody>
      </p:sp>
      <p:sp>
        <p:nvSpPr>
          <p:cNvPr id="51219" name="Text Box 56">
            <a:extLst>
              <a:ext uri="{FF2B5EF4-FFF2-40B4-BE49-F238E27FC236}">
                <a16:creationId xmlns:a16="http://schemas.microsoft.com/office/drawing/2014/main" id="{7207A333-2D6A-46C2-A97B-37BB025FC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9196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56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99F6B68-C2FE-4A3E-973F-CE4B4F71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28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B, Size: 04 bytes, @8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82858EC-2C91-4BB9-85C8-1BCD71B4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C, Size: 16 bytes, @16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C7A8DB9-C82A-4CFF-8188-232ACB73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D, Size: 40 bytes, @56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7FC2D-0491-4034-AEAE-A24675F9F605}"/>
              </a:ext>
            </a:extLst>
          </p:cNvPr>
          <p:cNvCxnSpPr/>
          <p:nvPr/>
        </p:nvCxnSpPr>
        <p:spPr>
          <a:xfrm>
            <a:off x="1143000" y="2971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7F350821-699D-46E6-9726-9A7A64999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</a:t>
            </a:r>
            <a:endParaRPr lang="en-GB" altLang="en-US" dirty="0"/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7A3B7D31-CD97-455D-BC97-578F4AC9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FF4ED7C-094B-41A3-8B22-25733519C105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7BF0D4D5-4A7F-4FE0-8956-FC54F6A5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9A6A35A6-A1B4-4A01-90FE-9C6A69F2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7">
            <a:extLst>
              <a:ext uri="{FF2B5EF4-FFF2-40B4-BE49-F238E27FC236}">
                <a16:creationId xmlns:a16="http://schemas.microsoft.com/office/drawing/2014/main" id="{3CCEAF79-8423-4B6C-A3B5-F43B04D22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Issues with lists of occupied blocks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Difficult to find a new free block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Better to track free blocks.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Linear complexity in introducing &amp; removing elements.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Other options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Bitmaps (see file systems)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0 or 1 to describe the state of a block.</a:t>
            </a:r>
          </a:p>
          <a:p>
            <a:pPr lvl="2" eaLnBrk="1" hangingPunct="1"/>
            <a:endParaRPr lang="en-GB" altLang="en-US" sz="220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17FB9B91-6B93-4366-92AB-FA046A435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 : Buddy algorithm </a:t>
            </a:r>
            <a:endParaRPr lang="en-GB" altLang="en-US" dirty="0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5872E218-DD06-4B02-B1E4-EC540C12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654A0C-C6E0-4529-8A1C-BAF498843EE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68950B16-8A88-4CF6-94B3-38BD6333C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15BEDC27-417A-44A4-97B4-01D4E65F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D4279648-C97A-4133-A8F0-CE0161B90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Performance?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Allocation/De-allocation performance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How fast is it to find a free block?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Space usage.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Buddy algorithm is used in various places including Unix/linux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Works with lists of  power of two sizes.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Has a min/max memory block allocation (e.g., 64 bytes to 4 GBs).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2" eaLnBrk="1" hangingPunct="1"/>
            <a:endParaRPr lang="en-GB" altLang="en-US" sz="220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267C6C5A-3876-422E-97DC-037F795A9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 : Buddy algorithm </a:t>
            </a:r>
            <a:endParaRPr lang="en-GB" altLang="en-US" dirty="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A44DF148-44C4-4774-B284-87C8E76CA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A6007DB-0BAC-4677-A1E4-F66B7F9FC12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D0078E6F-70D9-495A-BC33-4FB436FB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A55D1833-6D12-4C1B-89F3-0F629B76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Rectangle 7">
            <a:extLst>
              <a:ext uri="{FF2B5EF4-FFF2-40B4-BE49-F238E27FC236}">
                <a16:creationId xmlns:a16="http://schemas.microsoft.com/office/drawing/2014/main" id="{AFD18F39-CBF6-4F90-AA90-9F8F52563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9525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Buddy algorithm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Fast at best fit allocation.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Fast compaction.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Minimizes external fragmentation.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But produces internal fragmentation when requested size is not a power of two. </a:t>
            </a:r>
            <a:endParaRPr lang="en-GB" altLang="en-US" sz="220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981C8CF4-F76B-4955-8A8D-852D4BCD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Buddy algorithm : Example </a:t>
            </a:r>
            <a:endParaRPr lang="en-GB" altLang="en-US" dirty="0"/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4748C04E-C285-4201-86F4-80BA853B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034A49E-D165-43B1-9603-96874BC472FE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A53D687-58F3-4594-99E8-FD96D239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ED41B5D8-6820-4C8F-9B00-B198ACAE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0D4925-2F50-4E71-93F1-5E37EF5A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128K</a:t>
            </a:r>
          </a:p>
        </p:txBody>
      </p:sp>
      <p:sp>
        <p:nvSpPr>
          <p:cNvPr id="59399" name="Rectangle 15">
            <a:extLst>
              <a:ext uri="{FF2B5EF4-FFF2-40B4-BE49-F238E27FC236}">
                <a16:creationId xmlns:a16="http://schemas.microsoft.com/office/drawing/2014/main" id="{6F8C58AB-ACCA-4791-BA63-9A578F7A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82900"/>
            <a:ext cx="4267200" cy="2047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128K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6A33C742-1865-4062-A629-D0C7AA3B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64K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C165198-B5AA-4401-AD1F-07ADE0C8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32K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456C662B-0AFB-4829-8713-9C30BD2E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16K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36C8F56-56A1-4428-9492-87991114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8K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94300-72AD-43E9-89F3-8244451F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4K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0053E-72E8-40CA-BFBD-A9EAE4CA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2K</a:t>
            </a:r>
          </a:p>
        </p:txBody>
      </p:sp>
      <p:sp>
        <p:nvSpPr>
          <p:cNvPr id="59406" name="Rectangle 7">
            <a:extLst>
              <a:ext uri="{FF2B5EF4-FFF2-40B4-BE49-F238E27FC236}">
                <a16:creationId xmlns:a16="http://schemas.microsoft.com/office/drawing/2014/main" id="{162F5C73-2AE2-4C76-B183-9205296B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839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82563">
              <a:spcBef>
                <a:spcPct val="20000"/>
              </a:spcBef>
              <a:buClr>
                <a:srgbClr val="82AE00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87450" indent="-182563">
              <a:spcBef>
                <a:spcPct val="20000"/>
              </a:spcBef>
              <a:buClr>
                <a:srgbClr val="C8DFAA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62088" indent="-182563">
              <a:spcBef>
                <a:spcPct val="20000"/>
              </a:spcBef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Starting state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1 Full block of 128K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2K minimum frames</a:t>
            </a:r>
            <a:endParaRPr lang="en-GB" altLang="en-US" sz="1900">
              <a:solidFill>
                <a:srgbClr val="320064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61B864-898C-40ED-8BAA-899B522A13A4}"/>
              </a:ext>
            </a:extLst>
          </p:cNvPr>
          <p:cNvCxnSpPr/>
          <p:nvPr/>
        </p:nvCxnSpPr>
        <p:spPr>
          <a:xfrm>
            <a:off x="3810000" y="2566988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8" name="TextBox 18">
            <a:extLst>
              <a:ext uri="{FF2B5EF4-FFF2-40B4-BE49-F238E27FC236}">
                <a16:creationId xmlns:a16="http://schemas.microsoft.com/office/drawing/2014/main" id="{F314DDDE-688F-4C40-BC80-0770454C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/>
              <a:t>Memory Address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0BBC61DC-340B-49E2-A2AA-BE40B6354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Buddy algorithm : Example </a:t>
            </a:r>
            <a:endParaRPr lang="en-GB" altLang="en-US" dirty="0"/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F8882FC2-B8B7-4F02-BB0A-90288E9DD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C95B58-0C59-4F22-9DA9-F4DEDAB8D23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8D0ABECC-892D-4F7E-8212-87DABDB08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A869B2A6-D8EE-432F-BCE4-1C30EC96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4A201B1-856D-457C-8078-9D949B86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128K</a:t>
            </a:r>
          </a:p>
        </p:txBody>
      </p:sp>
      <p:sp>
        <p:nvSpPr>
          <p:cNvPr id="61447" name="Rectangle 15">
            <a:extLst>
              <a:ext uri="{FF2B5EF4-FFF2-40B4-BE49-F238E27FC236}">
                <a16:creationId xmlns:a16="http://schemas.microsoft.com/office/drawing/2014/main" id="{6E947E98-EEFE-4F71-AB8E-3F88AD94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82900"/>
            <a:ext cx="4267200" cy="2047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128K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C90A648-AAD0-4435-8898-8A3C2E9E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64K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2EDEAF8-5DAA-43CD-A5C2-18C0ABD8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32K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6B0AA3A-35D3-4370-BC20-18981417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16K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F3336A-9992-4162-99D5-173C4414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8K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07C2F-7196-47F2-899D-608D58BA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4K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96096-ADD2-4605-B625-9EA72BFD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2K</a:t>
            </a:r>
          </a:p>
        </p:txBody>
      </p:sp>
      <p:sp>
        <p:nvSpPr>
          <p:cNvPr id="61454" name="Rectangle 7">
            <a:extLst>
              <a:ext uri="{FF2B5EF4-FFF2-40B4-BE49-F238E27FC236}">
                <a16:creationId xmlns:a16="http://schemas.microsoft.com/office/drawing/2014/main" id="{38A33DBF-8D83-4A4A-9452-2C7D5F16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839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82563">
              <a:spcBef>
                <a:spcPct val="20000"/>
              </a:spcBef>
              <a:buClr>
                <a:srgbClr val="82AE00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87450" indent="-182563">
              <a:spcBef>
                <a:spcPct val="20000"/>
              </a:spcBef>
              <a:buClr>
                <a:srgbClr val="C8DFAA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62088" indent="-182563">
              <a:spcBef>
                <a:spcPct val="20000"/>
              </a:spcBef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Starting state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1 request for 3 KBs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390825-B38D-4422-9F1B-4066FDB3CFDD}"/>
              </a:ext>
            </a:extLst>
          </p:cNvPr>
          <p:cNvCxnSpPr/>
          <p:nvPr/>
        </p:nvCxnSpPr>
        <p:spPr>
          <a:xfrm>
            <a:off x="3810000" y="2566988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6" name="TextBox 3">
            <a:extLst>
              <a:ext uri="{FF2B5EF4-FFF2-40B4-BE49-F238E27FC236}">
                <a16:creationId xmlns:a16="http://schemas.microsoft.com/office/drawing/2014/main" id="{4BABB7F2-1927-4270-BD47-4770C121D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/>
              <a:t>Memory Address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3F501DC6-19C7-4487-A5B4-1119514F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Buddy algorithm : Example </a:t>
            </a:r>
            <a:endParaRPr lang="en-GB" altLang="en-US" dirty="0"/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D2756E18-31D3-4D05-A727-33D181AF5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AA4F45D-077F-447F-9E5D-3A5893A1813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8F409D2-B158-4FDB-ADD5-AE72E52C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A9052A9A-F72B-4681-A8E5-E929CBFB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F86F69F-AA61-4679-8F37-CFF11C9A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128K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9311B29-4B60-40EF-BD2D-CE51F711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64K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D3FEEA0-351A-45CF-9D2A-2060E968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32K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43A9BEB9-1339-4C0A-A27A-93EB2D54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16K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C22AC59-629D-4A33-838A-2321D3FD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8K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DD9DB6-D205-40D2-9F16-AF251B5B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4K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98D54-7766-4E9D-A85E-7089E9B0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2K</a:t>
            </a:r>
          </a:p>
        </p:txBody>
      </p:sp>
      <p:sp>
        <p:nvSpPr>
          <p:cNvPr id="63501" name="Rectangle 7">
            <a:extLst>
              <a:ext uri="{FF2B5EF4-FFF2-40B4-BE49-F238E27FC236}">
                <a16:creationId xmlns:a16="http://schemas.microsoft.com/office/drawing/2014/main" id="{8C4DA9BA-11BC-48E6-AB1E-A4506348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839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82563">
              <a:spcBef>
                <a:spcPct val="20000"/>
              </a:spcBef>
              <a:buClr>
                <a:srgbClr val="82AE00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87450" indent="-182563">
              <a:spcBef>
                <a:spcPct val="20000"/>
              </a:spcBef>
              <a:buClr>
                <a:srgbClr val="C8DFAA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62088" indent="-182563">
              <a:spcBef>
                <a:spcPct val="20000"/>
              </a:spcBef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Starting state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1 request for 3 KBs</a:t>
            </a:r>
          </a:p>
        </p:txBody>
      </p:sp>
      <p:sp>
        <p:nvSpPr>
          <p:cNvPr id="63502" name="Rectangle 15">
            <a:extLst>
              <a:ext uri="{FF2B5EF4-FFF2-40B4-BE49-F238E27FC236}">
                <a16:creationId xmlns:a16="http://schemas.microsoft.com/office/drawing/2014/main" id="{D45471D9-C598-4CC9-9F49-954BA181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76613"/>
            <a:ext cx="21336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64K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D0D44AA-8CA6-4064-879E-D34C4651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76613"/>
            <a:ext cx="2133600" cy="2047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64K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0EE88-719D-433F-AF48-8595684E9FA1}"/>
              </a:ext>
            </a:extLst>
          </p:cNvPr>
          <p:cNvCxnSpPr/>
          <p:nvPr/>
        </p:nvCxnSpPr>
        <p:spPr>
          <a:xfrm>
            <a:off x="3810000" y="2566988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5" name="TextBox 20">
            <a:extLst>
              <a:ext uri="{FF2B5EF4-FFF2-40B4-BE49-F238E27FC236}">
                <a16:creationId xmlns:a16="http://schemas.microsoft.com/office/drawing/2014/main" id="{531A3B0A-068D-4055-BC2C-32E6694E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/>
              <a:t>Memory Address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1319ACA4-B948-4C13-8A82-9FF5B9220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Buddy algorithm : Example </a:t>
            </a:r>
            <a:endParaRPr lang="en-GB" altLang="en-US" dirty="0"/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89791CBB-A7CE-4A4E-89F0-FC926BCB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AC246E8-E565-49A8-A3A9-3ED46907654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5C6142B-9957-41E1-B288-215D7268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5CDBFC84-4C08-44E6-AA57-552A70F0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23CD589-6B82-44A9-AB03-29AB88BC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128K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B2B87C6-A366-47DA-8A60-0CA87D52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64K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9DF5D64-59D0-416C-BBF9-1638CE7A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32K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0E34104-F3F3-4F3A-A8ED-DEC8D8A8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16K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B661176-0F5B-4620-90E3-FFFD5BF8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8K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DF7042-DD67-4902-A4D0-1CC0DC918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4K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D3C4F1-13B9-4BD8-BDBD-2D90DBD6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2K</a:t>
            </a:r>
          </a:p>
        </p:txBody>
      </p:sp>
      <p:sp>
        <p:nvSpPr>
          <p:cNvPr id="65549" name="Rectangle 7">
            <a:extLst>
              <a:ext uri="{FF2B5EF4-FFF2-40B4-BE49-F238E27FC236}">
                <a16:creationId xmlns:a16="http://schemas.microsoft.com/office/drawing/2014/main" id="{501930CF-9C55-4432-B254-BFB07634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839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82563">
              <a:spcBef>
                <a:spcPct val="20000"/>
              </a:spcBef>
              <a:buClr>
                <a:srgbClr val="82AE00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87450" indent="-182563">
              <a:spcBef>
                <a:spcPct val="20000"/>
              </a:spcBef>
              <a:buClr>
                <a:srgbClr val="C8DFAA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62088" indent="-182563">
              <a:spcBef>
                <a:spcPct val="20000"/>
              </a:spcBef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Starting state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1 request for 3 KBs</a:t>
            </a:r>
          </a:p>
        </p:txBody>
      </p:sp>
      <p:sp>
        <p:nvSpPr>
          <p:cNvPr id="65550" name="Rectangle 15">
            <a:extLst>
              <a:ext uri="{FF2B5EF4-FFF2-40B4-BE49-F238E27FC236}">
                <a16:creationId xmlns:a16="http://schemas.microsoft.com/office/drawing/2014/main" id="{48C8D3B2-0A19-4FA5-A28C-B3F80B13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76613"/>
            <a:ext cx="21336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64K</a:t>
            </a:r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221BB54C-17FC-42DB-BD30-2FF23C93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833813"/>
            <a:ext cx="10668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32K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E1D656A-CDD2-4F26-A115-38C6340F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33813"/>
            <a:ext cx="1066800" cy="2047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32K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95B28-4143-46FC-9009-1B612741B6D3}"/>
              </a:ext>
            </a:extLst>
          </p:cNvPr>
          <p:cNvCxnSpPr/>
          <p:nvPr/>
        </p:nvCxnSpPr>
        <p:spPr>
          <a:xfrm>
            <a:off x="3810000" y="2566988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4" name="TextBox 21">
            <a:extLst>
              <a:ext uri="{FF2B5EF4-FFF2-40B4-BE49-F238E27FC236}">
                <a16:creationId xmlns:a16="http://schemas.microsoft.com/office/drawing/2014/main" id="{50CC2079-D269-497D-B9CC-AF6A55383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/>
              <a:t>Memory 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12BDAE9D-05B1-4B07-8C29-9F71A2BB0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Buddy algorithm : Example </a:t>
            </a:r>
            <a:endParaRPr lang="en-GB" altLang="en-US" dirty="0"/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90C1DFB2-B447-430D-A02E-FF31BA0D3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1ECCF92-CB07-47E0-A189-9150371B1AB5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29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174CA05-D0F3-4299-8A52-A02BC7ED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73120B4-939E-486F-9212-2672CC64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40100DA-4D9F-4C19-A821-20E6C315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128K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D657C8F-42C1-47A0-978E-9D9685DD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64K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5AC16E9-7C36-4C56-B844-7EF3703E6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32K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9A4B677-CDA0-4F2C-AFC1-42514603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16K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136DE82-F2DA-448B-A3CD-FAACA70B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8K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8ACB3-F904-4B1F-929A-C0CE3CCC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4K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3D69FE-EA5D-4432-8EB0-AE3DF834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1066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en-US" sz="1600" dirty="0">
                <a:solidFill>
                  <a:srgbClr val="333300"/>
                </a:solidFill>
                <a:latin typeface="Arial" charset="0"/>
              </a:rPr>
              <a:t>List 2K</a:t>
            </a:r>
          </a:p>
        </p:txBody>
      </p:sp>
      <p:sp>
        <p:nvSpPr>
          <p:cNvPr id="67597" name="Rectangle 7">
            <a:extLst>
              <a:ext uri="{FF2B5EF4-FFF2-40B4-BE49-F238E27FC236}">
                <a16:creationId xmlns:a16="http://schemas.microsoft.com/office/drawing/2014/main" id="{C4D0C3C5-05BA-4E84-9337-114A4F07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839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82563">
              <a:spcBef>
                <a:spcPct val="20000"/>
              </a:spcBef>
              <a:buClr>
                <a:srgbClr val="82AE00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87450" indent="-182563">
              <a:spcBef>
                <a:spcPct val="20000"/>
              </a:spcBef>
              <a:buClr>
                <a:srgbClr val="C8DFAA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62088" indent="-182563">
              <a:spcBef>
                <a:spcPct val="20000"/>
              </a:spcBef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B9B5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Starting state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1 request for 3 KBs</a:t>
            </a: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Final stage</a:t>
            </a:r>
          </a:p>
        </p:txBody>
      </p:sp>
      <p:sp>
        <p:nvSpPr>
          <p:cNvPr id="67598" name="Rectangle 15">
            <a:extLst>
              <a:ext uri="{FF2B5EF4-FFF2-40B4-BE49-F238E27FC236}">
                <a16:creationId xmlns:a16="http://schemas.microsoft.com/office/drawing/2014/main" id="{576D9321-7011-4C7D-ABF7-6D06550A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76613"/>
            <a:ext cx="21336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64K</a:t>
            </a:r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C7ABC951-E82B-463B-AA3F-C596D0A6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833813"/>
            <a:ext cx="10668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32K</a:t>
            </a:r>
          </a:p>
        </p:txBody>
      </p:sp>
      <p:sp>
        <p:nvSpPr>
          <p:cNvPr id="67600" name="Rectangle 15">
            <a:extLst>
              <a:ext uri="{FF2B5EF4-FFF2-40B4-BE49-F238E27FC236}">
                <a16:creationId xmlns:a16="http://schemas.microsoft.com/office/drawing/2014/main" id="{3905BC5E-B873-4DC9-85B1-ED57FA02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291013"/>
            <a:ext cx="5334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16K</a:t>
            </a:r>
          </a:p>
        </p:txBody>
      </p:sp>
      <p:sp>
        <p:nvSpPr>
          <p:cNvPr id="67601" name="Rectangle 15">
            <a:extLst>
              <a:ext uri="{FF2B5EF4-FFF2-40B4-BE49-F238E27FC236}">
                <a16:creationId xmlns:a16="http://schemas.microsoft.com/office/drawing/2014/main" id="{3D084CD2-ADCA-4340-BAF0-F59232CC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24400"/>
            <a:ext cx="266700" cy="2047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8K</a:t>
            </a:r>
          </a:p>
        </p:txBody>
      </p:sp>
      <p:sp>
        <p:nvSpPr>
          <p:cNvPr id="67602" name="Rectangle 15">
            <a:extLst>
              <a:ext uri="{FF2B5EF4-FFF2-40B4-BE49-F238E27FC236}">
                <a16:creationId xmlns:a16="http://schemas.microsoft.com/office/drawing/2014/main" id="{A2FA1509-F197-44A6-AD8B-6E0F0504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05413"/>
            <a:ext cx="139700" cy="204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>
                <a:solidFill>
                  <a:srgbClr val="333300"/>
                </a:solidFill>
              </a:rPr>
              <a:t>4K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96455ABD-37CF-40D3-8A00-07D1D0F6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05413"/>
            <a:ext cx="139700" cy="2047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en-US" sz="1000" dirty="0">
                <a:solidFill>
                  <a:srgbClr val="333300"/>
                </a:solidFill>
                <a:latin typeface="Arial" charset="0"/>
              </a:rPr>
              <a:t>4K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4B48F6-8268-4220-BEAE-D7A6CEBB1F77}"/>
              </a:ext>
            </a:extLst>
          </p:cNvPr>
          <p:cNvCxnSpPr/>
          <p:nvPr/>
        </p:nvCxnSpPr>
        <p:spPr>
          <a:xfrm flipH="1" flipV="1">
            <a:off x="3827463" y="5486400"/>
            <a:ext cx="8207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5" name="TextBox 4">
            <a:extLst>
              <a:ext uri="{FF2B5EF4-FFF2-40B4-BE49-F238E27FC236}">
                <a16:creationId xmlns:a16="http://schemas.microsoft.com/office/drawing/2014/main" id="{11293B69-7249-4DEA-9A0F-B6156F43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59547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Allocated block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BE0749-AF13-4D8E-8B0C-C175239B0FA5}"/>
              </a:ext>
            </a:extLst>
          </p:cNvPr>
          <p:cNvCxnSpPr/>
          <p:nvPr/>
        </p:nvCxnSpPr>
        <p:spPr>
          <a:xfrm>
            <a:off x="3810000" y="2566988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7" name="TextBox 23">
            <a:extLst>
              <a:ext uri="{FF2B5EF4-FFF2-40B4-BE49-F238E27FC236}">
                <a16:creationId xmlns:a16="http://schemas.microsoft.com/office/drawing/2014/main" id="{93E904E7-9C78-47D2-9F94-1A382E74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/>
              <a:t>Memory Address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6257D977-9693-4F98-AB37-3E8ED3858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Objectives &amp; Issues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82E5E0A-05A8-4B15-BA9E-B5603DF2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3EA4425-9340-435F-881C-CB141A5E5E4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D09324D-116D-4CAF-943F-2E2917E0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ED46FEC0-BF32-4F25-9830-387BA06F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ED8D86B6-811E-465A-AA00-5FE2D996A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Allocation : Buddy algorithm </a:t>
            </a:r>
            <a:endParaRPr lang="en-GB" altLang="en-US" dirty="0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15E3499-9623-4723-8E73-9BD7E23D0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71921EE-30DD-437D-84F7-2766A5E0D549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A36D0E64-7425-43C8-B4DB-CE1AA523E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3EBCB492-0621-4151-9BF7-34E4A353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7">
            <a:extLst>
              <a:ext uri="{FF2B5EF4-FFF2-40B4-BE49-F238E27FC236}">
                <a16:creationId xmlns:a16="http://schemas.microsoft.com/office/drawing/2014/main" id="{638694FA-89E4-4270-9E93-AE2187D0C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Buddy algorithm</a:t>
            </a:r>
          </a:p>
          <a:p>
            <a:pPr lvl="1" eaLnBrk="1" hangingPunct="1"/>
            <a:endParaRPr lang="en-GB" altLang="en-US" sz="2500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500">
                <a:solidFill>
                  <a:srgbClr val="320064"/>
                </a:solidFill>
              </a:rPr>
              <a:t>When allocating </a:t>
            </a:r>
            <a:r>
              <a:rPr lang="en-GB" altLang="en-US" sz="2500" i="1">
                <a:solidFill>
                  <a:srgbClr val="320064"/>
                </a:solidFill>
              </a:rPr>
              <a:t>n</a:t>
            </a:r>
            <a:r>
              <a:rPr lang="en-GB" altLang="en-US" sz="2500">
                <a:solidFill>
                  <a:srgbClr val="320064"/>
                </a:solidFill>
              </a:rPr>
              <a:t> bytes, the algorithm first looks for the closest non-empty list such that </a:t>
            </a:r>
            <a:r>
              <a:rPr lang="en-GB" altLang="en-US" sz="2500" i="1">
                <a:solidFill>
                  <a:srgbClr val="320064"/>
                </a:solidFill>
              </a:rPr>
              <a:t>n</a:t>
            </a:r>
            <a:r>
              <a:rPr lang="en-GB" altLang="en-US" sz="2500">
                <a:solidFill>
                  <a:srgbClr val="320064"/>
                </a:solidFill>
              </a:rPr>
              <a:t>&lt;=2</a:t>
            </a:r>
            <a:r>
              <a:rPr lang="en-GB" altLang="en-US" sz="2500" baseline="30000">
                <a:solidFill>
                  <a:srgbClr val="320064"/>
                </a:solidFill>
              </a:rPr>
              <a:t> BlockSize(list)</a:t>
            </a:r>
            <a:r>
              <a:rPr lang="en-GB" altLang="en-US" sz="2500">
                <a:solidFill>
                  <a:srgbClr val="320064"/>
                </a:solidFill>
              </a:rPr>
              <a:t>.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If block size is &gt;= 2</a:t>
            </a:r>
            <a:r>
              <a:rPr lang="en-GB" altLang="en-US" sz="2200" i="1">
                <a:solidFill>
                  <a:srgbClr val="320064"/>
                </a:solidFill>
              </a:rPr>
              <a:t>n</a:t>
            </a:r>
            <a:r>
              <a:rPr lang="en-GB" altLang="en-US" sz="2200">
                <a:solidFill>
                  <a:srgbClr val="320064"/>
                </a:solidFill>
              </a:rPr>
              <a:t> then block is subdivided into 2 sub blocks of equal sizes, with one of them appended to the next list.</a:t>
            </a:r>
          </a:p>
          <a:p>
            <a:pPr lvl="3" eaLnBrk="1" hangingPunct="1"/>
            <a:r>
              <a:rPr lang="en-GB" altLang="en-US" sz="2200">
                <a:solidFill>
                  <a:srgbClr val="320064"/>
                </a:solidFill>
              </a:rPr>
              <a:t>And so on recursively until a satisfying block size respecting the criterion is found.</a:t>
            </a:r>
          </a:p>
          <a:p>
            <a:pPr lvl="2" eaLnBrk="1" hangingPunct="1"/>
            <a:r>
              <a:rPr lang="en-GB" altLang="en-US" sz="2200">
                <a:solidFill>
                  <a:srgbClr val="320064"/>
                </a:solidFill>
              </a:rPr>
              <a:t>If a list cannot be found, then allocation is not possible.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2739B1E8-0939-4F9C-B846-01A7F58B9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Physical &amp; Virtual 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Address Space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865E591B-B2E2-4CF1-812C-3B7657D0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EF9FEBF-5FE0-4982-AF95-C955369C101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2C4FC34-0833-4F64-82DE-AC95F6AA4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545CC5F2-5B6A-421F-BF29-AA1936F5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021FCA0B-AA5D-4D02-9500-F42E71E37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Paging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E73EEFE6-2624-4A06-835F-53F512B63AF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320064"/>
                </a:solidFill>
              </a:rPr>
              <a:t>Processes and Memory are partitioned into chunks.</a:t>
            </a:r>
          </a:p>
          <a:p>
            <a:pPr lvl="1" eaLnBrk="1" hangingPunct="1"/>
            <a:r>
              <a:rPr lang="en-US" altLang="en-US" sz="2800">
                <a:solidFill>
                  <a:srgbClr val="320064"/>
                </a:solidFill>
              </a:rPr>
              <a:t>Pages for processes.</a:t>
            </a:r>
          </a:p>
          <a:p>
            <a:pPr lvl="1" eaLnBrk="1" hangingPunct="1"/>
            <a:r>
              <a:rPr lang="en-US" altLang="en-US" sz="2800">
                <a:solidFill>
                  <a:srgbClr val="320064"/>
                </a:solidFill>
              </a:rPr>
              <a:t>Frames for memory.</a:t>
            </a:r>
          </a:p>
          <a:p>
            <a:pPr lvl="1" eaLnBrk="1" hangingPunct="1"/>
            <a:r>
              <a:rPr lang="en-US" altLang="en-US" sz="2800">
                <a:solidFill>
                  <a:srgbClr val="320064"/>
                </a:solidFill>
              </a:rPr>
              <a:t>Both have the same size.</a:t>
            </a: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0A019258-C2EC-4393-959F-12C1DCAA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F50B583-6900-4144-A3F2-71DD702DA58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5D34973F-FFD0-40BF-A376-6052977F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0" name="Text Box 5">
            <a:extLst>
              <a:ext uri="{FF2B5EF4-FFF2-40B4-BE49-F238E27FC236}">
                <a16:creationId xmlns:a16="http://schemas.microsoft.com/office/drawing/2014/main" id="{0FD43DD4-AB18-4A09-B691-194DCD3B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1" name="Rectangle 8">
            <a:extLst>
              <a:ext uri="{FF2B5EF4-FFF2-40B4-BE49-F238E27FC236}">
                <a16:creationId xmlns:a16="http://schemas.microsoft.com/office/drawing/2014/main" id="{0F2F9552-1569-4D46-8B8B-A1E2B443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1981200" cy="411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72712" name="Rectangle 9">
            <a:extLst>
              <a:ext uri="{FF2B5EF4-FFF2-40B4-BE49-F238E27FC236}">
                <a16:creationId xmlns:a16="http://schemas.microsoft.com/office/drawing/2014/main" id="{A40D77EB-73F0-4979-87D5-9E2852A0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512010" name="Rectangle 10">
            <a:extLst>
              <a:ext uri="{FF2B5EF4-FFF2-40B4-BE49-F238E27FC236}">
                <a16:creationId xmlns:a16="http://schemas.microsoft.com/office/drawing/2014/main" id="{93F03CDC-9CD7-483C-B9B6-D5557B2F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A.0</a:t>
            </a:r>
          </a:p>
        </p:txBody>
      </p:sp>
      <p:sp>
        <p:nvSpPr>
          <p:cNvPr id="512011" name="Rectangle 11">
            <a:extLst>
              <a:ext uri="{FF2B5EF4-FFF2-40B4-BE49-F238E27FC236}">
                <a16:creationId xmlns:a16="http://schemas.microsoft.com/office/drawing/2014/main" id="{3427E81A-45B2-4B76-A5BC-CF0362D3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A.1</a:t>
            </a:r>
          </a:p>
        </p:txBody>
      </p:sp>
      <p:sp>
        <p:nvSpPr>
          <p:cNvPr id="512012" name="Rectangle 12">
            <a:extLst>
              <a:ext uri="{FF2B5EF4-FFF2-40B4-BE49-F238E27FC236}">
                <a16:creationId xmlns:a16="http://schemas.microsoft.com/office/drawing/2014/main" id="{5D3D63B0-C440-4B09-84BA-0EB20249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B.0</a:t>
            </a:r>
          </a:p>
        </p:txBody>
      </p:sp>
      <p:sp>
        <p:nvSpPr>
          <p:cNvPr id="512013" name="Rectangle 13">
            <a:extLst>
              <a:ext uri="{FF2B5EF4-FFF2-40B4-BE49-F238E27FC236}">
                <a16:creationId xmlns:a16="http://schemas.microsoft.com/office/drawing/2014/main" id="{B18CF6EB-E233-4CBB-B765-F9AF6C6D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B.1</a:t>
            </a:r>
          </a:p>
        </p:txBody>
      </p:sp>
      <p:sp>
        <p:nvSpPr>
          <p:cNvPr id="512014" name="Rectangle 14">
            <a:extLst>
              <a:ext uri="{FF2B5EF4-FFF2-40B4-BE49-F238E27FC236}">
                <a16:creationId xmlns:a16="http://schemas.microsoft.com/office/drawing/2014/main" id="{23AFF59F-01E4-41D0-B9C7-F002DD1F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B.2</a:t>
            </a:r>
          </a:p>
        </p:txBody>
      </p:sp>
      <p:sp>
        <p:nvSpPr>
          <p:cNvPr id="512015" name="Rectangle 15">
            <a:extLst>
              <a:ext uri="{FF2B5EF4-FFF2-40B4-BE49-F238E27FC236}">
                <a16:creationId xmlns:a16="http://schemas.microsoft.com/office/drawing/2014/main" id="{8471721C-0CEF-42A8-A1B9-FDEC6C120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C.0</a:t>
            </a:r>
          </a:p>
        </p:txBody>
      </p:sp>
      <p:sp>
        <p:nvSpPr>
          <p:cNvPr id="512016" name="Rectangle 16">
            <a:extLst>
              <a:ext uri="{FF2B5EF4-FFF2-40B4-BE49-F238E27FC236}">
                <a16:creationId xmlns:a16="http://schemas.microsoft.com/office/drawing/2014/main" id="{F3F075BC-5B93-4672-9ED0-1D16757F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C.1</a:t>
            </a:r>
          </a:p>
        </p:txBody>
      </p:sp>
      <p:sp>
        <p:nvSpPr>
          <p:cNvPr id="512017" name="Rectangle 17">
            <a:extLst>
              <a:ext uri="{FF2B5EF4-FFF2-40B4-BE49-F238E27FC236}">
                <a16:creationId xmlns:a16="http://schemas.microsoft.com/office/drawing/2014/main" id="{E45BF663-B49F-4599-ADD9-DFE68BA1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C.2</a:t>
            </a:r>
          </a:p>
        </p:txBody>
      </p:sp>
      <p:sp>
        <p:nvSpPr>
          <p:cNvPr id="512018" name="Rectangle 18">
            <a:extLst>
              <a:ext uri="{FF2B5EF4-FFF2-40B4-BE49-F238E27FC236}">
                <a16:creationId xmlns:a16="http://schemas.microsoft.com/office/drawing/2014/main" id="{85CE8F8C-B832-4D73-A92F-C8C97A31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C.3</a:t>
            </a:r>
          </a:p>
        </p:txBody>
      </p:sp>
      <p:grpSp>
        <p:nvGrpSpPr>
          <p:cNvPr id="512049" name="Group 49">
            <a:extLst>
              <a:ext uri="{FF2B5EF4-FFF2-40B4-BE49-F238E27FC236}">
                <a16:creationId xmlns:a16="http://schemas.microsoft.com/office/drawing/2014/main" id="{11F27EB2-BEEC-46E6-8C8C-91C823357F8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3352800" cy="1708150"/>
            <a:chOff x="864" y="2688"/>
            <a:chExt cx="2112" cy="1076"/>
          </a:xfrm>
        </p:grpSpPr>
        <p:grpSp>
          <p:nvGrpSpPr>
            <p:cNvPr id="72730" name="Group 34">
              <a:extLst>
                <a:ext uri="{FF2B5EF4-FFF2-40B4-BE49-F238E27FC236}">
                  <a16:creationId xmlns:a16="http://schemas.microsoft.com/office/drawing/2014/main" id="{593B4AD9-BC17-48E9-BD5E-2339AAC8F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688"/>
              <a:ext cx="912" cy="1076"/>
              <a:chOff x="432" y="2736"/>
              <a:chExt cx="912" cy="1076"/>
            </a:xfrm>
          </p:grpSpPr>
          <p:sp>
            <p:nvSpPr>
              <p:cNvPr id="72745" name="Text Box 20">
                <a:extLst>
                  <a:ext uri="{FF2B5EF4-FFF2-40B4-BE49-F238E27FC236}">
                    <a16:creationId xmlns:a16="http://schemas.microsoft.com/office/drawing/2014/main" id="{7CE5B97C-8DCC-41D0-BA5B-C5E155C27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736"/>
                <a:ext cx="912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/>
                  <a:t>Process B</a:t>
                </a:r>
              </a:p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/>
                  <a:t>Page Table</a:t>
                </a:r>
              </a:p>
            </p:txBody>
          </p:sp>
          <p:grpSp>
            <p:nvGrpSpPr>
              <p:cNvPr id="72746" name="Group 24">
                <a:extLst>
                  <a:ext uri="{FF2B5EF4-FFF2-40B4-BE49-F238E27FC236}">
                    <a16:creationId xmlns:a16="http://schemas.microsoft.com/office/drawing/2014/main" id="{D83DB993-0816-40E3-A954-DC7E760E7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168"/>
                <a:ext cx="720" cy="212"/>
                <a:chOff x="432" y="3168"/>
                <a:chExt cx="720" cy="212"/>
              </a:xfrm>
            </p:grpSpPr>
            <p:sp>
              <p:nvSpPr>
                <p:cNvPr id="72756" name="Rectangle 19">
                  <a:extLst>
                    <a:ext uri="{FF2B5EF4-FFF2-40B4-BE49-F238E27FC236}">
                      <a16:creationId xmlns:a16="http://schemas.microsoft.com/office/drawing/2014/main" id="{DBB64E29-336B-4E71-AD9B-AFB4C19EE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2</a:t>
                  </a:r>
                </a:p>
              </p:txBody>
            </p:sp>
            <p:sp>
              <p:nvSpPr>
                <p:cNvPr id="72757" name="Text Box 23">
                  <a:extLst>
                    <a:ext uri="{FF2B5EF4-FFF2-40B4-BE49-F238E27FC236}">
                      <a16:creationId xmlns:a16="http://schemas.microsoft.com/office/drawing/2014/main" id="{DCE1D17E-C0A0-4233-88E0-64CE207323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0</a:t>
                  </a:r>
                </a:p>
              </p:txBody>
            </p:sp>
          </p:grpSp>
          <p:grpSp>
            <p:nvGrpSpPr>
              <p:cNvPr id="72747" name="Group 25">
                <a:extLst>
                  <a:ext uri="{FF2B5EF4-FFF2-40B4-BE49-F238E27FC236}">
                    <a16:creationId xmlns:a16="http://schemas.microsoft.com/office/drawing/2014/main" id="{55BCD98A-671F-486B-BE54-0187DD2C8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312"/>
                <a:ext cx="720" cy="212"/>
                <a:chOff x="432" y="3168"/>
                <a:chExt cx="720" cy="212"/>
              </a:xfrm>
            </p:grpSpPr>
            <p:sp>
              <p:nvSpPr>
                <p:cNvPr id="72754" name="Rectangle 26">
                  <a:extLst>
                    <a:ext uri="{FF2B5EF4-FFF2-40B4-BE49-F238E27FC236}">
                      <a16:creationId xmlns:a16="http://schemas.microsoft.com/office/drawing/2014/main" id="{8A160436-F178-48DA-8F33-67F824408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3</a:t>
                  </a:r>
                </a:p>
              </p:txBody>
            </p:sp>
            <p:sp>
              <p:nvSpPr>
                <p:cNvPr id="72755" name="Text Box 27">
                  <a:extLst>
                    <a:ext uri="{FF2B5EF4-FFF2-40B4-BE49-F238E27FC236}">
                      <a16:creationId xmlns:a16="http://schemas.microsoft.com/office/drawing/2014/main" id="{EC7391E6-1B1F-4D39-BBBE-B99F00094D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1</a:t>
                  </a:r>
                </a:p>
              </p:txBody>
            </p:sp>
          </p:grpSp>
          <p:grpSp>
            <p:nvGrpSpPr>
              <p:cNvPr id="72748" name="Group 28">
                <a:extLst>
                  <a:ext uri="{FF2B5EF4-FFF2-40B4-BE49-F238E27FC236}">
                    <a16:creationId xmlns:a16="http://schemas.microsoft.com/office/drawing/2014/main" id="{28041729-899D-4B2B-89B6-4BC7EFBD1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456"/>
                <a:ext cx="720" cy="212"/>
                <a:chOff x="432" y="3168"/>
                <a:chExt cx="720" cy="212"/>
              </a:xfrm>
            </p:grpSpPr>
            <p:sp>
              <p:nvSpPr>
                <p:cNvPr id="72752" name="Rectangle 29">
                  <a:extLst>
                    <a:ext uri="{FF2B5EF4-FFF2-40B4-BE49-F238E27FC236}">
                      <a16:creationId xmlns:a16="http://schemas.microsoft.com/office/drawing/2014/main" id="{48F3BA86-2456-4565-B8CD-6CB8CC157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4</a:t>
                  </a:r>
                </a:p>
              </p:txBody>
            </p:sp>
            <p:sp>
              <p:nvSpPr>
                <p:cNvPr id="72753" name="Text Box 30">
                  <a:extLst>
                    <a:ext uri="{FF2B5EF4-FFF2-40B4-BE49-F238E27FC236}">
                      <a16:creationId xmlns:a16="http://schemas.microsoft.com/office/drawing/2014/main" id="{5623E1EC-1637-4012-9D74-B95B4297DA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2</a:t>
                  </a:r>
                </a:p>
              </p:txBody>
            </p:sp>
          </p:grpSp>
          <p:grpSp>
            <p:nvGrpSpPr>
              <p:cNvPr id="72749" name="Group 31">
                <a:extLst>
                  <a:ext uri="{FF2B5EF4-FFF2-40B4-BE49-F238E27FC236}">
                    <a16:creationId xmlns:a16="http://schemas.microsoft.com/office/drawing/2014/main" id="{04D2CB57-AC72-41B0-A7CF-6BF825DFA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600"/>
                <a:ext cx="720" cy="212"/>
                <a:chOff x="432" y="3168"/>
                <a:chExt cx="720" cy="212"/>
              </a:xfrm>
            </p:grpSpPr>
            <p:sp>
              <p:nvSpPr>
                <p:cNvPr id="72750" name="Rectangle 32">
                  <a:extLst>
                    <a:ext uri="{FF2B5EF4-FFF2-40B4-BE49-F238E27FC236}">
                      <a16:creationId xmlns:a16="http://schemas.microsoft.com/office/drawing/2014/main" id="{5B089D90-2AEE-4976-9673-6C73F04F6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GB" altLang="en-US" sz="1600">
                    <a:solidFill>
                      <a:srgbClr val="333300"/>
                    </a:solidFill>
                  </a:endParaRPr>
                </a:p>
              </p:txBody>
            </p:sp>
            <p:sp>
              <p:nvSpPr>
                <p:cNvPr id="72751" name="Text Box 33">
                  <a:extLst>
                    <a:ext uri="{FF2B5EF4-FFF2-40B4-BE49-F238E27FC236}">
                      <a16:creationId xmlns:a16="http://schemas.microsoft.com/office/drawing/2014/main" id="{736AE8C2-0E7A-48B5-AB7B-8B27F60139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3</a:t>
                  </a:r>
                </a:p>
              </p:txBody>
            </p:sp>
          </p:grpSp>
        </p:grpSp>
        <p:grpSp>
          <p:nvGrpSpPr>
            <p:cNvPr id="72731" name="Group 35">
              <a:extLst>
                <a:ext uri="{FF2B5EF4-FFF2-40B4-BE49-F238E27FC236}">
                  <a16:creationId xmlns:a16="http://schemas.microsoft.com/office/drawing/2014/main" id="{1ACAC7E2-6780-4A4A-949F-BC894B21A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688"/>
              <a:ext cx="912" cy="1076"/>
              <a:chOff x="432" y="2736"/>
              <a:chExt cx="912" cy="1076"/>
            </a:xfrm>
          </p:grpSpPr>
          <p:sp>
            <p:nvSpPr>
              <p:cNvPr id="72732" name="Text Box 36">
                <a:extLst>
                  <a:ext uri="{FF2B5EF4-FFF2-40B4-BE49-F238E27FC236}">
                    <a16:creationId xmlns:a16="http://schemas.microsoft.com/office/drawing/2014/main" id="{2559FE2A-C0D0-4C55-958B-83E09BFE8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736"/>
                <a:ext cx="912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/>
                  <a:t>Process C</a:t>
                </a:r>
              </a:p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/>
                  <a:t>Page Table</a:t>
                </a:r>
              </a:p>
            </p:txBody>
          </p:sp>
          <p:grpSp>
            <p:nvGrpSpPr>
              <p:cNvPr id="72733" name="Group 37">
                <a:extLst>
                  <a:ext uri="{FF2B5EF4-FFF2-40B4-BE49-F238E27FC236}">
                    <a16:creationId xmlns:a16="http://schemas.microsoft.com/office/drawing/2014/main" id="{F1C9B49E-14F7-4AFF-B753-6F4E4E892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168"/>
                <a:ext cx="720" cy="212"/>
                <a:chOff x="432" y="3168"/>
                <a:chExt cx="720" cy="212"/>
              </a:xfrm>
            </p:grpSpPr>
            <p:sp>
              <p:nvSpPr>
                <p:cNvPr id="72743" name="Rectangle 38">
                  <a:extLst>
                    <a:ext uri="{FF2B5EF4-FFF2-40B4-BE49-F238E27FC236}">
                      <a16:creationId xmlns:a16="http://schemas.microsoft.com/office/drawing/2014/main" id="{F876B6CE-1A43-4869-96F8-B059D11F5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0</a:t>
                  </a:r>
                </a:p>
              </p:txBody>
            </p:sp>
            <p:sp>
              <p:nvSpPr>
                <p:cNvPr id="72744" name="Text Box 39">
                  <a:extLst>
                    <a:ext uri="{FF2B5EF4-FFF2-40B4-BE49-F238E27FC236}">
                      <a16:creationId xmlns:a16="http://schemas.microsoft.com/office/drawing/2014/main" id="{99A56D5F-2846-45BE-98DC-E8DE0DDAE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0</a:t>
                  </a:r>
                </a:p>
              </p:txBody>
            </p:sp>
          </p:grpSp>
          <p:grpSp>
            <p:nvGrpSpPr>
              <p:cNvPr id="72734" name="Group 40">
                <a:extLst>
                  <a:ext uri="{FF2B5EF4-FFF2-40B4-BE49-F238E27FC236}">
                    <a16:creationId xmlns:a16="http://schemas.microsoft.com/office/drawing/2014/main" id="{CF18EC0D-029A-4D9A-B465-8A5F3A376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312"/>
                <a:ext cx="720" cy="212"/>
                <a:chOff x="432" y="3168"/>
                <a:chExt cx="720" cy="212"/>
              </a:xfrm>
            </p:grpSpPr>
            <p:sp>
              <p:nvSpPr>
                <p:cNvPr id="72741" name="Rectangle 41">
                  <a:extLst>
                    <a:ext uri="{FF2B5EF4-FFF2-40B4-BE49-F238E27FC236}">
                      <a16:creationId xmlns:a16="http://schemas.microsoft.com/office/drawing/2014/main" id="{0E9E1131-9EFD-4D2E-BB8D-2A6D8E000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1</a:t>
                  </a:r>
                </a:p>
              </p:txBody>
            </p:sp>
            <p:sp>
              <p:nvSpPr>
                <p:cNvPr id="72742" name="Text Box 42">
                  <a:extLst>
                    <a:ext uri="{FF2B5EF4-FFF2-40B4-BE49-F238E27FC236}">
                      <a16:creationId xmlns:a16="http://schemas.microsoft.com/office/drawing/2014/main" id="{001BC935-AEFB-44F1-A3EC-3F2F3A17A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1</a:t>
                  </a:r>
                </a:p>
              </p:txBody>
            </p:sp>
          </p:grpSp>
          <p:grpSp>
            <p:nvGrpSpPr>
              <p:cNvPr id="72735" name="Group 43">
                <a:extLst>
                  <a:ext uri="{FF2B5EF4-FFF2-40B4-BE49-F238E27FC236}">
                    <a16:creationId xmlns:a16="http://schemas.microsoft.com/office/drawing/2014/main" id="{E1B72F04-F6B0-451F-BB09-CC34CF8BF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456"/>
                <a:ext cx="720" cy="212"/>
                <a:chOff x="432" y="3168"/>
                <a:chExt cx="720" cy="212"/>
              </a:xfrm>
            </p:grpSpPr>
            <p:sp>
              <p:nvSpPr>
                <p:cNvPr id="72739" name="Rectangle 44">
                  <a:extLst>
                    <a:ext uri="{FF2B5EF4-FFF2-40B4-BE49-F238E27FC236}">
                      <a16:creationId xmlns:a16="http://schemas.microsoft.com/office/drawing/2014/main" id="{282E45DC-49BE-4E85-BAA9-7F42230AA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5</a:t>
                  </a:r>
                </a:p>
              </p:txBody>
            </p:sp>
            <p:sp>
              <p:nvSpPr>
                <p:cNvPr id="72740" name="Text Box 45">
                  <a:extLst>
                    <a:ext uri="{FF2B5EF4-FFF2-40B4-BE49-F238E27FC236}">
                      <a16:creationId xmlns:a16="http://schemas.microsoft.com/office/drawing/2014/main" id="{62ED3D2A-7D0C-4AEE-82C1-036CFD83D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2</a:t>
                  </a:r>
                </a:p>
              </p:txBody>
            </p:sp>
          </p:grpSp>
          <p:grpSp>
            <p:nvGrpSpPr>
              <p:cNvPr id="72736" name="Group 46">
                <a:extLst>
                  <a:ext uri="{FF2B5EF4-FFF2-40B4-BE49-F238E27FC236}">
                    <a16:creationId xmlns:a16="http://schemas.microsoft.com/office/drawing/2014/main" id="{F1CFEA30-CF6B-4BA5-B366-B8823E94C2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600"/>
                <a:ext cx="720" cy="212"/>
                <a:chOff x="432" y="3168"/>
                <a:chExt cx="720" cy="212"/>
              </a:xfrm>
            </p:grpSpPr>
            <p:sp>
              <p:nvSpPr>
                <p:cNvPr id="72737" name="Rectangle 47">
                  <a:extLst>
                    <a:ext uri="{FF2B5EF4-FFF2-40B4-BE49-F238E27FC236}">
                      <a16:creationId xmlns:a16="http://schemas.microsoft.com/office/drawing/2014/main" id="{7759DA08-63B9-4614-AA9B-A20BB39BE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52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333300"/>
                      </a:solidFill>
                    </a:rPr>
                    <a:t>6</a:t>
                  </a:r>
                </a:p>
              </p:txBody>
            </p:sp>
            <p:sp>
              <p:nvSpPr>
                <p:cNvPr id="72738" name="Text Box 48">
                  <a:extLst>
                    <a:ext uri="{FF2B5EF4-FFF2-40B4-BE49-F238E27FC236}">
                      <a16:creationId xmlns:a16="http://schemas.microsoft.com/office/drawing/2014/main" id="{5084B8D1-B1A1-4C23-82D7-F69E3ABD49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168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3</a:t>
                  </a:r>
                </a:p>
              </p:txBody>
            </p:sp>
          </p:grpSp>
        </p:grpSp>
      </p:grpSp>
      <p:sp>
        <p:nvSpPr>
          <p:cNvPr id="72723" name="Text Box 50">
            <a:extLst>
              <a:ext uri="{FF2B5EF4-FFF2-40B4-BE49-F238E27FC236}">
                <a16:creationId xmlns:a16="http://schemas.microsoft.com/office/drawing/2014/main" id="{9D5DEA55-7D47-43D5-B243-2989644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306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0</a:t>
            </a:r>
          </a:p>
        </p:txBody>
      </p:sp>
      <p:sp>
        <p:nvSpPr>
          <p:cNvPr id="72724" name="Text Box 51">
            <a:extLst>
              <a:ext uri="{FF2B5EF4-FFF2-40B4-BE49-F238E27FC236}">
                <a16:creationId xmlns:a16="http://schemas.microsoft.com/office/drawing/2014/main" id="{EA02285F-BCA3-4DD1-9187-44472FA1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542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1</a:t>
            </a:r>
          </a:p>
        </p:txBody>
      </p:sp>
      <p:sp>
        <p:nvSpPr>
          <p:cNvPr id="72725" name="Text Box 52">
            <a:extLst>
              <a:ext uri="{FF2B5EF4-FFF2-40B4-BE49-F238E27FC236}">
                <a16:creationId xmlns:a16="http://schemas.microsoft.com/office/drawing/2014/main" id="{0A89FD57-A4FA-412E-A451-D4526A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717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2</a:t>
            </a:r>
          </a:p>
        </p:txBody>
      </p:sp>
      <p:sp>
        <p:nvSpPr>
          <p:cNvPr id="72726" name="Text Box 53">
            <a:extLst>
              <a:ext uri="{FF2B5EF4-FFF2-40B4-BE49-F238E27FC236}">
                <a16:creationId xmlns:a16="http://schemas.microsoft.com/office/drawing/2014/main" id="{FA9BD1C6-370C-4804-AD38-A1B2C9CBC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845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3</a:t>
            </a:r>
          </a:p>
        </p:txBody>
      </p:sp>
      <p:sp>
        <p:nvSpPr>
          <p:cNvPr id="72727" name="Text Box 54">
            <a:extLst>
              <a:ext uri="{FF2B5EF4-FFF2-40B4-BE49-F238E27FC236}">
                <a16:creationId xmlns:a16="http://schemas.microsoft.com/office/drawing/2014/main" id="{ED7D3288-D2C6-454A-9450-0D0860EE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321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4</a:t>
            </a:r>
          </a:p>
        </p:txBody>
      </p:sp>
      <p:sp>
        <p:nvSpPr>
          <p:cNvPr id="72728" name="Text Box 55">
            <a:extLst>
              <a:ext uri="{FF2B5EF4-FFF2-40B4-BE49-F238E27FC236}">
                <a16:creationId xmlns:a16="http://schemas.microsoft.com/office/drawing/2014/main" id="{26214153-E116-42D7-B023-A4AC5CB47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718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5</a:t>
            </a:r>
          </a:p>
        </p:txBody>
      </p:sp>
      <p:sp>
        <p:nvSpPr>
          <p:cNvPr id="72729" name="Text Box 56">
            <a:extLst>
              <a:ext uri="{FF2B5EF4-FFF2-40B4-BE49-F238E27FC236}">
                <a16:creationId xmlns:a16="http://schemas.microsoft.com/office/drawing/2014/main" id="{CB87CA6B-8461-4D5D-A7D7-A39FB4DD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861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0" grpId="0" animBg="1"/>
      <p:bldP spid="512010" grpId="1" animBg="1"/>
      <p:bldP spid="512011" grpId="0" animBg="1"/>
      <p:bldP spid="512011" grpId="1" animBg="1"/>
      <p:bldP spid="512012" grpId="0" animBg="1"/>
      <p:bldP spid="512013" grpId="0" animBg="1"/>
      <p:bldP spid="512014" grpId="0" animBg="1"/>
      <p:bldP spid="512015" grpId="0" animBg="1"/>
      <p:bldP spid="512016" grpId="0" animBg="1"/>
      <p:bldP spid="512017" grpId="0" animBg="1"/>
      <p:bldP spid="5120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C8E296C5-835C-454B-9DB6-8508029FD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Segmentation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C2790299-1182-4F7F-92BB-70C51E52271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Similar to paging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Descriptor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Logical VS Physical addressing.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Segments can have different sizes.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One addition register needed: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Stores the base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Regular memory address is the offset.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Multi-segment approach to separate programs, stacks and data.</a:t>
            </a:r>
            <a:endParaRPr lang="en-US" altLang="en-US" sz="24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Hardware Support on x86.</a:t>
            </a: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C8473617-5D89-479A-B224-78C58A1C1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3D7DA21-BF95-4A88-8F08-B8F50BFB7EA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74757" name="Text Box 4">
            <a:extLst>
              <a:ext uri="{FF2B5EF4-FFF2-40B4-BE49-F238E27FC236}">
                <a16:creationId xmlns:a16="http://schemas.microsoft.com/office/drawing/2014/main" id="{79345474-3912-4FE4-8EDD-1823CEDE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8" name="Text Box 5">
            <a:extLst>
              <a:ext uri="{FF2B5EF4-FFF2-40B4-BE49-F238E27FC236}">
                <a16:creationId xmlns:a16="http://schemas.microsoft.com/office/drawing/2014/main" id="{F752E939-E762-465A-AAB5-681853837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45AF91B9-6945-4EC3-B6DA-960DD6636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Segmentation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9D497DA2-7744-4152-A4C9-F1DE26F1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4216D6-91DB-47D7-BDA7-29921925030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CB34E013-CC73-4B69-88DE-98AB3D66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D83CE5D6-C555-43F4-A6DA-FA651F67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8457C553-7549-4464-9D61-D3BE8DF6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7" name="Rectangle 8">
            <a:extLst>
              <a:ext uri="{FF2B5EF4-FFF2-40B4-BE49-F238E27FC236}">
                <a16:creationId xmlns:a16="http://schemas.microsoft.com/office/drawing/2014/main" id="{B27200F4-B133-400B-8983-9E4D5B48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1981200" cy="411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76808" name="Rectangle 9">
            <a:extLst>
              <a:ext uri="{FF2B5EF4-FFF2-40B4-BE49-F238E27FC236}">
                <a16:creationId xmlns:a16="http://schemas.microsoft.com/office/drawing/2014/main" id="{63BC1BC2-5EDC-4763-B4A6-AE84D337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00200"/>
            <a:ext cx="19812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26BB112-E4E8-4EC1-B772-D8A24F71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81325"/>
            <a:ext cx="1981200" cy="13620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Segment</a:t>
            </a:r>
          </a:p>
        </p:txBody>
      </p:sp>
      <p:sp>
        <p:nvSpPr>
          <p:cNvPr id="76810" name="Text Box 50">
            <a:extLst>
              <a:ext uri="{FF2B5EF4-FFF2-40B4-BE49-F238E27FC236}">
                <a16:creationId xmlns:a16="http://schemas.microsoft.com/office/drawing/2014/main" id="{B65C404F-544E-44B6-99CE-E2B0FFA0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78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0</a:t>
            </a:r>
          </a:p>
        </p:txBody>
      </p:sp>
      <p:sp>
        <p:nvSpPr>
          <p:cNvPr id="76811" name="Text Box 51">
            <a:extLst>
              <a:ext uri="{FF2B5EF4-FFF2-40B4-BE49-F238E27FC236}">
                <a16:creationId xmlns:a16="http://schemas.microsoft.com/office/drawing/2014/main" id="{8F8EF5B7-AF55-4FF7-98D3-D163574C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256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1</a:t>
            </a:r>
          </a:p>
        </p:txBody>
      </p:sp>
      <p:sp>
        <p:nvSpPr>
          <p:cNvPr id="76812" name="Text Box 52">
            <a:extLst>
              <a:ext uri="{FF2B5EF4-FFF2-40B4-BE49-F238E27FC236}">
                <a16:creationId xmlns:a16="http://schemas.microsoft.com/office/drawing/2014/main" id="{A5FC4EA4-EF80-4FF1-A693-DC26A376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431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2</a:t>
            </a:r>
          </a:p>
        </p:txBody>
      </p:sp>
      <p:sp>
        <p:nvSpPr>
          <p:cNvPr id="76813" name="Text Box 53">
            <a:extLst>
              <a:ext uri="{FF2B5EF4-FFF2-40B4-BE49-F238E27FC236}">
                <a16:creationId xmlns:a16="http://schemas.microsoft.com/office/drawing/2014/main" id="{15E74765-6BF2-4CB1-BBF6-FBD04EFE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559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3</a:t>
            </a:r>
          </a:p>
        </p:txBody>
      </p:sp>
      <p:sp>
        <p:nvSpPr>
          <p:cNvPr id="76814" name="Text Box 54">
            <a:extLst>
              <a:ext uri="{FF2B5EF4-FFF2-40B4-BE49-F238E27FC236}">
                <a16:creationId xmlns:a16="http://schemas.microsoft.com/office/drawing/2014/main" id="{2EFB308F-32BB-476E-A95A-9EE4F4A9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035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4</a:t>
            </a:r>
          </a:p>
        </p:txBody>
      </p:sp>
      <p:sp>
        <p:nvSpPr>
          <p:cNvPr id="76815" name="Text Box 55">
            <a:extLst>
              <a:ext uri="{FF2B5EF4-FFF2-40B4-BE49-F238E27FC236}">
                <a16:creationId xmlns:a16="http://schemas.microsoft.com/office/drawing/2014/main" id="{3E632AF0-5BBD-4C72-8735-753F8A1A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432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5</a:t>
            </a:r>
          </a:p>
        </p:txBody>
      </p:sp>
      <p:sp>
        <p:nvSpPr>
          <p:cNvPr id="76816" name="Text Box 56">
            <a:extLst>
              <a:ext uri="{FF2B5EF4-FFF2-40B4-BE49-F238E27FC236}">
                <a16:creationId xmlns:a16="http://schemas.microsoft.com/office/drawing/2014/main" id="{FF02D52E-220A-4C78-B98E-43EC0A7C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575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6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7C75B92-07FD-4C9F-99EF-A4BE5E05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36738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Segment (base)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67B48F3A-898D-4AA3-9B68-65794866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19812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333300"/>
                </a:solidFill>
              </a:rPr>
              <a:t>Offset</a:t>
            </a:r>
          </a:p>
        </p:txBody>
      </p:sp>
      <p:sp>
        <p:nvSpPr>
          <p:cNvPr id="76819" name="Text Box 56">
            <a:extLst>
              <a:ext uri="{FF2B5EF4-FFF2-40B4-BE49-F238E27FC236}">
                <a16:creationId xmlns:a16="http://schemas.microsoft.com/office/drawing/2014/main" id="{1DCE04DB-F89A-43C5-BF53-6C091FF2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7</a:t>
            </a:r>
          </a:p>
        </p:txBody>
      </p:sp>
      <p:sp>
        <p:nvSpPr>
          <p:cNvPr id="76820" name="Text Box 56">
            <a:extLst>
              <a:ext uri="{FF2B5EF4-FFF2-40B4-BE49-F238E27FC236}">
                <a16:creationId xmlns:a16="http://schemas.microsoft.com/office/drawing/2014/main" id="{CE5AF06F-FC1B-4BCB-8DD1-EABC3896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64A44E-54E3-4C09-9F8C-52BB04790D2E}"/>
              </a:ext>
            </a:extLst>
          </p:cNvPr>
          <p:cNvCxnSpPr/>
          <p:nvPr/>
        </p:nvCxnSpPr>
        <p:spPr>
          <a:xfrm>
            <a:off x="5334000" y="1836738"/>
            <a:ext cx="0" cy="4030662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2" name="Text Box 56">
            <a:extLst>
              <a:ext uri="{FF2B5EF4-FFF2-40B4-BE49-F238E27FC236}">
                <a16:creationId xmlns:a16="http://schemas.microsoft.com/office/drawing/2014/main" id="{25810499-2EA9-4B82-B705-817E45D5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219200"/>
            <a:ext cx="13716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Physical</a:t>
            </a:r>
          </a:p>
          <a:p>
            <a:pPr algn="r">
              <a:spcBef>
                <a:spcPct val="50000"/>
              </a:spcBef>
            </a:pPr>
            <a:r>
              <a:rPr lang="en-GB" altLang="en-US" sz="1400"/>
              <a:t>Memory</a:t>
            </a:r>
          </a:p>
        </p:txBody>
      </p:sp>
      <p:sp>
        <p:nvSpPr>
          <p:cNvPr id="76823" name="Text Box 50">
            <a:extLst>
              <a:ext uri="{FF2B5EF4-FFF2-40B4-BE49-F238E27FC236}">
                <a16:creationId xmlns:a16="http://schemas.microsoft.com/office/drawing/2014/main" id="{D7E470BC-8C0B-434B-A62F-ACCE0051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924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0</a:t>
            </a:r>
          </a:p>
        </p:txBody>
      </p:sp>
      <p:sp>
        <p:nvSpPr>
          <p:cNvPr id="76824" name="Text Box 51">
            <a:extLst>
              <a:ext uri="{FF2B5EF4-FFF2-40B4-BE49-F238E27FC236}">
                <a16:creationId xmlns:a16="http://schemas.microsoft.com/office/drawing/2014/main" id="{2E941944-50C8-4035-8A33-9BE3F1BF0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400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1</a:t>
            </a:r>
          </a:p>
        </p:txBody>
      </p:sp>
      <p:sp>
        <p:nvSpPr>
          <p:cNvPr id="76825" name="Text Box 52">
            <a:extLst>
              <a:ext uri="{FF2B5EF4-FFF2-40B4-BE49-F238E27FC236}">
                <a16:creationId xmlns:a16="http://schemas.microsoft.com/office/drawing/2014/main" id="{60FDA2AE-5BD6-4D27-BC42-CC9C67C8B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575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2</a:t>
            </a:r>
          </a:p>
        </p:txBody>
      </p:sp>
      <p:sp>
        <p:nvSpPr>
          <p:cNvPr id="76826" name="Text Box 53">
            <a:extLst>
              <a:ext uri="{FF2B5EF4-FFF2-40B4-BE49-F238E27FC236}">
                <a16:creationId xmlns:a16="http://schemas.microsoft.com/office/drawing/2014/main" id="{56856036-FC86-4124-BA84-708EAA7A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7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3</a:t>
            </a:r>
          </a:p>
        </p:txBody>
      </p:sp>
      <p:sp>
        <p:nvSpPr>
          <p:cNvPr id="76827" name="Text Box 54">
            <a:extLst>
              <a:ext uri="{FF2B5EF4-FFF2-40B4-BE49-F238E27FC236}">
                <a16:creationId xmlns:a16="http://schemas.microsoft.com/office/drawing/2014/main" id="{D24CB58C-493A-4CC9-8027-90F6E2D8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179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4</a:t>
            </a:r>
          </a:p>
        </p:txBody>
      </p:sp>
      <p:sp>
        <p:nvSpPr>
          <p:cNvPr id="76828" name="Text Box 56">
            <a:extLst>
              <a:ext uri="{FF2B5EF4-FFF2-40B4-BE49-F238E27FC236}">
                <a16:creationId xmlns:a16="http://schemas.microsoft.com/office/drawing/2014/main" id="{199382C4-40BB-44BC-A9CA-7BA8209F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4083050"/>
            <a:ext cx="381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400"/>
              <a:t>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B2BB23-E6F9-4C26-8445-F8CC850A57EF}"/>
              </a:ext>
            </a:extLst>
          </p:cNvPr>
          <p:cNvCxnSpPr/>
          <p:nvPr/>
        </p:nvCxnSpPr>
        <p:spPr>
          <a:xfrm>
            <a:off x="3657600" y="1951038"/>
            <a:ext cx="2362200" cy="119380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64E251-DBC5-4874-83DB-3A3AF6250274}"/>
              </a:ext>
            </a:extLst>
          </p:cNvPr>
          <p:cNvCxnSpPr>
            <a:stCxn id="27" idx="3"/>
            <a:endCxn id="76826" idx="0"/>
          </p:cNvCxnSpPr>
          <p:nvPr/>
        </p:nvCxnSpPr>
        <p:spPr>
          <a:xfrm>
            <a:off x="3657600" y="2705100"/>
            <a:ext cx="2400300" cy="96520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31" name="Rectangle 43">
            <a:extLst>
              <a:ext uri="{FF2B5EF4-FFF2-40B4-BE49-F238E27FC236}">
                <a16:creationId xmlns:a16="http://schemas.microsoft.com/office/drawing/2014/main" id="{7AF9C441-80F1-4D0C-A086-42147CFF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103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00"/>
                </a:solidFill>
              </a:rPr>
              <a:t>Logical</a:t>
            </a:r>
          </a:p>
          <a:p>
            <a:pPr algn="ctr"/>
            <a:r>
              <a:rPr lang="en-US" altLang="en-US">
                <a:solidFill>
                  <a:srgbClr val="333300"/>
                </a:solidFill>
              </a:rPr>
              <a:t>Address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28D8323-EA39-4078-A978-7D1D923326F7}"/>
              </a:ext>
            </a:extLst>
          </p:cNvPr>
          <p:cNvSpPr/>
          <p:nvPr/>
        </p:nvSpPr>
        <p:spPr>
          <a:xfrm>
            <a:off x="1295400" y="2663825"/>
            <a:ext cx="290513" cy="7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FB438A3D-B3A1-4BCB-B2B3-3F99E9F33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Virtual Memory</a:t>
            </a:r>
            <a:endParaRPr lang="en-GB" altLang="en-US" dirty="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F75D3815-D9BA-4BB1-9391-2CAAF7A5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34CD872-356E-42B8-A71F-BEEF6F2593C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D2296EDD-9647-4F08-8F26-B8E3CB28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28FC932A-C54A-4EF7-8BFC-1499E746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7">
            <a:extLst>
              <a:ext uri="{FF2B5EF4-FFF2-40B4-BE49-F238E27FC236}">
                <a16:creationId xmlns:a16="http://schemas.microsoft.com/office/drawing/2014/main" id="{C4472985-44D1-4AAC-B81F-7D328348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320064"/>
                </a:solidFill>
              </a:rPr>
              <a:t>Useful for addressing more memory than physically available.</a:t>
            </a:r>
          </a:p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320064"/>
                </a:solidFill>
              </a:rPr>
              <a:t>Each process uses his own virtual address space.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Protection.</a:t>
            </a:r>
          </a:p>
          <a:p>
            <a:pPr lvl="1" eaLnBrk="1" hangingPunct="1"/>
            <a:endParaRPr lang="en-US" altLang="en-US" sz="24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320064"/>
                </a:solidFill>
              </a:rPr>
              <a:t>Indexing isn’t cheap!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Hardware Support (MMU, TLB).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Done for every </a:t>
            </a:r>
            <a:r>
              <a:rPr lang="en-US" altLang="en-US" sz="2400" i="1">
                <a:solidFill>
                  <a:srgbClr val="320064"/>
                </a:solidFill>
              </a:rPr>
              <a:t>mov</a:t>
            </a:r>
            <a:r>
              <a:rPr lang="en-US" altLang="en-US" sz="2400">
                <a:solidFill>
                  <a:srgbClr val="320064"/>
                </a:solidFill>
              </a:rPr>
              <a:t> instruction.</a:t>
            </a:r>
            <a:endParaRPr lang="en-US" altLang="en-US" sz="2400">
              <a:solidFill>
                <a:srgbClr val="D269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663B59F-32A4-469F-A98F-C60C89759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Paging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A0333486-227D-4DF4-9CB8-006D3F14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8206C5F-B4CF-4684-8554-DF779C19A49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FFCD05D-B870-44C5-BBDB-A6D7F8A0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3375F107-7EF4-4B97-AF66-4DE88118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0902" name="Picture 28">
            <a:extLst>
              <a:ext uri="{FF2B5EF4-FFF2-40B4-BE49-F238E27FC236}">
                <a16:creationId xmlns:a16="http://schemas.microsoft.com/office/drawing/2014/main" id="{633345C5-A5F1-4750-B258-3827B4AE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866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1F5D880C-DE63-4215-BA4E-1C8FBD54C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Paging Implementation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01948CFC-04AB-4959-A1A6-87AE331DF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0B5FA69-BA9B-427C-9D9C-B1F4875583D6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D607CE25-285F-4B57-98CE-2E2AE207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46492CF0-6618-4A09-8271-6172806C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1FB9BBF4-AB30-41C0-8AD3-3951BD6FF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Accessing the page table is required for any memory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Double the amount of memory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Fetching the next instruction.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The </a:t>
            </a:r>
            <a:r>
              <a:rPr lang="en-US" altLang="en-US" sz="2800">
                <a:solidFill>
                  <a:srgbClr val="D26900"/>
                </a:solidFill>
              </a:rPr>
              <a:t>Memory Management Unit</a:t>
            </a:r>
            <a:r>
              <a:rPr lang="en-US" altLang="en-US" sz="2800">
                <a:solidFill>
                  <a:srgbClr val="320064"/>
                </a:solidFill>
              </a:rPr>
              <a:t> (</a:t>
            </a:r>
            <a:r>
              <a:rPr lang="en-US" altLang="en-US" sz="2800">
                <a:solidFill>
                  <a:srgbClr val="D26900"/>
                </a:solidFill>
              </a:rPr>
              <a:t>MMU</a:t>
            </a:r>
            <a:r>
              <a:rPr lang="en-US" altLang="en-US" sz="2800">
                <a:solidFill>
                  <a:srgbClr val="320064"/>
                </a:solidFill>
              </a:rPr>
              <a:t>) takes care of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 Quite specific to the processor.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D26900"/>
                </a:solidFill>
              </a:rPr>
              <a:t>Translation Lookaside Buffer</a:t>
            </a:r>
            <a:r>
              <a:rPr lang="en-US" altLang="en-US" sz="2400">
                <a:solidFill>
                  <a:srgbClr val="320064"/>
                </a:solidFill>
              </a:rPr>
              <a:t> (</a:t>
            </a:r>
            <a:r>
              <a:rPr lang="en-US" altLang="en-US" sz="2400">
                <a:solidFill>
                  <a:srgbClr val="D26900"/>
                </a:solidFill>
              </a:rPr>
              <a:t>TLB</a:t>
            </a:r>
            <a:r>
              <a:rPr lang="en-US" altLang="en-US" sz="2400">
                <a:solidFill>
                  <a:srgbClr val="320064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320064"/>
                </a:solidFill>
              </a:rPr>
              <a:t> Another Cache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60566D45-6F7B-46C9-891D-4E38D9A51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Paging Implementation : MMU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7E70422C-071A-4793-9EE4-85F947EB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D964818-D604-4D74-BB77-1454A18324C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89AAABE1-ABD5-46D6-BB60-F10B05596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4008A219-9656-46FC-A29B-8703527C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8" name="Rectangle 7">
            <a:extLst>
              <a:ext uri="{FF2B5EF4-FFF2-40B4-BE49-F238E27FC236}">
                <a16:creationId xmlns:a16="http://schemas.microsoft.com/office/drawing/2014/main" id="{0DBA6626-27D3-4293-B9A5-528F95EFE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320064"/>
                </a:solidFill>
              </a:rPr>
              <a:t>Let’s suppose that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4K frames.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32 bit addressing.</a:t>
            </a:r>
          </a:p>
        </p:txBody>
      </p:sp>
      <p:sp>
        <p:nvSpPr>
          <p:cNvPr id="84999" name="Rectangle 9">
            <a:extLst>
              <a:ext uri="{FF2B5EF4-FFF2-40B4-BE49-F238E27FC236}">
                <a16:creationId xmlns:a16="http://schemas.microsoft.com/office/drawing/2014/main" id="{24DABB4A-7547-476F-845C-F7FD6519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87713"/>
            <a:ext cx="4343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85000" name="Text Box 10">
            <a:extLst>
              <a:ext uri="{FF2B5EF4-FFF2-40B4-BE49-F238E27FC236}">
                <a16:creationId xmlns:a16="http://schemas.microsoft.com/office/drawing/2014/main" id="{1CC52619-BEBA-4759-869C-A3CF752F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87713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00000000000000001010</a:t>
            </a:r>
          </a:p>
        </p:txBody>
      </p:sp>
      <p:sp>
        <p:nvSpPr>
          <p:cNvPr id="85001" name="Text Box 11">
            <a:extLst>
              <a:ext uri="{FF2B5EF4-FFF2-40B4-BE49-F238E27FC236}">
                <a16:creationId xmlns:a16="http://schemas.microsoft.com/office/drawing/2014/main" id="{9398EE04-3F19-473B-9EB3-E6C4A7EF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8771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001001001001</a:t>
            </a:r>
          </a:p>
        </p:txBody>
      </p:sp>
      <p:sp>
        <p:nvSpPr>
          <p:cNvPr id="85002" name="Line 12">
            <a:extLst>
              <a:ext uri="{FF2B5EF4-FFF2-40B4-BE49-F238E27FC236}">
                <a16:creationId xmlns:a16="http://schemas.microsoft.com/office/drawing/2014/main" id="{91A97B93-6DED-4EA6-B50C-A57F0E6EA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048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3" name="Text Box 13">
            <a:extLst>
              <a:ext uri="{FF2B5EF4-FFF2-40B4-BE49-F238E27FC236}">
                <a16:creationId xmlns:a16="http://schemas.microsoft.com/office/drawing/2014/main" id="{4F73DD40-E267-42F8-9453-CE94CB02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Virtual Page Number</a:t>
            </a:r>
          </a:p>
        </p:txBody>
      </p:sp>
      <p:sp>
        <p:nvSpPr>
          <p:cNvPr id="85004" name="Text Box 14">
            <a:extLst>
              <a:ext uri="{FF2B5EF4-FFF2-40B4-BE49-F238E27FC236}">
                <a16:creationId xmlns:a16="http://schemas.microsoft.com/office/drawing/2014/main" id="{17F925E6-47FF-4131-970F-BF1E7D459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067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Offset</a:t>
            </a:r>
          </a:p>
        </p:txBody>
      </p:sp>
      <p:sp>
        <p:nvSpPr>
          <p:cNvPr id="85005" name="Rectangle 8">
            <a:extLst>
              <a:ext uri="{FF2B5EF4-FFF2-40B4-BE49-F238E27FC236}">
                <a16:creationId xmlns:a16="http://schemas.microsoft.com/office/drawing/2014/main" id="{FB280346-8BE6-4377-A404-33813BE3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76713"/>
            <a:ext cx="2971800" cy="2286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85006" name="Text Box 15">
            <a:extLst>
              <a:ext uri="{FF2B5EF4-FFF2-40B4-BE49-F238E27FC236}">
                <a16:creationId xmlns:a16="http://schemas.microsoft.com/office/drawing/2014/main" id="{F7942AB6-F2C9-4DCA-9882-508708E0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Page Table</a:t>
            </a:r>
          </a:p>
        </p:txBody>
      </p:sp>
      <p:sp>
        <p:nvSpPr>
          <p:cNvPr id="85007" name="Text Box 17">
            <a:extLst>
              <a:ext uri="{FF2B5EF4-FFF2-40B4-BE49-F238E27FC236}">
                <a16:creationId xmlns:a16="http://schemas.microsoft.com/office/drawing/2014/main" id="{38E55585-92A1-49D2-8517-201100FD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85008" name="Text Box 18">
            <a:extLst>
              <a:ext uri="{FF2B5EF4-FFF2-40B4-BE49-F238E27FC236}">
                <a16:creationId xmlns:a16="http://schemas.microsoft.com/office/drawing/2014/main" id="{7D891B15-CFC0-40C8-B7E9-032C0ACD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499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2</a:t>
            </a:r>
            <a:r>
              <a:rPr lang="en-US" altLang="en-US" baseline="30000"/>
              <a:t>20</a:t>
            </a:r>
            <a:r>
              <a:rPr lang="en-US" altLang="en-US"/>
              <a:t>-1</a:t>
            </a:r>
          </a:p>
        </p:txBody>
      </p:sp>
      <p:grpSp>
        <p:nvGrpSpPr>
          <p:cNvPr id="596009" name="Group 41">
            <a:extLst>
              <a:ext uri="{FF2B5EF4-FFF2-40B4-BE49-F238E27FC236}">
                <a16:creationId xmlns:a16="http://schemas.microsoft.com/office/drawing/2014/main" id="{BF443352-D5DB-4D7A-9F63-730EC9A06D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57600"/>
            <a:ext cx="4419600" cy="1295400"/>
            <a:chOff x="384" y="2304"/>
            <a:chExt cx="2784" cy="816"/>
          </a:xfrm>
        </p:grpSpPr>
        <p:sp>
          <p:nvSpPr>
            <p:cNvPr id="85018" name="Text Box 25">
              <a:extLst>
                <a:ext uri="{FF2B5EF4-FFF2-40B4-BE49-F238E27FC236}">
                  <a16:creationId xmlns:a16="http://schemas.microsoft.com/office/drawing/2014/main" id="{F3567B61-ADC2-4294-AC2D-A76FEF3A5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14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20 bit physical address</a:t>
              </a:r>
            </a:p>
          </p:txBody>
        </p:sp>
        <p:sp>
          <p:nvSpPr>
            <p:cNvPr id="85019" name="Text Box 26">
              <a:extLst>
                <a:ext uri="{FF2B5EF4-FFF2-40B4-BE49-F238E27FC236}">
                  <a16:creationId xmlns:a16="http://schemas.microsoft.com/office/drawing/2014/main" id="{045F0DCF-CCE4-4EAC-8E10-1A4A6F31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68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properties</a:t>
              </a:r>
            </a:p>
          </p:txBody>
        </p:sp>
        <p:grpSp>
          <p:nvGrpSpPr>
            <p:cNvPr id="85020" name="Group 30">
              <a:extLst>
                <a:ext uri="{FF2B5EF4-FFF2-40B4-BE49-F238E27FC236}">
                  <a16:creationId xmlns:a16="http://schemas.microsoft.com/office/drawing/2014/main" id="{9EA33B3F-026C-4384-971E-FB4D02D81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304"/>
              <a:ext cx="2688" cy="816"/>
              <a:chOff x="384" y="2304"/>
              <a:chExt cx="2688" cy="816"/>
            </a:xfrm>
          </p:grpSpPr>
          <p:sp>
            <p:nvSpPr>
              <p:cNvPr id="85021" name="Text Box 16">
                <a:extLst>
                  <a:ext uri="{FF2B5EF4-FFF2-40B4-BE49-F238E27FC236}">
                    <a16:creationId xmlns:a16="http://schemas.microsoft.com/office/drawing/2014/main" id="{49B48223-B4EE-4D83-AAE1-956665C85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71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/>
                  <a:t>1010</a:t>
                </a:r>
              </a:p>
            </p:txBody>
          </p:sp>
          <p:sp>
            <p:nvSpPr>
              <p:cNvPr id="85022" name="Rectangle 20">
                <a:extLst>
                  <a:ext uri="{FF2B5EF4-FFF2-40B4-BE49-F238E27FC236}">
                    <a16:creationId xmlns:a16="http://schemas.microsoft.com/office/drawing/2014/main" id="{8198D14C-5A70-4ED9-851A-0255DB4F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877"/>
                <a:ext cx="1872" cy="23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GB" altLang="en-US" sz="1600">
                  <a:solidFill>
                    <a:srgbClr val="333300"/>
                  </a:solidFill>
                </a:endParaRPr>
              </a:p>
            </p:txBody>
          </p:sp>
          <p:sp>
            <p:nvSpPr>
              <p:cNvPr id="85023" name="Text Box 22">
                <a:extLst>
                  <a:ext uri="{FF2B5EF4-FFF2-40B4-BE49-F238E27FC236}">
                    <a16:creationId xmlns:a16="http://schemas.microsoft.com/office/drawing/2014/main" id="{CC3112EF-1F44-49F4-BA25-F60B33BBC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90"/>
                <a:ext cx="1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00000000000001001101</a:t>
                </a:r>
              </a:p>
            </p:txBody>
          </p:sp>
          <p:sp>
            <p:nvSpPr>
              <p:cNvPr id="85024" name="Text Box 23">
                <a:extLst>
                  <a:ext uri="{FF2B5EF4-FFF2-40B4-BE49-F238E27FC236}">
                    <a16:creationId xmlns:a16="http://schemas.microsoft.com/office/drawing/2014/main" id="{0EEFA49F-6CA1-4615-B8C3-096169EC9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89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011001</a:t>
                </a:r>
              </a:p>
            </p:txBody>
          </p:sp>
          <p:sp>
            <p:nvSpPr>
              <p:cNvPr id="85025" name="Line 24">
                <a:extLst>
                  <a:ext uri="{FF2B5EF4-FFF2-40B4-BE49-F238E27FC236}">
                    <a16:creationId xmlns:a16="http://schemas.microsoft.com/office/drawing/2014/main" id="{18419ED9-9BCE-4E03-94EA-37864ACE7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1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6" name="Line 27">
                <a:extLst>
                  <a:ext uri="{FF2B5EF4-FFF2-40B4-BE49-F238E27FC236}">
                    <a16:creationId xmlns:a16="http://schemas.microsoft.com/office/drawing/2014/main" id="{D469BB53-BA6B-4F3E-B012-321E059F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192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96008" name="Group 40">
            <a:extLst>
              <a:ext uri="{FF2B5EF4-FFF2-40B4-BE49-F238E27FC236}">
                <a16:creationId xmlns:a16="http://schemas.microsoft.com/office/drawing/2014/main" id="{CAADFA49-F4E0-4A21-9446-282439DF133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657600"/>
            <a:ext cx="4724400" cy="2500313"/>
            <a:chOff x="2496" y="2304"/>
            <a:chExt cx="2976" cy="1575"/>
          </a:xfrm>
        </p:grpSpPr>
        <p:sp>
          <p:nvSpPr>
            <p:cNvPr id="85013" name="Line 29">
              <a:extLst>
                <a:ext uri="{FF2B5EF4-FFF2-40B4-BE49-F238E27FC236}">
                  <a16:creationId xmlns:a16="http://schemas.microsoft.com/office/drawing/2014/main" id="{C255343F-15C3-4BC8-95F7-89BC726AE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1728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14" name="Line 31">
              <a:extLst>
                <a:ext uri="{FF2B5EF4-FFF2-40B4-BE49-F238E27FC236}">
                  <a16:creationId xmlns:a16="http://schemas.microsoft.com/office/drawing/2014/main" id="{5388DCCA-DBC4-4BA2-B878-92CEF9ED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72"/>
              <a:ext cx="110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15" name="Rectangle 32">
              <a:extLst>
                <a:ext uri="{FF2B5EF4-FFF2-40B4-BE49-F238E27FC236}">
                  <a16:creationId xmlns:a16="http://schemas.microsoft.com/office/drawing/2014/main" id="{2EF83A1A-C81D-41A9-82B4-4E2139242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736" cy="24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00000000000001001101 001001001001</a:t>
              </a:r>
            </a:p>
          </p:txBody>
        </p:sp>
        <p:sp>
          <p:nvSpPr>
            <p:cNvPr id="85016" name="Text Box 36">
              <a:extLst>
                <a:ext uri="{FF2B5EF4-FFF2-40B4-BE49-F238E27FC236}">
                  <a16:creationId xmlns:a16="http://schemas.microsoft.com/office/drawing/2014/main" id="{08C147B4-92A2-4B83-A6BF-4459E2B66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48"/>
              <a:ext cx="1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Physical Address</a:t>
              </a:r>
            </a:p>
          </p:txBody>
        </p:sp>
        <p:sp>
          <p:nvSpPr>
            <p:cNvPr id="85017" name="Line 39">
              <a:extLst>
                <a:ext uri="{FF2B5EF4-FFF2-40B4-BE49-F238E27FC236}">
                  <a16:creationId xmlns:a16="http://schemas.microsoft.com/office/drawing/2014/main" id="{4A4A85BC-01ED-4FD7-9614-4F7547EAC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2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011" name="Text Box 42">
            <a:extLst>
              <a:ext uri="{FF2B5EF4-FFF2-40B4-BE49-F238E27FC236}">
                <a16:creationId xmlns:a16="http://schemas.microsoft.com/office/drawing/2014/main" id="{29938D84-EEB9-4079-B599-DD2D7316E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3263900"/>
            <a:ext cx="3962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Address requested by instruction</a:t>
            </a:r>
          </a:p>
        </p:txBody>
      </p:sp>
      <p:sp>
        <p:nvSpPr>
          <p:cNvPr id="596011" name="Oval 43">
            <a:extLst>
              <a:ext uri="{FF2B5EF4-FFF2-40B4-BE49-F238E27FC236}">
                <a16:creationId xmlns:a16="http://schemas.microsoft.com/office/drawing/2014/main" id="{53BC55C7-AFC6-433B-AF02-801B39AE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1430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96BD45B-CEC4-48A3-BE93-430EDC666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Paging Implementation : MMU 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5752C815-2747-4904-97C1-17AEFD9B7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D06018B-1EB0-4A9C-B4D8-ED7A9D9B851F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39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C9E48175-CF0B-479B-9E42-56DF8FDB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E9EF9C1B-8F9E-4566-8F28-7743492D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B01802B4-05B3-4D18-9B33-4A555F636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Let’s consider a Monolithic 4 MBytes Page Table.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32 bits per element (20 bits + 12 property bits).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Plenty of transistors needed for storing the table.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Huge Bandwidth required when switching context.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What would be its size on a 64-bit system?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Therefore, some refinements are needed! 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Table usually stored in (virtual) memory, not on the CPU.</a:t>
            </a:r>
            <a:endParaRPr lang="en-US" altLang="en-US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The CPU’s TLB will cache a limited number of pages.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The Operating System must both manage and ensure the validity of the page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F58188B0-B276-4E5B-876B-4B4F17B33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Physical Memory Hierarchy</a:t>
            </a:r>
            <a:endParaRPr lang="en-GB" altLang="en-US" dirty="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1E75570-2D36-4233-9C43-1C02243CE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C2DF078-D54D-405F-964B-5C436045618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A80097F-7AB7-47EF-9172-215FC79A7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F32939E-D68D-4691-835C-C073241E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Text Box 16">
            <a:extLst>
              <a:ext uri="{FF2B5EF4-FFF2-40B4-BE49-F238E27FC236}">
                <a16:creationId xmlns:a16="http://schemas.microsoft.com/office/drawing/2014/main" id="{A8D210F4-2105-40A5-A6E3-F269072C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0"/>
            <a:ext cx="2286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400"/>
              <a:t>CPU Registers</a:t>
            </a:r>
            <a:endParaRPr lang="en-US" altLang="en-US" sz="2400"/>
          </a:p>
        </p:txBody>
      </p:sp>
      <p:grpSp>
        <p:nvGrpSpPr>
          <p:cNvPr id="17415" name="Group 23">
            <a:extLst>
              <a:ext uri="{FF2B5EF4-FFF2-40B4-BE49-F238E27FC236}">
                <a16:creationId xmlns:a16="http://schemas.microsoft.com/office/drawing/2014/main" id="{4BE35B83-6124-4548-83B3-998CAFF8FAC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81200"/>
            <a:ext cx="5257800" cy="1600200"/>
            <a:chOff x="1296" y="1248"/>
            <a:chExt cx="2880" cy="1008"/>
          </a:xfrm>
        </p:grpSpPr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6196DD74-86EA-4C12-9EB1-C5AF23530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48"/>
              <a:ext cx="288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400" dirty="0"/>
                <a:t>L1 Caches (TLB, instructions &amp; data)</a:t>
              </a:r>
              <a:endParaRPr lang="en-US" altLang="en-US" sz="2400" dirty="0"/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E6BD0A73-8391-495A-8075-B2FF49897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0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400"/>
                <a:t>L2 Cache</a:t>
              </a:r>
              <a:endParaRPr lang="en-US" altLang="en-US" sz="2400"/>
            </a:p>
          </p:txBody>
        </p:sp>
        <p:sp>
          <p:nvSpPr>
            <p:cNvPr id="17427" name="Text Box 19">
              <a:extLst>
                <a:ext uri="{FF2B5EF4-FFF2-40B4-BE49-F238E27FC236}">
                  <a16:creationId xmlns:a16="http://schemas.microsoft.com/office/drawing/2014/main" id="{36CE851F-5953-4434-833E-C8AD20AB7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400"/>
                <a:t>L3 Cache</a:t>
              </a:r>
              <a:endParaRPr lang="en-US" altLang="en-US" sz="2400"/>
            </a:p>
          </p:txBody>
        </p:sp>
      </p:grpSp>
      <p:sp>
        <p:nvSpPr>
          <p:cNvPr id="17416" name="Text Box 20">
            <a:extLst>
              <a:ext uri="{FF2B5EF4-FFF2-40B4-BE49-F238E27FC236}">
                <a16:creationId xmlns:a16="http://schemas.microsoft.com/office/drawing/2014/main" id="{35AD1F9E-591F-4E21-B7EC-F0AB2EEB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52800"/>
            <a:ext cx="4648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GB" altLang="en-US" sz="2400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GB" altLang="en-US" sz="2400"/>
              <a:t>RAM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GB" altLang="en-US" sz="2400"/>
              <a:t>(Primary Storage)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17" name="Text Box 22">
            <a:extLst>
              <a:ext uri="{FF2B5EF4-FFF2-40B4-BE49-F238E27FC236}">
                <a16:creationId xmlns:a16="http://schemas.microsoft.com/office/drawing/2014/main" id="{EB07B439-F9CA-4AB0-9F2E-8F07D1B5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46482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GB" altLang="en-US" sz="24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GB" altLang="en-US" sz="2400"/>
              <a:t>Hard Drive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GB" altLang="en-US" sz="2400"/>
              <a:t>(Secondary Storage)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GB" altLang="en-US" sz="24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GB" altLang="en-US" sz="2400"/>
              <a:t>Cloud Storage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18" name="Line 24">
            <a:extLst>
              <a:ext uri="{FF2B5EF4-FFF2-40B4-BE49-F238E27FC236}">
                <a16:creationId xmlns:a16="http://schemas.microsoft.com/office/drawing/2014/main" id="{2670A7C3-0658-41C3-A0A5-70C78197E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447800"/>
            <a:ext cx="0" cy="4572000"/>
          </a:xfrm>
          <a:prstGeom prst="line">
            <a:avLst/>
          </a:prstGeom>
          <a:noFill/>
          <a:ln w="57150">
            <a:solidFill>
              <a:srgbClr val="D26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Line 25">
            <a:extLst>
              <a:ext uri="{FF2B5EF4-FFF2-40B4-BE49-F238E27FC236}">
                <a16:creationId xmlns:a16="http://schemas.microsoft.com/office/drawing/2014/main" id="{61C043B0-C678-4DE5-A5AE-FB7BDC82CA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1371600"/>
            <a:ext cx="0" cy="4724400"/>
          </a:xfrm>
          <a:prstGeom prst="line">
            <a:avLst/>
          </a:prstGeom>
          <a:noFill/>
          <a:ln w="57150">
            <a:solidFill>
              <a:srgbClr val="D26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Text Box 26">
            <a:extLst>
              <a:ext uri="{FF2B5EF4-FFF2-40B4-BE49-F238E27FC236}">
                <a16:creationId xmlns:a16="http://schemas.microsoft.com/office/drawing/2014/main" id="{8386655E-95AA-421C-8851-3DFE3A03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49538"/>
            <a:ext cx="2133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Size,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Latency</a:t>
            </a:r>
            <a:endParaRPr lang="en-US" altLang="en-US"/>
          </a:p>
        </p:txBody>
      </p:sp>
      <p:sp>
        <p:nvSpPr>
          <p:cNvPr id="17421" name="Text Box 27">
            <a:extLst>
              <a:ext uri="{FF2B5EF4-FFF2-40B4-BE49-F238E27FC236}">
                <a16:creationId xmlns:a16="http://schemas.microsoft.com/office/drawing/2014/main" id="{3DF01709-A2CD-437C-AD8A-744D0A499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667000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/>
              <a:t>Cost,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Speed, </a:t>
            </a:r>
            <a:endParaRPr lang="en-US" alt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6C7B6-2A61-4B0D-9351-80F88735722C}"/>
              </a:ext>
            </a:extLst>
          </p:cNvPr>
          <p:cNvCxnSpPr/>
          <p:nvPr/>
        </p:nvCxnSpPr>
        <p:spPr>
          <a:xfrm>
            <a:off x="1981200" y="3602038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0966BE-D1FD-43D7-81BC-C5EF0900F3F1}"/>
              </a:ext>
            </a:extLst>
          </p:cNvPr>
          <p:cNvSpPr txBox="1"/>
          <p:nvPr/>
        </p:nvSpPr>
        <p:spPr>
          <a:xfrm>
            <a:off x="5821363" y="3636963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OS awareness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C2E30-05E0-48C8-9A92-2F0E0EA03E17}"/>
              </a:ext>
            </a:extLst>
          </p:cNvPr>
          <p:cNvSpPr txBox="1"/>
          <p:nvPr/>
        </p:nvSpPr>
        <p:spPr>
          <a:xfrm>
            <a:off x="5791200" y="2935288"/>
            <a:ext cx="1752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Transparent to 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D62BB525-B571-462F-A777-973AFEB0D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2-level tree</a:t>
            </a:r>
            <a:endParaRPr lang="en-GB" altLang="en-US" dirty="0"/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A3C72EC8-4341-4E66-AD03-2D668084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586DFC7-69BA-42A8-9443-88B644A2AEF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478306A3-CE97-4254-9AD5-B0044C34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D3A02E4E-94AD-4774-AD69-EB1FD1403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4" name="Rectangle 7">
            <a:extLst>
              <a:ext uri="{FF2B5EF4-FFF2-40B4-BE49-F238E27FC236}">
                <a16:creationId xmlns:a16="http://schemas.microsoft.com/office/drawing/2014/main" id="{773923B9-BC43-46A3-A3E7-583A5D6EC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to be written</a:t>
            </a:r>
            <a:endParaRPr lang="en-GB" altLang="en-US">
              <a:solidFill>
                <a:srgbClr val="320064"/>
              </a:solidFill>
            </a:endParaRPr>
          </a:p>
        </p:txBody>
      </p:sp>
      <p:pic>
        <p:nvPicPr>
          <p:cNvPr id="89095" name="Picture 8">
            <a:extLst>
              <a:ext uri="{FF2B5EF4-FFF2-40B4-BE49-F238E27FC236}">
                <a16:creationId xmlns:a16="http://schemas.microsoft.com/office/drawing/2014/main" id="{01AB9EAB-ED5F-4CB7-8480-B2E0FEF8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8680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6" name="Rectangle 9">
            <a:extLst>
              <a:ext uri="{FF2B5EF4-FFF2-40B4-BE49-F238E27FC236}">
                <a16:creationId xmlns:a16="http://schemas.microsoft.com/office/drawing/2014/main" id="{6754C8D8-91EA-471F-9469-21ED67A1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715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200" i="1"/>
              <a:t>Bruce Jacob &amp; Trevor Mudge</a:t>
            </a:r>
          </a:p>
          <a:p>
            <a:pPr algn="ctr"/>
            <a:r>
              <a:rPr lang="en-GB" altLang="en-US" sz="1200"/>
              <a:t>Virtual Memory: Issues of Implementation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267F67A7-6121-4CCF-97EB-C44442CDD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Paging Implementation : MMU 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FE3D66C-65D7-43FC-A47F-7E1393770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1CFB9F0-ED81-4E97-A241-3E1EF6E23552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09C441E8-7500-4680-A636-A73F1255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EE0CE72A-EB51-4E12-B225-F30A55E5C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1142" name="Picture 8">
            <a:extLst>
              <a:ext uri="{FF2B5EF4-FFF2-40B4-BE49-F238E27FC236}">
                <a16:creationId xmlns:a16="http://schemas.microsoft.com/office/drawing/2014/main" id="{7F541873-EF1B-4A26-85EE-1F590047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676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E321C590-B520-41DD-82E1-ACF90603D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Example: Page Directory Entry</a:t>
            </a:r>
            <a:endParaRPr lang="en-GB" altLang="en-US" dirty="0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F0867A90-938B-4521-8884-DBD3619A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E3393BE-BDC2-4798-816C-633DF80C8C3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E1031E5D-94E2-4337-AC5C-8A750087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BECFF1D8-7243-41B4-A1AD-07E07268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6B78632A-7A3D-49A0-943A-D18BED5FB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  <p:pic>
        <p:nvPicPr>
          <p:cNvPr id="93191" name="Picture 9" descr="A Page Directory Entry">
            <a:hlinkClick r:id="rId3" tooltip="A Page Directory Entry"/>
            <a:extLst>
              <a:ext uri="{FF2B5EF4-FFF2-40B4-BE49-F238E27FC236}">
                <a16:creationId xmlns:a16="http://schemas.microsoft.com/office/drawing/2014/main" id="{8C1E4423-FF07-4E50-AA52-E3237068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52563"/>
            <a:ext cx="54102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2" name="Rectangle 10">
            <a:extLst>
              <a:ext uri="{FF2B5EF4-FFF2-40B4-BE49-F238E27FC236}">
                <a16:creationId xmlns:a16="http://schemas.microsoft.com/office/drawing/2014/main" id="{30C567F9-5CD4-4339-89D3-8331740F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357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From http://wiki.osdev.org/Paging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CAF6A5B0-FB3D-4E2D-8257-07685242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Example: Page Table Entry</a:t>
            </a:r>
            <a:endParaRPr lang="en-GB" altLang="en-US" dirty="0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40631548-FA33-4F44-9D2A-37E4D1942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20EF2A3-C782-4B4C-BE7F-FE906C00308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E07B6091-A2D1-4712-885D-BF0BD314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37759D3C-99D4-4654-89C2-8230D8FB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Rectangle 7">
            <a:extLst>
              <a:ext uri="{FF2B5EF4-FFF2-40B4-BE49-F238E27FC236}">
                <a16:creationId xmlns:a16="http://schemas.microsoft.com/office/drawing/2014/main" id="{C5E919E4-E37D-48B7-97BA-F573A0ADC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95239" name="Rectangle 9">
            <a:extLst>
              <a:ext uri="{FF2B5EF4-FFF2-40B4-BE49-F238E27FC236}">
                <a16:creationId xmlns:a16="http://schemas.microsoft.com/office/drawing/2014/main" id="{E00A7661-87D1-43F0-B2CC-F8F74F9D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357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From http://wiki.osdev.org/Paging</a:t>
            </a:r>
          </a:p>
        </p:txBody>
      </p:sp>
      <p:pic>
        <p:nvPicPr>
          <p:cNvPr id="95240" name="Picture 11" descr="A Page Table Entry">
            <a:hlinkClick r:id="rId3" tooltip="A Page Table Entry"/>
            <a:extLst>
              <a:ext uri="{FF2B5EF4-FFF2-40B4-BE49-F238E27FC236}">
                <a16:creationId xmlns:a16="http://schemas.microsoft.com/office/drawing/2014/main" id="{D16A6DCA-4854-42DA-A481-C25A12C4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102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88BBA441-1C07-42BB-A0B1-41581DC32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Hardware Implementation Issues</a:t>
            </a:r>
            <a:endParaRPr lang="en-GB" altLang="en-US" dirty="0"/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209FEF5D-9357-4112-A481-B4890AB9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98A2E65-8431-40B6-A459-97D3182D9C6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99A36182-7DD0-4E0E-90D5-6B73AEF5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B69ADF21-6A98-4148-BA42-B1C5FDFB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Rectangle 7">
            <a:extLst>
              <a:ext uri="{FF2B5EF4-FFF2-40B4-BE49-F238E27FC236}">
                <a16:creationId xmlns:a16="http://schemas.microsoft.com/office/drawing/2014/main" id="{F187C423-9DC9-4200-9E5A-4EA6EB18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5257800"/>
          </a:xfrm>
        </p:spPr>
        <p:txBody>
          <a:bodyPr/>
          <a:lstStyle/>
          <a:p>
            <a:pPr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One size doesn’t fit all</a:t>
            </a:r>
            <a:r>
              <a:rPr lang="en-US" altLang="en-US" sz="2800" dirty="0">
                <a:solidFill>
                  <a:srgbClr val="320064"/>
                </a:solidFill>
              </a:rPr>
              <a:t>.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Address translation wants coarse granularity, fixed-size regions.</a:t>
            </a:r>
          </a:p>
          <a:p>
            <a:pPr lvl="1" eaLnBrk="1" hangingPunct="1">
              <a:defRPr/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Permissions want byte- (or, at least word-) granularity variable-size regions.</a:t>
            </a:r>
          </a:p>
          <a:p>
            <a:pPr lvl="1" eaLnBrk="1" hangingPunct="1">
              <a:defRPr/>
            </a:pPr>
            <a:endParaRPr lang="en-GB" altLang="en-US" sz="24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Permissions and translations change at different times.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0F387991-745D-4759-8484-B07B26DC3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Translation </a:t>
            </a:r>
            <a:r>
              <a:rPr lang="en-US" altLang="en-US" dirty="0" err="1"/>
              <a:t>Lookaside</a:t>
            </a:r>
            <a:r>
              <a:rPr lang="en-US" altLang="en-US" dirty="0"/>
              <a:t> Buffer (TLB)</a:t>
            </a:r>
            <a:endParaRPr lang="en-GB" altLang="en-US" dirty="0"/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0FAEB46-D1F9-4D1B-8E74-6E87D951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1BA56BD-9D1B-4439-AA5E-103F3F5022B0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F1539D78-0BF3-4CE7-8A38-8F9CC4CE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A6FA0AA1-53A5-42F0-B172-0AEC4FAC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F181D30A-4030-4803-92A2-74C371FAA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Simple page cache.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Allows real-time logical to physical address translation! </a:t>
            </a: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A few entries.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Usually 16 to 512 entries.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Several levels of cache possible</a:t>
            </a:r>
          </a:p>
        </p:txBody>
      </p:sp>
      <p:sp>
        <p:nvSpPr>
          <p:cNvPr id="99335" name="Text Box 8">
            <a:extLst>
              <a:ext uri="{FF2B5EF4-FFF2-40B4-BE49-F238E27FC236}">
                <a16:creationId xmlns:a16="http://schemas.microsoft.com/office/drawing/2014/main" id="{2DD0A7AF-32FA-425D-A450-AB03DE91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35401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00000000000000001010</a:t>
            </a:r>
          </a:p>
        </p:txBody>
      </p:sp>
      <p:sp>
        <p:nvSpPr>
          <p:cNvPr id="99336" name="Rectangle 10">
            <a:extLst>
              <a:ext uri="{FF2B5EF4-FFF2-40B4-BE49-F238E27FC236}">
                <a16:creationId xmlns:a16="http://schemas.microsoft.com/office/drawing/2014/main" id="{CA209976-4A59-45FA-853A-2C554D81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40125"/>
            <a:ext cx="2743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99337" name="Text Box 11">
            <a:extLst>
              <a:ext uri="{FF2B5EF4-FFF2-40B4-BE49-F238E27FC236}">
                <a16:creationId xmlns:a16="http://schemas.microsoft.com/office/drawing/2014/main" id="{441FC8F0-B893-42AA-BD6E-AA4E2CE64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35401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00000000001001001010</a:t>
            </a:r>
          </a:p>
        </p:txBody>
      </p:sp>
      <p:sp>
        <p:nvSpPr>
          <p:cNvPr id="99338" name="Text Box 15">
            <a:extLst>
              <a:ext uri="{FF2B5EF4-FFF2-40B4-BE49-F238E27FC236}">
                <a16:creationId xmlns:a16="http://schemas.microsoft.com/office/drawing/2014/main" id="{4C2585DD-EA1E-4BD9-B71F-1BB6CC1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Page Number</a:t>
            </a:r>
          </a:p>
        </p:txBody>
      </p:sp>
      <p:sp>
        <p:nvSpPr>
          <p:cNvPr id="99339" name="Rectangle 16">
            <a:extLst>
              <a:ext uri="{FF2B5EF4-FFF2-40B4-BE49-F238E27FC236}">
                <a16:creationId xmlns:a16="http://schemas.microsoft.com/office/drawing/2014/main" id="{AC0DCE5C-CCEE-4E07-8833-56A0E12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06838"/>
            <a:ext cx="5257800" cy="2286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99340" name="Text Box 17">
            <a:extLst>
              <a:ext uri="{FF2B5EF4-FFF2-40B4-BE49-F238E27FC236}">
                <a16:creationId xmlns:a16="http://schemas.microsoft.com/office/drawing/2014/main" id="{DDA4E5F8-E1FE-45AA-A95D-F7961D0A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956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TLB Cache</a:t>
            </a:r>
          </a:p>
        </p:txBody>
      </p:sp>
      <p:sp>
        <p:nvSpPr>
          <p:cNvPr id="99341" name="Rectangle 18">
            <a:extLst>
              <a:ext uri="{FF2B5EF4-FFF2-40B4-BE49-F238E27FC236}">
                <a16:creationId xmlns:a16="http://schemas.microsoft.com/office/drawing/2014/main" id="{85DB405C-7F3F-47D9-BE23-ACE09587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99342" name="Line 19">
            <a:extLst>
              <a:ext uri="{FF2B5EF4-FFF2-40B4-BE49-F238E27FC236}">
                <a16:creationId xmlns:a16="http://schemas.microsoft.com/office/drawing/2014/main" id="{C1AAFA23-9A42-47A6-9E59-35AE0C835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43" name="Line 20">
            <a:extLst>
              <a:ext uri="{FF2B5EF4-FFF2-40B4-BE49-F238E27FC236}">
                <a16:creationId xmlns:a16="http://schemas.microsoft.com/office/drawing/2014/main" id="{2A7CC7E3-58B6-451E-9407-E98FDACC3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44925"/>
            <a:ext cx="609600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44" name="Text Box 22">
            <a:extLst>
              <a:ext uri="{FF2B5EF4-FFF2-40B4-BE49-F238E27FC236}">
                <a16:creationId xmlns:a16="http://schemas.microsoft.com/office/drawing/2014/main" id="{93A220EC-FE0E-4EF6-9358-CA1153C30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4267200"/>
            <a:ext cx="2247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Real upper address</a:t>
            </a:r>
            <a:endParaRPr lang="en-US" altLang="en-US"/>
          </a:p>
        </p:txBody>
      </p:sp>
      <p:sp>
        <p:nvSpPr>
          <p:cNvPr id="99345" name="Text Box 23">
            <a:extLst>
              <a:ext uri="{FF2B5EF4-FFF2-40B4-BE49-F238E27FC236}">
                <a16:creationId xmlns:a16="http://schemas.microsoft.com/office/drawing/2014/main" id="{F468F262-6EE2-4737-8A75-5E69801E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561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00000001000100001010</a:t>
            </a:r>
          </a:p>
        </p:txBody>
      </p:sp>
      <p:sp>
        <p:nvSpPr>
          <p:cNvPr id="99346" name="Line 25">
            <a:extLst>
              <a:ext uri="{FF2B5EF4-FFF2-40B4-BE49-F238E27FC236}">
                <a16:creationId xmlns:a16="http://schemas.microsoft.com/office/drawing/2014/main" id="{01D1DC20-C558-4A9F-A06A-352127CDA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6638" y="35401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47" name="Rectangle 10">
            <a:extLst>
              <a:ext uri="{FF2B5EF4-FFF2-40B4-BE49-F238E27FC236}">
                <a16:creationId xmlns:a16="http://schemas.microsoft.com/office/drawing/2014/main" id="{4AB4A48F-198D-4695-A616-D5A1D60D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99348" name="Text Box 11">
            <a:extLst>
              <a:ext uri="{FF2B5EF4-FFF2-40B4-BE49-F238E27FC236}">
                <a16:creationId xmlns:a16="http://schemas.microsoft.com/office/drawing/2014/main" id="{95CB97A2-1F95-40C4-AD6C-AA5CBA0A0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64088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00000000001001001010</a:t>
            </a:r>
          </a:p>
        </p:txBody>
      </p:sp>
      <p:sp>
        <p:nvSpPr>
          <p:cNvPr id="99349" name="Text Box 11">
            <a:extLst>
              <a:ext uri="{FF2B5EF4-FFF2-40B4-BE49-F238E27FC236}">
                <a16:creationId xmlns:a16="http://schemas.microsoft.com/office/drawing/2014/main" id="{1D93F5BB-6944-4F46-B5B8-F040471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729163"/>
            <a:ext cx="18891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Row 1010</a:t>
            </a:r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1469FABD-B7F2-4580-B6B9-6136831D1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2438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Virtual upper address</a:t>
            </a: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AD17F6DE-7CBE-47BD-A46B-8D0F30512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Translation </a:t>
            </a:r>
            <a:r>
              <a:rPr lang="en-US" altLang="en-US" dirty="0" err="1"/>
              <a:t>Lookaside</a:t>
            </a:r>
            <a:r>
              <a:rPr lang="en-US" altLang="en-US" dirty="0"/>
              <a:t> Buffer (TLB)</a:t>
            </a:r>
            <a:endParaRPr lang="en-GB" altLang="en-US" dirty="0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ED6CF527-DE6E-4949-9CEB-619CD438E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829494-2608-463F-B939-337B9B69BE8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8961D851-C9AE-43AD-A37E-ABA2ADCE5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88644016-EE5F-4955-A371-BE7CC2E7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2" name="Rectangle 7">
            <a:extLst>
              <a:ext uri="{FF2B5EF4-FFF2-40B4-BE49-F238E27FC236}">
                <a16:creationId xmlns:a16="http://schemas.microsoft.com/office/drawing/2014/main" id="{8E55BF5C-1561-4C79-8298-96BB8B74C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What is happening when a page is not present in the TLB?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Table is read by CPU from memory and cache is (automatically) updated.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This hardware acceleration can be disabled. 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Decrease in System Performance.</a:t>
            </a:r>
          </a:p>
          <a:p>
            <a:pPr lvl="2" eaLnBrk="1" hangingPunct="1"/>
            <a:r>
              <a:rPr lang="en-US" altLang="en-US">
                <a:solidFill>
                  <a:srgbClr val="320064"/>
                </a:solidFill>
              </a:rPr>
              <a:t>Several levels of TLBs can co-exist.</a:t>
            </a:r>
          </a:p>
          <a:p>
            <a:pPr lvl="1" eaLnBrk="1" hangingPunct="1"/>
            <a:endParaRPr lang="en-US" altLang="en-US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Different from a page fault: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Page is not present in main memory, or has not been created yet.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Very costly.</a:t>
            </a: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9FF537CF-8964-468C-9675-35D19971D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Segmentation</a:t>
            </a:r>
            <a:endParaRPr lang="en-GB" altLang="en-US" dirty="0"/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00ABA4A0-1B23-4D50-83AE-894FB931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FF0C59-1374-4F38-B42E-511CBD9A13C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EFD848B5-5BF7-49F1-B57F-E71E3B12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E01DCDFC-570C-4D19-8927-D1652494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30" name="Picture 12">
            <a:extLst>
              <a:ext uri="{FF2B5EF4-FFF2-40B4-BE49-F238E27FC236}">
                <a16:creationId xmlns:a16="http://schemas.microsoft.com/office/drawing/2014/main" id="{87A28D83-4F1C-4D5C-BDF5-0EC686EF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662738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F96F5631-6A21-4478-88A4-996E0C6D6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Issues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FD5BE30D-1B79-4377-BE77-9A551AA94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F18186A-39DB-46F4-86D7-D9F10925111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48D19515-6640-47E3-8225-57C02E9E6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BBAEF8C1-3D20-4043-8F5A-4B6AB0F0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8" name="Rectangle 7">
            <a:extLst>
              <a:ext uri="{FF2B5EF4-FFF2-40B4-BE49-F238E27FC236}">
                <a16:creationId xmlns:a16="http://schemas.microsoft.com/office/drawing/2014/main" id="{48FA7B24-7049-4C43-8039-C3C948532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320064"/>
                </a:solidFill>
              </a:rPr>
              <a:t>Pure Segmentation difficult to implement in Hardware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Search difficult.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Not so much used anymore. </a:t>
            </a:r>
          </a:p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800">
                <a:solidFill>
                  <a:srgbClr val="320064"/>
                </a:solidFill>
              </a:rPr>
              <a:t>Combined Paging and Segmentation approach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Segments decomposed into fixed-size pages.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Supported by current hardware.</a:t>
            </a:r>
          </a:p>
          <a:p>
            <a:pPr lvl="1" eaLnBrk="1" hangingPunct="1"/>
            <a:r>
              <a:rPr lang="en-US" altLang="en-US" sz="2400">
                <a:solidFill>
                  <a:srgbClr val="320064"/>
                </a:solidFill>
              </a:rPr>
              <a:t>Pure Segmentation still supported</a:t>
            </a:r>
          </a:p>
          <a:p>
            <a:pPr lvl="2" eaLnBrk="1" hangingPunct="1"/>
            <a:r>
              <a:rPr lang="en-US" altLang="en-US" sz="2000">
                <a:solidFill>
                  <a:srgbClr val="320064"/>
                </a:solidFill>
              </a:rPr>
              <a:t>Compatibility</a:t>
            </a:r>
            <a:r>
              <a:rPr lang="en-US" altLang="en-US">
                <a:solidFill>
                  <a:srgbClr val="320064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CB49365C-FB41-44A8-8DBA-BD1D7C4D2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Segmentation on a Pentium Processor</a:t>
            </a:r>
            <a:endParaRPr lang="en-GB" altLang="en-US" dirty="0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4F92839D-D9FE-482A-A6FC-88169AB9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4E6272-86E1-4502-9EA0-5C06CA943A5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49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D6749A48-727F-4BD4-80F6-28212815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697D879B-09CC-4E65-A241-48C37E4F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7526" name="Picture 8">
            <a:extLst>
              <a:ext uri="{FF2B5EF4-FFF2-40B4-BE49-F238E27FC236}">
                <a16:creationId xmlns:a16="http://schemas.microsoft.com/office/drawing/2014/main" id="{9ECC8DB7-E604-4130-81E4-404A9319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47700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C2F1859D-E66C-48A1-9974-1983198B9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Type of OS/Memory Environments </a:t>
            </a:r>
            <a:endParaRPr lang="en-GB" altLang="en-US" dirty="0"/>
          </a:p>
        </p:txBody>
      </p:sp>
      <p:pic>
        <p:nvPicPr>
          <p:cNvPr id="19459" name="Picture 10">
            <a:extLst>
              <a:ext uri="{FF2B5EF4-FFF2-40B4-BE49-F238E27FC236}">
                <a16:creationId xmlns:a16="http://schemas.microsoft.com/office/drawing/2014/main" id="{0CCAE537-D337-4211-93A0-B0D5CDD3FF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43000"/>
            <a:ext cx="7162800" cy="5168900"/>
          </a:xfrm>
          <a:noFill/>
        </p:spPr>
      </p:pic>
      <p:sp>
        <p:nvSpPr>
          <p:cNvPr id="19460" name="Text Box 3">
            <a:extLst>
              <a:ext uri="{FF2B5EF4-FFF2-40B4-BE49-F238E27FC236}">
                <a16:creationId xmlns:a16="http://schemas.microsoft.com/office/drawing/2014/main" id="{7886E7A6-C675-4AED-B907-B9DFFE1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0A97A4F-7D2F-4B8A-ABC7-FA046D084AB5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E96AFD75-2DCC-48A3-9C34-3D6EFEC8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2BB93C30-DF1D-4FFF-9EA3-0BF4BEB8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2D77F470-0F4A-46AC-A94C-36C5B65F6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4290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Virtual Memory and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Algorithms for page replacement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2F8AAD3E-25D4-4DDF-A096-C04104BB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BA762A7-AB89-4AF4-8D71-97E168115A2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71D62FBE-901D-45FA-B827-A944DB76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308B14AE-8194-49FB-86EA-F51F70C7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BF1CD632-8FFB-4A1B-87EA-FF536D263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Algorithms for page replacement</a:t>
            </a:r>
            <a:endParaRPr lang="en-GB" altLang="en-US" dirty="0"/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864AB28D-BE65-40D3-8870-C0787185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74A3209-5A3A-4E28-8292-34D8C25D7B8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7F31DD0A-F3DA-4E25-A80A-6A104B7C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CA7B6B1C-7A0B-424E-AE95-8F9AB02F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8" name="Rectangle 7">
            <a:extLst>
              <a:ext uri="{FF2B5EF4-FFF2-40B4-BE49-F238E27FC236}">
                <a16:creationId xmlns:a16="http://schemas.microsoft.com/office/drawing/2014/main" id="{9CC3D527-0394-462F-A9FC-C46F77EC6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The OS is (usually) called when a page fault occurs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Page stored on disk, not in RAM.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If the page is not stored in physical memory, it needs to be fetched from disk</a:t>
            </a:r>
          </a:p>
          <a:p>
            <a:pPr lvl="1" eaLnBrk="1" hangingPunct="1"/>
            <a:r>
              <a:rPr lang="en-GB" altLang="en-US" sz="2000">
                <a:solidFill>
                  <a:srgbClr val="320064"/>
                </a:solidFill>
              </a:rPr>
              <a:t>A page must be swapped out of memory!    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6 Algorithms</a:t>
            </a:r>
          </a:p>
          <a:p>
            <a:pPr lvl="1" eaLnBrk="1" hangingPunct="1"/>
            <a:r>
              <a:rPr lang="en-US" altLang="en-US" sz="2000">
                <a:solidFill>
                  <a:srgbClr val="320064"/>
                </a:solidFill>
              </a:rPr>
              <a:t>First In, First Out.</a:t>
            </a:r>
          </a:p>
          <a:p>
            <a:pPr lvl="1" eaLnBrk="1" hangingPunct="1"/>
            <a:r>
              <a:rPr lang="en-US" altLang="en-US" sz="2000">
                <a:solidFill>
                  <a:srgbClr val="320064"/>
                </a:solidFill>
              </a:rPr>
              <a:t>Optimal Algorithm.</a:t>
            </a:r>
          </a:p>
          <a:p>
            <a:pPr lvl="1" eaLnBrk="1" hangingPunct="1"/>
            <a:r>
              <a:rPr lang="en-US" altLang="en-US" sz="2000">
                <a:solidFill>
                  <a:srgbClr val="320064"/>
                </a:solidFill>
              </a:rPr>
              <a:t>Least Recently Used, Non Recently Used.</a:t>
            </a:r>
          </a:p>
          <a:p>
            <a:pPr lvl="1" eaLnBrk="1" hangingPunct="1"/>
            <a:r>
              <a:rPr lang="en-US" altLang="en-US" sz="2000">
                <a:solidFill>
                  <a:srgbClr val="320064"/>
                </a:solidFill>
              </a:rPr>
              <a:t>Clock Algorithms.</a:t>
            </a:r>
          </a:p>
          <a:p>
            <a:pPr lvl="1" eaLnBrk="1" hangingPunct="1"/>
            <a:r>
              <a:rPr lang="en-US" altLang="en-US" sz="2000">
                <a:solidFill>
                  <a:srgbClr val="320064"/>
                </a:solidFill>
              </a:rPr>
              <a:t>Stack Algorithms.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C209BED5-F123-408B-927B-600BE220C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First In, First Out (FIFO)</a:t>
            </a:r>
            <a:endParaRPr lang="en-GB" altLang="en-US" dirty="0"/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98239ACC-2B54-4883-9BD8-E2C3C70F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2B940D0-577D-48EA-BFB5-94F31515D66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85BE6DCD-0D8B-4476-BF0E-9D400C94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BA793B11-919E-47A9-A110-8B4C5A73F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6" name="Rectangle 7">
            <a:extLst>
              <a:ext uri="{FF2B5EF4-FFF2-40B4-BE49-F238E27FC236}">
                <a16:creationId xmlns:a16="http://schemas.microsoft.com/office/drawing/2014/main" id="{F86DF632-E14C-4C21-BF77-0D7C964F0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The page to be swapped out of memory will be the oldest one.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Easy to implement.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>
                <a:solidFill>
                  <a:srgbClr val="320064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Quick to Execute.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Not so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Belady’s Anomaly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Increasing the number of pages not always best.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80AB1CD7-88F1-4950-9923-B97BDC9C3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Optimal Algorithm</a:t>
            </a:r>
            <a:endParaRPr lang="en-GB" altLang="en-US" dirty="0"/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543EBD5B-BB67-4CE8-94C2-5AB48F57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289118C-4CF6-4E25-BA39-1F3CA8A867C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F1EA957A-991E-4E56-8DB5-BCAC35488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C2D43145-E3B7-4101-93BC-231243B5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4" name="Rectangle 7">
            <a:extLst>
              <a:ext uri="{FF2B5EF4-FFF2-40B4-BE49-F238E27FC236}">
                <a16:creationId xmlns:a16="http://schemas.microsoft.com/office/drawing/2014/main" id="{A65BEE9A-7CE9-448E-A52A-3646784D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Page selection criteria: 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Longest time to next reference.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Best algorithm in terms of page fault reduction.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We however cannot predict the future!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Algorithm used as a reference for comparisons.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6A2052E2-FE20-4AF1-95EE-0925883BB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Optimal Algorithm Example</a:t>
            </a:r>
            <a:endParaRPr lang="en-GB" altLang="en-US" dirty="0"/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107F7EEC-4BA9-4D49-B279-A491A834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6EA636F-2AD5-4C8F-87EC-C1025F9332F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2A42B6ED-4919-4207-BED3-1F5131EE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4DF18723-1738-4F11-897E-86290F55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2" name="Rectangle 7">
            <a:extLst>
              <a:ext uri="{FF2B5EF4-FFF2-40B4-BE49-F238E27FC236}">
                <a16:creationId xmlns:a16="http://schemas.microsoft.com/office/drawing/2014/main" id="{6492BE58-ED20-4941-AC88-08586535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3 Frames. 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A frame is the physical memory space needed for a page.</a:t>
            </a: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Page access order: </a:t>
            </a:r>
            <a:r>
              <a:rPr lang="en-US" altLang="en-US"/>
              <a:t>0 1 2 3 0 1 4 0 1 2 3 4</a:t>
            </a:r>
          </a:p>
        </p:txBody>
      </p:sp>
      <p:sp>
        <p:nvSpPr>
          <p:cNvPr id="116743" name="Text Box 8">
            <a:extLst>
              <a:ext uri="{FF2B5EF4-FFF2-40B4-BE49-F238E27FC236}">
                <a16:creationId xmlns:a16="http://schemas.microsoft.com/office/drawing/2014/main" id="{942E95C3-FD74-4F27-9C43-38FEFD05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9245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/>
              <a:t>0   1   2   3   0   1   4   0   1   2   3   4</a:t>
            </a:r>
          </a:p>
        </p:txBody>
      </p:sp>
      <p:grpSp>
        <p:nvGrpSpPr>
          <p:cNvPr id="610327" name="Group 23">
            <a:extLst>
              <a:ext uri="{FF2B5EF4-FFF2-40B4-BE49-F238E27FC236}">
                <a16:creationId xmlns:a16="http://schemas.microsoft.com/office/drawing/2014/main" id="{F80AE5F8-B2FD-4206-AAFC-FDF1CE67D5DE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3962400"/>
            <a:ext cx="457200" cy="1828800"/>
            <a:chOff x="460" y="2496"/>
            <a:chExt cx="288" cy="1152"/>
          </a:xfrm>
        </p:grpSpPr>
        <p:sp>
          <p:nvSpPr>
            <p:cNvPr id="116815" name="Rectangle 10">
              <a:extLst>
                <a:ext uri="{FF2B5EF4-FFF2-40B4-BE49-F238E27FC236}">
                  <a16:creationId xmlns:a16="http://schemas.microsoft.com/office/drawing/2014/main" id="{EFE9747A-EA5E-4CF1-B88D-5E3814E6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16" name="Rectangle 13">
              <a:extLst>
                <a:ext uri="{FF2B5EF4-FFF2-40B4-BE49-F238E27FC236}">
                  <a16:creationId xmlns:a16="http://schemas.microsoft.com/office/drawing/2014/main" id="{607D0553-155E-4BC2-8EAD-9BD7D8045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28" name="Group 24">
            <a:extLst>
              <a:ext uri="{FF2B5EF4-FFF2-40B4-BE49-F238E27FC236}">
                <a16:creationId xmlns:a16="http://schemas.microsoft.com/office/drawing/2014/main" id="{C87D667B-AF9D-4EFB-9B6C-43FB0F9155F4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962400"/>
            <a:ext cx="457200" cy="1828800"/>
            <a:chOff x="879" y="2496"/>
            <a:chExt cx="288" cy="1152"/>
          </a:xfrm>
        </p:grpSpPr>
        <p:sp>
          <p:nvSpPr>
            <p:cNvPr id="116812" name="Rectangle 16">
              <a:extLst>
                <a:ext uri="{FF2B5EF4-FFF2-40B4-BE49-F238E27FC236}">
                  <a16:creationId xmlns:a16="http://schemas.microsoft.com/office/drawing/2014/main" id="{327ED898-4547-4D67-BEE8-2FCA4762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13" name="Rectangle 17">
              <a:extLst>
                <a:ext uri="{FF2B5EF4-FFF2-40B4-BE49-F238E27FC236}">
                  <a16:creationId xmlns:a16="http://schemas.microsoft.com/office/drawing/2014/main" id="{CB08018E-39D7-476C-8A32-ED77ACE1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14" name="Rectangle 18">
              <a:extLst>
                <a:ext uri="{FF2B5EF4-FFF2-40B4-BE49-F238E27FC236}">
                  <a16:creationId xmlns:a16="http://schemas.microsoft.com/office/drawing/2014/main" id="{05147582-B262-437A-9AE5-3C7D0440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29" name="Group 25">
            <a:extLst>
              <a:ext uri="{FF2B5EF4-FFF2-40B4-BE49-F238E27FC236}">
                <a16:creationId xmlns:a16="http://schemas.microsoft.com/office/drawing/2014/main" id="{0EE249EF-BFDC-4F11-B6CA-0FFC25B6B938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3962400"/>
            <a:ext cx="457200" cy="1828800"/>
            <a:chOff x="1276" y="2496"/>
            <a:chExt cx="288" cy="1152"/>
          </a:xfrm>
        </p:grpSpPr>
        <p:sp>
          <p:nvSpPr>
            <p:cNvPr id="116808" name="Rectangle 19">
              <a:extLst>
                <a:ext uri="{FF2B5EF4-FFF2-40B4-BE49-F238E27FC236}">
                  <a16:creationId xmlns:a16="http://schemas.microsoft.com/office/drawing/2014/main" id="{663DC3CE-B20C-47BC-A4A3-F60BCDD6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09" name="Rectangle 20">
              <a:extLst>
                <a:ext uri="{FF2B5EF4-FFF2-40B4-BE49-F238E27FC236}">
                  <a16:creationId xmlns:a16="http://schemas.microsoft.com/office/drawing/2014/main" id="{D18423B9-4C88-45F0-84B0-C52DA223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10" name="Rectangle 21">
              <a:extLst>
                <a:ext uri="{FF2B5EF4-FFF2-40B4-BE49-F238E27FC236}">
                  <a16:creationId xmlns:a16="http://schemas.microsoft.com/office/drawing/2014/main" id="{30DA108C-0F17-4C39-AA53-25940FE2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11" name="Rectangle 22">
              <a:extLst>
                <a:ext uri="{FF2B5EF4-FFF2-40B4-BE49-F238E27FC236}">
                  <a16:creationId xmlns:a16="http://schemas.microsoft.com/office/drawing/2014/main" id="{0075C24B-0072-4762-97CA-0F6102C0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30" name="Group 26">
            <a:extLst>
              <a:ext uri="{FF2B5EF4-FFF2-40B4-BE49-F238E27FC236}">
                <a16:creationId xmlns:a16="http://schemas.microsoft.com/office/drawing/2014/main" id="{FE5E8C39-FAD9-4F7A-B242-ED0A3CCCBB5A}"/>
              </a:ext>
            </a:extLst>
          </p:cNvPr>
          <p:cNvGrpSpPr>
            <a:grpSpLocks/>
          </p:cNvGrpSpPr>
          <p:nvPr/>
        </p:nvGrpSpPr>
        <p:grpSpPr bwMode="auto">
          <a:xfrm>
            <a:off x="2659063" y="3962400"/>
            <a:ext cx="457200" cy="1828800"/>
            <a:chOff x="1276" y="2496"/>
            <a:chExt cx="288" cy="1152"/>
          </a:xfrm>
        </p:grpSpPr>
        <p:sp>
          <p:nvSpPr>
            <p:cNvPr id="116804" name="Rectangle 27">
              <a:extLst>
                <a:ext uri="{FF2B5EF4-FFF2-40B4-BE49-F238E27FC236}">
                  <a16:creationId xmlns:a16="http://schemas.microsoft.com/office/drawing/2014/main" id="{F982CA4D-D3E6-41F2-B735-468F646D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05" name="Rectangle 28">
              <a:extLst>
                <a:ext uri="{FF2B5EF4-FFF2-40B4-BE49-F238E27FC236}">
                  <a16:creationId xmlns:a16="http://schemas.microsoft.com/office/drawing/2014/main" id="{1DE5951E-4C80-4B96-BC8E-89F2211D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06" name="Rectangle 29">
              <a:extLst>
                <a:ext uri="{FF2B5EF4-FFF2-40B4-BE49-F238E27FC236}">
                  <a16:creationId xmlns:a16="http://schemas.microsoft.com/office/drawing/2014/main" id="{A9D0A19A-DC62-4A85-B0B8-871240BF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07" name="Rectangle 30">
              <a:extLst>
                <a:ext uri="{FF2B5EF4-FFF2-40B4-BE49-F238E27FC236}">
                  <a16:creationId xmlns:a16="http://schemas.microsoft.com/office/drawing/2014/main" id="{906B32FF-9805-491C-AD79-8D27A1600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39" name="Group 35">
            <a:extLst>
              <a:ext uri="{FF2B5EF4-FFF2-40B4-BE49-F238E27FC236}">
                <a16:creationId xmlns:a16="http://schemas.microsoft.com/office/drawing/2014/main" id="{11E9577A-EA2A-41CC-BD47-84D45EEB56A6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698750"/>
            <a:ext cx="3163888" cy="385763"/>
            <a:chOff x="2218" y="1700"/>
            <a:chExt cx="1993" cy="243"/>
          </a:xfrm>
        </p:grpSpPr>
        <p:sp>
          <p:nvSpPr>
            <p:cNvPr id="116801" name="Line 31">
              <a:extLst>
                <a:ext uri="{FF2B5EF4-FFF2-40B4-BE49-F238E27FC236}">
                  <a16:creationId xmlns:a16="http://schemas.microsoft.com/office/drawing/2014/main" id="{D0F2D5F3-54C6-40D2-8843-DBCC7C8E6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7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802" name="Line 32">
              <a:extLst>
                <a:ext uri="{FF2B5EF4-FFF2-40B4-BE49-F238E27FC236}">
                  <a16:creationId xmlns:a16="http://schemas.microsoft.com/office/drawing/2014/main" id="{8F015D13-275E-48DB-ABBF-26B63065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170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803" name="Line 33">
              <a:extLst>
                <a:ext uri="{FF2B5EF4-FFF2-40B4-BE49-F238E27FC236}">
                  <a16:creationId xmlns:a16="http://schemas.microsoft.com/office/drawing/2014/main" id="{0F2160DF-23C4-4654-8081-23B6B68D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7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0340" name="Group 36">
            <a:extLst>
              <a:ext uri="{FF2B5EF4-FFF2-40B4-BE49-F238E27FC236}">
                <a16:creationId xmlns:a16="http://schemas.microsoft.com/office/drawing/2014/main" id="{AAA850AD-32C1-4E59-A248-2FEC03BF0680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3962400"/>
            <a:ext cx="457200" cy="1828800"/>
            <a:chOff x="1276" y="2496"/>
            <a:chExt cx="288" cy="1152"/>
          </a:xfrm>
        </p:grpSpPr>
        <p:sp>
          <p:nvSpPr>
            <p:cNvPr id="116797" name="Rectangle 37">
              <a:extLst>
                <a:ext uri="{FF2B5EF4-FFF2-40B4-BE49-F238E27FC236}">
                  <a16:creationId xmlns:a16="http://schemas.microsoft.com/office/drawing/2014/main" id="{09E8541E-F5D7-465E-AFCB-609BD0C6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98" name="Rectangle 38">
              <a:extLst>
                <a:ext uri="{FF2B5EF4-FFF2-40B4-BE49-F238E27FC236}">
                  <a16:creationId xmlns:a16="http://schemas.microsoft.com/office/drawing/2014/main" id="{F10AAD41-CE36-4D10-9876-8CC1E8311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99" name="Rectangle 39">
              <a:extLst>
                <a:ext uri="{FF2B5EF4-FFF2-40B4-BE49-F238E27FC236}">
                  <a16:creationId xmlns:a16="http://schemas.microsoft.com/office/drawing/2014/main" id="{31E22D9D-F0BA-4AF3-96DB-17F72CD7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800" name="Rectangle 40">
              <a:extLst>
                <a:ext uri="{FF2B5EF4-FFF2-40B4-BE49-F238E27FC236}">
                  <a16:creationId xmlns:a16="http://schemas.microsoft.com/office/drawing/2014/main" id="{6FF58EE5-5CE5-48A1-8ED5-4E6824BB0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45" name="Group 41">
            <a:extLst>
              <a:ext uri="{FF2B5EF4-FFF2-40B4-BE49-F238E27FC236}">
                <a16:creationId xmlns:a16="http://schemas.microsoft.com/office/drawing/2014/main" id="{657C0A7E-6D07-499B-82A1-F4AE4DC99849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3962400"/>
            <a:ext cx="457200" cy="1828800"/>
            <a:chOff x="1276" y="2496"/>
            <a:chExt cx="288" cy="1152"/>
          </a:xfrm>
        </p:grpSpPr>
        <p:sp>
          <p:nvSpPr>
            <p:cNvPr id="116793" name="Rectangle 42">
              <a:extLst>
                <a:ext uri="{FF2B5EF4-FFF2-40B4-BE49-F238E27FC236}">
                  <a16:creationId xmlns:a16="http://schemas.microsoft.com/office/drawing/2014/main" id="{9D4DC67B-0BD4-4149-881C-BC61FA894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94" name="Rectangle 43">
              <a:extLst>
                <a:ext uri="{FF2B5EF4-FFF2-40B4-BE49-F238E27FC236}">
                  <a16:creationId xmlns:a16="http://schemas.microsoft.com/office/drawing/2014/main" id="{CF1F87F3-AC48-46BB-A31A-883AFD3E1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95" name="Rectangle 44">
              <a:extLst>
                <a:ext uri="{FF2B5EF4-FFF2-40B4-BE49-F238E27FC236}">
                  <a16:creationId xmlns:a16="http://schemas.microsoft.com/office/drawing/2014/main" id="{B9AE0FB3-7567-4F6C-8D52-3E7342C1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96" name="Rectangle 45">
              <a:extLst>
                <a:ext uri="{FF2B5EF4-FFF2-40B4-BE49-F238E27FC236}">
                  <a16:creationId xmlns:a16="http://schemas.microsoft.com/office/drawing/2014/main" id="{3A515EE6-B884-4ADB-9B25-36F81599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52" name="Group 48">
            <a:extLst>
              <a:ext uri="{FF2B5EF4-FFF2-40B4-BE49-F238E27FC236}">
                <a16:creationId xmlns:a16="http://schemas.microsoft.com/office/drawing/2014/main" id="{DEE3BAFC-2A2B-42BB-869B-621E18FC681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90813"/>
            <a:ext cx="1905000" cy="388937"/>
            <a:chOff x="3408" y="1695"/>
            <a:chExt cx="1200" cy="245"/>
          </a:xfrm>
        </p:grpSpPr>
        <p:sp>
          <p:nvSpPr>
            <p:cNvPr id="116790" name="Line 34">
              <a:extLst>
                <a:ext uri="{FF2B5EF4-FFF2-40B4-BE49-F238E27FC236}">
                  <a16:creationId xmlns:a16="http://schemas.microsoft.com/office/drawing/2014/main" id="{5067C3C0-5F78-4E4E-9F41-0EFE189B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95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791" name="Line 46">
              <a:extLst>
                <a:ext uri="{FF2B5EF4-FFF2-40B4-BE49-F238E27FC236}">
                  <a16:creationId xmlns:a16="http://schemas.microsoft.com/office/drawing/2014/main" id="{6B996AD6-A52D-404C-91F1-AE75C95B2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169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792" name="Line 47">
              <a:extLst>
                <a:ext uri="{FF2B5EF4-FFF2-40B4-BE49-F238E27FC236}">
                  <a16:creationId xmlns:a16="http://schemas.microsoft.com/office/drawing/2014/main" id="{A775B3BF-F66A-4972-BE23-F4442CAB6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0353" name="Group 49">
            <a:extLst>
              <a:ext uri="{FF2B5EF4-FFF2-40B4-BE49-F238E27FC236}">
                <a16:creationId xmlns:a16="http://schemas.microsoft.com/office/drawing/2014/main" id="{10492D2E-5FEF-4934-8967-CFA9C020384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62400"/>
            <a:ext cx="457200" cy="1828800"/>
            <a:chOff x="1276" y="2496"/>
            <a:chExt cx="288" cy="1152"/>
          </a:xfrm>
        </p:grpSpPr>
        <p:sp>
          <p:nvSpPr>
            <p:cNvPr id="116786" name="Rectangle 50">
              <a:extLst>
                <a:ext uri="{FF2B5EF4-FFF2-40B4-BE49-F238E27FC236}">
                  <a16:creationId xmlns:a16="http://schemas.microsoft.com/office/drawing/2014/main" id="{658BCF80-86C5-47DE-AC66-E63A0E3A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7" name="Rectangle 51">
              <a:extLst>
                <a:ext uri="{FF2B5EF4-FFF2-40B4-BE49-F238E27FC236}">
                  <a16:creationId xmlns:a16="http://schemas.microsoft.com/office/drawing/2014/main" id="{A2C3C429-4F45-4DCB-AAB4-B55E6351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8" name="Rectangle 52">
              <a:extLst>
                <a:ext uri="{FF2B5EF4-FFF2-40B4-BE49-F238E27FC236}">
                  <a16:creationId xmlns:a16="http://schemas.microsoft.com/office/drawing/2014/main" id="{162BAAB2-2CDE-4189-9EE4-44DFFE29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9" name="Rectangle 53">
              <a:extLst>
                <a:ext uri="{FF2B5EF4-FFF2-40B4-BE49-F238E27FC236}">
                  <a16:creationId xmlns:a16="http://schemas.microsoft.com/office/drawing/2014/main" id="{2759FDDD-72C3-4F8D-BF36-43D5B350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58" name="Group 54">
            <a:extLst>
              <a:ext uri="{FF2B5EF4-FFF2-40B4-BE49-F238E27FC236}">
                <a16:creationId xmlns:a16="http://schemas.microsoft.com/office/drawing/2014/main" id="{9E23B7BC-0A0E-42AB-96A9-F3CE8B78EAD8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3962400"/>
            <a:ext cx="457200" cy="1828800"/>
            <a:chOff x="1276" y="2496"/>
            <a:chExt cx="288" cy="1152"/>
          </a:xfrm>
        </p:grpSpPr>
        <p:sp>
          <p:nvSpPr>
            <p:cNvPr id="116782" name="Rectangle 55">
              <a:extLst>
                <a:ext uri="{FF2B5EF4-FFF2-40B4-BE49-F238E27FC236}">
                  <a16:creationId xmlns:a16="http://schemas.microsoft.com/office/drawing/2014/main" id="{71C7F978-0A52-4236-8450-61A6B192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3" name="Rectangle 56">
              <a:extLst>
                <a:ext uri="{FF2B5EF4-FFF2-40B4-BE49-F238E27FC236}">
                  <a16:creationId xmlns:a16="http://schemas.microsoft.com/office/drawing/2014/main" id="{038C6B08-0ABC-424F-B61F-841D6B87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4" name="Rectangle 57">
              <a:extLst>
                <a:ext uri="{FF2B5EF4-FFF2-40B4-BE49-F238E27FC236}">
                  <a16:creationId xmlns:a16="http://schemas.microsoft.com/office/drawing/2014/main" id="{C2D2D096-2420-4CED-A008-A56B56706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5" name="Rectangle 58">
              <a:extLst>
                <a:ext uri="{FF2B5EF4-FFF2-40B4-BE49-F238E27FC236}">
                  <a16:creationId xmlns:a16="http://schemas.microsoft.com/office/drawing/2014/main" id="{8524AF99-D21E-42BD-B24E-000C28B6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63" name="Group 59">
            <a:extLst>
              <a:ext uri="{FF2B5EF4-FFF2-40B4-BE49-F238E27FC236}">
                <a16:creationId xmlns:a16="http://schemas.microsoft.com/office/drawing/2014/main" id="{D48CCDEF-2FD3-4F43-828B-D26F73C04BB5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3962400"/>
            <a:ext cx="457200" cy="1828800"/>
            <a:chOff x="1276" y="2496"/>
            <a:chExt cx="288" cy="1152"/>
          </a:xfrm>
        </p:grpSpPr>
        <p:sp>
          <p:nvSpPr>
            <p:cNvPr id="116778" name="Rectangle 60">
              <a:extLst>
                <a:ext uri="{FF2B5EF4-FFF2-40B4-BE49-F238E27FC236}">
                  <a16:creationId xmlns:a16="http://schemas.microsoft.com/office/drawing/2014/main" id="{A0219C96-84DA-4489-B4E0-FAA5390E7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9" name="Rectangle 61">
              <a:extLst>
                <a:ext uri="{FF2B5EF4-FFF2-40B4-BE49-F238E27FC236}">
                  <a16:creationId xmlns:a16="http://schemas.microsoft.com/office/drawing/2014/main" id="{8087DEAD-D10D-4892-BF47-4EDA7E7F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0" name="Rectangle 62">
              <a:extLst>
                <a:ext uri="{FF2B5EF4-FFF2-40B4-BE49-F238E27FC236}">
                  <a16:creationId xmlns:a16="http://schemas.microsoft.com/office/drawing/2014/main" id="{320CBD5C-667B-4283-900C-04C75D69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81" name="Rectangle 63">
              <a:extLst>
                <a:ext uri="{FF2B5EF4-FFF2-40B4-BE49-F238E27FC236}">
                  <a16:creationId xmlns:a16="http://schemas.microsoft.com/office/drawing/2014/main" id="{446EAD98-2847-4561-8A65-C68C4EC25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68" name="Group 64">
            <a:extLst>
              <a:ext uri="{FF2B5EF4-FFF2-40B4-BE49-F238E27FC236}">
                <a16:creationId xmlns:a16="http://schemas.microsoft.com/office/drawing/2014/main" id="{80A3F31E-880B-4781-AFFC-F8A5ABC00C9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457200" cy="1828800"/>
            <a:chOff x="1276" y="2496"/>
            <a:chExt cx="288" cy="1152"/>
          </a:xfrm>
        </p:grpSpPr>
        <p:sp>
          <p:nvSpPr>
            <p:cNvPr id="116774" name="Rectangle 65">
              <a:extLst>
                <a:ext uri="{FF2B5EF4-FFF2-40B4-BE49-F238E27FC236}">
                  <a16:creationId xmlns:a16="http://schemas.microsoft.com/office/drawing/2014/main" id="{3D383ECF-FCEB-455C-A454-24A11855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5" name="Rectangle 66">
              <a:extLst>
                <a:ext uri="{FF2B5EF4-FFF2-40B4-BE49-F238E27FC236}">
                  <a16:creationId xmlns:a16="http://schemas.microsoft.com/office/drawing/2014/main" id="{B66DED67-4369-412E-8E31-097BBF21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6" name="Rectangle 67">
              <a:extLst>
                <a:ext uri="{FF2B5EF4-FFF2-40B4-BE49-F238E27FC236}">
                  <a16:creationId xmlns:a16="http://schemas.microsoft.com/office/drawing/2014/main" id="{C6D3751D-D24B-487D-AC19-C5B71AD8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7" name="Rectangle 68">
              <a:extLst>
                <a:ext uri="{FF2B5EF4-FFF2-40B4-BE49-F238E27FC236}">
                  <a16:creationId xmlns:a16="http://schemas.microsoft.com/office/drawing/2014/main" id="{698B23F8-15E5-46C9-89F1-F611F7C2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73" name="Group 69">
            <a:extLst>
              <a:ext uri="{FF2B5EF4-FFF2-40B4-BE49-F238E27FC236}">
                <a16:creationId xmlns:a16="http://schemas.microsoft.com/office/drawing/2014/main" id="{F596DB2D-FC74-489D-ABA2-5EC396F1910A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3962400"/>
            <a:ext cx="457200" cy="1828800"/>
            <a:chOff x="1276" y="2496"/>
            <a:chExt cx="288" cy="1152"/>
          </a:xfrm>
        </p:grpSpPr>
        <p:sp>
          <p:nvSpPr>
            <p:cNvPr id="116770" name="Rectangle 70">
              <a:extLst>
                <a:ext uri="{FF2B5EF4-FFF2-40B4-BE49-F238E27FC236}">
                  <a16:creationId xmlns:a16="http://schemas.microsoft.com/office/drawing/2014/main" id="{7FA0A8E6-B2E6-496B-8D53-C4F55418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1" name="Rectangle 71">
              <a:extLst>
                <a:ext uri="{FF2B5EF4-FFF2-40B4-BE49-F238E27FC236}">
                  <a16:creationId xmlns:a16="http://schemas.microsoft.com/office/drawing/2014/main" id="{BA32E07C-3A5E-41C2-81C4-1330FD68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2" name="Rectangle 72">
              <a:extLst>
                <a:ext uri="{FF2B5EF4-FFF2-40B4-BE49-F238E27FC236}">
                  <a16:creationId xmlns:a16="http://schemas.microsoft.com/office/drawing/2014/main" id="{E1AE2F62-9F1A-49E0-B5AF-8A16AA1F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73" name="Rectangle 73">
              <a:extLst>
                <a:ext uri="{FF2B5EF4-FFF2-40B4-BE49-F238E27FC236}">
                  <a16:creationId xmlns:a16="http://schemas.microsoft.com/office/drawing/2014/main" id="{E49B359E-8233-4F5A-B66A-B5EBC1D2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78" name="Group 74">
            <a:extLst>
              <a:ext uri="{FF2B5EF4-FFF2-40B4-BE49-F238E27FC236}">
                <a16:creationId xmlns:a16="http://schemas.microsoft.com/office/drawing/2014/main" id="{F400AD0C-3CF2-43DB-8F83-A5BDD29E1123}"/>
              </a:ext>
            </a:extLst>
          </p:cNvPr>
          <p:cNvGrpSpPr>
            <a:grpSpLocks/>
          </p:cNvGrpSpPr>
          <p:nvPr/>
        </p:nvGrpSpPr>
        <p:grpSpPr bwMode="auto">
          <a:xfrm>
            <a:off x="7764463" y="3962400"/>
            <a:ext cx="457200" cy="1828800"/>
            <a:chOff x="1276" y="2496"/>
            <a:chExt cx="288" cy="1152"/>
          </a:xfrm>
        </p:grpSpPr>
        <p:sp>
          <p:nvSpPr>
            <p:cNvPr id="116766" name="Rectangle 75">
              <a:extLst>
                <a:ext uri="{FF2B5EF4-FFF2-40B4-BE49-F238E27FC236}">
                  <a16:creationId xmlns:a16="http://schemas.microsoft.com/office/drawing/2014/main" id="{F4DAE2D6-E289-4BC8-9D22-F5B64F9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67" name="Rectangle 76">
              <a:extLst>
                <a:ext uri="{FF2B5EF4-FFF2-40B4-BE49-F238E27FC236}">
                  <a16:creationId xmlns:a16="http://schemas.microsoft.com/office/drawing/2014/main" id="{12A69381-F3BB-4867-B92F-207688552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68" name="Rectangle 77">
              <a:extLst>
                <a:ext uri="{FF2B5EF4-FFF2-40B4-BE49-F238E27FC236}">
                  <a16:creationId xmlns:a16="http://schemas.microsoft.com/office/drawing/2014/main" id="{AEC77B55-EB78-43AD-BACA-329E4D684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16769" name="Rectangle 78">
              <a:extLst>
                <a:ext uri="{FF2B5EF4-FFF2-40B4-BE49-F238E27FC236}">
                  <a16:creationId xmlns:a16="http://schemas.microsoft.com/office/drawing/2014/main" id="{3F45FA41-63DF-48FE-ABD7-8705EBE0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0390" name="Group 86">
            <a:extLst>
              <a:ext uri="{FF2B5EF4-FFF2-40B4-BE49-F238E27FC236}">
                <a16:creationId xmlns:a16="http://schemas.microsoft.com/office/drawing/2014/main" id="{090DCB07-7B0D-4C47-BFFD-65518340E534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5791200"/>
            <a:ext cx="7029450" cy="366713"/>
            <a:chOff x="402" y="3648"/>
            <a:chExt cx="4428" cy="231"/>
          </a:xfrm>
        </p:grpSpPr>
        <p:sp>
          <p:nvSpPr>
            <p:cNvPr id="116759" name="Text Box 79">
              <a:extLst>
                <a:ext uri="{FF2B5EF4-FFF2-40B4-BE49-F238E27FC236}">
                  <a16:creationId xmlns:a16="http://schemas.microsoft.com/office/drawing/2014/main" id="{C0A484B4-2E08-4B8D-A584-7ADD176B4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0" name="Text Box 80">
              <a:extLst>
                <a:ext uri="{FF2B5EF4-FFF2-40B4-BE49-F238E27FC236}">
                  <a16:creationId xmlns:a16="http://schemas.microsoft.com/office/drawing/2014/main" id="{A10095F6-EF01-4735-8B76-36E4687A6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1" name="Text Box 81">
              <a:extLst>
                <a:ext uri="{FF2B5EF4-FFF2-40B4-BE49-F238E27FC236}">
                  <a16:creationId xmlns:a16="http://schemas.microsoft.com/office/drawing/2014/main" id="{EE985C69-BBCF-4570-A177-E27D62D5C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2" name="Text Box 82">
              <a:extLst>
                <a:ext uri="{FF2B5EF4-FFF2-40B4-BE49-F238E27FC236}">
                  <a16:creationId xmlns:a16="http://schemas.microsoft.com/office/drawing/2014/main" id="{0FC0F011-D504-434F-8CAC-AA5F6DD51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3" name="Text Box 83">
              <a:extLst>
                <a:ext uri="{FF2B5EF4-FFF2-40B4-BE49-F238E27FC236}">
                  <a16:creationId xmlns:a16="http://schemas.microsoft.com/office/drawing/2014/main" id="{7E7C1A57-7BF9-4EFC-89EC-051ECBAC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4" name="Text Box 84">
              <a:extLst>
                <a:ext uri="{FF2B5EF4-FFF2-40B4-BE49-F238E27FC236}">
                  <a16:creationId xmlns:a16="http://schemas.microsoft.com/office/drawing/2014/main" id="{56F2D970-2F35-46B9-962F-F8F87345B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6765" name="Text Box 85">
              <a:extLst>
                <a:ext uri="{FF2B5EF4-FFF2-40B4-BE49-F238E27FC236}">
                  <a16:creationId xmlns:a16="http://schemas.microsoft.com/office/drawing/2014/main" id="{B517F065-5C31-4B48-A9E2-BCC4BCF1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10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10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E4D65573-5745-4E8F-8E85-6AEFA9EF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Belady’s</a:t>
            </a:r>
            <a:r>
              <a:rPr lang="en-US" altLang="en-US" dirty="0"/>
              <a:t> Anomaly with FIFO alg.</a:t>
            </a:r>
            <a:endParaRPr lang="en-GB" altLang="en-US" dirty="0"/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279AE58E-2564-4683-92AC-E2ECE0588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FA72682-DA29-48AA-A207-E580921AE196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38A3A265-966B-441C-8399-768624FB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F52E674B-4E6D-4622-98A6-EC1EA8E9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0" name="Rectangle 7">
            <a:extLst>
              <a:ext uri="{FF2B5EF4-FFF2-40B4-BE49-F238E27FC236}">
                <a16:creationId xmlns:a16="http://schemas.microsoft.com/office/drawing/2014/main" id="{83BC08BB-3689-4FE2-BEC7-211DA059B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Page access order: </a:t>
            </a:r>
            <a:r>
              <a:rPr lang="en-US" altLang="en-US"/>
              <a:t>0 1 2 3 0 1 4 0 1 2 3 4</a:t>
            </a: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3 or 4 frames.</a:t>
            </a: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5 pages</a:t>
            </a:r>
          </a:p>
        </p:txBody>
      </p:sp>
      <p:pic>
        <p:nvPicPr>
          <p:cNvPr id="118791" name="Picture 8">
            <a:extLst>
              <a:ext uri="{FF2B5EF4-FFF2-40B4-BE49-F238E27FC236}">
                <a16:creationId xmlns:a16="http://schemas.microsoft.com/office/drawing/2014/main" id="{43E0C45F-0E34-471A-B9AA-F5AC225C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28800"/>
            <a:ext cx="454660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CDA02F76-B3C1-45BA-9035-9A82B1BE2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Least Recently Used Algorithm (LRU) </a:t>
            </a:r>
            <a:endParaRPr lang="en-GB" altLang="en-US" dirty="0"/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1F2988AB-82BE-4247-AED2-8787F7BC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C32544F-F861-4D82-9260-5A5D2AC8362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E4289431-D2D2-4B18-B3B4-04E062BB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D32D56E1-7D05-48E3-A829-FC7A8AC7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8" name="Rectangle 7">
            <a:extLst>
              <a:ext uri="{FF2B5EF4-FFF2-40B4-BE49-F238E27FC236}">
                <a16:creationId xmlns:a16="http://schemas.microsoft.com/office/drawing/2014/main" id="{4887BFA4-9594-4E26-92EF-6E8BE35B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Issue: Finding the least recently used page is a complex operation.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Needs to scan the last </a:t>
            </a:r>
            <a:r>
              <a:rPr lang="en-GB" altLang="en-US" i="1">
                <a:solidFill>
                  <a:srgbClr val="320064"/>
                </a:solidFill>
              </a:rPr>
              <a:t>n</a:t>
            </a:r>
            <a:r>
              <a:rPr lang="en-GB" altLang="en-US">
                <a:solidFill>
                  <a:srgbClr val="320064"/>
                </a:solidFill>
              </a:rPr>
              <a:t> elements. 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LRU approximation.</a:t>
            </a:r>
          </a:p>
          <a:p>
            <a:pPr lvl="1" eaLnBrk="1" hangingPunct="1"/>
            <a:r>
              <a:rPr lang="en-GB" altLang="en-US" i="1">
                <a:solidFill>
                  <a:srgbClr val="320064"/>
                </a:solidFill>
              </a:rPr>
              <a:t>n</a:t>
            </a:r>
            <a:r>
              <a:rPr lang="en-GB" altLang="en-US">
                <a:solidFill>
                  <a:srgbClr val="320064"/>
                </a:solidFill>
              </a:rPr>
              <a:t>x</a:t>
            </a:r>
            <a:r>
              <a:rPr lang="en-GB" altLang="en-US" i="1">
                <a:solidFill>
                  <a:srgbClr val="320064"/>
                </a:solidFill>
              </a:rPr>
              <a:t>n</a:t>
            </a:r>
            <a:r>
              <a:rPr lang="en-GB" altLang="en-US">
                <a:solidFill>
                  <a:srgbClr val="320064"/>
                </a:solidFill>
              </a:rPr>
              <a:t> bit matrice.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endParaRPr lang="en-US" altLang="en-US">
              <a:solidFill>
                <a:srgbClr val="320064"/>
              </a:solidFill>
            </a:endParaRPr>
          </a:p>
        </p:txBody>
      </p:sp>
      <p:pic>
        <p:nvPicPr>
          <p:cNvPr id="120839" name="Picture 8">
            <a:extLst>
              <a:ext uri="{FF2B5EF4-FFF2-40B4-BE49-F238E27FC236}">
                <a16:creationId xmlns:a16="http://schemas.microsoft.com/office/drawing/2014/main" id="{ADA024AE-BA86-4522-B8BF-E6FB4344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6915150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B846011A-2524-45C2-9027-86B2B6A64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Least Recently Used Algorithm (LRU) </a:t>
            </a:r>
            <a:endParaRPr lang="en-GB" altLang="en-US" dirty="0"/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1C82B219-E320-4909-921F-02839C19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4EBCF28-56D4-4098-B364-87F8AF53552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6960741B-DFD8-435A-8A45-2F0F764A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19058974-D5C0-4EA2-A124-FC299629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6" name="Rectangle 7">
            <a:extLst>
              <a:ext uri="{FF2B5EF4-FFF2-40B4-BE49-F238E27FC236}">
                <a16:creationId xmlns:a16="http://schemas.microsoft.com/office/drawing/2014/main" id="{DA686CE0-F837-4AD7-BCDC-C7DAAA4D6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The least recently used page is swapped out of memory. </a:t>
            </a: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Efficient algorithm in theory.</a:t>
            </a:r>
          </a:p>
          <a:p>
            <a:pPr eaLnBrk="1" hangingPunct="1">
              <a:buFontTx/>
              <a:buNone/>
            </a:pPr>
            <a:r>
              <a:rPr lang="en-GB" altLang="en-US">
                <a:solidFill>
                  <a:srgbClr val="320064"/>
                </a:solidFill>
              </a:rPr>
              <a:t> </a:t>
            </a:r>
          </a:p>
        </p:txBody>
      </p:sp>
      <p:sp>
        <p:nvSpPr>
          <p:cNvPr id="122887" name="Text Box 8">
            <a:extLst>
              <a:ext uri="{FF2B5EF4-FFF2-40B4-BE49-F238E27FC236}">
                <a16:creationId xmlns:a16="http://schemas.microsoft.com/office/drawing/2014/main" id="{BB90A948-CD05-4BD3-89C1-156DE0582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9245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/>
              <a:t>0   1   2   3   0   1   4   0   1   2   3   4</a:t>
            </a:r>
          </a:p>
        </p:txBody>
      </p:sp>
      <p:grpSp>
        <p:nvGrpSpPr>
          <p:cNvPr id="612361" name="Group 9">
            <a:extLst>
              <a:ext uri="{FF2B5EF4-FFF2-40B4-BE49-F238E27FC236}">
                <a16:creationId xmlns:a16="http://schemas.microsoft.com/office/drawing/2014/main" id="{C4F16969-8FE9-4AA7-8003-EEE114A7E815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3962400"/>
            <a:ext cx="457200" cy="1828800"/>
            <a:chOff x="460" y="2496"/>
            <a:chExt cx="288" cy="1152"/>
          </a:xfrm>
        </p:grpSpPr>
        <p:sp>
          <p:nvSpPr>
            <p:cNvPr id="122958" name="Rectangle 10">
              <a:extLst>
                <a:ext uri="{FF2B5EF4-FFF2-40B4-BE49-F238E27FC236}">
                  <a16:creationId xmlns:a16="http://schemas.microsoft.com/office/drawing/2014/main" id="{6AD83E16-CF11-4C35-BEAB-E29B4FB8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9" name="Rectangle 11">
              <a:extLst>
                <a:ext uri="{FF2B5EF4-FFF2-40B4-BE49-F238E27FC236}">
                  <a16:creationId xmlns:a16="http://schemas.microsoft.com/office/drawing/2014/main" id="{AB3D3873-410B-453B-A382-04BB2592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364" name="Group 12">
            <a:extLst>
              <a:ext uri="{FF2B5EF4-FFF2-40B4-BE49-F238E27FC236}">
                <a16:creationId xmlns:a16="http://schemas.microsoft.com/office/drawing/2014/main" id="{1BCC6C08-5FB4-477E-9131-FAEC5417C1BE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962400"/>
            <a:ext cx="457200" cy="1828800"/>
            <a:chOff x="879" y="2496"/>
            <a:chExt cx="288" cy="1152"/>
          </a:xfrm>
        </p:grpSpPr>
        <p:sp>
          <p:nvSpPr>
            <p:cNvPr id="122955" name="Rectangle 13">
              <a:extLst>
                <a:ext uri="{FF2B5EF4-FFF2-40B4-BE49-F238E27FC236}">
                  <a16:creationId xmlns:a16="http://schemas.microsoft.com/office/drawing/2014/main" id="{D26C17A8-B398-4D3E-906A-927157E4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6" name="Rectangle 14">
              <a:extLst>
                <a:ext uri="{FF2B5EF4-FFF2-40B4-BE49-F238E27FC236}">
                  <a16:creationId xmlns:a16="http://schemas.microsoft.com/office/drawing/2014/main" id="{FC4DF72E-60BD-46FD-BF93-10C0C1E4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7" name="Rectangle 15">
              <a:extLst>
                <a:ext uri="{FF2B5EF4-FFF2-40B4-BE49-F238E27FC236}">
                  <a16:creationId xmlns:a16="http://schemas.microsoft.com/office/drawing/2014/main" id="{D5887825-25C0-4D11-8BFB-67398397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368" name="Group 16">
            <a:extLst>
              <a:ext uri="{FF2B5EF4-FFF2-40B4-BE49-F238E27FC236}">
                <a16:creationId xmlns:a16="http://schemas.microsoft.com/office/drawing/2014/main" id="{7969B54F-238C-4005-96A3-A92C6CE38DF4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3962400"/>
            <a:ext cx="457200" cy="1828800"/>
            <a:chOff x="1276" y="2496"/>
            <a:chExt cx="288" cy="1152"/>
          </a:xfrm>
        </p:grpSpPr>
        <p:sp>
          <p:nvSpPr>
            <p:cNvPr id="122951" name="Rectangle 17">
              <a:extLst>
                <a:ext uri="{FF2B5EF4-FFF2-40B4-BE49-F238E27FC236}">
                  <a16:creationId xmlns:a16="http://schemas.microsoft.com/office/drawing/2014/main" id="{7AE0B297-6865-4CE9-A65A-3476863B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2" name="Rectangle 18">
              <a:extLst>
                <a:ext uri="{FF2B5EF4-FFF2-40B4-BE49-F238E27FC236}">
                  <a16:creationId xmlns:a16="http://schemas.microsoft.com/office/drawing/2014/main" id="{754C0930-5625-45E6-A0DB-EF58C4583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3" name="Rectangle 19">
              <a:extLst>
                <a:ext uri="{FF2B5EF4-FFF2-40B4-BE49-F238E27FC236}">
                  <a16:creationId xmlns:a16="http://schemas.microsoft.com/office/drawing/2014/main" id="{FD9792EF-25CB-41FD-89DA-67E55A4D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4" name="Rectangle 20">
              <a:extLst>
                <a:ext uri="{FF2B5EF4-FFF2-40B4-BE49-F238E27FC236}">
                  <a16:creationId xmlns:a16="http://schemas.microsoft.com/office/drawing/2014/main" id="{65238A9C-06B9-4973-B858-3D8FED81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373" name="Group 21">
            <a:extLst>
              <a:ext uri="{FF2B5EF4-FFF2-40B4-BE49-F238E27FC236}">
                <a16:creationId xmlns:a16="http://schemas.microsoft.com/office/drawing/2014/main" id="{3D81EBEC-E307-4707-8F63-ADA480D27B9E}"/>
              </a:ext>
            </a:extLst>
          </p:cNvPr>
          <p:cNvGrpSpPr>
            <a:grpSpLocks/>
          </p:cNvGrpSpPr>
          <p:nvPr/>
        </p:nvGrpSpPr>
        <p:grpSpPr bwMode="auto">
          <a:xfrm>
            <a:off x="2659063" y="3962400"/>
            <a:ext cx="457200" cy="1828800"/>
            <a:chOff x="1276" y="2496"/>
            <a:chExt cx="288" cy="1152"/>
          </a:xfrm>
        </p:grpSpPr>
        <p:sp>
          <p:nvSpPr>
            <p:cNvPr id="122947" name="Rectangle 22">
              <a:extLst>
                <a:ext uri="{FF2B5EF4-FFF2-40B4-BE49-F238E27FC236}">
                  <a16:creationId xmlns:a16="http://schemas.microsoft.com/office/drawing/2014/main" id="{E9562C62-E27C-4E3F-B931-A58AD9DD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48" name="Rectangle 23">
              <a:extLst>
                <a:ext uri="{FF2B5EF4-FFF2-40B4-BE49-F238E27FC236}">
                  <a16:creationId xmlns:a16="http://schemas.microsoft.com/office/drawing/2014/main" id="{0E301A22-2977-4703-8B75-D0FE4BB2B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49" name="Rectangle 24">
              <a:extLst>
                <a:ext uri="{FF2B5EF4-FFF2-40B4-BE49-F238E27FC236}">
                  <a16:creationId xmlns:a16="http://schemas.microsoft.com/office/drawing/2014/main" id="{94825DFD-C60E-4903-93B9-DDFFF80F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50" name="Rectangle 25">
              <a:extLst>
                <a:ext uri="{FF2B5EF4-FFF2-40B4-BE49-F238E27FC236}">
                  <a16:creationId xmlns:a16="http://schemas.microsoft.com/office/drawing/2014/main" id="{4912FE64-D0F6-471D-BC96-03805C70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34" name="Group 82">
            <a:extLst>
              <a:ext uri="{FF2B5EF4-FFF2-40B4-BE49-F238E27FC236}">
                <a16:creationId xmlns:a16="http://schemas.microsoft.com/office/drawing/2014/main" id="{0D3C39E2-B838-4D9A-BB6A-810116F214D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98750"/>
            <a:ext cx="1258888" cy="385763"/>
            <a:chOff x="624" y="1700"/>
            <a:chExt cx="793" cy="243"/>
          </a:xfrm>
        </p:grpSpPr>
        <p:sp>
          <p:nvSpPr>
            <p:cNvPr id="122944" name="Line 27">
              <a:extLst>
                <a:ext uri="{FF2B5EF4-FFF2-40B4-BE49-F238E27FC236}">
                  <a16:creationId xmlns:a16="http://schemas.microsoft.com/office/drawing/2014/main" id="{E72F5416-613E-4332-942A-43F4745FA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45" name="Line 28">
              <a:extLst>
                <a:ext uri="{FF2B5EF4-FFF2-40B4-BE49-F238E27FC236}">
                  <a16:creationId xmlns:a16="http://schemas.microsoft.com/office/drawing/2014/main" id="{9F751583-7912-4BAA-A431-438B3D7DB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1703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46" name="Line 29">
              <a:extLst>
                <a:ext uri="{FF2B5EF4-FFF2-40B4-BE49-F238E27FC236}">
                  <a16:creationId xmlns:a16="http://schemas.microsoft.com/office/drawing/2014/main" id="{1726F3F6-5F3C-43FE-9C99-0B7066B6E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7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2382" name="Group 30">
            <a:extLst>
              <a:ext uri="{FF2B5EF4-FFF2-40B4-BE49-F238E27FC236}">
                <a16:creationId xmlns:a16="http://schemas.microsoft.com/office/drawing/2014/main" id="{D8D43F95-7239-4C24-99FF-16ED8C0CAFCA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3962400"/>
            <a:ext cx="457200" cy="1828800"/>
            <a:chOff x="1276" y="2496"/>
            <a:chExt cx="288" cy="1152"/>
          </a:xfrm>
        </p:grpSpPr>
        <p:sp>
          <p:nvSpPr>
            <p:cNvPr id="122940" name="Rectangle 31">
              <a:extLst>
                <a:ext uri="{FF2B5EF4-FFF2-40B4-BE49-F238E27FC236}">
                  <a16:creationId xmlns:a16="http://schemas.microsoft.com/office/drawing/2014/main" id="{18A41AB1-A5A4-4D9F-A396-56D79EAF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41" name="Rectangle 32">
              <a:extLst>
                <a:ext uri="{FF2B5EF4-FFF2-40B4-BE49-F238E27FC236}">
                  <a16:creationId xmlns:a16="http://schemas.microsoft.com/office/drawing/2014/main" id="{297CEC27-96D8-4E51-9F32-55AC2CD2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42" name="Rectangle 33">
              <a:extLst>
                <a:ext uri="{FF2B5EF4-FFF2-40B4-BE49-F238E27FC236}">
                  <a16:creationId xmlns:a16="http://schemas.microsoft.com/office/drawing/2014/main" id="{3149542E-BBCE-4F98-9A3C-D4621AA1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43" name="Rectangle 34">
              <a:extLst>
                <a:ext uri="{FF2B5EF4-FFF2-40B4-BE49-F238E27FC236}">
                  <a16:creationId xmlns:a16="http://schemas.microsoft.com/office/drawing/2014/main" id="{4A5AFDF9-A35B-46A8-9128-EB6ADCBE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387" name="Group 35">
            <a:extLst>
              <a:ext uri="{FF2B5EF4-FFF2-40B4-BE49-F238E27FC236}">
                <a16:creationId xmlns:a16="http://schemas.microsoft.com/office/drawing/2014/main" id="{FFAA28F9-482B-4BE1-B377-09806EC7BD14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3962400"/>
            <a:ext cx="457200" cy="1828800"/>
            <a:chOff x="1276" y="2496"/>
            <a:chExt cx="288" cy="1152"/>
          </a:xfrm>
        </p:grpSpPr>
        <p:sp>
          <p:nvSpPr>
            <p:cNvPr id="122936" name="Rectangle 36">
              <a:extLst>
                <a:ext uri="{FF2B5EF4-FFF2-40B4-BE49-F238E27FC236}">
                  <a16:creationId xmlns:a16="http://schemas.microsoft.com/office/drawing/2014/main" id="{4DC02710-38B8-4348-ADB6-C5584F73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7" name="Rectangle 37">
              <a:extLst>
                <a:ext uri="{FF2B5EF4-FFF2-40B4-BE49-F238E27FC236}">
                  <a16:creationId xmlns:a16="http://schemas.microsoft.com/office/drawing/2014/main" id="{C6D475C4-E34B-4574-9655-471241BB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8" name="Rectangle 38">
              <a:extLst>
                <a:ext uri="{FF2B5EF4-FFF2-40B4-BE49-F238E27FC236}">
                  <a16:creationId xmlns:a16="http://schemas.microsoft.com/office/drawing/2014/main" id="{4D0D306B-1512-462B-BC49-BFA2AF77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9" name="Rectangle 39">
              <a:extLst>
                <a:ext uri="{FF2B5EF4-FFF2-40B4-BE49-F238E27FC236}">
                  <a16:creationId xmlns:a16="http://schemas.microsoft.com/office/drawing/2014/main" id="{3B2E477E-BEF7-4CE4-AAEC-E6FDFC4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396" name="Group 44">
            <a:extLst>
              <a:ext uri="{FF2B5EF4-FFF2-40B4-BE49-F238E27FC236}">
                <a16:creationId xmlns:a16="http://schemas.microsoft.com/office/drawing/2014/main" id="{C9F7190F-6E46-424C-B417-6069C73B136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62400"/>
            <a:ext cx="457200" cy="1828800"/>
            <a:chOff x="1276" y="2496"/>
            <a:chExt cx="288" cy="1152"/>
          </a:xfrm>
        </p:grpSpPr>
        <p:sp>
          <p:nvSpPr>
            <p:cNvPr id="122932" name="Rectangle 45">
              <a:extLst>
                <a:ext uri="{FF2B5EF4-FFF2-40B4-BE49-F238E27FC236}">
                  <a16:creationId xmlns:a16="http://schemas.microsoft.com/office/drawing/2014/main" id="{B8A199EB-9B73-4E0D-96F6-7C6C40B6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3" name="Rectangle 46">
              <a:extLst>
                <a:ext uri="{FF2B5EF4-FFF2-40B4-BE49-F238E27FC236}">
                  <a16:creationId xmlns:a16="http://schemas.microsoft.com/office/drawing/2014/main" id="{1F0033C1-629C-4F6B-A59F-B36D64F6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4" name="Rectangle 47">
              <a:extLst>
                <a:ext uri="{FF2B5EF4-FFF2-40B4-BE49-F238E27FC236}">
                  <a16:creationId xmlns:a16="http://schemas.microsoft.com/office/drawing/2014/main" id="{04D9E34C-FFB2-459E-8F86-61CB4D9DF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5" name="Rectangle 48">
              <a:extLst>
                <a:ext uri="{FF2B5EF4-FFF2-40B4-BE49-F238E27FC236}">
                  <a16:creationId xmlns:a16="http://schemas.microsoft.com/office/drawing/2014/main" id="{1A754F68-522E-420F-B756-C102D515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01" name="Group 49">
            <a:extLst>
              <a:ext uri="{FF2B5EF4-FFF2-40B4-BE49-F238E27FC236}">
                <a16:creationId xmlns:a16="http://schemas.microsoft.com/office/drawing/2014/main" id="{6E0491AC-9C64-4D22-A802-1D6A0C8B203A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3962400"/>
            <a:ext cx="457200" cy="1828800"/>
            <a:chOff x="1276" y="2496"/>
            <a:chExt cx="288" cy="1152"/>
          </a:xfrm>
        </p:grpSpPr>
        <p:sp>
          <p:nvSpPr>
            <p:cNvPr id="122928" name="Rectangle 50">
              <a:extLst>
                <a:ext uri="{FF2B5EF4-FFF2-40B4-BE49-F238E27FC236}">
                  <a16:creationId xmlns:a16="http://schemas.microsoft.com/office/drawing/2014/main" id="{E8CC36C0-2D5C-4FFD-9B02-9F330E54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9" name="Rectangle 51">
              <a:extLst>
                <a:ext uri="{FF2B5EF4-FFF2-40B4-BE49-F238E27FC236}">
                  <a16:creationId xmlns:a16="http://schemas.microsoft.com/office/drawing/2014/main" id="{2AC7912F-983C-4F58-9461-6B385DBC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0" name="Rectangle 52">
              <a:extLst>
                <a:ext uri="{FF2B5EF4-FFF2-40B4-BE49-F238E27FC236}">
                  <a16:creationId xmlns:a16="http://schemas.microsoft.com/office/drawing/2014/main" id="{55B4C11F-EBD8-496B-AD9C-300855F6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31" name="Rectangle 53">
              <a:extLst>
                <a:ext uri="{FF2B5EF4-FFF2-40B4-BE49-F238E27FC236}">
                  <a16:creationId xmlns:a16="http://schemas.microsoft.com/office/drawing/2014/main" id="{E9F77FC8-0F20-452D-AC65-ABA5E573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06" name="Group 54">
            <a:extLst>
              <a:ext uri="{FF2B5EF4-FFF2-40B4-BE49-F238E27FC236}">
                <a16:creationId xmlns:a16="http://schemas.microsoft.com/office/drawing/2014/main" id="{AAEF71FE-17AD-47C7-9F73-487FDDDDA6C1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3962400"/>
            <a:ext cx="457200" cy="1828800"/>
            <a:chOff x="1276" y="2496"/>
            <a:chExt cx="288" cy="1152"/>
          </a:xfrm>
        </p:grpSpPr>
        <p:sp>
          <p:nvSpPr>
            <p:cNvPr id="122924" name="Rectangle 55">
              <a:extLst>
                <a:ext uri="{FF2B5EF4-FFF2-40B4-BE49-F238E27FC236}">
                  <a16:creationId xmlns:a16="http://schemas.microsoft.com/office/drawing/2014/main" id="{EA289209-517D-4B27-98DC-F3F20E61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5" name="Rectangle 56">
              <a:extLst>
                <a:ext uri="{FF2B5EF4-FFF2-40B4-BE49-F238E27FC236}">
                  <a16:creationId xmlns:a16="http://schemas.microsoft.com/office/drawing/2014/main" id="{EA92EB0D-7004-4A77-B4BC-41913C7A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6" name="Rectangle 57">
              <a:extLst>
                <a:ext uri="{FF2B5EF4-FFF2-40B4-BE49-F238E27FC236}">
                  <a16:creationId xmlns:a16="http://schemas.microsoft.com/office/drawing/2014/main" id="{2FDD4646-4F2B-4A3B-B836-038170D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7" name="Rectangle 58">
              <a:extLst>
                <a:ext uri="{FF2B5EF4-FFF2-40B4-BE49-F238E27FC236}">
                  <a16:creationId xmlns:a16="http://schemas.microsoft.com/office/drawing/2014/main" id="{2A768F47-8BB1-4AB8-9BB1-BC6535E6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11" name="Group 59">
            <a:extLst>
              <a:ext uri="{FF2B5EF4-FFF2-40B4-BE49-F238E27FC236}">
                <a16:creationId xmlns:a16="http://schemas.microsoft.com/office/drawing/2014/main" id="{DA73F565-E162-49A6-A377-416F4F8E165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457200" cy="1828800"/>
            <a:chOff x="1276" y="2496"/>
            <a:chExt cx="288" cy="1152"/>
          </a:xfrm>
        </p:grpSpPr>
        <p:sp>
          <p:nvSpPr>
            <p:cNvPr id="122920" name="Rectangle 60">
              <a:extLst>
                <a:ext uri="{FF2B5EF4-FFF2-40B4-BE49-F238E27FC236}">
                  <a16:creationId xmlns:a16="http://schemas.microsoft.com/office/drawing/2014/main" id="{B6B74A7D-2F1B-4656-B687-4E0EDFA5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1" name="Rectangle 61">
              <a:extLst>
                <a:ext uri="{FF2B5EF4-FFF2-40B4-BE49-F238E27FC236}">
                  <a16:creationId xmlns:a16="http://schemas.microsoft.com/office/drawing/2014/main" id="{A95ED3EF-143D-4409-B006-F4DA6417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2" name="Rectangle 62">
              <a:extLst>
                <a:ext uri="{FF2B5EF4-FFF2-40B4-BE49-F238E27FC236}">
                  <a16:creationId xmlns:a16="http://schemas.microsoft.com/office/drawing/2014/main" id="{FEB7F6E5-8EE8-4B17-99C7-25B185B1E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0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23" name="Rectangle 63">
              <a:extLst>
                <a:ext uri="{FF2B5EF4-FFF2-40B4-BE49-F238E27FC236}">
                  <a16:creationId xmlns:a16="http://schemas.microsoft.com/office/drawing/2014/main" id="{55585E72-1734-4642-AA7D-1E9D7875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16" name="Group 64">
            <a:extLst>
              <a:ext uri="{FF2B5EF4-FFF2-40B4-BE49-F238E27FC236}">
                <a16:creationId xmlns:a16="http://schemas.microsoft.com/office/drawing/2014/main" id="{92BFFDDC-02BE-4954-A756-68BFAB9715C9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3962400"/>
            <a:ext cx="457200" cy="1828800"/>
            <a:chOff x="1276" y="2496"/>
            <a:chExt cx="288" cy="1152"/>
          </a:xfrm>
        </p:grpSpPr>
        <p:sp>
          <p:nvSpPr>
            <p:cNvPr id="122916" name="Rectangle 65">
              <a:extLst>
                <a:ext uri="{FF2B5EF4-FFF2-40B4-BE49-F238E27FC236}">
                  <a16:creationId xmlns:a16="http://schemas.microsoft.com/office/drawing/2014/main" id="{3A1E6143-260A-42DC-A558-E095228C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7" name="Rectangle 66">
              <a:extLst>
                <a:ext uri="{FF2B5EF4-FFF2-40B4-BE49-F238E27FC236}">
                  <a16:creationId xmlns:a16="http://schemas.microsoft.com/office/drawing/2014/main" id="{04ACCD10-5250-4A25-A624-EDE42F6F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8" name="Rectangle 67">
              <a:extLst>
                <a:ext uri="{FF2B5EF4-FFF2-40B4-BE49-F238E27FC236}">
                  <a16:creationId xmlns:a16="http://schemas.microsoft.com/office/drawing/2014/main" id="{C9F928EB-E396-4F1D-BBE1-CE9C299A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9" name="Rectangle 68">
              <a:extLst>
                <a:ext uri="{FF2B5EF4-FFF2-40B4-BE49-F238E27FC236}">
                  <a16:creationId xmlns:a16="http://schemas.microsoft.com/office/drawing/2014/main" id="{0BF2010F-B9FA-4D3F-A70F-DE825B135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1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21" name="Group 69">
            <a:extLst>
              <a:ext uri="{FF2B5EF4-FFF2-40B4-BE49-F238E27FC236}">
                <a16:creationId xmlns:a16="http://schemas.microsoft.com/office/drawing/2014/main" id="{8896C46E-57C4-4D2F-AA26-007464AC6706}"/>
              </a:ext>
            </a:extLst>
          </p:cNvPr>
          <p:cNvGrpSpPr>
            <a:grpSpLocks/>
          </p:cNvGrpSpPr>
          <p:nvPr/>
        </p:nvGrpSpPr>
        <p:grpSpPr bwMode="auto">
          <a:xfrm>
            <a:off x="7764463" y="3962400"/>
            <a:ext cx="457200" cy="1828800"/>
            <a:chOff x="1276" y="2496"/>
            <a:chExt cx="288" cy="1152"/>
          </a:xfrm>
        </p:grpSpPr>
        <p:sp>
          <p:nvSpPr>
            <p:cNvPr id="122912" name="Rectangle 70">
              <a:extLst>
                <a:ext uri="{FF2B5EF4-FFF2-40B4-BE49-F238E27FC236}">
                  <a16:creationId xmlns:a16="http://schemas.microsoft.com/office/drawing/2014/main" id="{5854D558-584B-4B49-95BD-F2AFA1084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1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3" name="Rectangle 71">
              <a:extLst>
                <a:ext uri="{FF2B5EF4-FFF2-40B4-BE49-F238E27FC236}">
                  <a16:creationId xmlns:a16="http://schemas.microsoft.com/office/drawing/2014/main" id="{E887184B-4976-4EB4-BD95-0E75A54FB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96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2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4" name="Rectangle 72">
              <a:extLst>
                <a:ext uri="{FF2B5EF4-FFF2-40B4-BE49-F238E27FC236}">
                  <a16:creationId xmlns:a16="http://schemas.microsoft.com/office/drawing/2014/main" id="{EA9E1867-7E84-4BC4-8233-5FC6AD032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880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3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122915" name="Rectangle 73">
              <a:extLst>
                <a:ext uri="{FF2B5EF4-FFF2-40B4-BE49-F238E27FC236}">
                  <a16:creationId xmlns:a16="http://schemas.microsoft.com/office/drawing/2014/main" id="{47BBC2BB-B5D9-4C2D-92D8-5937D1EC0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264"/>
              <a:ext cx="288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4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grpSp>
        <p:nvGrpSpPr>
          <p:cNvPr id="612438" name="Group 86">
            <a:extLst>
              <a:ext uri="{FF2B5EF4-FFF2-40B4-BE49-F238E27FC236}">
                <a16:creationId xmlns:a16="http://schemas.microsoft.com/office/drawing/2014/main" id="{A638F3A2-5286-41CF-B519-AAF7424338AC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5791200"/>
            <a:ext cx="7688263" cy="366713"/>
            <a:chOff x="402" y="3648"/>
            <a:chExt cx="4843" cy="231"/>
          </a:xfrm>
        </p:grpSpPr>
        <p:sp>
          <p:nvSpPr>
            <p:cNvPr id="122902" name="Text Box 75">
              <a:extLst>
                <a:ext uri="{FF2B5EF4-FFF2-40B4-BE49-F238E27FC236}">
                  <a16:creationId xmlns:a16="http://schemas.microsoft.com/office/drawing/2014/main" id="{EFDD927F-B97F-446E-BDD7-2DFFD4295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3" name="Text Box 76">
              <a:extLst>
                <a:ext uri="{FF2B5EF4-FFF2-40B4-BE49-F238E27FC236}">
                  <a16:creationId xmlns:a16="http://schemas.microsoft.com/office/drawing/2014/main" id="{F86A5002-CEFA-4602-85D9-7B3FC304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4" name="Text Box 77">
              <a:extLst>
                <a:ext uri="{FF2B5EF4-FFF2-40B4-BE49-F238E27FC236}">
                  <a16:creationId xmlns:a16="http://schemas.microsoft.com/office/drawing/2014/main" id="{8B9B9E1C-9A39-488E-B24B-FF7B5C15E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5" name="Text Box 78">
              <a:extLst>
                <a:ext uri="{FF2B5EF4-FFF2-40B4-BE49-F238E27FC236}">
                  <a16:creationId xmlns:a16="http://schemas.microsoft.com/office/drawing/2014/main" id="{2CCFBC3B-A85F-4E25-9180-86F1DC682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6" name="Text Box 79">
              <a:extLst>
                <a:ext uri="{FF2B5EF4-FFF2-40B4-BE49-F238E27FC236}">
                  <a16:creationId xmlns:a16="http://schemas.microsoft.com/office/drawing/2014/main" id="{BBCB779D-61AD-4D66-A0B8-F53955957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7" name="Text Box 80">
              <a:extLst>
                <a:ext uri="{FF2B5EF4-FFF2-40B4-BE49-F238E27FC236}">
                  <a16:creationId xmlns:a16="http://schemas.microsoft.com/office/drawing/2014/main" id="{54C598DA-D0AE-454F-B466-753A7F1CD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8" name="Text Box 81">
              <a:extLst>
                <a:ext uri="{FF2B5EF4-FFF2-40B4-BE49-F238E27FC236}">
                  <a16:creationId xmlns:a16="http://schemas.microsoft.com/office/drawing/2014/main" id="{EE650288-55DB-4149-B0A3-27A7F2F57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09" name="Text Box 83">
              <a:extLst>
                <a:ext uri="{FF2B5EF4-FFF2-40B4-BE49-F238E27FC236}">
                  <a16:creationId xmlns:a16="http://schemas.microsoft.com/office/drawing/2014/main" id="{674BBCEB-AC24-4542-A89E-C41311610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10" name="Text Box 84">
              <a:extLst>
                <a:ext uri="{FF2B5EF4-FFF2-40B4-BE49-F238E27FC236}">
                  <a16:creationId xmlns:a16="http://schemas.microsoft.com/office/drawing/2014/main" id="{C36A9E3D-DED6-4C6E-BDDB-FF73BCB50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22911" name="Text Box 85">
              <a:extLst>
                <a:ext uri="{FF2B5EF4-FFF2-40B4-BE49-F238E27FC236}">
                  <a16:creationId xmlns:a16="http://schemas.microsoft.com/office/drawing/2014/main" id="{44D36A93-4BD2-45C9-A730-C9FD15B3E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1" y="36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x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12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245C1A4F-BFA7-45FB-A911-787CE1FD9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Least Recently Used Algorithm (LRU) </a:t>
            </a:r>
            <a:endParaRPr lang="en-GB" altLang="en-US" dirty="0"/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5C700EDB-3C13-41B7-A032-36D5B382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3214015-A2A3-4076-BB1D-F9662FBDCBE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93A24092-69C1-419E-ABAA-762ED7B7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3F9C5B50-0F7C-456D-B76B-55109E173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4" name="Rectangle 7">
            <a:extLst>
              <a:ext uri="{FF2B5EF4-FFF2-40B4-BE49-F238E27FC236}">
                <a16:creationId xmlns:a16="http://schemas.microsoft.com/office/drawing/2014/main" id="{264A7E05-1C8A-441E-A668-40B664ABE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Sequence: </a:t>
            </a:r>
            <a:r>
              <a:rPr lang="en-GB" altLang="en-US"/>
              <a:t>0 1 2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endParaRPr lang="en-US" altLang="en-US">
              <a:solidFill>
                <a:srgbClr val="320064"/>
              </a:solidFill>
            </a:endParaRPr>
          </a:p>
        </p:txBody>
      </p:sp>
      <p:pic>
        <p:nvPicPr>
          <p:cNvPr id="124935" name="Picture 9">
            <a:extLst>
              <a:ext uri="{FF2B5EF4-FFF2-40B4-BE49-F238E27FC236}">
                <a16:creationId xmlns:a16="http://schemas.microsoft.com/office/drawing/2014/main" id="{E082A516-8A49-4556-A1FD-A172232B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3463"/>
            <a:ext cx="8915400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458" name="Line 10">
            <a:extLst>
              <a:ext uri="{FF2B5EF4-FFF2-40B4-BE49-F238E27FC236}">
                <a16:creationId xmlns:a16="http://schemas.microsoft.com/office/drawing/2014/main" id="{F4060AAE-42EF-46EA-A34B-54007FD71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13" y="3252788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459" name="Line 11">
            <a:extLst>
              <a:ext uri="{FF2B5EF4-FFF2-40B4-BE49-F238E27FC236}">
                <a16:creationId xmlns:a16="http://schemas.microsoft.com/office/drawing/2014/main" id="{79A52D5B-13FE-4F26-87DB-0A6EC4BCB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0" cy="2133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16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F43C526A-FFCC-42D1-A11E-8DCC26579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Clock Algorithm With Reference Bit</a:t>
            </a:r>
            <a:endParaRPr lang="en-GB" altLang="en-US" dirty="0"/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8FEFB731-2AB4-480F-AE0A-9F753EA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BBC6D98-BA0B-47C1-B7C2-2E17EA955302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59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E2E61946-EB64-4392-9DA8-A4A7C34B0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5AD4B3ED-7F02-4B60-AE03-40DF42E0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6982" name="Picture 8">
            <a:extLst>
              <a:ext uri="{FF2B5EF4-FFF2-40B4-BE49-F238E27FC236}">
                <a16:creationId xmlns:a16="http://schemas.microsoft.com/office/drawing/2014/main" id="{C84CAC76-874A-4B3A-BC46-19AA8153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066800"/>
            <a:ext cx="43672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387EE50E-9FEA-40E5-B284-8B36807EC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Memory Requirements for a process:</a:t>
            </a:r>
            <a:br>
              <a:rPr lang="en-GB" altLang="en-US" dirty="0"/>
            </a:br>
            <a:r>
              <a:rPr lang="en-GB" altLang="en-US" dirty="0"/>
              <a:t>Standard Virtual Memory Environment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2E67FCC-9BE9-4802-A072-6F822B12A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C0E556D-B426-47F3-9424-EBAA1B37F81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A657A38-90D3-454E-8157-B125BB42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9FAACA05-BFE6-4140-A300-2C60EF56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0" name="Group 18">
            <a:extLst>
              <a:ext uri="{FF2B5EF4-FFF2-40B4-BE49-F238E27FC236}">
                <a16:creationId xmlns:a16="http://schemas.microsoft.com/office/drawing/2014/main" id="{B5629685-9963-4A75-8E41-2397146A525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752600"/>
            <a:ext cx="3429000" cy="3657600"/>
            <a:chOff x="1728" y="1104"/>
            <a:chExt cx="2160" cy="2304"/>
          </a:xfrm>
        </p:grpSpPr>
        <p:sp>
          <p:nvSpPr>
            <p:cNvPr id="21515" name="Rectangle 9">
              <a:extLst>
                <a:ext uri="{FF2B5EF4-FFF2-40B4-BE49-F238E27FC236}">
                  <a16:creationId xmlns:a16="http://schemas.microsoft.com/office/drawing/2014/main" id="{DFAB487D-0231-4722-B291-5BA84E1A8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04"/>
              <a:ext cx="2160" cy="33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Process Control Block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21516" name="Rectangle 11">
              <a:extLst>
                <a:ext uri="{FF2B5EF4-FFF2-40B4-BE49-F238E27FC236}">
                  <a16:creationId xmlns:a16="http://schemas.microsoft.com/office/drawing/2014/main" id="{AB2F86CB-5CCD-41FC-8AB5-48BB7891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40"/>
              <a:ext cx="2160" cy="7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Program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21517" name="Rectangle 12">
              <a:extLst>
                <a:ext uri="{FF2B5EF4-FFF2-40B4-BE49-F238E27FC236}">
                  <a16:creationId xmlns:a16="http://schemas.microsoft.com/office/drawing/2014/main" id="{5F0EB7EF-FA1D-4AB6-86A9-DA0A02137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160" cy="7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Heap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72A1C059-0BEE-4C44-9C73-1053A637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2160" cy="52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Stack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sp>
        <p:nvSpPr>
          <p:cNvPr id="21511" name="Line 14">
            <a:extLst>
              <a:ext uri="{FF2B5EF4-FFF2-40B4-BE49-F238E27FC236}">
                <a16:creationId xmlns:a16="http://schemas.microsoft.com/office/drawing/2014/main" id="{0EDBB107-0E68-4642-A0D3-6F68D2844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2" name="Text Box 15">
            <a:extLst>
              <a:ext uri="{FF2B5EF4-FFF2-40B4-BE49-F238E27FC236}">
                <a16:creationId xmlns:a16="http://schemas.microsoft.com/office/drawing/2014/main" id="{CB1FD794-DA82-4C4F-9EE8-595CDDF03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57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Top of Stack</a:t>
            </a:r>
            <a:endParaRPr lang="en-US" altLang="en-US"/>
          </a:p>
        </p:txBody>
      </p:sp>
      <p:sp>
        <p:nvSpPr>
          <p:cNvPr id="21513" name="Line 16">
            <a:extLst>
              <a:ext uri="{FF2B5EF4-FFF2-40B4-BE49-F238E27FC236}">
                <a16:creationId xmlns:a16="http://schemas.microsoft.com/office/drawing/2014/main" id="{F4A4E9B9-B934-438B-BFAC-0BABFA9CB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752600"/>
            <a:ext cx="0" cy="3657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4" name="Text Box 17">
            <a:extLst>
              <a:ext uri="{FF2B5EF4-FFF2-40B4-BE49-F238E27FC236}">
                <a16:creationId xmlns:a16="http://schemas.microsoft.com/office/drawing/2014/main" id="{94CB4DFF-FBB2-4A57-9378-129B5D11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90888"/>
            <a:ext cx="13716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Virtual Address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09810579-5A94-435A-877D-0AEF7C010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Clock Algorithm With NRU Strategy</a:t>
            </a:r>
            <a:endParaRPr lang="en-GB" altLang="en-US" dirty="0"/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C5E6A4B8-E5C4-4B6D-8276-9405B334D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8301FFE-58B9-484C-87D2-20DC6BC5D77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4037FB6D-8F60-410C-97AF-9D599158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BFA34F54-5C71-4F0C-9379-5C633313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0" name="Rectangle 7">
            <a:extLst>
              <a:ext uri="{FF2B5EF4-FFF2-40B4-BE49-F238E27FC236}">
                <a16:creationId xmlns:a16="http://schemas.microsoft.com/office/drawing/2014/main" id="{DE8EBE62-DFDC-4231-B482-40223116C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2 bits required: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Referenced Bit (R).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Modified Bit (M).</a:t>
            </a:r>
          </a:p>
          <a:p>
            <a:pPr lvl="1" eaLnBrk="1" hangingPunct="1"/>
            <a:endParaRPr lang="en-US" altLang="en-US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>
                <a:solidFill>
                  <a:srgbClr val="320064"/>
                </a:solidFill>
              </a:rPr>
              <a:t>Rules:</a:t>
            </a:r>
          </a:p>
          <a:p>
            <a:pPr lvl="1" eaLnBrk="1" hangingPunct="1"/>
            <a:r>
              <a:rPr lang="en-US" altLang="en-US">
                <a:solidFill>
                  <a:srgbClr val="320064"/>
                </a:solidFill>
              </a:rPr>
              <a:t>R &amp; M initially set to 0.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When a page is referenced, its R bit is set to 1</a:t>
            </a:r>
            <a:r>
              <a:rPr lang="en-US" altLang="en-US">
                <a:solidFill>
                  <a:srgbClr val="320064"/>
                </a:solidFill>
              </a:rPr>
              <a:t>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When a page is modified, its R and M bits are set to 1.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Periodic initialization of R.</a:t>
            </a:r>
            <a:endParaRPr lang="en-US" altLang="en-US">
              <a:solidFill>
                <a:srgbClr val="320064"/>
              </a:solidFill>
            </a:endParaRPr>
          </a:p>
        </p:txBody>
      </p:sp>
      <p:pic>
        <p:nvPicPr>
          <p:cNvPr id="129031" name="Picture 8">
            <a:extLst>
              <a:ext uri="{FF2B5EF4-FFF2-40B4-BE49-F238E27FC236}">
                <a16:creationId xmlns:a16="http://schemas.microsoft.com/office/drawing/2014/main" id="{89F5E8AA-66EB-45B5-823D-EB4DDCE1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3886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>
            <a:extLst>
              <a:ext uri="{FF2B5EF4-FFF2-40B4-BE49-F238E27FC236}">
                <a16:creationId xmlns:a16="http://schemas.microsoft.com/office/drawing/2014/main" id="{E6AA149F-2484-49E3-A40A-7511C31A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Two Handed Clock</a:t>
            </a:r>
            <a:endParaRPr lang="en-GB" altLang="en-US" dirty="0"/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935F2AAB-B2B6-476F-90B7-8632C728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76B528A-1F6F-4FCC-8255-AA3A072CFCE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27DF222E-7A7B-44F8-95D1-742A138D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4FEDA46A-AF66-4F61-BA56-302C6211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1078" name="Picture 8">
            <a:extLst>
              <a:ext uri="{FF2B5EF4-FFF2-40B4-BE49-F238E27FC236}">
                <a16:creationId xmlns:a16="http://schemas.microsoft.com/office/drawing/2014/main" id="{C45E8A3B-BF8A-4DF2-BA6A-E09993E7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066800"/>
            <a:ext cx="51625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8BE11808-C81D-4279-B0EB-843681826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Stack Algorithms</a:t>
            </a:r>
            <a:endParaRPr lang="en-GB" altLang="en-US" dirty="0"/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4CA43482-3B1A-411F-A5C7-C60A83A4A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4DBD86B-5296-45FE-8D33-632E90269158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B6724177-7089-449F-A50B-872B0EFB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51978E97-5B0F-4F6B-97DB-FBFABBE6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6" name="Rectangle 9">
            <a:extLst>
              <a:ext uri="{FF2B5EF4-FFF2-40B4-BE49-F238E27FC236}">
                <a16:creationId xmlns:a16="http://schemas.microsoft.com/office/drawing/2014/main" id="{ED22720F-5546-418F-8C5C-46C7A800B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267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Any algorithm where the set of pages for n frames would be a subset of the set of pages for n+1 frames.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 sz="2000">
                <a:solidFill>
                  <a:srgbClr val="320064"/>
                </a:solidFill>
              </a:rPr>
              <a:t>Does not suffer from Belady’s algorithm.</a:t>
            </a:r>
            <a:r>
              <a:rPr lang="en-GB" altLang="en-US" sz="2400">
                <a:solidFill>
                  <a:srgbClr val="320064"/>
                </a:solidFill>
              </a:rPr>
              <a:t> </a:t>
            </a:r>
            <a:endParaRPr lang="en-US" altLang="en-US" sz="2400">
              <a:solidFill>
                <a:srgbClr val="320064"/>
              </a:solidFill>
            </a:endParaRPr>
          </a:p>
        </p:txBody>
      </p:sp>
      <p:pic>
        <p:nvPicPr>
          <p:cNvPr id="133127" name="Picture 10">
            <a:extLst>
              <a:ext uri="{FF2B5EF4-FFF2-40B4-BE49-F238E27FC236}">
                <a16:creationId xmlns:a16="http://schemas.microsoft.com/office/drawing/2014/main" id="{9FA1D830-B0CB-42C5-937B-0106CEC2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8957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1800C61A-BA30-4020-93B6-AB653FF6A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Shared Memory 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&amp;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Shared Libraries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BF955A5B-DE50-4862-9A7E-7EADF975B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923B77D-A819-46A5-97A5-1426839DDCC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A9F29BB0-0E10-4EC6-97BC-5C06660C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B38943E8-BE41-44EF-ABCA-46684753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F04779BA-9434-4C31-BC2B-2A749D3E2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What is Shared Memory?</a:t>
            </a:r>
            <a:endParaRPr lang="en-GB" altLang="en-US" dirty="0"/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2CB1C679-D7D6-491A-A027-696F9C62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B001326-13B3-42CE-A03D-4E506509780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5E710B23-FA14-440A-9E3C-BDDEE7E3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2274FC50-BE92-49CF-B74D-0DFE8982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8" name="Rectangle 7">
            <a:extLst>
              <a:ext uri="{FF2B5EF4-FFF2-40B4-BE49-F238E27FC236}">
                <a16:creationId xmlns:a16="http://schemas.microsoft.com/office/drawing/2014/main" id="{F72A8DA3-9078-4EC6-A22F-81D86FAB3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820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Sharing data between processes can be as simple as reading and writing a variable in code (Pointer or not) on shared memory systems.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e.g.,      </a:t>
            </a:r>
            <a:r>
              <a:rPr lang="en-GB" altLang="en-US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int *</a:t>
            </a:r>
            <a:r>
              <a:rPr lang="en-GB" altLang="en-US">
                <a:latin typeface="Arial Unicode MS" panose="020B0604020202020204" pitchFamily="34" charset="-128"/>
                <a:ea typeface="Arial Unicode MS" panose="020B0604020202020204" pitchFamily="34" charset="-128"/>
              </a:rPr>
              <a:t>mySharedInt</a:t>
            </a:r>
            <a:r>
              <a:rPr lang="en-GB" altLang="en-US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; …</a:t>
            </a:r>
          </a:p>
          <a:p>
            <a:pPr marL="1279525" lvl="4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GB" altLang="en-US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    (*</a:t>
            </a:r>
            <a:r>
              <a:rPr lang="en-GB" altLang="en-US">
                <a:latin typeface="Arial Unicode MS" panose="020B0604020202020204" pitchFamily="34" charset="-128"/>
                <a:ea typeface="Arial Unicode MS" panose="020B0604020202020204" pitchFamily="34" charset="-128"/>
              </a:rPr>
              <a:t>mySharedInt)++; </a:t>
            </a:r>
            <a:r>
              <a:rPr lang="en-GB" altLang="en-US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//Example not safe at all without protections in place!!!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Usually reserved to systems that share the same RAM.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Processes managed on the same OS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As opposed to what was said before! (See next slide).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Dual Socket PCs.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SGI ALTIX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B128804E-7EC6-48C5-A04F-D70B91DA7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Why Shared Memory?</a:t>
            </a:r>
            <a:endParaRPr lang="en-GB" altLang="en-US" dirty="0"/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FA687CE9-D4D8-422E-AB65-02F44EFA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3F12E70-CC14-4277-B258-FF67D1F76FAB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2CB87DE2-8FD6-4A4D-AC8D-63A12D41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5E5CFCE9-3FE3-44DC-8749-DB6CBA07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6" name="Rectangle 7">
            <a:extLst>
              <a:ext uri="{FF2B5EF4-FFF2-40B4-BE49-F238E27FC236}">
                <a16:creationId xmlns:a16="http://schemas.microsoft.com/office/drawing/2014/main" id="{F3CA567B-A6FD-49D1-9609-568AAE4A4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Relatively fast for communication and synchronization.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No System Calls.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E.g. Dekker’s algorithm.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Easy MMU implementation.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Saves memory as some library code can be loaded once and shared among processes.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Graphics &amp; sound drivers, etc… 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Simple Algorithms for Inter-Process Communications.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E.g., Ring Buffers &amp; Pipes.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One process read permission, write permission for the other (pipes).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7FF2EC8C-C9C6-43DE-A4A1-CF1BBE68C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Shared Memory between processes</a:t>
            </a:r>
            <a:endParaRPr lang="en-GB" altLang="en-US" dirty="0"/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BB68349B-FC2F-423B-A6F8-389F4206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1B48F0B-42B3-49D6-9BA7-BC7943D8103A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499E672C-0160-447C-81B2-381D357D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DF6AF684-0D90-4AF5-A99D-55B309AD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4" name="Rectangle 7">
            <a:extLst>
              <a:ext uri="{FF2B5EF4-FFF2-40B4-BE49-F238E27FC236}">
                <a16:creationId xmlns:a16="http://schemas.microsoft.com/office/drawing/2014/main" id="{640AC163-D08A-4D52-9016-035BC00A0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Processes can request/setup a shared memory region.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See POSIX standard.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This can be achieved through paging.  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One or more common pages are inserted.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See code in IPC lectures.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rgbClr val="320064"/>
                </a:solidFill>
              </a:rPr>
              <a:t>Mapped memory.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FE29B967-33F6-4774-80D5-2DAFFE3DE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Example: Common page table entries </a:t>
            </a:r>
            <a:endParaRPr lang="en-GB" altLang="en-US" dirty="0"/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10ABC6FB-67C2-481C-BB7E-3407CB18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71AD724-5C41-4C0A-9F92-561E54B78693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7DDE8F48-E2C8-40EC-9487-85F8D705D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48C905D9-2C16-4E29-8916-8B906B10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2" name="Rectangle 9">
            <a:extLst>
              <a:ext uri="{FF2B5EF4-FFF2-40B4-BE49-F238E27FC236}">
                <a16:creationId xmlns:a16="http://schemas.microsoft.com/office/drawing/2014/main" id="{8C252C9D-1E99-4669-A899-82BA3AB2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43" name="Rectangle 10">
            <a:extLst>
              <a:ext uri="{FF2B5EF4-FFF2-40B4-BE49-F238E27FC236}">
                <a16:creationId xmlns:a16="http://schemas.microsoft.com/office/drawing/2014/main" id="{76A288A0-AF06-4530-93CA-6D124DA1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057400"/>
            <a:ext cx="609600" cy="5334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44" name="Rectangle 11">
            <a:extLst>
              <a:ext uri="{FF2B5EF4-FFF2-40B4-BE49-F238E27FC236}">
                <a16:creationId xmlns:a16="http://schemas.microsoft.com/office/drawing/2014/main" id="{4737E158-1E7C-4869-8389-3522C613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0"/>
            <a:ext cx="609600" cy="533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45" name="Rectangle 12">
            <a:extLst>
              <a:ext uri="{FF2B5EF4-FFF2-40B4-BE49-F238E27FC236}">
                <a16:creationId xmlns:a16="http://schemas.microsoft.com/office/drawing/2014/main" id="{91629AD1-D499-4B35-A499-5C7CCF73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609600" cy="5334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46" name="Rectangle 13">
            <a:extLst>
              <a:ext uri="{FF2B5EF4-FFF2-40B4-BE49-F238E27FC236}">
                <a16:creationId xmlns:a16="http://schemas.microsoft.com/office/drawing/2014/main" id="{36B2A828-33FA-48C1-930D-D5BA8C87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574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47" name="Rectangle 14">
            <a:extLst>
              <a:ext uri="{FF2B5EF4-FFF2-40B4-BE49-F238E27FC236}">
                <a16:creationId xmlns:a16="http://schemas.microsoft.com/office/drawing/2014/main" id="{023D9828-AB8F-4E7F-A432-B18C819A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574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48" name="Rectangle 15">
            <a:extLst>
              <a:ext uri="{FF2B5EF4-FFF2-40B4-BE49-F238E27FC236}">
                <a16:creationId xmlns:a16="http://schemas.microsoft.com/office/drawing/2014/main" id="{2CAC1B5B-D073-4BC4-83BC-D35A3447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609600" cy="533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49" name="Rectangle 16">
            <a:extLst>
              <a:ext uri="{FF2B5EF4-FFF2-40B4-BE49-F238E27FC236}">
                <a16:creationId xmlns:a16="http://schemas.microsoft.com/office/drawing/2014/main" id="{AE0A77E2-D4BB-4A10-8F11-29810DD9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057400"/>
            <a:ext cx="609600" cy="533400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0" name="Rectangle 17">
            <a:extLst>
              <a:ext uri="{FF2B5EF4-FFF2-40B4-BE49-F238E27FC236}">
                <a16:creationId xmlns:a16="http://schemas.microsoft.com/office/drawing/2014/main" id="{DDA826ED-8524-4F6C-B663-2B432F91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609600" cy="5334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1" name="Rectangle 18">
            <a:extLst>
              <a:ext uri="{FF2B5EF4-FFF2-40B4-BE49-F238E27FC236}">
                <a16:creationId xmlns:a16="http://schemas.microsoft.com/office/drawing/2014/main" id="{C3816BA8-AA78-4CE5-9030-F729483D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0574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52" name="Rectangle 19">
            <a:extLst>
              <a:ext uri="{FF2B5EF4-FFF2-40B4-BE49-F238E27FC236}">
                <a16:creationId xmlns:a16="http://schemas.microsoft.com/office/drawing/2014/main" id="{279C5625-143D-4AEF-93D0-17B529C0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53" name="Rectangle 20">
            <a:extLst>
              <a:ext uri="{FF2B5EF4-FFF2-40B4-BE49-F238E27FC236}">
                <a16:creationId xmlns:a16="http://schemas.microsoft.com/office/drawing/2014/main" id="{399E5E88-71F9-45B0-8BC0-749053D6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609600" cy="5334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4" name="Rectangle 21">
            <a:extLst>
              <a:ext uri="{FF2B5EF4-FFF2-40B4-BE49-F238E27FC236}">
                <a16:creationId xmlns:a16="http://schemas.microsoft.com/office/drawing/2014/main" id="{5A48C331-3D92-4258-A274-6683D288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609600" cy="533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5" name="Rectangle 22">
            <a:extLst>
              <a:ext uri="{FF2B5EF4-FFF2-40B4-BE49-F238E27FC236}">
                <a16:creationId xmlns:a16="http://schemas.microsoft.com/office/drawing/2014/main" id="{2D96FE42-62D4-48A8-81BA-CB67293F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609600" cy="5334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6" name="Rectangle 23">
            <a:extLst>
              <a:ext uri="{FF2B5EF4-FFF2-40B4-BE49-F238E27FC236}">
                <a16:creationId xmlns:a16="http://schemas.microsoft.com/office/drawing/2014/main" id="{02B80A7E-FE6B-4EF0-80DC-F75B0DF7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672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00"/>
                </a:solidFill>
              </a:rPr>
              <a:t>…</a:t>
            </a:r>
          </a:p>
        </p:txBody>
      </p:sp>
      <p:sp>
        <p:nvSpPr>
          <p:cNvPr id="142357" name="Rectangle 25">
            <a:extLst>
              <a:ext uri="{FF2B5EF4-FFF2-40B4-BE49-F238E27FC236}">
                <a16:creationId xmlns:a16="http://schemas.microsoft.com/office/drawing/2014/main" id="{371E72AF-4B44-4D7E-91CE-1D54DB28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609600" cy="533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8" name="Rectangle 26">
            <a:extLst>
              <a:ext uri="{FF2B5EF4-FFF2-40B4-BE49-F238E27FC236}">
                <a16:creationId xmlns:a16="http://schemas.microsoft.com/office/drawing/2014/main" id="{5E8E057B-1C3A-4027-B9EC-0DA21869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67200"/>
            <a:ext cx="609600" cy="533400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59" name="Text Box 27">
            <a:extLst>
              <a:ext uri="{FF2B5EF4-FFF2-40B4-BE49-F238E27FC236}">
                <a16:creationId xmlns:a16="http://schemas.microsoft.com/office/drawing/2014/main" id="{F889D757-76DC-4005-80EA-B23A250F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Virtual Address Space</a:t>
            </a:r>
          </a:p>
        </p:txBody>
      </p:sp>
      <p:sp>
        <p:nvSpPr>
          <p:cNvPr id="142360" name="Line 28">
            <a:extLst>
              <a:ext uri="{FF2B5EF4-FFF2-40B4-BE49-F238E27FC236}">
                <a16:creationId xmlns:a16="http://schemas.microsoft.com/office/drawing/2014/main" id="{02C3EC2E-DE31-438B-8BEF-D587E7C51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05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61" name="Text Box 29">
            <a:extLst>
              <a:ext uri="{FF2B5EF4-FFF2-40B4-BE49-F238E27FC236}">
                <a16:creationId xmlns:a16="http://schemas.microsoft.com/office/drawing/2014/main" id="{AC362413-DC56-4F88-91FF-B4DBFDC02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Virtual Address Space</a:t>
            </a:r>
          </a:p>
        </p:txBody>
      </p:sp>
      <p:sp>
        <p:nvSpPr>
          <p:cNvPr id="142362" name="Line 30">
            <a:extLst>
              <a:ext uri="{FF2B5EF4-FFF2-40B4-BE49-F238E27FC236}">
                <a16:creationId xmlns:a16="http://schemas.microsoft.com/office/drawing/2014/main" id="{F0CDE5D9-BA1B-40D8-B2DD-73CDE158C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05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63" name="Rectangle 31">
            <a:extLst>
              <a:ext uri="{FF2B5EF4-FFF2-40B4-BE49-F238E27FC236}">
                <a16:creationId xmlns:a16="http://schemas.microsoft.com/office/drawing/2014/main" id="{FD1A1507-7CB9-44B1-B38E-8428F1DB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672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64" name="Text Box 32">
            <a:extLst>
              <a:ext uri="{FF2B5EF4-FFF2-40B4-BE49-F238E27FC236}">
                <a16:creationId xmlns:a16="http://schemas.microsoft.com/office/drawing/2014/main" id="{314CC7E6-9BDA-4C16-B2EB-586AE90E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Process #1 pages</a:t>
            </a:r>
          </a:p>
        </p:txBody>
      </p:sp>
      <p:sp>
        <p:nvSpPr>
          <p:cNvPr id="142365" name="Text Box 33">
            <a:extLst>
              <a:ext uri="{FF2B5EF4-FFF2-40B4-BE49-F238E27FC236}">
                <a16:creationId xmlns:a16="http://schemas.microsoft.com/office/drawing/2014/main" id="{FA47C742-8C0F-41FE-B1D7-30763ED39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Process #2 pages</a:t>
            </a:r>
          </a:p>
        </p:txBody>
      </p:sp>
      <p:sp>
        <p:nvSpPr>
          <p:cNvPr id="142366" name="Rectangle 35">
            <a:extLst>
              <a:ext uri="{FF2B5EF4-FFF2-40B4-BE49-F238E27FC236}">
                <a16:creationId xmlns:a16="http://schemas.microsoft.com/office/drawing/2014/main" id="{30B34D40-FC50-47B7-B4B8-6B4BB6D4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609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2367" name="Text Box 36">
            <a:extLst>
              <a:ext uri="{FF2B5EF4-FFF2-40B4-BE49-F238E27FC236}">
                <a16:creationId xmlns:a16="http://schemas.microsoft.com/office/drawing/2014/main" id="{E279CF44-DE39-4EFD-B374-3BF1E4BB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292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Real Memory</a:t>
            </a:r>
          </a:p>
        </p:txBody>
      </p:sp>
      <p:sp>
        <p:nvSpPr>
          <p:cNvPr id="142368" name="Line 37">
            <a:extLst>
              <a:ext uri="{FF2B5EF4-FFF2-40B4-BE49-F238E27FC236}">
                <a16:creationId xmlns:a16="http://schemas.microsoft.com/office/drawing/2014/main" id="{A4E9C0F3-5D21-4CC3-8375-D45768005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69" name="Line 38">
            <a:extLst>
              <a:ext uri="{FF2B5EF4-FFF2-40B4-BE49-F238E27FC236}">
                <a16:creationId xmlns:a16="http://schemas.microsoft.com/office/drawing/2014/main" id="{A1BCAA6E-0F4A-4181-83F5-E96E607AB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908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0" name="Line 39">
            <a:extLst>
              <a:ext uri="{FF2B5EF4-FFF2-40B4-BE49-F238E27FC236}">
                <a16:creationId xmlns:a16="http://schemas.microsoft.com/office/drawing/2014/main" id="{3060ACF4-F452-4256-AB1B-A62060AB7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3200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1" name="Line 40">
            <a:extLst>
              <a:ext uri="{FF2B5EF4-FFF2-40B4-BE49-F238E27FC236}">
                <a16:creationId xmlns:a16="http://schemas.microsoft.com/office/drawing/2014/main" id="{6023AB6C-4F25-48E1-AAD6-384D96B41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90800"/>
            <a:ext cx="1371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2" name="Line 41">
            <a:extLst>
              <a:ext uri="{FF2B5EF4-FFF2-40B4-BE49-F238E27FC236}">
                <a16:creationId xmlns:a16="http://schemas.microsoft.com/office/drawing/2014/main" id="{25AD1A37-FDF7-4FD8-BA11-BEC60F05ED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590800"/>
            <a:ext cx="2438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3" name="Line 42">
            <a:extLst>
              <a:ext uri="{FF2B5EF4-FFF2-40B4-BE49-F238E27FC236}">
                <a16:creationId xmlns:a16="http://schemas.microsoft.com/office/drawing/2014/main" id="{6547B8D8-363F-4942-8576-4253DD055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90800"/>
            <a:ext cx="2438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4" name="Line 43">
            <a:extLst>
              <a:ext uri="{FF2B5EF4-FFF2-40B4-BE49-F238E27FC236}">
                <a16:creationId xmlns:a16="http://schemas.microsoft.com/office/drawing/2014/main" id="{1BAF9684-71B3-4845-9BB9-C809419CB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5908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375" name="Oval 44">
            <a:extLst>
              <a:ext uri="{FF2B5EF4-FFF2-40B4-BE49-F238E27FC236}">
                <a16:creationId xmlns:a16="http://schemas.microsoft.com/office/drawing/2014/main" id="{D5BC5D55-61AD-4D28-824F-7E1FFDE6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990600" cy="1066800"/>
          </a:xfrm>
          <a:prstGeom prst="ellips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D5767FA4-5A49-42A2-A9CA-3CD76273C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4290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Going Further with 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Caches and Hardware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DDA5AE07-9A05-4349-9731-B7015766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26B53DF-9839-4AB7-8064-B7E784EEBE11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19D2874C-5C95-42F2-8D1C-4DAE5278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1AD3E50C-EE8E-4925-88F3-F1A4A707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3902074-0C7D-4D0B-B575-D73267AF9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Caches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AAEC9EAF-A21E-4B29-8C8E-9F5D3D8E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95E89F-D3D6-45BF-BEFD-4CBC75E5CD1E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69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B5BEF9B3-ECA8-4F69-BB30-B9FBC835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6C87D462-8EF5-42D9-B4A8-64A8CDFE7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83786A93-56C7-403B-A882-833C0E43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153400" cy="52578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dirty="0">
                <a:solidFill>
                  <a:srgbClr val="320064"/>
                </a:solidFill>
              </a:rPr>
              <a:t>Caches are a fundamental hardware feature to speed-up code and ensure that enough instructions are carried out per clock cycle.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Access to a variable when using virtual memory would be 20x to 100x slower if not cached.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sz="24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Features related to cache mechanisms.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Non-disable bit. (in TLB cache)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Fast communication between processes (purely software).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MESI protocol. (Ensuring cache coherency)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Transactional memory may be seen later.</a:t>
            </a:r>
          </a:p>
          <a:p>
            <a:pPr marL="731520" lvl="2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GB" altLang="en-US" sz="2000" dirty="0">
              <a:solidFill>
                <a:srgbClr val="320064"/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99DFFD51-8768-4E43-96D6-BE6A84812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Management: OS Objectives</a:t>
            </a:r>
            <a:endParaRPr lang="en-GB" altLang="en-US" dirty="0"/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CF333F3B-8F56-4210-B41E-861C31D01C1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458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To keep track of which parts of the memory are in use and which parts are not.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To allocate memory to processes when they need it and to de-allocate it when not required anymore.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To move process code &amp; data between storage layers when the closer layer is not big enough to hold all processes (e.g., RAM to Disk).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To give the illusion that there is more memory available than what is actually physically available.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rgbClr val="D26900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652251F2-9516-427E-953A-DD24AB0B7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DCD86F0-690E-47C4-83C7-1BCE3DD2D0C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EE696BBC-CD06-4F65-A42D-7FF5DEFA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0ADDE9DF-A67A-4FD8-805C-91A86C73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A227A251-65FA-45A8-8D42-4A9C09017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Caches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2A9E8DCF-21A1-4257-9479-7E9F081C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6ABDB7D-6B1A-4016-8C11-E19477D86BB5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52205DD-7300-4287-969B-C949093A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E8FFC772-F2A4-4D86-A79D-325889D02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F5A42F27-061D-4BD8-985D-DF2887D2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Various caches in processors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Instruction cache (IL1)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Separated from data cache to avoid trashing.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Data cache (L1)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Uniform Data cache (L2, L3, L4)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Often shared with other processors.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TLB.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Micro-op decode cache.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400" dirty="0">
                <a:solidFill>
                  <a:srgbClr val="320064"/>
                </a:solidFill>
              </a:rPr>
              <a:t>Branch prediction caches.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altLang="en-US" sz="24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700" dirty="0">
                <a:solidFill>
                  <a:srgbClr val="320064"/>
                </a:solidFill>
              </a:rPr>
              <a:t>Up to 50% of the processor transistors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700" dirty="0">
                <a:solidFill>
                  <a:srgbClr val="320064"/>
                </a:solidFill>
              </a:rPr>
              <a:t>Data </a:t>
            </a:r>
            <a:r>
              <a:rPr lang="en-GB" altLang="en-US" sz="2700" dirty="0">
                <a:solidFill>
                  <a:srgbClr val="C00000"/>
                </a:solidFill>
              </a:rPr>
              <a:t>cache lines </a:t>
            </a:r>
            <a:r>
              <a:rPr lang="en-GB" altLang="en-US" sz="2700" dirty="0">
                <a:solidFill>
                  <a:srgbClr val="320064"/>
                </a:solidFill>
              </a:rPr>
              <a:t>for current X86 processors are 64 bytes, 8-way set associative.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FF3D3F75-83BE-41B1-8007-082A20D77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Cache associativity</a:t>
            </a:r>
            <a:endParaRPr lang="en-GB" altLang="en-US" dirty="0"/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DAAFC17C-46BD-4026-9C5C-6EEAFEB8F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5484513-01A4-470F-BD75-9AF139D7E644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CABE0A35-2362-483E-BF3C-86A86F18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732DB3CF-D336-4122-A049-0C55DDC8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0" name="Rectangle 7">
            <a:extLst>
              <a:ext uri="{FF2B5EF4-FFF2-40B4-BE49-F238E27FC236}">
                <a16:creationId xmlns:a16="http://schemas.microsoft.com/office/drawing/2014/main" id="{682E96F2-9D65-4649-8D10-C2C602A3C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800">
                <a:solidFill>
                  <a:srgbClr val="320064"/>
                </a:solidFill>
              </a:rPr>
              <a:t>Remember our previous example:</a:t>
            </a: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49511" name="Text Box 8">
            <a:extLst>
              <a:ext uri="{FF2B5EF4-FFF2-40B4-BE49-F238E27FC236}">
                <a16:creationId xmlns:a16="http://schemas.microsoft.com/office/drawing/2014/main" id="{61C6B045-F231-4815-AC24-178BF176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8543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00000000000000001010</a:t>
            </a:r>
          </a:p>
        </p:txBody>
      </p:sp>
      <p:sp>
        <p:nvSpPr>
          <p:cNvPr id="149512" name="Rectangle 10">
            <a:extLst>
              <a:ext uri="{FF2B5EF4-FFF2-40B4-BE49-F238E27FC236}">
                <a16:creationId xmlns:a16="http://schemas.microsoft.com/office/drawing/2014/main" id="{B72EF46E-2A9C-4C2F-90D7-97A1BE96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54325"/>
            <a:ext cx="2743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49513" name="Text Box 11">
            <a:extLst>
              <a:ext uri="{FF2B5EF4-FFF2-40B4-BE49-F238E27FC236}">
                <a16:creationId xmlns:a16="http://schemas.microsoft.com/office/drawing/2014/main" id="{0FED18F0-36F5-4084-80E6-AB901A777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8543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00000000001001001010</a:t>
            </a:r>
          </a:p>
        </p:txBody>
      </p:sp>
      <p:sp>
        <p:nvSpPr>
          <p:cNvPr id="149514" name="Text Box 15">
            <a:extLst>
              <a:ext uri="{FF2B5EF4-FFF2-40B4-BE49-F238E27FC236}">
                <a16:creationId xmlns:a16="http://schemas.microsoft.com/office/drawing/2014/main" id="{7322CC3C-0D99-4008-950D-F6707F4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622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Page Number</a:t>
            </a:r>
          </a:p>
        </p:txBody>
      </p:sp>
      <p:sp>
        <p:nvSpPr>
          <p:cNvPr id="149515" name="Rectangle 16">
            <a:extLst>
              <a:ext uri="{FF2B5EF4-FFF2-40B4-BE49-F238E27FC236}">
                <a16:creationId xmlns:a16="http://schemas.microsoft.com/office/drawing/2014/main" id="{DBE6AD9B-128E-45C7-A1DA-C51D346E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21038"/>
            <a:ext cx="5257800" cy="2286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49516" name="Text Box 17">
            <a:extLst>
              <a:ext uri="{FF2B5EF4-FFF2-40B4-BE49-F238E27FC236}">
                <a16:creationId xmlns:a16="http://schemas.microsoft.com/office/drawing/2014/main" id="{71045CAE-2278-4451-B403-DCCB9ADE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09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TLB Cache</a:t>
            </a:r>
          </a:p>
        </p:txBody>
      </p:sp>
      <p:sp>
        <p:nvSpPr>
          <p:cNvPr id="149517" name="Rectangle 18">
            <a:extLst>
              <a:ext uri="{FF2B5EF4-FFF2-40B4-BE49-F238E27FC236}">
                <a16:creationId xmlns:a16="http://schemas.microsoft.com/office/drawing/2014/main" id="{BE7CBAE8-5850-4C56-81FC-922E24BA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49518" name="Line 19">
            <a:extLst>
              <a:ext uri="{FF2B5EF4-FFF2-40B4-BE49-F238E27FC236}">
                <a16:creationId xmlns:a16="http://schemas.microsoft.com/office/drawing/2014/main" id="{556E7E40-DFA4-4CB7-8288-8867BE234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38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19" name="Line 20">
            <a:extLst>
              <a:ext uri="{FF2B5EF4-FFF2-40B4-BE49-F238E27FC236}">
                <a16:creationId xmlns:a16="http://schemas.microsoft.com/office/drawing/2014/main" id="{EAD93FEF-7DEC-425D-8613-7F4B2E3C2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59125"/>
            <a:ext cx="609600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20" name="Text Box 22">
            <a:extLst>
              <a:ext uri="{FF2B5EF4-FFF2-40B4-BE49-F238E27FC236}">
                <a16:creationId xmlns:a16="http://schemas.microsoft.com/office/drawing/2014/main" id="{4C40B088-15A7-4A8B-B9A4-27CBB498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3581400"/>
            <a:ext cx="2247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Real upper address</a:t>
            </a:r>
            <a:endParaRPr lang="en-US" altLang="en-US"/>
          </a:p>
        </p:txBody>
      </p:sp>
      <p:sp>
        <p:nvSpPr>
          <p:cNvPr id="149521" name="Text Box 23">
            <a:extLst>
              <a:ext uri="{FF2B5EF4-FFF2-40B4-BE49-F238E27FC236}">
                <a16:creationId xmlns:a16="http://schemas.microsoft.com/office/drawing/2014/main" id="{C8748571-BAD5-474C-925B-88866948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703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00000001000100001000</a:t>
            </a:r>
          </a:p>
        </p:txBody>
      </p:sp>
      <p:sp>
        <p:nvSpPr>
          <p:cNvPr id="149522" name="Line 25">
            <a:extLst>
              <a:ext uri="{FF2B5EF4-FFF2-40B4-BE49-F238E27FC236}">
                <a16:creationId xmlns:a16="http://schemas.microsoft.com/office/drawing/2014/main" id="{EB028631-4EA4-42C6-8802-CFABE9BFC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6638" y="2854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23" name="Rectangle 10">
            <a:extLst>
              <a:ext uri="{FF2B5EF4-FFF2-40B4-BE49-F238E27FC236}">
                <a16:creationId xmlns:a16="http://schemas.microsoft.com/office/drawing/2014/main" id="{356EDE7D-8BB3-490E-8C22-E7707D65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49524" name="Text Box 11">
            <a:extLst>
              <a:ext uri="{FF2B5EF4-FFF2-40B4-BE49-F238E27FC236}">
                <a16:creationId xmlns:a16="http://schemas.microsoft.com/office/drawing/2014/main" id="{C27B7B78-BCAC-4C98-B1F5-911195577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78288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00000000001001001010</a:t>
            </a:r>
          </a:p>
        </p:txBody>
      </p:sp>
      <p:sp>
        <p:nvSpPr>
          <p:cNvPr id="149525" name="Text Box 11">
            <a:extLst>
              <a:ext uri="{FF2B5EF4-FFF2-40B4-BE49-F238E27FC236}">
                <a16:creationId xmlns:a16="http://schemas.microsoft.com/office/drawing/2014/main" id="{5EF6139B-0BE6-43BB-B1F7-25D5855E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043363"/>
            <a:ext cx="18891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Row 1010</a:t>
            </a:r>
          </a:p>
        </p:txBody>
      </p:sp>
      <p:sp>
        <p:nvSpPr>
          <p:cNvPr id="149526" name="Text Box 22">
            <a:extLst>
              <a:ext uri="{FF2B5EF4-FFF2-40B4-BE49-F238E27FC236}">
                <a16:creationId xmlns:a16="http://schemas.microsoft.com/office/drawing/2014/main" id="{A1B2A9BD-CECD-47CD-AA91-E38B8E40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0"/>
            <a:ext cx="2438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Virtual upper address</a:t>
            </a: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5DDEE077-281B-49B8-B827-873EBE600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Cache associativity</a:t>
            </a:r>
            <a:endParaRPr lang="en-GB" altLang="en-US" dirty="0"/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805923B4-E7E7-4E22-AEC2-79555B6E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D8CC41D-8370-4D03-8331-98805C003087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41EE6A46-02E3-472F-A1E1-5449D544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92AFEF81-6480-4990-B91D-F400970D9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8" name="Rectangle 7">
            <a:extLst>
              <a:ext uri="{FF2B5EF4-FFF2-40B4-BE49-F238E27FC236}">
                <a16:creationId xmlns:a16="http://schemas.microsoft.com/office/drawing/2014/main" id="{A7CCF7A3-9B90-4C9D-86D5-76FFE72E5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800">
                <a:solidFill>
                  <a:srgbClr val="320064"/>
                </a:solidFill>
              </a:rPr>
              <a:t>A 4-way set associative cache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>
                <a:solidFill>
                  <a:srgbClr val="320064"/>
                </a:solidFill>
              </a:rPr>
              <a:t>Here, only 4 addresses with hash code </a:t>
            </a:r>
            <a:r>
              <a:rPr lang="en-GB" altLang="en-US">
                <a:solidFill>
                  <a:srgbClr val="C00000"/>
                </a:solidFill>
              </a:rPr>
              <a:t>1010</a:t>
            </a:r>
            <a:r>
              <a:rPr lang="en-GB" altLang="en-US">
                <a:solidFill>
                  <a:srgbClr val="320064"/>
                </a:solidFill>
              </a:rPr>
              <a:t> can be cached!</a:t>
            </a: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51559" name="Text Box 8">
            <a:extLst>
              <a:ext uri="{FF2B5EF4-FFF2-40B4-BE49-F238E27FC236}">
                <a16:creationId xmlns:a16="http://schemas.microsoft.com/office/drawing/2014/main" id="{3DEB2921-DAFE-4E94-B255-0493D0A4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8543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00000000000000001010</a:t>
            </a:r>
          </a:p>
        </p:txBody>
      </p:sp>
      <p:sp>
        <p:nvSpPr>
          <p:cNvPr id="151560" name="Rectangle 10">
            <a:extLst>
              <a:ext uri="{FF2B5EF4-FFF2-40B4-BE49-F238E27FC236}">
                <a16:creationId xmlns:a16="http://schemas.microsoft.com/office/drawing/2014/main" id="{3ACB4006-61B4-4CCD-83B1-25C96B02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54325"/>
            <a:ext cx="2743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61" name="Text Box 11">
            <a:extLst>
              <a:ext uri="{FF2B5EF4-FFF2-40B4-BE49-F238E27FC236}">
                <a16:creationId xmlns:a16="http://schemas.microsoft.com/office/drawing/2014/main" id="{803F3D64-D339-4DD7-AB95-B81E5D5D8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85432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/>
              <a:t>00000000001001001010</a:t>
            </a:r>
          </a:p>
        </p:txBody>
      </p:sp>
      <p:sp>
        <p:nvSpPr>
          <p:cNvPr id="151562" name="Text Box 15">
            <a:extLst>
              <a:ext uri="{FF2B5EF4-FFF2-40B4-BE49-F238E27FC236}">
                <a16:creationId xmlns:a16="http://schemas.microsoft.com/office/drawing/2014/main" id="{F055849B-1399-4C3B-B8D6-901E2A78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622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Block Address</a:t>
            </a:r>
          </a:p>
        </p:txBody>
      </p:sp>
      <p:sp>
        <p:nvSpPr>
          <p:cNvPr id="151563" name="Rectangle 16">
            <a:extLst>
              <a:ext uri="{FF2B5EF4-FFF2-40B4-BE49-F238E27FC236}">
                <a16:creationId xmlns:a16="http://schemas.microsoft.com/office/drawing/2014/main" id="{843286FE-54A8-4CAB-82CA-EC7674A8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21038"/>
            <a:ext cx="5257800" cy="295116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solidFill>
                <a:srgbClr val="333300"/>
              </a:solidFill>
            </a:endParaRPr>
          </a:p>
        </p:txBody>
      </p:sp>
      <p:sp>
        <p:nvSpPr>
          <p:cNvPr id="151564" name="Text Box 17">
            <a:extLst>
              <a:ext uri="{FF2B5EF4-FFF2-40B4-BE49-F238E27FC236}">
                <a16:creationId xmlns:a16="http://schemas.microsoft.com/office/drawing/2014/main" id="{AA852C01-59E3-48C6-9737-B75B2D7F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Cache</a:t>
            </a:r>
          </a:p>
        </p:txBody>
      </p:sp>
      <p:sp>
        <p:nvSpPr>
          <p:cNvPr id="151565" name="Rectangle 18">
            <a:extLst>
              <a:ext uri="{FF2B5EF4-FFF2-40B4-BE49-F238E27FC236}">
                <a16:creationId xmlns:a16="http://schemas.microsoft.com/office/drawing/2014/main" id="{394609D5-F0D1-4D9A-A2EE-814AF9E7E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66" name="Line 19">
            <a:extLst>
              <a:ext uri="{FF2B5EF4-FFF2-40B4-BE49-F238E27FC236}">
                <a16:creationId xmlns:a16="http://schemas.microsoft.com/office/drawing/2014/main" id="{837549CD-4112-41C4-BEDB-58AA6CF5F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38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67" name="Line 20">
            <a:extLst>
              <a:ext uri="{FF2B5EF4-FFF2-40B4-BE49-F238E27FC236}">
                <a16:creationId xmlns:a16="http://schemas.microsoft.com/office/drawing/2014/main" id="{BCE7CD16-FA1D-4E78-9149-CAF710D90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59125"/>
            <a:ext cx="609600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68" name="Text Box 22">
            <a:extLst>
              <a:ext uri="{FF2B5EF4-FFF2-40B4-BE49-F238E27FC236}">
                <a16:creationId xmlns:a16="http://schemas.microsoft.com/office/drawing/2014/main" id="{2B0E6518-9A5D-4496-AE9D-E32D42516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81400"/>
            <a:ext cx="3048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Content for Cached block</a:t>
            </a:r>
            <a:endParaRPr lang="en-US" altLang="en-US"/>
          </a:p>
        </p:txBody>
      </p:sp>
      <p:sp>
        <p:nvSpPr>
          <p:cNvPr id="151569" name="Text Box 23">
            <a:extLst>
              <a:ext uri="{FF2B5EF4-FFF2-40B4-BE49-F238E27FC236}">
                <a16:creationId xmlns:a16="http://schemas.microsoft.com/office/drawing/2014/main" id="{E3EAC46A-D799-459A-85CD-FE72348C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703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X bytes</a:t>
            </a:r>
          </a:p>
        </p:txBody>
      </p:sp>
      <p:sp>
        <p:nvSpPr>
          <p:cNvPr id="151570" name="Line 25">
            <a:extLst>
              <a:ext uri="{FF2B5EF4-FFF2-40B4-BE49-F238E27FC236}">
                <a16:creationId xmlns:a16="http://schemas.microsoft.com/office/drawing/2014/main" id="{9F95FCD5-0B71-4F44-91D1-F2B6AF0F2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6638" y="2854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71" name="Rectangle 10">
            <a:extLst>
              <a:ext uri="{FF2B5EF4-FFF2-40B4-BE49-F238E27FC236}">
                <a16:creationId xmlns:a16="http://schemas.microsoft.com/office/drawing/2014/main" id="{00B1D986-E732-4548-8A6D-242A3030C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72" name="Text Box 11">
            <a:extLst>
              <a:ext uri="{FF2B5EF4-FFF2-40B4-BE49-F238E27FC236}">
                <a16:creationId xmlns:a16="http://schemas.microsoft.com/office/drawing/2014/main" id="{08F4B7D4-9E65-48A1-9DA4-7F7866FC5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78288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0000000000100100</a:t>
            </a:r>
            <a:r>
              <a:rPr lang="en-US" altLang="en-US" sz="1600">
                <a:solidFill>
                  <a:srgbClr val="C00000"/>
                </a:solidFill>
              </a:rPr>
              <a:t>1010</a:t>
            </a:r>
          </a:p>
        </p:txBody>
      </p:sp>
      <p:sp>
        <p:nvSpPr>
          <p:cNvPr id="151573" name="Text Box 11">
            <a:extLst>
              <a:ext uri="{FF2B5EF4-FFF2-40B4-BE49-F238E27FC236}">
                <a16:creationId xmlns:a16="http://schemas.microsoft.com/office/drawing/2014/main" id="{A030B6B8-3571-42CD-9C6E-58355C11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2463"/>
            <a:ext cx="18891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Row 1010</a:t>
            </a:r>
          </a:p>
        </p:txBody>
      </p:sp>
      <p:sp>
        <p:nvSpPr>
          <p:cNvPr id="151574" name="Text Box 22">
            <a:extLst>
              <a:ext uri="{FF2B5EF4-FFF2-40B4-BE49-F238E27FC236}">
                <a16:creationId xmlns:a16="http://schemas.microsoft.com/office/drawing/2014/main" id="{A22D7B1D-16EC-4D05-BECA-621525C5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3581400"/>
            <a:ext cx="2438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Cached Address</a:t>
            </a:r>
            <a:endParaRPr lang="en-US" altLang="en-US"/>
          </a:p>
        </p:txBody>
      </p:sp>
      <p:sp>
        <p:nvSpPr>
          <p:cNvPr id="151575" name="Rectangle 18">
            <a:extLst>
              <a:ext uri="{FF2B5EF4-FFF2-40B4-BE49-F238E27FC236}">
                <a16:creationId xmlns:a16="http://schemas.microsoft.com/office/drawing/2014/main" id="{5DC0939F-9104-4377-BFFD-3D954248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196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76" name="Line 19">
            <a:extLst>
              <a:ext uri="{FF2B5EF4-FFF2-40B4-BE49-F238E27FC236}">
                <a16:creationId xmlns:a16="http://schemas.microsoft.com/office/drawing/2014/main" id="{B1964C60-B253-4E49-BFA4-EC05FAE3E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77" name="Text Box 23">
            <a:extLst>
              <a:ext uri="{FF2B5EF4-FFF2-40B4-BE49-F238E27FC236}">
                <a16:creationId xmlns:a16="http://schemas.microsoft.com/office/drawing/2014/main" id="{DF94A3FC-395E-429A-9B49-24F72026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513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X bytes</a:t>
            </a:r>
          </a:p>
        </p:txBody>
      </p:sp>
      <p:sp>
        <p:nvSpPr>
          <p:cNvPr id="151578" name="Rectangle 10">
            <a:extLst>
              <a:ext uri="{FF2B5EF4-FFF2-40B4-BE49-F238E27FC236}">
                <a16:creationId xmlns:a16="http://schemas.microsoft.com/office/drawing/2014/main" id="{0F4276E9-CE32-4704-A960-BFA8BD2E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79" name="Rectangle 18">
            <a:extLst>
              <a:ext uri="{FF2B5EF4-FFF2-40B4-BE49-F238E27FC236}">
                <a16:creationId xmlns:a16="http://schemas.microsoft.com/office/drawing/2014/main" id="{E90A202E-B55D-44F6-8780-A403AB7C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80" name="Line 19">
            <a:extLst>
              <a:ext uri="{FF2B5EF4-FFF2-40B4-BE49-F238E27FC236}">
                <a16:creationId xmlns:a16="http://schemas.microsoft.com/office/drawing/2014/main" id="{D4D584E1-D4A5-44DC-8E2D-68193D87A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81" name="Text Box 23">
            <a:extLst>
              <a:ext uri="{FF2B5EF4-FFF2-40B4-BE49-F238E27FC236}">
                <a16:creationId xmlns:a16="http://schemas.microsoft.com/office/drawing/2014/main" id="{83C2A995-F6D4-4197-A4A6-A8A06539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323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X bytes</a:t>
            </a:r>
          </a:p>
        </p:txBody>
      </p:sp>
      <p:sp>
        <p:nvSpPr>
          <p:cNvPr id="151582" name="Rectangle 10">
            <a:extLst>
              <a:ext uri="{FF2B5EF4-FFF2-40B4-BE49-F238E27FC236}">
                <a16:creationId xmlns:a16="http://schemas.microsoft.com/office/drawing/2014/main" id="{FFF76002-FBB4-4B95-A278-229440F9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83" name="Rectangle 18">
            <a:extLst>
              <a:ext uri="{FF2B5EF4-FFF2-40B4-BE49-F238E27FC236}">
                <a16:creationId xmlns:a16="http://schemas.microsoft.com/office/drawing/2014/main" id="{69EBC234-6838-4C5D-8FB1-4452CA7B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31242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84" name="Line 19">
            <a:extLst>
              <a:ext uri="{FF2B5EF4-FFF2-40B4-BE49-F238E27FC236}">
                <a16:creationId xmlns:a16="http://schemas.microsoft.com/office/drawing/2014/main" id="{356AB707-D96C-4840-B591-46F138F16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85" name="Text Box 23">
            <a:extLst>
              <a:ext uri="{FF2B5EF4-FFF2-40B4-BE49-F238E27FC236}">
                <a16:creationId xmlns:a16="http://schemas.microsoft.com/office/drawing/2014/main" id="{FA25AE65-1455-4F2B-A378-84C3F58C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1335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X bytes</a:t>
            </a:r>
          </a:p>
        </p:txBody>
      </p:sp>
      <p:sp>
        <p:nvSpPr>
          <p:cNvPr id="151586" name="Rectangle 10">
            <a:extLst>
              <a:ext uri="{FF2B5EF4-FFF2-40B4-BE49-F238E27FC236}">
                <a16:creationId xmlns:a16="http://schemas.microsoft.com/office/drawing/2014/main" id="{EE72134C-4A7B-46B3-85E5-8B9758AF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2438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1600">
              <a:solidFill>
                <a:srgbClr val="333300"/>
              </a:solidFill>
            </a:endParaRPr>
          </a:p>
        </p:txBody>
      </p:sp>
      <p:sp>
        <p:nvSpPr>
          <p:cNvPr id="151587" name="Text Box 11">
            <a:extLst>
              <a:ext uri="{FF2B5EF4-FFF2-40B4-BE49-F238E27FC236}">
                <a16:creationId xmlns:a16="http://schemas.microsoft.com/office/drawing/2014/main" id="{D2AFB4D4-965B-4167-B476-1E36FDBD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62463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0000001000000100</a:t>
            </a:r>
            <a:r>
              <a:rPr lang="en-US" altLang="en-US" sz="1600">
                <a:solidFill>
                  <a:srgbClr val="C00000"/>
                </a:solidFill>
              </a:rPr>
              <a:t>1010</a:t>
            </a:r>
          </a:p>
        </p:txBody>
      </p:sp>
      <p:sp>
        <p:nvSpPr>
          <p:cNvPr id="151588" name="Text Box 11">
            <a:extLst>
              <a:ext uri="{FF2B5EF4-FFF2-40B4-BE49-F238E27FC236}">
                <a16:creationId xmlns:a16="http://schemas.microsoft.com/office/drawing/2014/main" id="{5A81CC14-1046-44D1-8878-1D8FE597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43463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0000011000100100</a:t>
            </a:r>
            <a:r>
              <a:rPr lang="en-US" altLang="en-US" sz="1600">
                <a:solidFill>
                  <a:srgbClr val="C00000"/>
                </a:solidFill>
              </a:rPr>
              <a:t>1010</a:t>
            </a:r>
          </a:p>
        </p:txBody>
      </p:sp>
      <p:sp>
        <p:nvSpPr>
          <p:cNvPr id="151589" name="Text Box 11">
            <a:extLst>
              <a:ext uri="{FF2B5EF4-FFF2-40B4-BE49-F238E27FC236}">
                <a16:creationId xmlns:a16="http://schemas.microsoft.com/office/drawing/2014/main" id="{E6127743-F991-42EF-AFFD-5C1F3031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24463"/>
            <a:ext cx="289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0011000000000000</a:t>
            </a:r>
            <a:r>
              <a:rPr lang="en-US" altLang="en-US" sz="1600">
                <a:solidFill>
                  <a:srgbClr val="C00000"/>
                </a:solidFill>
              </a:rPr>
              <a:t>1010</a:t>
            </a:r>
          </a:p>
        </p:txBody>
      </p:sp>
      <p:sp>
        <p:nvSpPr>
          <p:cNvPr id="151590" name="Text Box 11">
            <a:extLst>
              <a:ext uri="{FF2B5EF4-FFF2-40B4-BE49-F238E27FC236}">
                <a16:creationId xmlns:a16="http://schemas.microsoft.com/office/drawing/2014/main" id="{0F325324-DD7F-407B-89CA-D02B33A0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506788"/>
            <a:ext cx="212725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9200">
                <a:latin typeface="Shonar Bangla" panose="02020603050405020304" pitchFamily="18" charset="0"/>
                <a:cs typeface="Shonar Bangla" panose="02020603050405020304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A87FD883-1AE7-4D0E-A89B-64801FC3F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Cache associativity</a:t>
            </a:r>
            <a:endParaRPr lang="en-GB" altLang="en-US" dirty="0"/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8B744277-244F-4B4F-AC07-A6F4358B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29DE0CE-210C-4DAC-9024-D4C4B0F5B833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7163093C-4E35-4758-A88A-D2BFF7970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DF4E4CD8-515A-48A8-9357-8C10F92C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6" name="Rectangle 7">
            <a:extLst>
              <a:ext uri="{FF2B5EF4-FFF2-40B4-BE49-F238E27FC236}">
                <a16:creationId xmlns:a16="http://schemas.microsoft.com/office/drawing/2014/main" id="{40AD4E2D-45F0-4379-B929-F43E0250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76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Cache associativity is costly and therefore limited to low numbers.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When increased, increases cache hit/cache miss ratio!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Better performance.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>
                <a:solidFill>
                  <a:srgbClr val="320064"/>
                </a:solidFill>
              </a:rPr>
              <a:t>Other cache features: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Inclusive vs. exclusive!</a:t>
            </a:r>
          </a:p>
          <a:p>
            <a:pPr lvl="2" eaLnBrk="1" hangingPunct="1"/>
            <a:r>
              <a:rPr lang="en-GB" altLang="en-US" sz="2000">
                <a:solidFill>
                  <a:srgbClr val="320064"/>
                </a:solidFill>
              </a:rPr>
              <a:t>E.g. cache line duplication between L1 and L2.</a:t>
            </a:r>
          </a:p>
          <a:p>
            <a:pPr lvl="2" eaLnBrk="1" hangingPunct="1"/>
            <a:r>
              <a:rPr lang="en-GB" altLang="en-US" sz="2000">
                <a:solidFill>
                  <a:srgbClr val="320064"/>
                </a:solidFill>
              </a:rPr>
              <a:t>Saves memory, but harder to implement.</a:t>
            </a:r>
          </a:p>
          <a:p>
            <a:pPr lvl="1" eaLnBrk="1" hangingPunct="1"/>
            <a:r>
              <a:rPr lang="en-GB" altLang="en-US" sz="2400">
                <a:solidFill>
                  <a:srgbClr val="320064"/>
                </a:solidFill>
              </a:rPr>
              <a:t>Write-through:</a:t>
            </a:r>
          </a:p>
          <a:p>
            <a:pPr lvl="2" eaLnBrk="1" hangingPunct="1"/>
            <a:r>
              <a:rPr lang="en-GB" altLang="en-US" sz="2000">
                <a:solidFill>
                  <a:srgbClr val="320064"/>
                </a:solidFill>
              </a:rPr>
              <a:t>When data in the cache is written, main memory is also updated.</a:t>
            </a:r>
          </a:p>
          <a:p>
            <a:pPr eaLnBrk="1" hangingPunct="1">
              <a:lnSpc>
                <a:spcPct val="15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C3D9786-2D94-40BE-B098-2532230CE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MESI protocol</a:t>
            </a:r>
            <a:endParaRPr lang="en-GB" altLang="en-US" dirty="0"/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id="{8A6F51A0-CB4F-4CE6-B859-B83228F3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D9DB7E5-9C0B-449A-B8E4-47469BA544C9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174BF537-C3F5-434A-9154-63B3AEA69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EF1ECDDE-59D1-4F32-B4B7-36CC35F7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B5166158-6266-45AE-A32F-25B5A74E4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85900"/>
            <a:ext cx="8153400" cy="14859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CPU configurations are multiple (e.g., Ring Bus, SMP, NUMA).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Data must be synchronized between various caches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dirty="0">
                <a:solidFill>
                  <a:srgbClr val="320064"/>
                </a:solidFill>
              </a:rPr>
              <a:t>Cache snooping.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sz="1800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sz="1600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sz="16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sz="18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sz="1800" dirty="0">
              <a:solidFill>
                <a:srgbClr val="32006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D1A328-0080-490D-A4AC-1FFC04C34423}"/>
              </a:ext>
            </a:extLst>
          </p:cNvPr>
          <p:cNvSpPr/>
          <p:nvPr/>
        </p:nvSpPr>
        <p:spPr>
          <a:xfrm>
            <a:off x="457200" y="48768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  <a:p>
            <a:pPr algn="ctr">
              <a:defRPr/>
            </a:pPr>
            <a:r>
              <a:rPr lang="en-GB" dirty="0"/>
              <a:t>CPU or Core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27ADC-5789-44BE-8CB7-DCD39C877335}"/>
              </a:ext>
            </a:extLst>
          </p:cNvPr>
          <p:cNvSpPr/>
          <p:nvPr/>
        </p:nvSpPr>
        <p:spPr>
          <a:xfrm>
            <a:off x="609600" y="48768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L1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13B32-7E3D-4855-BF59-09E0808DDCCD}"/>
              </a:ext>
            </a:extLst>
          </p:cNvPr>
          <p:cNvSpPr/>
          <p:nvPr/>
        </p:nvSpPr>
        <p:spPr>
          <a:xfrm>
            <a:off x="2438400" y="48768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  <a:p>
            <a:pPr algn="ctr">
              <a:defRPr/>
            </a:pPr>
            <a:r>
              <a:rPr lang="en-GB" dirty="0"/>
              <a:t>CPU or Core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E0341-8CC1-414E-9A18-CB60831CC992}"/>
              </a:ext>
            </a:extLst>
          </p:cNvPr>
          <p:cNvSpPr/>
          <p:nvPr/>
        </p:nvSpPr>
        <p:spPr>
          <a:xfrm>
            <a:off x="2590800" y="48768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L1 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174C1-23A5-4F6C-B187-094EF70C143F}"/>
              </a:ext>
            </a:extLst>
          </p:cNvPr>
          <p:cNvSpPr/>
          <p:nvPr/>
        </p:nvSpPr>
        <p:spPr>
          <a:xfrm>
            <a:off x="4724400" y="4868863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  <a:p>
            <a:pPr algn="ctr">
              <a:defRPr/>
            </a:pPr>
            <a:r>
              <a:rPr lang="en-GB" dirty="0"/>
              <a:t>CPU or Core #3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D9FF7-31C7-4391-BAA4-3DB82347A091}"/>
              </a:ext>
            </a:extLst>
          </p:cNvPr>
          <p:cNvSpPr/>
          <p:nvPr/>
        </p:nvSpPr>
        <p:spPr>
          <a:xfrm>
            <a:off x="4876800" y="4868863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L1 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6CBAE-BE08-4878-9E93-D021DBB46B87}"/>
              </a:ext>
            </a:extLst>
          </p:cNvPr>
          <p:cNvSpPr/>
          <p:nvPr/>
        </p:nvSpPr>
        <p:spPr>
          <a:xfrm>
            <a:off x="6705600" y="48387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  <a:p>
            <a:pPr algn="ctr">
              <a:defRPr/>
            </a:pPr>
            <a:r>
              <a:rPr lang="en-GB" dirty="0"/>
              <a:t>CPU or Core #4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504F2-B530-4C6A-BC8F-BD8D141B6441}"/>
              </a:ext>
            </a:extLst>
          </p:cNvPr>
          <p:cNvSpPr/>
          <p:nvPr/>
        </p:nvSpPr>
        <p:spPr>
          <a:xfrm>
            <a:off x="6858000" y="48387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L1 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F16A8-4404-49DC-92F9-5965DBA1891A}"/>
              </a:ext>
            </a:extLst>
          </p:cNvPr>
          <p:cNvSpPr/>
          <p:nvPr/>
        </p:nvSpPr>
        <p:spPr>
          <a:xfrm>
            <a:off x="457200" y="4343400"/>
            <a:ext cx="3581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L2 Cache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32480-D4E3-401F-9B37-58AB6F1E93C0}"/>
              </a:ext>
            </a:extLst>
          </p:cNvPr>
          <p:cNvSpPr/>
          <p:nvPr/>
        </p:nvSpPr>
        <p:spPr>
          <a:xfrm>
            <a:off x="4724400" y="4343400"/>
            <a:ext cx="3581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L2 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C15416-68C9-4F0F-967A-AA377D53DFD1}"/>
              </a:ext>
            </a:extLst>
          </p:cNvPr>
          <p:cNvSpPr/>
          <p:nvPr/>
        </p:nvSpPr>
        <p:spPr>
          <a:xfrm>
            <a:off x="457200" y="3352800"/>
            <a:ext cx="78867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F372AC-B365-46A4-A995-FFFAB216369B}"/>
              </a:ext>
            </a:extLst>
          </p:cNvPr>
          <p:cNvCxnSpPr/>
          <p:nvPr/>
        </p:nvCxnSpPr>
        <p:spPr>
          <a:xfrm>
            <a:off x="1905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B6DB5-32E5-496F-A792-8DFE780A8F19}"/>
              </a:ext>
            </a:extLst>
          </p:cNvPr>
          <p:cNvCxnSpPr/>
          <p:nvPr/>
        </p:nvCxnSpPr>
        <p:spPr>
          <a:xfrm flipV="1">
            <a:off x="22479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98FD2-E95F-4ECE-AEB6-33CAB1AF140E}"/>
              </a:ext>
            </a:extLst>
          </p:cNvPr>
          <p:cNvCxnSpPr/>
          <p:nvPr/>
        </p:nvCxnSpPr>
        <p:spPr>
          <a:xfrm>
            <a:off x="64389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BCFF0B-A610-4272-8360-6F39D6F9CACB}"/>
              </a:ext>
            </a:extLst>
          </p:cNvPr>
          <p:cNvCxnSpPr/>
          <p:nvPr/>
        </p:nvCxnSpPr>
        <p:spPr>
          <a:xfrm flipV="1">
            <a:off x="67818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E54F3-5CA0-42C2-BD65-5334F904629E}"/>
              </a:ext>
            </a:extLst>
          </p:cNvPr>
          <p:cNvCxnSpPr/>
          <p:nvPr/>
        </p:nvCxnSpPr>
        <p:spPr>
          <a:xfrm>
            <a:off x="10668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13A453-DF21-4E87-A3A8-102B63DE9DDF}"/>
              </a:ext>
            </a:extLst>
          </p:cNvPr>
          <p:cNvCxnSpPr/>
          <p:nvPr/>
        </p:nvCxnSpPr>
        <p:spPr>
          <a:xfrm flipV="1">
            <a:off x="14097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2F06DD-DA5D-42B2-9952-506851CF6DFF}"/>
              </a:ext>
            </a:extLst>
          </p:cNvPr>
          <p:cNvCxnSpPr/>
          <p:nvPr/>
        </p:nvCxnSpPr>
        <p:spPr>
          <a:xfrm>
            <a:off x="31623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93CF1-8154-418D-99D2-6D6EF41B3F08}"/>
              </a:ext>
            </a:extLst>
          </p:cNvPr>
          <p:cNvCxnSpPr/>
          <p:nvPr/>
        </p:nvCxnSpPr>
        <p:spPr>
          <a:xfrm flipV="1">
            <a:off x="35052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BE88CE-5AA4-4766-A82A-3DAFB063852A}"/>
              </a:ext>
            </a:extLst>
          </p:cNvPr>
          <p:cNvCxnSpPr/>
          <p:nvPr/>
        </p:nvCxnSpPr>
        <p:spPr>
          <a:xfrm>
            <a:off x="54102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4D4C4-7205-4F19-864D-BF365FB3CEDE}"/>
              </a:ext>
            </a:extLst>
          </p:cNvPr>
          <p:cNvCxnSpPr/>
          <p:nvPr/>
        </p:nvCxnSpPr>
        <p:spPr>
          <a:xfrm flipV="1">
            <a:off x="57531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C06305-CE79-461C-AA54-ED9226429941}"/>
              </a:ext>
            </a:extLst>
          </p:cNvPr>
          <p:cNvCxnSpPr/>
          <p:nvPr/>
        </p:nvCxnSpPr>
        <p:spPr>
          <a:xfrm>
            <a:off x="74295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74C27E-70E9-43D7-A0E4-E178FB652884}"/>
              </a:ext>
            </a:extLst>
          </p:cNvPr>
          <p:cNvCxnSpPr/>
          <p:nvPr/>
        </p:nvCxnSpPr>
        <p:spPr>
          <a:xfrm flipV="1">
            <a:off x="77724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CF7CED71-EB1F-40A5-8262-EF49054E3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Example: Xeon Phi Ring Bus</a:t>
            </a:r>
            <a:endParaRPr lang="en-GB" altLang="en-US" dirty="0"/>
          </a:p>
        </p:txBody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95847264-757E-4D3B-8660-F742C46D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37A6410-91B1-4E68-B323-0434C04BE0A6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75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57700" name="Text Box 4">
            <a:extLst>
              <a:ext uri="{FF2B5EF4-FFF2-40B4-BE49-F238E27FC236}">
                <a16:creationId xmlns:a16="http://schemas.microsoft.com/office/drawing/2014/main" id="{3CB01D17-0638-4501-BAB2-B7F9EB48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1" name="Text Box 5">
            <a:extLst>
              <a:ext uri="{FF2B5EF4-FFF2-40B4-BE49-F238E27FC236}">
                <a16:creationId xmlns:a16="http://schemas.microsoft.com/office/drawing/2014/main" id="{7285B329-B7C7-4490-9D5C-517E8DC22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CC5FA2F8-B9A2-4754-AEF0-26298858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07038"/>
            <a:ext cx="678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hlinkClick r:id="rId3"/>
              </a:rPr>
              <a:t>http://www.extremetech.com/extreme/133541-intels-64-core-champion-in-depth-on-xeon-phi</a:t>
            </a:r>
            <a:endParaRPr lang="en-GB" altLang="en-US"/>
          </a:p>
        </p:txBody>
      </p:sp>
      <p:pic>
        <p:nvPicPr>
          <p:cNvPr id="157703" name="Picture 3">
            <a:extLst>
              <a:ext uri="{FF2B5EF4-FFF2-40B4-BE49-F238E27FC236}">
                <a16:creationId xmlns:a16="http://schemas.microsoft.com/office/drawing/2014/main" id="{CD3FBE9A-2CE6-4BF1-8373-96FB54F7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752600"/>
            <a:ext cx="3113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4" name="Picture 4">
            <a:extLst>
              <a:ext uri="{FF2B5EF4-FFF2-40B4-BE49-F238E27FC236}">
                <a16:creationId xmlns:a16="http://schemas.microsoft.com/office/drawing/2014/main" id="{BDE51DD0-A1A7-41B4-8AA7-97144F14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5720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5" name="TextBox 3">
            <a:extLst>
              <a:ext uri="{FF2B5EF4-FFF2-40B4-BE49-F238E27FC236}">
                <a16:creationId xmlns:a16="http://schemas.microsoft.com/office/drawing/2014/main" id="{EA5807BD-6480-4C99-B251-F550C741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283075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rgbClr val="270076"/>
                </a:solidFill>
              </a:rPr>
              <a:t>Other types of architectures (e.g., NUMA) will be seen later </a:t>
            </a:r>
          </a:p>
          <a:p>
            <a:r>
              <a:rPr lang="en-GB" altLang="en-US">
                <a:solidFill>
                  <a:srgbClr val="270076"/>
                </a:solidFill>
              </a:rPr>
              <a:t>(distributed systems).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AB505C79-D356-41D1-B55E-9655B2F7B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MESI protocol</a:t>
            </a:r>
            <a:endParaRPr lang="en-GB" altLang="en-US" dirty="0"/>
          </a:p>
        </p:txBody>
      </p:sp>
      <p:sp>
        <p:nvSpPr>
          <p:cNvPr id="159747" name="Text Box 3">
            <a:extLst>
              <a:ext uri="{FF2B5EF4-FFF2-40B4-BE49-F238E27FC236}">
                <a16:creationId xmlns:a16="http://schemas.microsoft.com/office/drawing/2014/main" id="{B845C8AE-FACE-4B37-9312-A097045B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AC0157E-3F88-4CD8-AD6B-44245EADB942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76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59748" name="Text Box 4">
            <a:extLst>
              <a:ext uri="{FF2B5EF4-FFF2-40B4-BE49-F238E27FC236}">
                <a16:creationId xmlns:a16="http://schemas.microsoft.com/office/drawing/2014/main" id="{ABFEDD2E-E832-4ACF-AE91-931AE643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8A6ABFED-C0E2-41DC-A5AC-00EA9CBF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0" name="Rectangle 7">
            <a:extLst>
              <a:ext uri="{FF2B5EF4-FFF2-40B4-BE49-F238E27FC236}">
                <a16:creationId xmlns:a16="http://schemas.microsoft.com/office/drawing/2014/main" id="{9D2F6557-847B-4893-86DF-2A1D20369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700">
                <a:solidFill>
                  <a:srgbClr val="320064"/>
                </a:solidFill>
              </a:rPr>
              <a:t>4 states for a cache line (can be encoded with two bits)!</a:t>
            </a:r>
          </a:p>
          <a:p>
            <a:pPr lvl="1" eaLnBrk="1" hangingPunct="1"/>
            <a:endParaRPr lang="en-GB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GB" altLang="en-US">
                <a:solidFill>
                  <a:srgbClr val="C00000"/>
                </a:solidFill>
              </a:rPr>
              <a:t>M</a:t>
            </a:r>
            <a:r>
              <a:rPr lang="en-GB" altLang="en-US">
                <a:solidFill>
                  <a:srgbClr val="320064"/>
                </a:solidFill>
              </a:rPr>
              <a:t>odified: The cache line inside a CPU core is present but has been modified/written. It differs from what is available in main memory and content is local to cache.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>
                <a:solidFill>
                  <a:srgbClr val="C00000"/>
                </a:solidFill>
              </a:rPr>
              <a:t>E</a:t>
            </a:r>
            <a:r>
              <a:rPr lang="en-GB" altLang="en-US">
                <a:solidFill>
                  <a:srgbClr val="320064"/>
                </a:solidFill>
              </a:rPr>
              <a:t>xclusive: Cache line is only inside current cache, but has not been modified.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>
                <a:solidFill>
                  <a:srgbClr val="C00000"/>
                </a:solidFill>
              </a:rPr>
              <a:t>S</a:t>
            </a:r>
            <a:r>
              <a:rPr lang="en-GB" altLang="en-US">
                <a:solidFill>
                  <a:srgbClr val="320064"/>
                </a:solidFill>
              </a:rPr>
              <a:t>hared: Cache line is present but shared with other caches.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  <a:p>
            <a:pPr lvl="1" eaLnBrk="1" hangingPunct="1"/>
            <a:r>
              <a:rPr lang="en-GB" altLang="en-US">
                <a:solidFill>
                  <a:srgbClr val="C00000"/>
                </a:solidFill>
              </a:rPr>
              <a:t>I</a:t>
            </a:r>
            <a:r>
              <a:rPr lang="en-GB" altLang="en-US">
                <a:solidFill>
                  <a:srgbClr val="320064"/>
                </a:solidFill>
              </a:rPr>
              <a:t>nvalid: Content is invalid.</a:t>
            </a: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CCCEA2BA-7FF6-478C-8031-DA8170DE9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Basic MESI State Diagram</a:t>
            </a:r>
            <a:endParaRPr lang="en-GB" altLang="en-US" dirty="0"/>
          </a:p>
        </p:txBody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96B7BEEF-B69B-4118-B369-CCA24A16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59147C-7239-4372-B8D4-BFF5D450EC93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77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FE980F8C-C6DD-4019-ADC0-62C12FCB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284FD6C1-AE7B-44AB-9855-2060FDAAF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8" name="Rectangle 7">
            <a:extLst>
              <a:ext uri="{FF2B5EF4-FFF2-40B4-BE49-F238E27FC236}">
                <a16:creationId xmlns:a16="http://schemas.microsoft.com/office/drawing/2014/main" id="{879D51FA-3600-474B-8C0E-E6884D70A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  <p:grpSp>
        <p:nvGrpSpPr>
          <p:cNvPr id="161799" name="Group 2">
            <a:extLst>
              <a:ext uri="{FF2B5EF4-FFF2-40B4-BE49-F238E27FC236}">
                <a16:creationId xmlns:a16="http://schemas.microsoft.com/office/drawing/2014/main" id="{7E896C99-C59A-49C7-952C-7343259BED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7010400" cy="3962400"/>
            <a:chOff x="457200" y="1752600"/>
            <a:chExt cx="7010400" cy="3962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8A91856-BB12-4608-9194-2929939969FF}"/>
                </a:ext>
              </a:extLst>
            </p:cNvPr>
            <p:cNvSpPr/>
            <p:nvPr/>
          </p:nvSpPr>
          <p:spPr>
            <a:xfrm>
              <a:off x="5562600" y="4495800"/>
              <a:ext cx="12954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4800" dirty="0"/>
                <a:t>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6D5FD3-7A14-4DEB-B829-4D78E5CBD231}"/>
                </a:ext>
              </a:extLst>
            </p:cNvPr>
            <p:cNvSpPr/>
            <p:nvPr/>
          </p:nvSpPr>
          <p:spPr>
            <a:xfrm>
              <a:off x="1981200" y="4495800"/>
              <a:ext cx="12954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48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A94F11-7061-4AE7-B33C-C6A995ADF9DC}"/>
                </a:ext>
              </a:extLst>
            </p:cNvPr>
            <p:cNvSpPr/>
            <p:nvPr/>
          </p:nvSpPr>
          <p:spPr>
            <a:xfrm>
              <a:off x="5562600" y="1752600"/>
              <a:ext cx="12954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4800" dirty="0"/>
                <a:t>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56EFC3-7409-4799-B568-5B28D4BDA60F}"/>
                </a:ext>
              </a:extLst>
            </p:cNvPr>
            <p:cNvSpPr/>
            <p:nvPr/>
          </p:nvSpPr>
          <p:spPr>
            <a:xfrm>
              <a:off x="1958975" y="1752600"/>
              <a:ext cx="12954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4800" dirty="0"/>
                <a:t>I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8A95DCD-A779-4FAC-A793-74A436168C9A}"/>
                </a:ext>
              </a:extLst>
            </p:cNvPr>
            <p:cNvCxnSpPr/>
            <p:nvPr/>
          </p:nvCxnSpPr>
          <p:spPr>
            <a:xfrm flipV="1">
              <a:off x="3124200" y="2667000"/>
              <a:ext cx="2362200" cy="182880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05" name="TextBox 4">
              <a:extLst>
                <a:ext uri="{FF2B5EF4-FFF2-40B4-BE49-F238E27FC236}">
                  <a16:creationId xmlns:a16="http://schemas.microsoft.com/office/drawing/2014/main" id="{B0007088-CC6B-4C97-A8E2-6814748CB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133850"/>
              <a:ext cx="1447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Bus Read</a:t>
              </a:r>
            </a:p>
          </p:txBody>
        </p:sp>
        <p:sp>
          <p:nvSpPr>
            <p:cNvPr id="161806" name="TextBox 19">
              <a:extLst>
                <a:ext uri="{FF2B5EF4-FFF2-40B4-BE49-F238E27FC236}">
                  <a16:creationId xmlns:a16="http://schemas.microsoft.com/office/drawing/2014/main" id="{003C4BE1-2B65-44A3-88AC-ECA758618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675" y="1905000"/>
              <a:ext cx="1447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Bus write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04583F-0BC5-49FF-9671-8CBAF24658B8}"/>
                </a:ext>
              </a:extLst>
            </p:cNvPr>
            <p:cNvCxnSpPr/>
            <p:nvPr/>
          </p:nvCxnSpPr>
          <p:spPr>
            <a:xfrm flipV="1">
              <a:off x="6210300" y="2971800"/>
              <a:ext cx="0" cy="14478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08" name="TextBox 25">
              <a:extLst>
                <a:ext uri="{FF2B5EF4-FFF2-40B4-BE49-F238E27FC236}">
                  <a16:creationId xmlns:a16="http://schemas.microsoft.com/office/drawing/2014/main" id="{D0172C50-13B9-41C7-8F22-408F8F270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429000"/>
              <a:ext cx="1371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Bus read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0E99BE-6629-4A2E-ABA7-0F4C4FC23E14}"/>
                </a:ext>
              </a:extLst>
            </p:cNvPr>
            <p:cNvCxnSpPr/>
            <p:nvPr/>
          </p:nvCxnSpPr>
          <p:spPr>
            <a:xfrm flipH="1" flipV="1">
              <a:off x="3048000" y="2884488"/>
              <a:ext cx="2514600" cy="1792287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10" name="TextBox 29">
              <a:extLst>
                <a:ext uri="{FF2B5EF4-FFF2-40B4-BE49-F238E27FC236}">
                  <a16:creationId xmlns:a16="http://schemas.microsoft.com/office/drawing/2014/main" id="{8E088E8D-3CCE-4AA0-830D-70B2E48B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0" y="4267200"/>
              <a:ext cx="1447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Bus write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18B29-0622-437B-AEB5-0A21C96847A7}"/>
                </a:ext>
              </a:extLst>
            </p:cNvPr>
            <p:cNvCxnSpPr/>
            <p:nvPr/>
          </p:nvCxnSpPr>
          <p:spPr>
            <a:xfrm>
              <a:off x="3429000" y="5143500"/>
              <a:ext cx="20574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12" name="TextBox 34">
              <a:extLst>
                <a:ext uri="{FF2B5EF4-FFF2-40B4-BE49-F238E27FC236}">
                  <a16:creationId xmlns:a16="http://schemas.microsoft.com/office/drawing/2014/main" id="{09E74C48-6440-4BA4-8512-5826DFE9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4800600"/>
              <a:ext cx="190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Processor Write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385C37-7CBD-434D-9E3E-92373FD09CB2}"/>
                </a:ext>
              </a:extLst>
            </p:cNvPr>
            <p:cNvCxnSpPr/>
            <p:nvPr/>
          </p:nvCxnSpPr>
          <p:spPr>
            <a:xfrm>
              <a:off x="2339975" y="3067050"/>
              <a:ext cx="22225" cy="13716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14" name="TextBox 37">
              <a:extLst>
                <a:ext uri="{FF2B5EF4-FFF2-40B4-BE49-F238E27FC236}">
                  <a16:creationId xmlns:a16="http://schemas.microsoft.com/office/drawing/2014/main" id="{69F4AE51-4507-44CB-8BB3-01EC17922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982913"/>
              <a:ext cx="1905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Processor read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75D879-1F3D-4799-9112-0BCD7B964E1B}"/>
                </a:ext>
              </a:extLst>
            </p:cNvPr>
            <p:cNvCxnSpPr/>
            <p:nvPr/>
          </p:nvCxnSpPr>
          <p:spPr>
            <a:xfrm flipV="1">
              <a:off x="2743200" y="3067050"/>
              <a:ext cx="0" cy="135255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16" name="TextBox 44">
              <a:extLst>
                <a:ext uri="{FF2B5EF4-FFF2-40B4-BE49-F238E27FC236}">
                  <a16:creationId xmlns:a16="http://schemas.microsoft.com/office/drawing/2014/main" id="{A7C8378A-1522-4570-819F-3A5B7E209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700" y="3473450"/>
              <a:ext cx="1905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Bus write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AB777F7-A495-4DA5-BCA7-851082BC7AF6}"/>
                </a:ext>
              </a:extLst>
            </p:cNvPr>
            <p:cNvCxnSpPr/>
            <p:nvPr/>
          </p:nvCxnSpPr>
          <p:spPr>
            <a:xfrm flipH="1">
              <a:off x="3314700" y="2271713"/>
              <a:ext cx="224790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18" name="TextBox 49">
              <a:extLst>
                <a:ext uri="{FF2B5EF4-FFF2-40B4-BE49-F238E27FC236}">
                  <a16:creationId xmlns:a16="http://schemas.microsoft.com/office/drawing/2014/main" id="{1C27BF12-2DD7-4832-8465-D6C112A43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3297238"/>
              <a:ext cx="2057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Processor </a:t>
              </a:r>
            </a:p>
            <a:p>
              <a:pPr algn="ctr"/>
              <a:r>
                <a:rPr lang="en-GB" altLang="en-US"/>
                <a:t>write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DEE0C7A-9F4D-41FC-BE72-510E438B3C6E}"/>
                </a:ext>
              </a:extLst>
            </p:cNvPr>
            <p:cNvCxnSpPr/>
            <p:nvPr/>
          </p:nvCxnSpPr>
          <p:spPr>
            <a:xfrm>
              <a:off x="5943600" y="3067050"/>
              <a:ext cx="0" cy="13843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A5FFB254-2005-412B-A3C3-7AFD8F48D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MESI protocol</a:t>
            </a:r>
            <a:endParaRPr lang="en-GB" altLang="en-US" dirty="0"/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494A6EA6-BC74-4AFC-8430-FD9CD62B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2F82B9E-DFB1-4C83-BD5E-7E5C2F56D01F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3844" name="Text Box 4">
            <a:extLst>
              <a:ext uri="{FF2B5EF4-FFF2-40B4-BE49-F238E27FC236}">
                <a16:creationId xmlns:a16="http://schemas.microsoft.com/office/drawing/2014/main" id="{EA97A291-85C4-400E-88C0-246D29D6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996E2DB3-B5B4-451B-A322-AC32E9111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D80FB438-679D-4CA1-9DFB-5ED1885B4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Unchanging transitions not shown in diagram!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Cache lines have a given state.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Processors are listening/snooping the network and can modify their cache line as appropriate.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Enhanced versions do exist!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E6142789-C992-4694-A59F-3EC299BE1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MESI protocol</a:t>
            </a:r>
            <a:endParaRPr lang="en-GB" altLang="en-US" dirty="0"/>
          </a:p>
        </p:txBody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id="{5AB941E2-BA16-4DE7-B1E8-CB086B8C3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EEEE57-9465-40D9-B249-DFB462257C2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79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F3A87D3A-7A9E-4593-8988-2084A3CC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047F500C-7BEC-4CB0-A234-A59C976BC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3863" name="Rectangle 7">
            <a:extLst>
              <a:ext uri="{FF2B5EF4-FFF2-40B4-BE49-F238E27FC236}">
                <a16:creationId xmlns:a16="http://schemas.microsoft.com/office/drawing/2014/main" id="{B280A28E-64EF-44F6-B30E-FB1F8E20C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058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One scenario: a local-read miss with one non-local cache line in state </a:t>
            </a:r>
            <a:r>
              <a:rPr lang="en-GB" altLang="en-US" sz="2800" dirty="0">
                <a:solidFill>
                  <a:srgbClr val="C00000"/>
                </a:solidFill>
              </a:rPr>
              <a:t>M</a:t>
            </a:r>
            <a:r>
              <a:rPr lang="en-GB" altLang="en-US" sz="2800" dirty="0">
                <a:solidFill>
                  <a:srgbClr val="320064"/>
                </a:solidFill>
              </a:rPr>
              <a:t> (modified.)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500" dirty="0">
                <a:solidFill>
                  <a:srgbClr val="320064"/>
                </a:solidFill>
              </a:rPr>
              <a:t>Local bus request to read memory.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500" dirty="0">
                <a:solidFill>
                  <a:srgbClr val="320064"/>
                </a:solidFill>
              </a:rPr>
              <a:t>Snooping cache answers request and put its own copy on the bus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200" dirty="0">
                <a:solidFill>
                  <a:srgbClr val="320064"/>
                </a:solidFill>
              </a:rPr>
              <a:t>Also change its own copy from </a:t>
            </a:r>
            <a:r>
              <a:rPr lang="en-GB" altLang="en-US" sz="2200" dirty="0">
                <a:solidFill>
                  <a:srgbClr val="C00000"/>
                </a:solidFill>
              </a:rPr>
              <a:t>M</a:t>
            </a:r>
            <a:r>
              <a:rPr lang="en-GB" altLang="en-US" sz="2200" dirty="0">
                <a:solidFill>
                  <a:srgbClr val="320064"/>
                </a:solidFill>
              </a:rPr>
              <a:t> to </a:t>
            </a:r>
            <a:r>
              <a:rPr lang="en-GB" altLang="en-US" sz="2200" dirty="0">
                <a:solidFill>
                  <a:srgbClr val="C00000"/>
                </a:solidFill>
              </a:rPr>
              <a:t>S</a:t>
            </a:r>
            <a:r>
              <a:rPr lang="en-GB" altLang="en-US" sz="2200" dirty="0">
                <a:solidFill>
                  <a:srgbClr val="320064"/>
                </a:solidFill>
              </a:rPr>
              <a:t> (shared.)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altLang="en-US" sz="2200" dirty="0">
                <a:solidFill>
                  <a:srgbClr val="320064"/>
                </a:solidFill>
              </a:rPr>
              <a:t>And copy its cache line back to memory!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altLang="en-US" sz="2500" dirty="0">
                <a:solidFill>
                  <a:srgbClr val="320064"/>
                </a:solidFill>
              </a:rPr>
              <a:t>Local processor load and tag the cache line and tag the line as </a:t>
            </a:r>
            <a:r>
              <a:rPr lang="en-GB" altLang="en-US" sz="2500" dirty="0">
                <a:solidFill>
                  <a:srgbClr val="C00000"/>
                </a:solidFill>
              </a:rPr>
              <a:t>S</a:t>
            </a:r>
            <a:r>
              <a:rPr lang="en-GB" altLang="en-US" sz="2500" dirty="0">
                <a:solidFill>
                  <a:srgbClr val="320064"/>
                </a:solidFill>
              </a:rPr>
              <a:t>.</a:t>
            </a:r>
            <a:endParaRPr lang="en-GB" altLang="en-US" sz="28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8369FB7D-4F12-45F9-8D82-170305459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Management: Objectives</a:t>
            </a:r>
            <a:endParaRPr lang="en-GB" altLang="en-US" dirty="0"/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37BCC577-2137-41D4-A577-BD0980BAC09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458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Each process will have its own (virtual) address space.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Two virtual addresses (e.g., address of a stored integer) of two processes can be the same, but will be located at different physical addresses.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A virtual to physical address translation must be implemented…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In Hardware.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320064"/>
                </a:solidFill>
              </a:rPr>
              <a:t>MMU+TLB.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B5866C83-700D-4292-AC89-01A9D41C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339D57D-60B8-4EAB-8BCA-FE84FFBF7B66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EB9507CF-328E-486A-8DBF-1251DA6B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0F46D5E3-6984-4DE7-A69B-1C291E09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C0A348EF-5050-43D1-A9EE-CDAFF7C6D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Trashing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FB95CEFF-459C-4796-9211-7F308675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355C8E3-B864-48C2-B48B-E2EFFCEDCB4F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80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E92EF2FC-E66D-4FF6-A038-D72F7DB3B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D2FA6FE6-34AD-487A-8F6A-E1583B36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Rectangle 7">
            <a:extLst>
              <a:ext uri="{FF2B5EF4-FFF2-40B4-BE49-F238E27FC236}">
                <a16:creationId xmlns:a16="http://schemas.microsoft.com/office/drawing/2014/main" id="{2E42B024-0E47-4120-89F8-175130F7C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1357313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700">
                <a:solidFill>
                  <a:srgbClr val="320064"/>
                </a:solidFill>
              </a:rPr>
              <a:t>When data is loaded in cache, some data is likely to be evicted as well! </a:t>
            </a:r>
          </a:p>
          <a:p>
            <a:pPr eaLnBrk="1" hangingPunct="1"/>
            <a:endParaRPr lang="en-GB" altLang="en-US" sz="27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700">
                <a:solidFill>
                  <a:srgbClr val="320064"/>
                </a:solidFill>
              </a:rPr>
              <a:t>When large (i.e., &gt; cache size) streams of memory are accessed, cache is not likely to be very useful.</a:t>
            </a:r>
          </a:p>
          <a:p>
            <a:pPr eaLnBrk="1" hangingPunct="1"/>
            <a:endParaRPr lang="en-GB" altLang="en-US" sz="270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sz="2700">
                <a:solidFill>
                  <a:srgbClr val="320064"/>
                </a:solidFill>
              </a:rPr>
              <a:t>Some specific access patterns can accelerate trashing.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8-way associate caches can only store 8 different lines with same hash code. </a:t>
            </a:r>
          </a:p>
          <a:p>
            <a:pPr lvl="1" eaLnBrk="1" hangingPunct="1"/>
            <a:r>
              <a:rPr lang="en-GB" altLang="en-US">
                <a:solidFill>
                  <a:srgbClr val="320064"/>
                </a:solidFill>
              </a:rPr>
              <a:t>Far from the real number of lines (e.g., 1024) available for caching.</a:t>
            </a:r>
          </a:p>
          <a:p>
            <a:pPr eaLnBrk="1" hangingPunct="1">
              <a:lnSpc>
                <a:spcPct val="150000"/>
              </a:lnSpc>
            </a:pPr>
            <a:endParaRPr lang="en-GB" altLang="en-US" sz="270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60B9E267-3081-452B-9EE3-EB694C463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Trashing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69987" name="Text Box 3">
            <a:extLst>
              <a:ext uri="{FF2B5EF4-FFF2-40B4-BE49-F238E27FC236}">
                <a16:creationId xmlns:a16="http://schemas.microsoft.com/office/drawing/2014/main" id="{3379FE4D-CFC1-4A0C-9BA0-A1720E5E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4BBCD5A-692B-42B3-90EC-0701E5870296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81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69988" name="Text Box 4">
            <a:extLst>
              <a:ext uri="{FF2B5EF4-FFF2-40B4-BE49-F238E27FC236}">
                <a16:creationId xmlns:a16="http://schemas.microsoft.com/office/drawing/2014/main" id="{D693D445-FC4A-4C9A-BAE4-DA07E0AF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FD7DD46B-A0C1-469B-8C2E-D3FF167F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Rectangle 7">
            <a:extLst>
              <a:ext uri="{FF2B5EF4-FFF2-40B4-BE49-F238E27FC236}">
                <a16:creationId xmlns:a16="http://schemas.microsoft.com/office/drawing/2014/main" id="{85A93745-B34C-46C3-99F8-5E410D764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endParaRPr lang="en-GB" altLang="en-US" sz="32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Can happen with: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Micro-op cache: &lt; 200 instructions for Haswell CPUs.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Data Cache.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Pages and TLB caches.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094D4AA3-0924-41A1-9B30-583000FFC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4290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dirty="0" err="1">
                <a:solidFill>
                  <a:srgbClr val="FF0000"/>
                </a:solidFill>
              </a:rPr>
              <a:t>Spectre</a:t>
            </a:r>
            <a:r>
              <a:rPr lang="en-US" altLang="en-US" sz="5400" dirty="0">
                <a:solidFill>
                  <a:srgbClr val="FF0000"/>
                </a:solidFill>
              </a:rPr>
              <a:t> and Meltdown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F3BC0DA3-B6C7-473F-AEBB-BAC2201F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98C1870-BE73-46AB-AEA7-5EE02143A7E0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82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EBE6D781-E947-4A84-B30E-4E528F12C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6D9613E3-2403-47B0-9BB0-68BED7D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D15B9E89-74F5-4CC1-84AB-F78833D93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Side Channel Attacks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D1817A4D-5EBF-4012-BBDE-8A1B3964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72265AE-2540-4F89-A1D0-87F3072C32ED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83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DC460018-0661-44AA-890D-E0B9FC4C2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79E91EC1-DF62-4BD4-85E5-DFED7658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Rectangle 7">
            <a:extLst>
              <a:ext uri="{FF2B5EF4-FFF2-40B4-BE49-F238E27FC236}">
                <a16:creationId xmlns:a16="http://schemas.microsoft.com/office/drawing/2014/main" id="{E7179B7E-2400-442B-9D5C-CC0EC7486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endParaRPr lang="en-GB" altLang="en-US" sz="32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Spectre and Meltdown “Break” the fundamental concept of memory isolation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Use instruction  speculation to read extra memory.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Latency in instruction is used to know whether bits are set to 0 or 1.</a:t>
            </a:r>
          </a:p>
          <a:p>
            <a:pPr lvl="1" eaLnBrk="1" hangingPunct="1"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 eaLnBrk="1" hangingPunct="1"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Low reading speed (~KBs/S) but valid concept.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1EC6F9AD-C9D9-47F0-AA09-E6AD44AC0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Side Channel Attacks due to speculative execution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CAE1C0A3-81AE-42AF-B442-C41AE4DF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86A6B3-0E56-4D2F-9D48-029A52A66065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84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DF9982AF-3CCF-4B4B-93BB-A3BDFBA2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63E2642F-266F-4CDB-83F1-2A987FE9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Rectangle 7">
            <a:extLst>
              <a:ext uri="{FF2B5EF4-FFF2-40B4-BE49-F238E27FC236}">
                <a16:creationId xmlns:a16="http://schemas.microsoft.com/office/drawing/2014/main" id="{966E864B-3269-4DD5-8B36-B5A77504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endParaRPr lang="en-GB" altLang="en-US" sz="32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800" dirty="0">
                <a:solidFill>
                  <a:srgbClr val="320064"/>
                </a:solidFill>
              </a:rPr>
              <a:t>From [1]: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800" b="1" dirty="0">
              <a:latin typeface="NimbusMonL-Bold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sz="2800" b="1" dirty="0">
                <a:latin typeface="NimbusMonL-Bold"/>
              </a:rPr>
              <a:t>if </a:t>
            </a:r>
            <a:r>
              <a:rPr lang="en-GB" sz="2800" dirty="0">
                <a:latin typeface="NimbusMonL-Regu"/>
              </a:rPr>
              <a:t>(x &lt; array1_size)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sz="2800" dirty="0">
                <a:latin typeface="NimbusMonL-Regu"/>
              </a:rPr>
              <a:t>	y = array2[array1[x] * 4096];</a:t>
            </a:r>
            <a:endParaRPr lang="en-GB" altLang="en-US" sz="28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320064"/>
                </a:solidFill>
              </a:rPr>
              <a:t>Concept: If </a:t>
            </a:r>
            <a:r>
              <a:rPr lang="en-GB" altLang="en-US" sz="2000" i="1" dirty="0">
                <a:solidFill>
                  <a:srgbClr val="320064"/>
                </a:solidFill>
              </a:rPr>
              <a:t>x</a:t>
            </a:r>
            <a:r>
              <a:rPr lang="en-GB" altLang="en-US" sz="2000" dirty="0">
                <a:solidFill>
                  <a:srgbClr val="320064"/>
                </a:solidFill>
              </a:rPr>
              <a:t> is out of range, the </a:t>
            </a:r>
            <a:r>
              <a:rPr lang="en-GB" altLang="en-US" sz="2000" i="1" dirty="0">
                <a:solidFill>
                  <a:srgbClr val="320064"/>
                </a:solidFill>
              </a:rPr>
              <a:t>then</a:t>
            </a:r>
            <a:r>
              <a:rPr lang="en-GB" altLang="en-US" sz="2000" dirty="0">
                <a:solidFill>
                  <a:srgbClr val="320064"/>
                </a:solidFill>
              </a:rPr>
              <a:t> part will never be executed but will be speculated nevertheless. Depending on the cache status, the speculation will take more or less time to run, giving away the (</a:t>
            </a:r>
            <a:r>
              <a:rPr lang="en-GB" altLang="en-US" sz="2000" dirty="0" err="1">
                <a:solidFill>
                  <a:srgbClr val="320064"/>
                </a:solidFill>
              </a:rPr>
              <a:t>boolean</a:t>
            </a:r>
            <a:r>
              <a:rPr lang="en-GB" altLang="en-US" sz="2000" dirty="0">
                <a:solidFill>
                  <a:srgbClr val="320064"/>
                </a:solidFill>
              </a:rPr>
              <a:t>) value of </a:t>
            </a:r>
            <a:r>
              <a:rPr lang="en-GB" sz="2000" i="1" dirty="0">
                <a:latin typeface="NimbusMonL-Regu"/>
              </a:rPr>
              <a:t>array1[x]</a:t>
            </a:r>
            <a:r>
              <a:rPr lang="en-GB" sz="2000" dirty="0">
                <a:latin typeface="NimbusMonL-Regu"/>
              </a:rPr>
              <a:t>.</a:t>
            </a:r>
            <a:endParaRPr lang="en-GB" altLang="en-US" sz="2000" dirty="0">
              <a:solidFill>
                <a:srgbClr val="32006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marL="366713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GB" sz="1800" dirty="0"/>
              <a:t>[1] Kocher, Paul, et al. "Spectre attacks: Exploiting speculative execution." </a:t>
            </a:r>
            <a:r>
              <a:rPr lang="en-GB" sz="1800" i="1" dirty="0" err="1"/>
              <a:t>arXiv</a:t>
            </a:r>
            <a:r>
              <a:rPr lang="en-GB" sz="1800" i="1" dirty="0"/>
              <a:t> preprint arXiv:1801.01203</a:t>
            </a:r>
            <a:r>
              <a:rPr lang="en-GB" sz="1800" dirty="0"/>
              <a:t> (2018).</a:t>
            </a:r>
            <a:endParaRPr lang="en-GB" altLang="en-US" sz="1800" dirty="0">
              <a:solidFill>
                <a:srgbClr val="320064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GB" altLang="en-US" sz="27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dirty="0">
              <a:solidFill>
                <a:srgbClr val="3200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DC0204B2-FF2B-40E0-9DE7-B8F0E4340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Memory Management Requirements</a:t>
            </a:r>
            <a:endParaRPr lang="en-GB" altLang="en-US" dirty="0"/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86CC331F-15A2-4A21-9B1E-EC796157E39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20064"/>
                </a:solidFill>
              </a:rPr>
              <a:t>5 requirements (according to Lister and Eager) for memory management: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>
              <a:solidFill>
                <a:srgbClr val="320064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Protection.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Sharing.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Relocation.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Logical Organization.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>
                <a:solidFill>
                  <a:srgbClr val="320064"/>
                </a:solidFill>
              </a:rPr>
              <a:t>Physical Organization.</a:t>
            </a:r>
            <a:endParaRPr lang="en-US" altLang="en-US" sz="2400">
              <a:solidFill>
                <a:srgbClr val="320064"/>
              </a:solidFill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204CFA49-62F7-446C-9E46-6C68EFD76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1E20452-32B0-4FD7-91D0-8D86E483C88C}" type="slidenum">
              <a:rPr lang="en-US" altLang="en-US" sz="1400" b="1">
                <a:latin typeface="Times New Roman" panose="02020603050405020304" pitchFamily="18" charset="0"/>
              </a:rPr>
              <a:pPr algn="ctr" eaLnBrk="1" hangingPunct="1"/>
              <a:t>9</a:t>
            </a:fld>
            <a:endParaRPr lang="fr-F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95C8273A-D209-4CF6-9B92-3E2BDF403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802DCBB7-17E2-427A-9260-E557B69E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65557</TotalTime>
  <Words>4131</Words>
  <Application>Microsoft Office PowerPoint</Application>
  <PresentationFormat>On-screen Show (4:3)</PresentationFormat>
  <Paragraphs>1292</Paragraphs>
  <Slides>84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Arial Unicode MS</vt:lpstr>
      <vt:lpstr>Calibri</vt:lpstr>
      <vt:lpstr>Century Gothic</vt:lpstr>
      <vt:lpstr>NimbusMonL-Bold</vt:lpstr>
      <vt:lpstr>NimbusMonL-Regu</vt:lpstr>
      <vt:lpstr>Shonar Bangla</vt:lpstr>
      <vt:lpstr>Times New Roman</vt:lpstr>
      <vt:lpstr>Wingdings</vt:lpstr>
      <vt:lpstr>Wingdings 2</vt:lpstr>
      <vt:lpstr>Oriel</vt:lpstr>
      <vt:lpstr>Operating Systems and Architectures  CSCM98, Part 6:  Memory Management</vt:lpstr>
      <vt:lpstr>Content</vt:lpstr>
      <vt:lpstr>Objectives &amp; Issues</vt:lpstr>
      <vt:lpstr>Physical Memory Hierarchy</vt:lpstr>
      <vt:lpstr>Type of OS/Memory Environments </vt:lpstr>
      <vt:lpstr>Memory Requirements for a process: Standard Virtual Memory Environment</vt:lpstr>
      <vt:lpstr>Memory Management: OS Objectives</vt:lpstr>
      <vt:lpstr>Memory Management: Objectives</vt:lpstr>
      <vt:lpstr>Memory Management Requirements</vt:lpstr>
      <vt:lpstr>Memory Protection</vt:lpstr>
      <vt:lpstr>Sharing</vt:lpstr>
      <vt:lpstr>Relocation</vt:lpstr>
      <vt:lpstr>Organization</vt:lpstr>
      <vt:lpstr>Memory Partitioning Techniques</vt:lpstr>
      <vt:lpstr>Memory Partitioning Techniques</vt:lpstr>
      <vt:lpstr>Fixed Partitioning</vt:lpstr>
      <vt:lpstr>Dynamic Partitioning</vt:lpstr>
      <vt:lpstr>Dynamic Partitioning</vt:lpstr>
      <vt:lpstr>Dynamic Partitioning : Placement</vt:lpstr>
      <vt:lpstr>Memory Allocation</vt:lpstr>
      <vt:lpstr>Memory Allocation</vt:lpstr>
      <vt:lpstr>Memory Allocation</vt:lpstr>
      <vt:lpstr>Memory Allocation : Buddy algorithm </vt:lpstr>
      <vt:lpstr>Memory Allocation : Buddy algorithm </vt:lpstr>
      <vt:lpstr>Buddy algorithm : Example </vt:lpstr>
      <vt:lpstr>Buddy algorithm : Example </vt:lpstr>
      <vt:lpstr>Buddy algorithm : Example </vt:lpstr>
      <vt:lpstr>Buddy algorithm : Example </vt:lpstr>
      <vt:lpstr>Buddy algorithm : Example </vt:lpstr>
      <vt:lpstr>Memory Allocation : Buddy algorithm </vt:lpstr>
      <vt:lpstr>Physical &amp; Virtual  Address Space</vt:lpstr>
      <vt:lpstr>Paging</vt:lpstr>
      <vt:lpstr>Segmentation</vt:lpstr>
      <vt:lpstr>Segmentation</vt:lpstr>
      <vt:lpstr>Virtual Memory</vt:lpstr>
      <vt:lpstr>Paging</vt:lpstr>
      <vt:lpstr>Paging Implementation</vt:lpstr>
      <vt:lpstr>Paging Implementation : MMU</vt:lpstr>
      <vt:lpstr>Paging Implementation : MMU </vt:lpstr>
      <vt:lpstr>2-level tree</vt:lpstr>
      <vt:lpstr>Paging Implementation : MMU </vt:lpstr>
      <vt:lpstr>Example: Page Directory Entry</vt:lpstr>
      <vt:lpstr>Example: Page Table Entry</vt:lpstr>
      <vt:lpstr>Hardware Implementation Issues</vt:lpstr>
      <vt:lpstr>Translation Lookaside Buffer (TLB)</vt:lpstr>
      <vt:lpstr>Translation Lookaside Buffer (TLB)</vt:lpstr>
      <vt:lpstr>Segmentation</vt:lpstr>
      <vt:lpstr>Issues</vt:lpstr>
      <vt:lpstr>Segmentation on a Pentium Processor</vt:lpstr>
      <vt:lpstr>Virtual Memory and Algorithms for page replacement</vt:lpstr>
      <vt:lpstr>Algorithms for page replacement</vt:lpstr>
      <vt:lpstr>First In, First Out (FIFO)</vt:lpstr>
      <vt:lpstr>Optimal Algorithm</vt:lpstr>
      <vt:lpstr>Optimal Algorithm Example</vt:lpstr>
      <vt:lpstr>Belady’s Anomaly with FIFO alg.</vt:lpstr>
      <vt:lpstr>Least Recently Used Algorithm (LRU) </vt:lpstr>
      <vt:lpstr>Least Recently Used Algorithm (LRU) </vt:lpstr>
      <vt:lpstr>Least Recently Used Algorithm (LRU) </vt:lpstr>
      <vt:lpstr>Clock Algorithm With Reference Bit</vt:lpstr>
      <vt:lpstr>Clock Algorithm With NRU Strategy</vt:lpstr>
      <vt:lpstr>Two Handed Clock</vt:lpstr>
      <vt:lpstr>Stack Algorithms</vt:lpstr>
      <vt:lpstr>Shared Memory  &amp; Shared Libraries</vt:lpstr>
      <vt:lpstr>What is Shared Memory?</vt:lpstr>
      <vt:lpstr>Why Shared Memory?</vt:lpstr>
      <vt:lpstr>Shared Memory between processes</vt:lpstr>
      <vt:lpstr>Example: Common page table entries </vt:lpstr>
      <vt:lpstr>Going Further with  Caches and Hardware</vt:lpstr>
      <vt:lpstr>Caches</vt:lpstr>
      <vt:lpstr>Caches</vt:lpstr>
      <vt:lpstr>Cache associativity</vt:lpstr>
      <vt:lpstr>Cache associativity</vt:lpstr>
      <vt:lpstr>Cache associativity</vt:lpstr>
      <vt:lpstr>MESI protocol</vt:lpstr>
      <vt:lpstr>Example: Xeon Phi Ring Bus</vt:lpstr>
      <vt:lpstr>MESI protocol</vt:lpstr>
      <vt:lpstr>Basic MESI State Diagram</vt:lpstr>
      <vt:lpstr>MESI protocol</vt:lpstr>
      <vt:lpstr>MESI protocol</vt:lpstr>
      <vt:lpstr>Trashing</vt:lpstr>
      <vt:lpstr>Trashing</vt:lpstr>
      <vt:lpstr>Spectre and Meltdown</vt:lpstr>
      <vt:lpstr>Side Channel Attacks</vt:lpstr>
      <vt:lpstr>Side Channel Attacks due to speculative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Mora B.</cp:lastModifiedBy>
  <cp:revision>518</cp:revision>
  <cp:lastPrinted>2017-11-02T10:11:59Z</cp:lastPrinted>
  <dcterms:created xsi:type="dcterms:W3CDTF">1601-01-01T00:00:00Z</dcterms:created>
  <dcterms:modified xsi:type="dcterms:W3CDTF">2022-11-09T09:58:54Z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