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3" r:id="rId3"/>
    <p:sldId id="441" r:id="rId4"/>
    <p:sldId id="432" r:id="rId5"/>
    <p:sldId id="435" r:id="rId6"/>
    <p:sldId id="473" r:id="rId7"/>
    <p:sldId id="477" r:id="rId8"/>
    <p:sldId id="465" r:id="rId9"/>
    <p:sldId id="474" r:id="rId10"/>
    <p:sldId id="469" r:id="rId11"/>
    <p:sldId id="500" r:id="rId12"/>
    <p:sldId id="470" r:id="rId13"/>
    <p:sldId id="498" r:id="rId14"/>
    <p:sldId id="502" r:id="rId15"/>
    <p:sldId id="501" r:id="rId16"/>
    <p:sldId id="503" r:id="rId17"/>
    <p:sldId id="437" r:id="rId18"/>
    <p:sldId id="471" r:id="rId19"/>
    <p:sldId id="504" r:id="rId20"/>
    <p:sldId id="475" r:id="rId21"/>
    <p:sldId id="476" r:id="rId22"/>
    <p:sldId id="480" r:id="rId23"/>
    <p:sldId id="481" r:id="rId24"/>
    <p:sldId id="478" r:id="rId25"/>
    <p:sldId id="482" r:id="rId26"/>
    <p:sldId id="479" r:id="rId27"/>
    <p:sldId id="483" r:id="rId28"/>
    <p:sldId id="485" r:id="rId29"/>
    <p:sldId id="486" r:id="rId30"/>
    <p:sldId id="487" r:id="rId31"/>
    <p:sldId id="489" r:id="rId32"/>
    <p:sldId id="490" r:id="rId33"/>
    <p:sldId id="491" r:id="rId34"/>
    <p:sldId id="488" r:id="rId35"/>
    <p:sldId id="493" r:id="rId36"/>
    <p:sldId id="499" r:id="rId37"/>
    <p:sldId id="442" r:id="rId38"/>
    <p:sldId id="494" r:id="rId39"/>
    <p:sldId id="434" r:id="rId40"/>
    <p:sldId id="496" r:id="rId41"/>
    <p:sldId id="495" r:id="rId42"/>
    <p:sldId id="497" r:id="rId4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00"/>
    <a:srgbClr val="270076"/>
    <a:srgbClr val="FF0000"/>
    <a:srgbClr val="320064"/>
    <a:srgbClr val="009900"/>
    <a:srgbClr val="333300"/>
    <a:srgbClr val="D9EDEF"/>
    <a:srgbClr val="302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165" autoAdjust="0"/>
    <p:restoredTop sz="91187" autoAdjust="0"/>
  </p:normalViewPr>
  <p:slideViewPr>
    <p:cSldViewPr>
      <p:cViewPr varScale="1">
        <p:scale>
          <a:sx n="120" d="100"/>
          <a:sy n="120" d="100"/>
        </p:scale>
        <p:origin x="8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8" d="100"/>
          <a:sy n="108" d="100"/>
        </p:scale>
        <p:origin x="-2214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smtClean="0"/>
            </a:lvl1pPr>
          </a:lstStyle>
          <a:p>
            <a:pPr>
              <a:defRPr/>
            </a:pPr>
            <a:fld id="{04E727DC-2C34-45AA-B36B-80380D1D643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8478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smtClean="0"/>
            </a:lvl1pPr>
          </a:lstStyle>
          <a:p>
            <a:pPr>
              <a:defRPr/>
            </a:pPr>
            <a:fld id="{195AAF4A-6B1C-4BC1-8024-8E8FF0458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938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F9EEE9-914C-48DB-B67B-0083759F84B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5337"/>
          </a:xfrm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00884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64A9B9-0C42-4949-822A-25AFFE6CFD7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7633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C412096-2346-4296-AA64-4DF11C13A39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Discuss System</a:t>
            </a:r>
            <a:r>
              <a:rPr lang="en-GB" altLang="en-US" baseline="0" dirty="0"/>
              <a:t> redundancy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72687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C412096-2346-4296-AA64-4DF11C13A39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Discuss System</a:t>
            </a:r>
            <a:r>
              <a:rPr lang="en-GB" altLang="en-US" baseline="0" dirty="0"/>
              <a:t> redundancy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01446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097EFB-7779-408D-831E-3AAF3C92231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/>
              <a:t>Discuss Hyper-threading</a:t>
            </a:r>
          </a:p>
        </p:txBody>
      </p:sp>
    </p:spTree>
    <p:extLst>
      <p:ext uri="{BB962C8B-B14F-4D97-AF65-F5344CB8AC3E}">
        <p14:creationId xmlns:p14="http://schemas.microsoft.com/office/powerpoint/2010/main" val="4266850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C4BA46-7234-4D9A-9209-091A5149302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0032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1E12E3-49FA-4D9C-9618-0FB263F1629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6660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6C3010-E266-443A-93D0-B2877933337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Others: Completely Fair Scheduler (Linux), Monotonic Scheduling, O(1) scheduler, two-level scheduling, </a:t>
            </a:r>
            <a:r>
              <a:rPr lang="en-GB" altLang="en-US" dirty="0" err="1"/>
              <a:t>ule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98660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7422FF-C10B-42B7-9815-2BB405C2783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6989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D83C56-8296-40ED-AFB7-DCFFE12E109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6784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BA58F4-FB85-448E-9BA2-FDCEF3F1A6D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235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8E01A2-5197-4786-BDEB-8DFE9163CE9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Possibly quickly discuss event programming and multi-processor as well</a:t>
            </a:r>
          </a:p>
        </p:txBody>
      </p:sp>
    </p:spTree>
    <p:extLst>
      <p:ext uri="{BB962C8B-B14F-4D97-AF65-F5344CB8AC3E}">
        <p14:creationId xmlns:p14="http://schemas.microsoft.com/office/powerpoint/2010/main" val="1294856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374423-2B59-441A-A839-E3499D25A61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482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DC862D-3D19-4C92-AE95-8AA11D225EF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2957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B823BE-B78F-4A6D-A3FE-E14117BF3CF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6114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F78246-EC7B-481C-864E-278892EBA57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2476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9C7CC9-E45B-4756-8F5B-36EC4D22776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6093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A31F77-8170-4CB7-A087-B90406E1748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8970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E563AF-614F-47A6-A06A-15B8CA62C24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4954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A22131-CCDC-4F5B-B5E6-F64D86B31B8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4743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A33BE6-DE26-4ACD-8A13-DFA9ABC03E4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All</a:t>
            </a:r>
            <a:r>
              <a:rPr lang="en-GB" altLang="en-US" baseline="0" dirty="0"/>
              <a:t> base priorities = 0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3236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DD09C5-1B27-464F-A978-64653B3968C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545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D30B12-712F-4338-A8FE-A6F3BF238A9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5650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B423BA-0D69-44AD-BD1C-5FC1A8DBCC7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2910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CA55B2B-AA10-40E3-92D5-E45A8D84798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71803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E926F5-C375-4BEF-8BEC-26CC5D6EACB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/>
              <a:t>Others: Completely Fair Scheduler (Linux), Monotonic Scheduling, O(1) scheduler, two-level scheduling</a:t>
            </a:r>
          </a:p>
        </p:txBody>
      </p:sp>
    </p:spTree>
    <p:extLst>
      <p:ext uri="{BB962C8B-B14F-4D97-AF65-F5344CB8AC3E}">
        <p14:creationId xmlns:p14="http://schemas.microsoft.com/office/powerpoint/2010/main" val="21712015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DDCF8C-5DF0-4129-AF12-B72A83F59946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93771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0D0FC6-508A-4CD7-9FC5-FC1861A5EED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41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F1CBBB-A537-4066-A8FC-35486684B5A4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67386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2AAE11-E7C8-47F8-853E-55BE37E28C18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53446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7B6BEF-B2CB-4181-8B9C-F3F827EB4580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031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664359-3A31-4768-9B50-8F85B1CD9AA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262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C74832-1036-4A70-AAD4-61B8E88BB15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352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32B06A-D629-46E0-AECB-A2FA0F67CFC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654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35CBB4-1FAA-4C01-A0B5-B7A9AAF0C67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/>
              <a:t>Discuss Hyper-threading</a:t>
            </a:r>
          </a:p>
        </p:txBody>
      </p:sp>
    </p:spTree>
    <p:extLst>
      <p:ext uri="{BB962C8B-B14F-4D97-AF65-F5344CB8AC3E}">
        <p14:creationId xmlns:p14="http://schemas.microsoft.com/office/powerpoint/2010/main" val="83532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D5E60E-1421-4A37-B776-36C83DAB089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/>
              <a:t>Discuss Hyper-threading</a:t>
            </a:r>
          </a:p>
        </p:txBody>
      </p:sp>
    </p:spTree>
    <p:extLst>
      <p:ext uri="{BB962C8B-B14F-4D97-AF65-F5344CB8AC3E}">
        <p14:creationId xmlns:p14="http://schemas.microsoft.com/office/powerpoint/2010/main" val="185665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18FF9B-71A4-4AC3-88E9-A5C2CC0AD07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5012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chemeClr val="bg1">
                <a:shade val="58000"/>
                <a:satMod val="125000"/>
              </a:schemeClr>
            </a:gs>
            <a:gs pos="2000">
              <a:schemeClr val="bg1">
                <a:tint val="90000"/>
                <a:shade val="90000"/>
                <a:satMod val="120000"/>
              </a:schemeClr>
            </a:gs>
            <a:gs pos="100000">
              <a:schemeClr val="bg1">
                <a:tint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FC391007-E67D-4374-8559-6759E0A51CF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C71BC-313B-43A3-AAC7-63D328FAA4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11820-E96F-446F-809B-70339A73E2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 rotWithShape="1">
          <a:gsLst>
            <a:gs pos="0">
              <a:schemeClr val="bg1">
                <a:shade val="58000"/>
                <a:satMod val="125000"/>
              </a:schemeClr>
            </a:gs>
            <a:gs pos="7000">
              <a:schemeClr val="bg1">
                <a:tint val="90000"/>
                <a:shade val="90000"/>
                <a:satMod val="120000"/>
              </a:schemeClr>
            </a:gs>
            <a:gs pos="100000">
              <a:schemeClr val="bg1">
                <a:tint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0DCC4463-2392-4F64-AE3B-699A3FB72DF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8D9A232E-1BDA-4DEE-9809-3CD32AF61C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7DCC0-A3EF-410A-8430-67D77C4DF4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C8C46-B321-486F-9332-C8085A6884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20335917-A0B0-41F4-B4A8-136CCB1F9D7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80E1B-C749-4106-A9C2-13A1B97C7A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B833DF24-70EE-4FE4-88F2-C3F024B3D6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012079C-10AD-4E15-A58B-1D1CC81C48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03AA0C2-A049-47AA-A3FB-6A89F94EF6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914400"/>
            <a:ext cx="7848600" cy="21336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Operating Systems and Architectures</a:t>
            </a:r>
            <a:br>
              <a:rPr lang="en-US" altLang="en-US" sz="4000" dirty="0">
                <a:solidFill>
                  <a:srgbClr val="FF0000"/>
                </a:solidFill>
              </a:rPr>
            </a:br>
            <a:r>
              <a:rPr lang="en-US" altLang="en-US" sz="4000" dirty="0">
                <a:solidFill>
                  <a:srgbClr val="FF0000"/>
                </a:solidFill>
              </a:rPr>
              <a:t> CSCM98 Part 7</a:t>
            </a:r>
            <a:br>
              <a:rPr lang="en-US" altLang="en-US" sz="4000" dirty="0">
                <a:solidFill>
                  <a:srgbClr val="FF0000"/>
                </a:solidFill>
              </a:rPr>
            </a:br>
            <a:r>
              <a:rPr lang="en-US" altLang="en-US" sz="4000" dirty="0">
                <a:solidFill>
                  <a:srgbClr val="FF0000"/>
                </a:solidFill>
              </a:rPr>
              <a:t> Scheduling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  <a:noFill/>
          <a:ln w="31750">
            <a:solidFill>
              <a:srgbClr val="3A527A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8CD97907-4ADD-437C-AD87-6F79AF8DC199}" type="slidenum">
              <a:rPr lang="en-US" altLang="en-US" sz="1400" b="1">
                <a:latin typeface="Times New Roman" pitchFamily="18" charset="0"/>
              </a:rPr>
              <a:pPr algn="ctr" eaLnBrk="1" hangingPunct="1"/>
              <a:t>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406775" y="4664075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Dr. Benjamin Mora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Scheduling Environments</a:t>
            </a:r>
            <a:endParaRPr lang="en-GB" altLang="en-US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800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Interactive Environments: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Interact with the user.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Personal computers.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Preemptive scheduling.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Event programming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solidFill>
                  <a:srgbClr val="320064"/>
                </a:solidFill>
              </a:rPr>
              <a:t>User interfaces (easy in OO languages like Java)!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Batch Environments: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Send jobs to the system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Data centers, supercomputers, etc…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Global performances improved.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Can be cooperative, preemptive with long delays.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298BD11E-8FCA-4057-BF99-B81DDC6FB9AC}" type="slidenum">
              <a:rPr lang="en-US" altLang="en-US" sz="1400" b="1">
                <a:latin typeface="Times New Roman" pitchFamily="18" charset="0"/>
              </a:rPr>
              <a:pPr algn="ctr" eaLnBrk="1" hangingPunct="1"/>
              <a:t>10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70701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Possible Sub-Schedulers </a:t>
            </a:r>
            <a:br>
              <a:rPr lang="en-US" altLang="en-US" dirty="0"/>
            </a:br>
            <a:r>
              <a:rPr lang="en-US" altLang="en-US" dirty="0"/>
              <a:t>(implementing different strategies)</a:t>
            </a:r>
            <a:endParaRPr lang="en-GB" alt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317978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800" dirty="0">
              <a:solidFill>
                <a:srgbClr val="D269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D26900"/>
                </a:solidFill>
              </a:rPr>
              <a:t>Long-Term Scheduler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Not frequently used, only on coarse-grained processes.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Decides which process to add to the pool.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D26900"/>
                </a:solidFill>
              </a:rPr>
              <a:t>Mid-Term Scheduler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E.g., Virtual memory management.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solidFill>
                <a:srgbClr val="D269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D26900"/>
                </a:solidFill>
              </a:rPr>
              <a:t>Short-Term Scheduler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Often called, makes fast decisions.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Favor short tasks (real-time processes).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C064EA41-F2EF-4F3F-A4D8-A98AB3BE4B92}" type="slidenum">
              <a:rPr lang="en-US" altLang="en-US" sz="1400" b="1">
                <a:latin typeface="Times New Roman" pitchFamily="18" charset="0"/>
              </a:rPr>
              <a:pPr algn="ctr" eaLnBrk="1" hangingPunct="1"/>
              <a:t>11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Scheduling Environments</a:t>
            </a:r>
            <a:endParaRPr lang="en-GB" alt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endParaRPr lang="en-US" altLang="en-US" sz="3200" dirty="0">
              <a:solidFill>
                <a:srgbClr val="D26900"/>
              </a:solidFill>
            </a:endParaRPr>
          </a:p>
          <a:p>
            <a:r>
              <a:rPr lang="en-US" altLang="en-US" sz="2800" dirty="0">
                <a:solidFill>
                  <a:srgbClr val="320064"/>
                </a:solidFill>
              </a:rPr>
              <a:t>Scheduling is not usually a deterministic process.</a:t>
            </a:r>
          </a:p>
          <a:p>
            <a:pPr eaLnBrk="1" hangingPunct="1"/>
            <a:endParaRPr lang="en-US" altLang="en-US" sz="2800" dirty="0">
              <a:solidFill>
                <a:srgbClr val="D26900"/>
              </a:solidFill>
            </a:endParaRPr>
          </a:p>
          <a:p>
            <a:pPr eaLnBrk="1" hangingPunct="1"/>
            <a:r>
              <a:rPr lang="en-US" altLang="en-US" sz="2800" dirty="0">
                <a:solidFill>
                  <a:srgbClr val="D26900"/>
                </a:solidFill>
              </a:rPr>
              <a:t>Real-Time</a:t>
            </a:r>
            <a:r>
              <a:rPr lang="en-US" altLang="en-US" sz="2800" dirty="0">
                <a:solidFill>
                  <a:srgbClr val="320064"/>
                </a:solidFill>
              </a:rPr>
              <a:t> Operating Systems:</a:t>
            </a:r>
          </a:p>
          <a:p>
            <a:pPr lvl="1" eaLnBrk="1" hangingPunct="1"/>
            <a:r>
              <a:rPr lang="en-US" altLang="en-US" sz="2400" dirty="0">
                <a:solidFill>
                  <a:srgbClr val="320064"/>
                </a:solidFill>
              </a:rPr>
              <a:t>Ensuring/Meeting/Predicting deadlines.</a:t>
            </a:r>
          </a:p>
          <a:p>
            <a:pPr lvl="2" eaLnBrk="1" hangingPunct="1"/>
            <a:r>
              <a:rPr lang="en-US" altLang="en-US" sz="2000" dirty="0">
                <a:solidFill>
                  <a:srgbClr val="320064"/>
                </a:solidFill>
              </a:rPr>
              <a:t>Upper bound execution time.</a:t>
            </a:r>
          </a:p>
          <a:p>
            <a:pPr lvl="2" eaLnBrk="1" hangingPunct="1"/>
            <a:r>
              <a:rPr lang="en-US" altLang="en-US" sz="2000" dirty="0">
                <a:solidFill>
                  <a:srgbClr val="320064"/>
                </a:solidFill>
              </a:rPr>
              <a:t>Required efficient programming methodologies!</a:t>
            </a:r>
          </a:p>
          <a:p>
            <a:pPr lvl="1" eaLnBrk="1" hangingPunct="1"/>
            <a:r>
              <a:rPr lang="en-US" altLang="en-US" sz="2400" dirty="0">
                <a:solidFill>
                  <a:srgbClr val="320064"/>
                </a:solidFill>
              </a:rPr>
              <a:t>Planes, nuclear power plants, consoles, multimedia systems, etc…</a:t>
            </a:r>
          </a:p>
          <a:p>
            <a:pPr lvl="1" eaLnBrk="1" hangingPunct="1"/>
            <a:r>
              <a:rPr lang="en-US" altLang="en-US" sz="2400" dirty="0">
                <a:solidFill>
                  <a:srgbClr val="320064"/>
                </a:solidFill>
              </a:rPr>
              <a:t>Process environment better known from the start.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94A3C87C-29EC-49B5-BEA0-47A6ACADA624}" type="slidenum">
              <a:rPr lang="en-US" altLang="en-US" sz="1400" b="1">
                <a:latin typeface="Times New Roman" pitchFamily="18" charset="0"/>
              </a:rPr>
              <a:pPr algn="ctr" eaLnBrk="1" hangingPunct="1"/>
              <a:t>12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Scheduling Environments</a:t>
            </a:r>
            <a:endParaRPr lang="en-GB" alt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367808"/>
            <a:ext cx="80010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D26900"/>
                </a:solidFill>
              </a:rPr>
              <a:t>Hard Real-Time</a:t>
            </a:r>
            <a:r>
              <a:rPr lang="en-US" altLang="en-US" sz="2800" dirty="0">
                <a:solidFill>
                  <a:srgbClr val="320064"/>
                </a:solidFill>
              </a:rPr>
              <a:t>. Deadlines must be met!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System failing otherwise.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Deterministic and reliable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Though immediate detection &amp; recovery must be implemented.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Paging, Swapping &amp; dynamic memory allocations usually not possible or allowed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Proven/normalized/deterministic compilers.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Interrupts minimized. 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Planes, power plants, </a:t>
            </a:r>
            <a:r>
              <a:rPr lang="en-US" altLang="en-US" sz="2400" dirty="0">
                <a:solidFill>
                  <a:srgbClr val="D26900"/>
                </a:solidFill>
              </a:rPr>
              <a:t>critical systems</a:t>
            </a:r>
            <a:r>
              <a:rPr lang="en-US" altLang="en-US" sz="2400" dirty="0">
                <a:solidFill>
                  <a:srgbClr val="320064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i="1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>
                <a:solidFill>
                  <a:srgbClr val="320064"/>
                </a:solidFill>
              </a:rPr>
              <a:t>Worst Case Execution Time </a:t>
            </a:r>
            <a:r>
              <a:rPr lang="en-US" altLang="en-US" sz="2400" dirty="0">
                <a:solidFill>
                  <a:srgbClr val="320064"/>
                </a:solidFill>
              </a:rPr>
              <a:t>must be known!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>
              <a:solidFill>
                <a:srgbClr val="320064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033C436B-BE7F-4CD4-8051-1B6C4EFD430E}" type="slidenum">
              <a:rPr lang="en-US" altLang="en-US" sz="1400" b="1">
                <a:latin typeface="Times New Roman" pitchFamily="18" charset="0"/>
              </a:rPr>
              <a:pPr algn="ctr" eaLnBrk="1" hangingPunct="1"/>
              <a:t>13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Scheduling Environments</a:t>
            </a:r>
            <a:endParaRPr lang="en-GB" alt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D26900"/>
                </a:solidFill>
              </a:rPr>
              <a:t>Soft Real-Time</a:t>
            </a:r>
            <a:r>
              <a:rPr lang="en-US" altLang="en-US" sz="2800" dirty="0">
                <a:solidFill>
                  <a:srgbClr val="320064"/>
                </a:solidFill>
              </a:rPr>
              <a:t>. Deadlines should be met!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Relaxed constraints.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Priority given to real-time processes.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Results sometimes discarded if not on time.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Multimedia systems.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Consoles.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Phones.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>
              <a:solidFill>
                <a:srgbClr val="320064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033C436B-BE7F-4CD4-8051-1B6C4EFD430E}" type="slidenum">
              <a:rPr lang="en-US" altLang="en-US" sz="1400" b="1">
                <a:latin typeface="Times New Roman" pitchFamily="18" charset="0"/>
              </a:rPr>
              <a:pPr algn="ctr" eaLnBrk="1" hangingPunct="1"/>
              <a:t>14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90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Scheduling Environments</a:t>
            </a:r>
            <a:endParaRPr lang="en-GB" altLang="en-US" dirty="0"/>
          </a:p>
        </p:txBody>
      </p:sp>
      <p:sp>
        <p:nvSpPr>
          <p:cNvPr id="57037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447800"/>
            <a:ext cx="84582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D26900"/>
                </a:solidFill>
              </a:rPr>
              <a:t>Firm Real-Time</a:t>
            </a:r>
            <a:r>
              <a:rPr lang="en-US" altLang="en-US" sz="2800" dirty="0">
                <a:solidFill>
                  <a:srgbClr val="320064"/>
                </a:solidFill>
              </a:rPr>
              <a:t>. Intermediate between soft and hard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320064"/>
                </a:solidFill>
              </a:rPr>
              <a:t>Deadlines should be met.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solidFill>
                  <a:srgbClr val="320064"/>
                </a:solidFill>
              </a:rPr>
              <a:t>Any failure will degrade performance.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solidFill>
                  <a:srgbClr val="320064"/>
                </a:solidFill>
              </a:rPr>
              <a:t>“A few” misses could be accepted.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4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320064"/>
                </a:solidFill>
              </a:rPr>
              <a:t>Results are </a:t>
            </a:r>
            <a:r>
              <a:rPr lang="en-US" altLang="en-US" sz="2400" b="1" dirty="0">
                <a:solidFill>
                  <a:srgbClr val="320064"/>
                </a:solidFill>
              </a:rPr>
              <a:t>invalid</a:t>
            </a:r>
            <a:r>
              <a:rPr lang="en-US" altLang="en-US" sz="2400" dirty="0">
                <a:solidFill>
                  <a:srgbClr val="320064"/>
                </a:solidFill>
              </a:rPr>
              <a:t> if obtained after deadline!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solidFill>
                  <a:srgbClr val="320064"/>
                </a:solidFill>
              </a:rPr>
              <a:t>The opportunity is lost.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4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320064"/>
                </a:solidFill>
              </a:rPr>
              <a:t>Interactive systems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err="1">
                <a:solidFill>
                  <a:srgbClr val="320064"/>
                </a:solidFill>
              </a:rPr>
              <a:t>E.g</a:t>
            </a:r>
            <a:r>
              <a:rPr lang="en-US" altLang="en-US" sz="2000" dirty="0">
                <a:solidFill>
                  <a:srgbClr val="320064"/>
                </a:solidFill>
              </a:rPr>
              <a:t>, Real-Time financial systems.</a:t>
            </a:r>
          </a:p>
          <a:p>
            <a:pPr lvl="3">
              <a:lnSpc>
                <a:spcPct val="80000"/>
              </a:lnSpc>
              <a:defRPr/>
            </a:pPr>
            <a:r>
              <a:rPr lang="en-US" altLang="en-US" sz="1600" dirty="0">
                <a:solidFill>
                  <a:srgbClr val="320064"/>
                </a:solidFill>
              </a:rPr>
              <a:t>High-Frequency Trading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600" dirty="0">
                <a:solidFill>
                  <a:srgbClr val="320064"/>
                </a:solidFill>
              </a:rPr>
              <a:t>Money loss likely if deadlines are not met.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000" dirty="0">
                <a:solidFill>
                  <a:srgbClr val="320064"/>
                </a:solidFill>
              </a:rPr>
              <a:t>Weather forecasts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000" dirty="0">
              <a:solidFill>
                <a:srgbClr val="320064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66D00618-0B4C-4E31-B560-D1DBEDDEA414}" type="slidenum">
              <a:rPr lang="en-US" altLang="en-US" sz="1400" b="1">
                <a:latin typeface="Times New Roman" pitchFamily="18" charset="0"/>
              </a:rPr>
              <a:pPr algn="ctr" eaLnBrk="1" hangingPunct="1"/>
              <a:t>15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>
                <a:solidFill>
                  <a:srgbClr val="FF0000"/>
                </a:solidFill>
              </a:rPr>
              <a:t>Scheduling </a:t>
            </a:r>
            <a:br>
              <a:rPr lang="en-US" altLang="en-US" sz="5400" dirty="0">
                <a:solidFill>
                  <a:srgbClr val="FF0000"/>
                </a:solidFill>
              </a:rPr>
            </a:br>
            <a:r>
              <a:rPr lang="en-US" altLang="en-US" sz="5400" dirty="0">
                <a:solidFill>
                  <a:srgbClr val="FF0000"/>
                </a:solidFill>
              </a:rPr>
              <a:t>Objectives</a:t>
            </a:r>
            <a:endParaRPr lang="en-GB" altLang="en-US" sz="5400" dirty="0">
              <a:solidFill>
                <a:srgbClr val="FF0000"/>
              </a:solidFill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022CA613-D264-45C7-8341-34047C5EC5D5}" type="slidenum">
              <a:rPr lang="en-US" altLang="en-US" sz="1400" b="1">
                <a:latin typeface="Times New Roman" pitchFamily="18" charset="0"/>
              </a:rPr>
              <a:pPr algn="ctr" eaLnBrk="1" hangingPunct="1"/>
              <a:t>16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1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Scheduling Objectives</a:t>
            </a:r>
            <a:endParaRPr lang="en-GB" alt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2800" dirty="0">
              <a:solidFill>
                <a:srgbClr val="D269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D26900"/>
                </a:solidFill>
              </a:rPr>
              <a:t>Fairness</a:t>
            </a:r>
            <a:r>
              <a:rPr lang="en-US" altLang="en-US" sz="2800" dirty="0">
                <a:solidFill>
                  <a:srgbClr val="320064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Make sure each process gets its fair share of the CPU, and no process suffers indefinite postponement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Priority settings possible.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Balance resource usage.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solidFill>
                <a:srgbClr val="D269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D26900"/>
                </a:solidFill>
              </a:rPr>
              <a:t>Efficiency</a:t>
            </a:r>
            <a:r>
              <a:rPr lang="en-US" altLang="en-US" sz="2800" dirty="0">
                <a:solidFill>
                  <a:srgbClr val="320064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Keep the CPU and the other parts of the system as busy as possible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Reduced overhead.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35FEA8D5-A41A-4ED4-BE25-859C57EB7F85}" type="slidenum">
              <a:rPr lang="en-US" altLang="en-US" sz="1400" b="1">
                <a:latin typeface="Times New Roman" pitchFamily="18" charset="0"/>
              </a:rPr>
              <a:pPr algn="ctr" eaLnBrk="1" hangingPunct="1"/>
              <a:t>17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Scheduling Objectives</a:t>
            </a:r>
            <a:endParaRPr lang="en-GB" alt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800" dirty="0">
              <a:solidFill>
                <a:srgbClr val="D269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D26900"/>
                </a:solidFill>
              </a:rPr>
              <a:t>Batch Systems </a:t>
            </a:r>
            <a:r>
              <a:rPr lang="en-US" altLang="en-US" dirty="0"/>
              <a:t>(e.g., supercomputer)</a:t>
            </a:r>
            <a:r>
              <a:rPr lang="en-US" altLang="en-US" sz="2800" dirty="0">
                <a:solidFill>
                  <a:srgbClr val="D26900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Maximize throughput/jobs per hour.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Turnaround time. Minimize time between submission and termination.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Maximize CPU utilization.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rgbClr val="D269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D26900"/>
                </a:solidFill>
              </a:rPr>
              <a:t>Interactive systems </a:t>
            </a:r>
            <a:r>
              <a:rPr lang="en-US" altLang="en-US" dirty="0"/>
              <a:t>(e.g., PC)</a:t>
            </a:r>
            <a:r>
              <a:rPr lang="en-US" altLang="en-US" sz="2800" dirty="0">
                <a:solidFill>
                  <a:srgbClr val="D26900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Minimize response time.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Increase productivity.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D26900"/>
                </a:solidFill>
              </a:rPr>
              <a:t>Real-Time Systems: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Quite specific to the context.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Deadlines need to be met.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B3C27747-CDA4-4B6E-86DF-AE3284FB0D16}" type="slidenum">
              <a:rPr lang="en-US" altLang="en-US" sz="1400" b="1">
                <a:latin typeface="Times New Roman" pitchFamily="18" charset="0"/>
              </a:rPr>
              <a:pPr algn="ctr" eaLnBrk="1" hangingPunct="1"/>
              <a:t>18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400">
                <a:solidFill>
                  <a:srgbClr val="FF0000"/>
                </a:solidFill>
              </a:rPr>
              <a:t>Scheduling </a:t>
            </a:r>
            <a:br>
              <a:rPr lang="en-US" altLang="en-US" sz="5400">
                <a:solidFill>
                  <a:srgbClr val="FF0000"/>
                </a:solidFill>
              </a:rPr>
            </a:br>
            <a:r>
              <a:rPr lang="en-US" altLang="en-US" sz="5400">
                <a:solidFill>
                  <a:srgbClr val="FF0000"/>
                </a:solidFill>
              </a:rPr>
              <a:t>Algorithms</a:t>
            </a:r>
            <a:endParaRPr lang="en-GB" altLang="en-US" sz="5400">
              <a:solidFill>
                <a:srgbClr val="FF0000"/>
              </a:solidFill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022CA613-D264-45C7-8341-34047C5EC5D5}" type="slidenum">
              <a:rPr lang="en-US" altLang="en-US" sz="1400" b="1">
                <a:latin typeface="Times New Roman" pitchFamily="18" charset="0"/>
              </a:rPr>
              <a:pPr algn="ctr" eaLnBrk="1" hangingPunct="1"/>
              <a:t>19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6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Content</a:t>
            </a:r>
            <a:endParaRPr lang="en-GB" altLang="en-US" dirty="0"/>
          </a:p>
        </p:txBody>
      </p:sp>
      <p:sp>
        <p:nvSpPr>
          <p:cNvPr id="3079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320064"/>
                </a:solidFill>
              </a:rPr>
              <a:t>Main Principles behind Scheduling.</a:t>
            </a:r>
          </a:p>
          <a:p>
            <a:pPr eaLnBrk="1" hangingPunct="1"/>
            <a:endParaRPr lang="en-US" altLang="en-US" dirty="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320064"/>
                </a:solidFill>
              </a:rPr>
              <a:t>Scheduling Algorithms.</a:t>
            </a:r>
          </a:p>
          <a:p>
            <a:pPr lvl="1"/>
            <a:r>
              <a:rPr lang="en-US" altLang="en-US" sz="2400" dirty="0">
                <a:solidFill>
                  <a:srgbClr val="320064"/>
                </a:solidFill>
              </a:rPr>
              <a:t>Comparison of Several Algorithms.</a:t>
            </a:r>
          </a:p>
          <a:p>
            <a:pPr eaLnBrk="1" hangingPunct="1"/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buFontTx/>
              <a:buNone/>
            </a:pPr>
            <a:endParaRPr lang="en-US" altLang="en-US" dirty="0">
              <a:solidFill>
                <a:srgbClr val="320064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9062BB9C-C89C-46EF-9106-4BD902F3C7AD}" type="slidenum">
              <a:rPr lang="en-US" altLang="en-US" sz="1400" b="1">
                <a:latin typeface="Times New Roman" pitchFamily="18" charset="0"/>
              </a:rPr>
              <a:pPr algn="ctr" eaLnBrk="1" hangingPunct="1"/>
              <a:t>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Scheduling Algorithms</a:t>
            </a:r>
            <a:endParaRPr lang="en-GB" altLang="en-US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First come, first served.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Round Robin.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Priority scheduling.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Shortest process next.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Shortest remaining time &amp; Highest Response Ratio Next.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Multilevel Feedback queues.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Early Unix Priority Scheduling.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Fair Share Scheduling.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985C4E6B-10AA-45AA-9626-2A295F628D78}" type="slidenum">
              <a:rPr lang="en-US" altLang="en-US" sz="1400" b="1">
                <a:latin typeface="Times New Roman" pitchFamily="18" charset="0"/>
              </a:rPr>
              <a:pPr algn="ctr" eaLnBrk="1" hangingPunct="1"/>
              <a:t>20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First Come, First Served</a:t>
            </a:r>
            <a:endParaRPr lang="en-GB" altLang="en-US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FIFO list of ready processes.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When a process terminates its execution, the next process in the queue is executed.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Non-preemptive.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High response time.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Minimum overhead.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Penalize short processes.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No starvation.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Shortest Process Next will minimize waiting-time for most.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E02785A5-7496-4BCF-85A9-983E028EBE28}" type="slidenum">
              <a:rPr lang="en-US" altLang="en-US" sz="1400" b="1">
                <a:latin typeface="Times New Roman" pitchFamily="18" charset="0"/>
              </a:rPr>
              <a:pPr algn="ctr" eaLnBrk="1" hangingPunct="1"/>
              <a:t>21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29200" y="3352800"/>
            <a:ext cx="2667000" cy="609600"/>
            <a:chOff x="5257800" y="3429000"/>
            <a:chExt cx="1905000" cy="381000"/>
          </a:xfrm>
        </p:grpSpPr>
        <p:sp>
          <p:nvSpPr>
            <p:cNvPr id="3" name="Rectangle 2"/>
            <p:cNvSpPr/>
            <p:nvPr/>
          </p:nvSpPr>
          <p:spPr>
            <a:xfrm>
              <a:off x="5257800" y="3429000"/>
              <a:ext cx="381000" cy="381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P1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3429000"/>
              <a:ext cx="381000" cy="381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P2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3429000"/>
              <a:ext cx="381000" cy="381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P3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800" y="3429000"/>
              <a:ext cx="381000" cy="381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P4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81800" y="3429000"/>
              <a:ext cx="381000" cy="381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P5</a:t>
              </a: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4191000" y="3657600"/>
            <a:ext cx="6858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48600" y="3632200"/>
            <a:ext cx="6858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97300" y="3446502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80350" y="369570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29300" y="289113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FIFO list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Shortest Process Next</a:t>
            </a:r>
            <a:endParaRPr lang="en-GB" alt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3820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Select the expected shortest process.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High throughput.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High overhead.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Better for short processes.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E.g., a Supercomputer OS.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Non-preemptive.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Requires estimating the amount of time required by each process.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Can be estimated by the user for batch jobs.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Can be done based on statistics acquired from the running processes.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F68C270D-F0CF-4DDB-8EF0-4B98FFCCBF37}" type="slidenum">
              <a:rPr lang="en-US" altLang="en-US" sz="1400" b="1">
                <a:latin typeface="Times New Roman" pitchFamily="18" charset="0"/>
              </a:rPr>
              <a:pPr algn="ctr" eaLnBrk="1" hangingPunct="1"/>
              <a:t>22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Running Time Prediction</a:t>
            </a:r>
            <a:endParaRPr lang="en-GB" altLang="en-US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5344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solidFill>
                <a:srgbClr val="320064"/>
              </a:solidFill>
            </a:endParaRPr>
          </a:p>
          <a:p>
            <a:pPr eaLnBrk="1" hangingPunct="1"/>
            <a:endParaRPr lang="en-US" altLang="en-US" dirty="0">
              <a:solidFill>
                <a:srgbClr val="320064"/>
              </a:solidFill>
            </a:endParaRPr>
          </a:p>
          <a:p>
            <a:pPr eaLnBrk="1" hangingPunct="1"/>
            <a:endParaRPr lang="en-US" altLang="en-US" dirty="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320064"/>
                </a:solidFill>
              </a:rPr>
              <a:t>With</a:t>
            </a:r>
          </a:p>
          <a:p>
            <a:pPr lvl="1" eaLnBrk="1" hangingPunct="1"/>
            <a:r>
              <a:rPr lang="en-US" altLang="en-US" sz="2000" i="1" dirty="0">
                <a:solidFill>
                  <a:srgbClr val="320064"/>
                </a:solidFill>
              </a:rPr>
              <a:t>S</a:t>
            </a:r>
            <a:r>
              <a:rPr lang="en-US" altLang="en-US" sz="2000" i="1" baseline="-25000" dirty="0">
                <a:solidFill>
                  <a:srgbClr val="320064"/>
                </a:solidFill>
              </a:rPr>
              <a:t>n</a:t>
            </a:r>
            <a:r>
              <a:rPr lang="en-US" altLang="en-US" sz="2000" dirty="0">
                <a:solidFill>
                  <a:srgbClr val="320064"/>
                </a:solidFill>
              </a:rPr>
              <a:t>: Predicted evaluation of running time for the </a:t>
            </a:r>
            <a:r>
              <a:rPr lang="en-US" altLang="en-US" sz="2000" i="1" dirty="0">
                <a:solidFill>
                  <a:srgbClr val="320064"/>
                </a:solidFill>
              </a:rPr>
              <a:t>n</a:t>
            </a:r>
            <a:r>
              <a:rPr lang="en-US" altLang="en-US" sz="2000" baseline="30000" dirty="0">
                <a:solidFill>
                  <a:srgbClr val="320064"/>
                </a:solidFill>
              </a:rPr>
              <a:t>th</a:t>
            </a:r>
            <a:r>
              <a:rPr lang="en-US" altLang="en-US" sz="2000" dirty="0">
                <a:solidFill>
                  <a:srgbClr val="320064"/>
                </a:solidFill>
              </a:rPr>
              <a:t> time the process uses the CPU.</a:t>
            </a:r>
          </a:p>
          <a:p>
            <a:pPr lvl="1" eaLnBrk="1" hangingPunct="1"/>
            <a:r>
              <a:rPr lang="en-US" altLang="en-US" sz="2000" i="1" dirty="0" err="1">
                <a:solidFill>
                  <a:srgbClr val="320064"/>
                </a:solidFill>
              </a:rPr>
              <a:t>T</a:t>
            </a:r>
            <a:r>
              <a:rPr lang="en-US" altLang="en-US" sz="2000" i="1" baseline="-25000" dirty="0" err="1">
                <a:solidFill>
                  <a:srgbClr val="320064"/>
                </a:solidFill>
              </a:rPr>
              <a:t>i</a:t>
            </a:r>
            <a:r>
              <a:rPr lang="en-US" altLang="en-US" sz="2000" dirty="0">
                <a:solidFill>
                  <a:srgbClr val="320064"/>
                </a:solidFill>
              </a:rPr>
              <a:t>: Time used for the </a:t>
            </a:r>
            <a:r>
              <a:rPr lang="en-US" altLang="en-US" sz="2000" i="1" dirty="0" err="1">
                <a:solidFill>
                  <a:srgbClr val="320064"/>
                </a:solidFill>
                <a:latin typeface="Times New Roman" pitchFamily="18" charset="0"/>
              </a:rPr>
              <a:t>i</a:t>
            </a:r>
            <a:r>
              <a:rPr lang="en-US" altLang="en-US" sz="2000" baseline="30000" dirty="0" err="1">
                <a:solidFill>
                  <a:srgbClr val="320064"/>
                </a:solidFill>
              </a:rPr>
              <a:t>th</a:t>
            </a:r>
            <a:r>
              <a:rPr lang="en-US" altLang="en-US" sz="2000" dirty="0">
                <a:solidFill>
                  <a:srgbClr val="320064"/>
                </a:solidFill>
              </a:rPr>
              <a:t> execution of the process. </a:t>
            </a:r>
          </a:p>
          <a:p>
            <a:r>
              <a:rPr lang="en-US" altLang="en-US" dirty="0">
                <a:solidFill>
                  <a:srgbClr val="320064"/>
                </a:solidFill>
              </a:rPr>
              <a:t>E.g. Event-based Environment.</a:t>
            </a:r>
          </a:p>
          <a:p>
            <a:pPr eaLnBrk="1" hangingPunct="1"/>
            <a:r>
              <a:rPr lang="en-US" altLang="en-US" dirty="0">
                <a:solidFill>
                  <a:srgbClr val="320064"/>
                </a:solidFill>
              </a:rPr>
              <a:t>To give more importance to the recent executions of the process, one can use:</a:t>
            </a:r>
            <a:r>
              <a:rPr lang="en-US" altLang="en-US" sz="2000" dirty="0">
                <a:solidFill>
                  <a:srgbClr val="320064"/>
                </a:solidFill>
              </a:rPr>
              <a:t> 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AB369C95-FF3E-42D3-A273-D38FBEC58DEB}" type="slidenum">
              <a:rPr lang="en-US" altLang="en-US" sz="1400" b="1">
                <a:latin typeface="Times New Roman" pitchFamily="18" charset="0"/>
              </a:rPr>
              <a:pPr algn="ctr" eaLnBrk="1" hangingPunct="1"/>
              <a:t>23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78420"/>
              </p:ext>
            </p:extLst>
          </p:nvPr>
        </p:nvGraphicFramePr>
        <p:xfrm>
          <a:off x="2209800" y="1295400"/>
          <a:ext cx="4343400" cy="834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900" imgH="431800" progId="Equation.3">
                  <p:embed/>
                </p:oleObj>
              </mc:Choice>
              <mc:Fallback>
                <p:oleObj name="Equation" r:id="rId3" imgW="22479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343400" cy="834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008633"/>
              </p:ext>
            </p:extLst>
          </p:nvPr>
        </p:nvGraphicFramePr>
        <p:xfrm>
          <a:off x="2895600" y="5257800"/>
          <a:ext cx="3505200" cy="51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9400" imgH="228600" progId="Equation.3">
                  <p:embed/>
                </p:oleObj>
              </mc:Choice>
              <mc:Fallback>
                <p:oleObj name="Equation" r:id="rId5" imgW="1549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57800"/>
                        <a:ext cx="3505200" cy="51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Round Robin (Time Slicing)</a:t>
            </a:r>
            <a:endParaRPr lang="en-GB" alt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FIFO list.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Ring buffer implementation.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Widely used.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Simple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Fair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preemptive.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minimum overhead.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no starvation.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good response time for short processes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A quantum of time is defined.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Must be carefully chosen.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Depends on the processor type.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>
              <a:solidFill>
                <a:srgbClr val="320064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D7FEB43A-ABFC-4227-A998-80B2FD1ED1BF}" type="slidenum">
              <a:rPr lang="en-US" altLang="en-US" sz="1400" b="1">
                <a:latin typeface="Times New Roman" pitchFamily="18" charset="0"/>
              </a:rPr>
              <a:pPr algn="ctr" eaLnBrk="1" hangingPunct="1"/>
              <a:t>24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0488" name="Text Box 8"/>
          <p:cNvSpPr txBox="1">
            <a:spLocks noChangeAspect="1" noChangeArrowheads="1"/>
          </p:cNvSpPr>
          <p:nvPr/>
        </p:nvSpPr>
        <p:spPr bwMode="auto">
          <a:xfrm>
            <a:off x="7086600" y="1595438"/>
            <a:ext cx="15049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20064"/>
                </a:solidFill>
              </a:rPr>
              <a:t>P1</a:t>
            </a:r>
          </a:p>
        </p:txBody>
      </p:sp>
      <p:sp>
        <p:nvSpPr>
          <p:cNvPr id="20489" name="Text Box 9"/>
          <p:cNvSpPr txBox="1">
            <a:spLocks noChangeAspect="1" noChangeArrowheads="1"/>
          </p:cNvSpPr>
          <p:nvPr/>
        </p:nvSpPr>
        <p:spPr bwMode="auto">
          <a:xfrm>
            <a:off x="7086600" y="1981200"/>
            <a:ext cx="15049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20064"/>
                </a:solidFill>
              </a:rPr>
              <a:t>P2</a:t>
            </a:r>
          </a:p>
        </p:txBody>
      </p:sp>
      <p:sp>
        <p:nvSpPr>
          <p:cNvPr id="20490" name="Text Box 10"/>
          <p:cNvSpPr txBox="1">
            <a:spLocks noChangeAspect="1" noChangeArrowheads="1"/>
          </p:cNvSpPr>
          <p:nvPr/>
        </p:nvSpPr>
        <p:spPr bwMode="auto">
          <a:xfrm>
            <a:off x="7086600" y="2357438"/>
            <a:ext cx="15049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20491" name="Text Box 11"/>
          <p:cNvSpPr txBox="1">
            <a:spLocks noChangeAspect="1" noChangeArrowheads="1"/>
          </p:cNvSpPr>
          <p:nvPr/>
        </p:nvSpPr>
        <p:spPr bwMode="auto">
          <a:xfrm>
            <a:off x="7086600" y="2738438"/>
            <a:ext cx="15049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20064"/>
                </a:solidFill>
              </a:rPr>
              <a:t>P4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7010400" y="108108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/>
              <a:t>FIFO List</a:t>
            </a:r>
          </a:p>
        </p:txBody>
      </p:sp>
      <p:grpSp>
        <p:nvGrpSpPr>
          <p:cNvPr id="527375" name="Group 15"/>
          <p:cNvGrpSpPr>
            <a:grpSpLocks/>
          </p:cNvGrpSpPr>
          <p:nvPr/>
        </p:nvGrpSpPr>
        <p:grpSpPr bwMode="auto">
          <a:xfrm>
            <a:off x="6324600" y="1428750"/>
            <a:ext cx="762000" cy="419100"/>
            <a:chOff x="3984" y="912"/>
            <a:chExt cx="480" cy="264"/>
          </a:xfrm>
        </p:grpSpPr>
        <p:sp>
          <p:nvSpPr>
            <p:cNvPr id="20512" name="AutoShape 13"/>
            <p:cNvSpPr>
              <a:spLocks noChangeArrowheads="1"/>
            </p:cNvSpPr>
            <p:nvPr/>
          </p:nvSpPr>
          <p:spPr bwMode="auto">
            <a:xfrm>
              <a:off x="4110" y="1080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513" name="Text Box 14"/>
            <p:cNvSpPr txBox="1">
              <a:spLocks noChangeArrowheads="1"/>
            </p:cNvSpPr>
            <p:nvPr/>
          </p:nvSpPr>
          <p:spPr bwMode="auto">
            <a:xfrm>
              <a:off x="3984" y="91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400"/>
                <a:t>10 ms</a:t>
              </a:r>
            </a:p>
          </p:txBody>
        </p:sp>
      </p:grpSp>
      <p:grpSp>
        <p:nvGrpSpPr>
          <p:cNvPr id="527376" name="Group 16"/>
          <p:cNvGrpSpPr>
            <a:grpSpLocks/>
          </p:cNvGrpSpPr>
          <p:nvPr/>
        </p:nvGrpSpPr>
        <p:grpSpPr bwMode="auto">
          <a:xfrm>
            <a:off x="6324600" y="1866900"/>
            <a:ext cx="762000" cy="419100"/>
            <a:chOff x="3984" y="912"/>
            <a:chExt cx="480" cy="264"/>
          </a:xfrm>
        </p:grpSpPr>
        <p:sp>
          <p:nvSpPr>
            <p:cNvPr id="20510" name="AutoShape 17"/>
            <p:cNvSpPr>
              <a:spLocks noChangeArrowheads="1"/>
            </p:cNvSpPr>
            <p:nvPr/>
          </p:nvSpPr>
          <p:spPr bwMode="auto">
            <a:xfrm>
              <a:off x="4110" y="1080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511" name="Text Box 18"/>
            <p:cNvSpPr txBox="1">
              <a:spLocks noChangeArrowheads="1"/>
            </p:cNvSpPr>
            <p:nvPr/>
          </p:nvSpPr>
          <p:spPr bwMode="auto">
            <a:xfrm>
              <a:off x="3984" y="91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400"/>
                <a:t>10 ms</a:t>
              </a:r>
            </a:p>
          </p:txBody>
        </p:sp>
      </p:grpSp>
      <p:grpSp>
        <p:nvGrpSpPr>
          <p:cNvPr id="527379" name="Group 19"/>
          <p:cNvGrpSpPr>
            <a:grpSpLocks/>
          </p:cNvGrpSpPr>
          <p:nvPr/>
        </p:nvGrpSpPr>
        <p:grpSpPr bwMode="auto">
          <a:xfrm>
            <a:off x="6324600" y="2209800"/>
            <a:ext cx="762000" cy="419100"/>
            <a:chOff x="3984" y="912"/>
            <a:chExt cx="480" cy="264"/>
          </a:xfrm>
        </p:grpSpPr>
        <p:sp>
          <p:nvSpPr>
            <p:cNvPr id="20508" name="AutoShape 20"/>
            <p:cNvSpPr>
              <a:spLocks noChangeArrowheads="1"/>
            </p:cNvSpPr>
            <p:nvPr/>
          </p:nvSpPr>
          <p:spPr bwMode="auto">
            <a:xfrm>
              <a:off x="4110" y="1080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509" name="Text Box 21"/>
            <p:cNvSpPr txBox="1">
              <a:spLocks noChangeArrowheads="1"/>
            </p:cNvSpPr>
            <p:nvPr/>
          </p:nvSpPr>
          <p:spPr bwMode="auto">
            <a:xfrm>
              <a:off x="3984" y="91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400"/>
                <a:t>10 ms</a:t>
              </a:r>
            </a:p>
          </p:txBody>
        </p:sp>
      </p:grpSp>
      <p:grpSp>
        <p:nvGrpSpPr>
          <p:cNvPr id="527382" name="Group 22"/>
          <p:cNvGrpSpPr>
            <a:grpSpLocks/>
          </p:cNvGrpSpPr>
          <p:nvPr/>
        </p:nvGrpSpPr>
        <p:grpSpPr bwMode="auto">
          <a:xfrm>
            <a:off x="6324600" y="2590800"/>
            <a:ext cx="762000" cy="419100"/>
            <a:chOff x="3984" y="912"/>
            <a:chExt cx="480" cy="264"/>
          </a:xfrm>
        </p:grpSpPr>
        <p:sp>
          <p:nvSpPr>
            <p:cNvPr id="20506" name="AutoShape 23"/>
            <p:cNvSpPr>
              <a:spLocks noChangeArrowheads="1"/>
            </p:cNvSpPr>
            <p:nvPr/>
          </p:nvSpPr>
          <p:spPr bwMode="auto">
            <a:xfrm>
              <a:off x="4110" y="1080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507" name="Text Box 24"/>
            <p:cNvSpPr txBox="1">
              <a:spLocks noChangeArrowheads="1"/>
            </p:cNvSpPr>
            <p:nvPr/>
          </p:nvSpPr>
          <p:spPr bwMode="auto">
            <a:xfrm>
              <a:off x="3984" y="91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400"/>
                <a:t>10 ms</a:t>
              </a:r>
            </a:p>
          </p:txBody>
        </p:sp>
      </p:grpSp>
      <p:grpSp>
        <p:nvGrpSpPr>
          <p:cNvPr id="527385" name="Group 25"/>
          <p:cNvGrpSpPr>
            <a:grpSpLocks/>
          </p:cNvGrpSpPr>
          <p:nvPr/>
        </p:nvGrpSpPr>
        <p:grpSpPr bwMode="auto">
          <a:xfrm>
            <a:off x="6324600" y="1428750"/>
            <a:ext cx="762000" cy="419100"/>
            <a:chOff x="3984" y="912"/>
            <a:chExt cx="480" cy="264"/>
          </a:xfrm>
        </p:grpSpPr>
        <p:sp>
          <p:nvSpPr>
            <p:cNvPr id="20504" name="AutoShape 26"/>
            <p:cNvSpPr>
              <a:spLocks noChangeArrowheads="1"/>
            </p:cNvSpPr>
            <p:nvPr/>
          </p:nvSpPr>
          <p:spPr bwMode="auto">
            <a:xfrm>
              <a:off x="4110" y="1080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505" name="Text Box 27"/>
            <p:cNvSpPr txBox="1">
              <a:spLocks noChangeArrowheads="1"/>
            </p:cNvSpPr>
            <p:nvPr/>
          </p:nvSpPr>
          <p:spPr bwMode="auto">
            <a:xfrm>
              <a:off x="3984" y="91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400"/>
                <a:t>10 ms</a:t>
              </a:r>
            </a:p>
          </p:txBody>
        </p:sp>
      </p:grpSp>
      <p:grpSp>
        <p:nvGrpSpPr>
          <p:cNvPr id="527388" name="Group 28"/>
          <p:cNvGrpSpPr>
            <a:grpSpLocks/>
          </p:cNvGrpSpPr>
          <p:nvPr/>
        </p:nvGrpSpPr>
        <p:grpSpPr bwMode="auto">
          <a:xfrm>
            <a:off x="6324600" y="1866900"/>
            <a:ext cx="762000" cy="419100"/>
            <a:chOff x="3984" y="912"/>
            <a:chExt cx="480" cy="264"/>
          </a:xfrm>
        </p:grpSpPr>
        <p:sp>
          <p:nvSpPr>
            <p:cNvPr id="20502" name="AutoShape 29"/>
            <p:cNvSpPr>
              <a:spLocks noChangeArrowheads="1"/>
            </p:cNvSpPr>
            <p:nvPr/>
          </p:nvSpPr>
          <p:spPr bwMode="auto">
            <a:xfrm>
              <a:off x="4110" y="1080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503" name="Text Box 30"/>
            <p:cNvSpPr txBox="1">
              <a:spLocks noChangeArrowheads="1"/>
            </p:cNvSpPr>
            <p:nvPr/>
          </p:nvSpPr>
          <p:spPr bwMode="auto">
            <a:xfrm>
              <a:off x="3984" y="91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400"/>
                <a:t>10 ms</a:t>
              </a:r>
            </a:p>
          </p:txBody>
        </p:sp>
      </p:grpSp>
      <p:grpSp>
        <p:nvGrpSpPr>
          <p:cNvPr id="527391" name="Group 31"/>
          <p:cNvGrpSpPr>
            <a:grpSpLocks/>
          </p:cNvGrpSpPr>
          <p:nvPr/>
        </p:nvGrpSpPr>
        <p:grpSpPr bwMode="auto">
          <a:xfrm>
            <a:off x="6324600" y="2209800"/>
            <a:ext cx="762000" cy="419100"/>
            <a:chOff x="3984" y="912"/>
            <a:chExt cx="480" cy="264"/>
          </a:xfrm>
        </p:grpSpPr>
        <p:sp>
          <p:nvSpPr>
            <p:cNvPr id="20500" name="AutoShape 32"/>
            <p:cNvSpPr>
              <a:spLocks noChangeArrowheads="1"/>
            </p:cNvSpPr>
            <p:nvPr/>
          </p:nvSpPr>
          <p:spPr bwMode="auto">
            <a:xfrm>
              <a:off x="4110" y="1080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501" name="Text Box 33"/>
            <p:cNvSpPr txBox="1">
              <a:spLocks noChangeArrowheads="1"/>
            </p:cNvSpPr>
            <p:nvPr/>
          </p:nvSpPr>
          <p:spPr bwMode="auto">
            <a:xfrm>
              <a:off x="3984" y="91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400"/>
                <a:t>10 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527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27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527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27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27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527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010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/>
              <a:t>Shortest Remaining Time Highest Response Ratio Next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800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Both Based on the same idea as Short Process Next.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Shortest Remaining Time: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Preemptive version of Short Process Next.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Remaining time decreased by </a:t>
            </a:r>
            <a:r>
              <a:rPr lang="en-US" altLang="en-US" i="1" dirty="0">
                <a:solidFill>
                  <a:srgbClr val="320064"/>
                </a:solidFill>
              </a:rPr>
              <a:t>q</a:t>
            </a:r>
            <a:r>
              <a:rPr lang="en-US" altLang="en-US" dirty="0">
                <a:solidFill>
                  <a:srgbClr val="320064"/>
                </a:solidFill>
              </a:rPr>
              <a:t> after every quantum.</a:t>
            </a:r>
          </a:p>
          <a:p>
            <a:pPr lvl="1">
              <a:lnSpc>
                <a:spcPct val="8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Highest Response Ratio Next: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Non-Preemptive scheduler.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Takes into account the waiting time.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Minimization of the normalized turn around time.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Minimize starvation.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DB728A57-C4BE-4304-A7B7-5287D5A6D768}" type="slidenum">
              <a:rPr lang="en-US" altLang="en-US" sz="1400" b="1">
                <a:latin typeface="Times New Roman" pitchFamily="18" charset="0"/>
              </a:rPr>
              <a:pPr algn="ctr" eaLnBrk="1" hangingPunct="1"/>
              <a:t>25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851742"/>
              </p:ext>
            </p:extLst>
          </p:nvPr>
        </p:nvGraphicFramePr>
        <p:xfrm>
          <a:off x="2362200" y="5181600"/>
          <a:ext cx="4191000" cy="69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14600" imgH="419040" progId="Equation.3">
                  <p:embed/>
                </p:oleObj>
              </mc:Choice>
              <mc:Fallback>
                <p:oleObj name="Equation" r:id="rId3" imgW="2514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4191000" cy="69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Priority Scheduling</a:t>
            </a:r>
            <a:endParaRPr lang="en-GB" alt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endParaRPr lang="en-US" altLang="en-US" dirty="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320064"/>
                </a:solidFill>
              </a:rPr>
              <a:t>Adding priorities to processes is sometimes required.</a:t>
            </a:r>
          </a:p>
          <a:p>
            <a:pPr lvl="1" eaLnBrk="1" hangingPunct="1"/>
            <a:r>
              <a:rPr lang="en-US" altLang="en-US" sz="2000" dirty="0">
                <a:solidFill>
                  <a:srgbClr val="320064"/>
                </a:solidFill>
              </a:rPr>
              <a:t>Highest priority processes are run.</a:t>
            </a:r>
          </a:p>
          <a:p>
            <a:pPr lvl="1" eaLnBrk="1" hangingPunct="1"/>
            <a:r>
              <a:rPr lang="en-US" altLang="en-US" sz="2000" dirty="0">
                <a:solidFill>
                  <a:srgbClr val="320064"/>
                </a:solidFill>
              </a:rPr>
              <a:t>Several priority queues have to be handled.</a:t>
            </a:r>
          </a:p>
          <a:p>
            <a:pPr lvl="1" eaLnBrk="1" hangingPunct="1"/>
            <a:r>
              <a:rPr lang="en-US" altLang="en-US" sz="2000" dirty="0">
                <a:solidFill>
                  <a:srgbClr val="320064"/>
                </a:solidFill>
              </a:rPr>
              <a:t>Round-Robin can be performed inside each queue.  </a:t>
            </a:r>
          </a:p>
          <a:p>
            <a:pPr eaLnBrk="1" hangingPunct="1"/>
            <a:endParaRPr lang="en-US" altLang="en-US" dirty="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320064"/>
                </a:solidFill>
              </a:rPr>
              <a:t>May lead to starvation.</a:t>
            </a:r>
          </a:p>
          <a:p>
            <a:pPr lvl="1" eaLnBrk="1" hangingPunct="1"/>
            <a:r>
              <a:rPr lang="en-US" altLang="en-US" sz="2000" dirty="0">
                <a:solidFill>
                  <a:srgbClr val="320064"/>
                </a:solidFill>
              </a:rPr>
              <a:t>The OS has to detect starvation.</a:t>
            </a:r>
          </a:p>
          <a:p>
            <a:pPr lvl="1" eaLnBrk="1" hangingPunct="1"/>
            <a:r>
              <a:rPr lang="en-US" altLang="en-US" sz="2000" dirty="0">
                <a:solidFill>
                  <a:srgbClr val="320064"/>
                </a:solidFill>
              </a:rPr>
              <a:t>Priority may be decreased.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AC0A45E1-8758-4E67-ABE6-7F56CA6311D4}" type="slidenum">
              <a:rPr lang="en-US" altLang="en-US" sz="1400" b="1">
                <a:latin typeface="Times New Roman" pitchFamily="18" charset="0"/>
              </a:rPr>
              <a:pPr algn="ctr" eaLnBrk="1" hangingPunct="1"/>
              <a:t>26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08050"/>
            <a:ext cx="8153400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3820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/>
              <a:t>Multilevel Feedback Queues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01A1106E-50CD-42C3-90AB-5EC6E4824363}" type="slidenum">
              <a:rPr lang="en-US" altLang="en-US" sz="1400" b="1">
                <a:latin typeface="Times New Roman" pitchFamily="18" charset="0"/>
              </a:rPr>
              <a:pPr algn="ctr" eaLnBrk="1" hangingPunct="1"/>
              <a:t>27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91440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Multilevel Feedback Queues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endParaRPr lang="en-US" altLang="en-US" sz="2800" dirty="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320064"/>
                </a:solidFill>
              </a:rPr>
              <a:t>Based on multi-level queues.</a:t>
            </a:r>
          </a:p>
          <a:p>
            <a:pPr lvl="1" eaLnBrk="1" hangingPunct="1"/>
            <a:r>
              <a:rPr lang="en-US" altLang="en-US" sz="2400" dirty="0">
                <a:solidFill>
                  <a:srgbClr val="320064"/>
                </a:solidFill>
              </a:rPr>
              <a:t>Lowest levels have increased priorities, but also shortest quantum times.</a:t>
            </a:r>
          </a:p>
          <a:p>
            <a:pPr lvl="2"/>
            <a:r>
              <a:rPr lang="en-US" altLang="en-US" sz="2100" dirty="0">
                <a:solidFill>
                  <a:srgbClr val="320064"/>
                </a:solidFill>
              </a:rPr>
              <a:t>Priority decreases and quantum </a:t>
            </a:r>
            <a:r>
              <a:rPr lang="en-US" altLang="en-US" sz="2100">
                <a:solidFill>
                  <a:srgbClr val="320064"/>
                </a:solidFill>
              </a:rPr>
              <a:t>increases as </a:t>
            </a:r>
            <a:r>
              <a:rPr lang="en-US" altLang="en-US" sz="2100" dirty="0">
                <a:solidFill>
                  <a:srgbClr val="320064"/>
                </a:solidFill>
              </a:rPr>
              <a:t>level increases.</a:t>
            </a:r>
          </a:p>
          <a:p>
            <a:pPr lvl="1" eaLnBrk="1" hangingPunct="1"/>
            <a:r>
              <a:rPr lang="en-US" altLang="en-US" sz="2400" dirty="0">
                <a:solidFill>
                  <a:srgbClr val="320064"/>
                </a:solidFill>
              </a:rPr>
              <a:t>Minimize scheduling cost overheads.</a:t>
            </a:r>
          </a:p>
          <a:p>
            <a:pPr lvl="1" eaLnBrk="1" hangingPunct="1"/>
            <a:r>
              <a:rPr lang="en-US" altLang="en-US" sz="2400" dirty="0">
                <a:solidFill>
                  <a:srgbClr val="320064"/>
                </a:solidFill>
              </a:rPr>
              <a:t>A new process enters the lowest level queue and may preempt the current running process.</a:t>
            </a:r>
          </a:p>
          <a:p>
            <a:pPr lvl="1" eaLnBrk="1" hangingPunct="1"/>
            <a:r>
              <a:rPr lang="en-US" altLang="en-US" sz="2400" dirty="0">
                <a:solidFill>
                  <a:srgbClr val="320064"/>
                </a:solidFill>
              </a:rPr>
              <a:t>If process is pre-empted, then process is put in a higher-level queue. </a:t>
            </a:r>
          </a:p>
          <a:p>
            <a:pPr lvl="1" eaLnBrk="1" hangingPunct="1"/>
            <a:r>
              <a:rPr lang="en-US" altLang="en-US" sz="2400" dirty="0">
                <a:solidFill>
                  <a:srgbClr val="320064"/>
                </a:solidFill>
              </a:rPr>
              <a:t>All levels but the last one (round-robin) are usually first come, first served.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18309585-C419-466E-A669-FBB5FF256ED7}" type="slidenum">
              <a:rPr lang="en-US" altLang="en-US" sz="1400" b="1">
                <a:latin typeface="Times New Roman" pitchFamily="18" charset="0"/>
              </a:rPr>
              <a:pPr algn="ctr" eaLnBrk="1" hangingPunct="1"/>
              <a:t>28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91440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Multilevel Feedback Queues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endParaRPr lang="en-US" altLang="en-US" sz="2800" dirty="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320064"/>
                </a:solidFill>
              </a:rPr>
              <a:t>Main characteristics:</a:t>
            </a:r>
          </a:p>
          <a:p>
            <a:pPr lvl="1" eaLnBrk="1" hangingPunct="1"/>
            <a:r>
              <a:rPr lang="en-US" altLang="en-US" sz="2400" dirty="0">
                <a:solidFill>
                  <a:srgbClr val="320064"/>
                </a:solidFill>
              </a:rPr>
              <a:t>Preemptive.</a:t>
            </a:r>
          </a:p>
          <a:p>
            <a:pPr lvl="1" eaLnBrk="1" hangingPunct="1"/>
            <a:r>
              <a:rPr lang="en-US" altLang="en-US" sz="2400" dirty="0">
                <a:solidFill>
                  <a:srgbClr val="320064"/>
                </a:solidFill>
              </a:rPr>
              <a:t>Throughput and response times OK, although not best.</a:t>
            </a:r>
          </a:p>
          <a:p>
            <a:pPr lvl="1" eaLnBrk="1" hangingPunct="1"/>
            <a:r>
              <a:rPr lang="en-US" altLang="en-US" sz="2400" dirty="0">
                <a:solidFill>
                  <a:srgbClr val="320064"/>
                </a:solidFill>
              </a:rPr>
              <a:t>Possibly high overhead.</a:t>
            </a:r>
          </a:p>
          <a:p>
            <a:pPr lvl="1" eaLnBrk="1" hangingPunct="1"/>
            <a:r>
              <a:rPr lang="en-US" altLang="en-US" sz="2400" dirty="0">
                <a:solidFill>
                  <a:srgbClr val="320064"/>
                </a:solidFill>
              </a:rPr>
              <a:t>May favor I/O bound processes.</a:t>
            </a:r>
          </a:p>
          <a:p>
            <a:pPr lvl="1" eaLnBrk="1" hangingPunct="1"/>
            <a:r>
              <a:rPr lang="en-US" altLang="en-US" sz="2400" dirty="0">
                <a:solidFill>
                  <a:srgbClr val="320064"/>
                </a:solidFill>
              </a:rPr>
              <a:t>Possible starvation.</a:t>
            </a:r>
          </a:p>
          <a:p>
            <a:pPr lvl="1"/>
            <a:r>
              <a:rPr lang="en-US" altLang="en-US" sz="2400" dirty="0">
                <a:solidFill>
                  <a:srgbClr val="320064"/>
                </a:solidFill>
              </a:rPr>
              <a:t>Implemented in Early Solaris OS (SUN).</a:t>
            </a:r>
          </a:p>
          <a:p>
            <a:pPr lvl="1"/>
            <a:r>
              <a:rPr lang="en-US" altLang="en-US" sz="2400" dirty="0">
                <a:solidFill>
                  <a:srgbClr val="320064"/>
                </a:solidFill>
              </a:rPr>
              <a:t>Windows and MAC OS may have their own variants.</a:t>
            </a:r>
          </a:p>
          <a:p>
            <a:pPr lvl="2"/>
            <a:endParaRPr lang="en-US" altLang="en-US" dirty="0">
              <a:solidFill>
                <a:srgbClr val="320064"/>
              </a:solidFill>
            </a:endParaRPr>
          </a:p>
          <a:p>
            <a:pPr lvl="1" eaLnBrk="1" hangingPunct="1"/>
            <a:endParaRPr lang="en-US" altLang="en-US" sz="2400" dirty="0">
              <a:solidFill>
                <a:srgbClr val="320064"/>
              </a:solidFill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D52C6C00-6041-4336-8860-8D568B501CD8}" type="slidenum">
              <a:rPr lang="en-US" altLang="en-US" sz="1400" b="1">
                <a:latin typeface="Times New Roman" pitchFamily="18" charset="0"/>
              </a:rPr>
              <a:pPr algn="ctr" eaLnBrk="1" hangingPunct="1"/>
              <a:t>29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400">
                <a:solidFill>
                  <a:srgbClr val="FF0000"/>
                </a:solidFill>
              </a:rPr>
              <a:t>Main Principles</a:t>
            </a:r>
            <a:endParaRPr lang="en-GB" altLang="en-US" sz="5400">
              <a:solidFill>
                <a:srgbClr val="FF0000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8DAC6651-E19F-4C1A-AB6C-24F30A50A3DC}" type="slidenum">
              <a:rPr lang="en-US" altLang="en-US" sz="1400" b="1">
                <a:latin typeface="Times New Roman" pitchFamily="18" charset="0"/>
              </a:rPr>
              <a:pPr algn="ctr" eaLnBrk="1" hangingPunct="1"/>
              <a:t>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Early Unix Priority Scheduling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GB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dirty="0">
                <a:solidFill>
                  <a:srgbClr val="320064"/>
                </a:solidFill>
              </a:rPr>
              <a:t>Every active process has a scheduling priority.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dirty="0">
                <a:solidFill>
                  <a:srgbClr val="320064"/>
                </a:solidFill>
              </a:rPr>
              <a:t>The CPU is given to the process having the highest priority 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320064"/>
                </a:solidFill>
              </a:rPr>
              <a:t>The lowest priority value in implementation!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dirty="0">
                <a:solidFill>
                  <a:srgbClr val="320064"/>
                </a:solidFill>
              </a:rPr>
              <a:t>User process priorities change every quantum.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>
                <a:solidFill>
                  <a:srgbClr val="320064"/>
                </a:solidFill>
              </a:rPr>
              <a:t>Cannot go beyond  a specific priority.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>
                <a:solidFill>
                  <a:srgbClr val="320064"/>
                </a:solidFill>
              </a:rPr>
              <a:t>Not for super-user processes.    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D30309DE-34D4-4113-9662-C6EDC587799F}" type="slidenum">
              <a:rPr lang="en-US" altLang="en-US" sz="1400" b="1">
                <a:latin typeface="Times New Roman" pitchFamily="18" charset="0"/>
              </a:rPr>
              <a:pPr algn="ctr" eaLnBrk="1" hangingPunct="1"/>
              <a:t>30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91440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Early Unix Priority Scheduling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endParaRPr lang="en-GB" altLang="en-US" dirty="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 dirty="0">
                <a:solidFill>
                  <a:srgbClr val="320064"/>
                </a:solidFill>
              </a:rPr>
              <a:t>Each process control block contains:</a:t>
            </a:r>
          </a:p>
          <a:p>
            <a:pPr lvl="1" eaLnBrk="1" hangingPunct="1"/>
            <a:r>
              <a:rPr lang="en-GB" altLang="en-US" sz="2000" dirty="0">
                <a:solidFill>
                  <a:srgbClr val="320064"/>
                </a:solidFill>
              </a:rPr>
              <a:t>the CPU usage of the process. (</a:t>
            </a:r>
            <a:r>
              <a:rPr lang="en-GB" altLang="en-US" sz="2000" dirty="0" err="1">
                <a:solidFill>
                  <a:srgbClr val="320064"/>
                </a:solidFill>
              </a:rPr>
              <a:t>cpu</a:t>
            </a:r>
            <a:r>
              <a:rPr lang="en-GB" altLang="en-US" sz="2000" dirty="0">
                <a:solidFill>
                  <a:srgbClr val="320064"/>
                </a:solidFill>
              </a:rPr>
              <a:t>)</a:t>
            </a:r>
          </a:p>
          <a:p>
            <a:pPr lvl="1" eaLnBrk="1" hangingPunct="1"/>
            <a:r>
              <a:rPr lang="en-GB" altLang="en-US" sz="2000" dirty="0">
                <a:solidFill>
                  <a:srgbClr val="320064"/>
                </a:solidFill>
              </a:rPr>
              <a:t>a scheduling priority. (</a:t>
            </a:r>
            <a:r>
              <a:rPr lang="en-GB" altLang="en-US" sz="2000" dirty="0" err="1">
                <a:solidFill>
                  <a:srgbClr val="320064"/>
                </a:solidFill>
              </a:rPr>
              <a:t>prio</a:t>
            </a:r>
            <a:r>
              <a:rPr lang="en-GB" altLang="en-US" sz="2000" dirty="0">
                <a:solidFill>
                  <a:srgbClr val="320064"/>
                </a:solidFill>
              </a:rPr>
              <a:t>)</a:t>
            </a:r>
          </a:p>
          <a:p>
            <a:pPr lvl="1" eaLnBrk="1" hangingPunct="1"/>
            <a:endParaRPr lang="en-GB" altLang="en-US" sz="2000" dirty="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 dirty="0">
                <a:solidFill>
                  <a:srgbClr val="320064"/>
                </a:solidFill>
              </a:rPr>
              <a:t>Rules:</a:t>
            </a:r>
          </a:p>
          <a:p>
            <a:pPr lvl="1" eaLnBrk="1" hangingPunct="1"/>
            <a:r>
              <a:rPr lang="en-GB" altLang="en-US" sz="2000" dirty="0">
                <a:solidFill>
                  <a:srgbClr val="320064"/>
                </a:solidFill>
              </a:rPr>
              <a:t>If a process does not use its entire time slice, the algorithm will tend to run sooner.</a:t>
            </a:r>
          </a:p>
          <a:p>
            <a:pPr lvl="1" eaLnBrk="1" hangingPunct="1"/>
            <a:r>
              <a:rPr lang="en-GB" altLang="en-US" sz="2000" dirty="0">
                <a:solidFill>
                  <a:srgbClr val="320064"/>
                </a:solidFill>
              </a:rPr>
              <a:t>At every clock interrupt, the CPU usage is incremented.</a:t>
            </a:r>
          </a:p>
          <a:p>
            <a:pPr lvl="1" eaLnBrk="1" hangingPunct="1"/>
            <a:r>
              <a:rPr lang="en-GB" altLang="en-US" sz="2000" dirty="0">
                <a:solidFill>
                  <a:srgbClr val="320064"/>
                </a:solidFill>
              </a:rPr>
              <a:t>At the end of every quantum (60 time units in example):   </a:t>
            </a:r>
          </a:p>
          <a:p>
            <a:pPr lvl="1" eaLnBrk="1" hangingPunct="1">
              <a:buFontTx/>
              <a:buNone/>
            </a:pPr>
            <a:r>
              <a:rPr lang="en-GB" altLang="en-US" sz="2000" dirty="0">
                <a:solidFill>
                  <a:srgbClr val="320064"/>
                </a:solidFill>
              </a:rPr>
              <a:t>		</a:t>
            </a:r>
            <a:r>
              <a:rPr lang="en-GB" altLang="en-US" sz="2000" dirty="0" err="1">
                <a:solidFill>
                  <a:srgbClr val="320064"/>
                </a:solidFill>
              </a:rPr>
              <a:t>cpu</a:t>
            </a:r>
            <a:r>
              <a:rPr lang="en-GB" altLang="en-US" sz="2000" dirty="0">
                <a:solidFill>
                  <a:srgbClr val="320064"/>
                </a:solidFill>
              </a:rPr>
              <a:t> = </a:t>
            </a:r>
            <a:r>
              <a:rPr lang="en-GB" altLang="en-US" sz="2000" dirty="0" err="1">
                <a:solidFill>
                  <a:srgbClr val="320064"/>
                </a:solidFill>
              </a:rPr>
              <a:t>cpu</a:t>
            </a:r>
            <a:r>
              <a:rPr lang="en-GB" altLang="en-US" sz="2000" dirty="0">
                <a:solidFill>
                  <a:srgbClr val="320064"/>
                </a:solidFill>
              </a:rPr>
              <a:t> / 2</a:t>
            </a:r>
          </a:p>
          <a:p>
            <a:pPr lvl="1" eaLnBrk="1" hangingPunct="1">
              <a:buFontTx/>
              <a:buNone/>
            </a:pPr>
            <a:r>
              <a:rPr lang="en-GB" altLang="en-US" sz="2000" dirty="0">
                <a:solidFill>
                  <a:srgbClr val="320064"/>
                </a:solidFill>
              </a:rPr>
              <a:t>		</a:t>
            </a:r>
            <a:r>
              <a:rPr lang="en-GB" altLang="en-US" sz="2000" dirty="0" err="1">
                <a:solidFill>
                  <a:srgbClr val="320064"/>
                </a:solidFill>
              </a:rPr>
              <a:t>prio</a:t>
            </a:r>
            <a:r>
              <a:rPr lang="en-GB" altLang="en-US" sz="2000" dirty="0">
                <a:solidFill>
                  <a:srgbClr val="320064"/>
                </a:solidFill>
              </a:rPr>
              <a:t> = </a:t>
            </a:r>
            <a:r>
              <a:rPr lang="en-GB" altLang="en-US" sz="2000" dirty="0" err="1">
                <a:solidFill>
                  <a:srgbClr val="320064"/>
                </a:solidFill>
              </a:rPr>
              <a:t>cpu</a:t>
            </a:r>
            <a:r>
              <a:rPr lang="en-GB" altLang="en-US" sz="2000" dirty="0">
                <a:solidFill>
                  <a:srgbClr val="320064"/>
                </a:solidFill>
              </a:rPr>
              <a:t> / 2 + BASE_LEVEL_PRIORITY;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0461D2F9-A9B9-46FB-B1C6-BEAEB56AD18A}" type="slidenum">
              <a:rPr lang="en-US" altLang="en-US" sz="1400" b="1">
                <a:latin typeface="Times New Roman" pitchFamily="18" charset="0"/>
              </a:rPr>
              <a:pPr algn="ctr" eaLnBrk="1" hangingPunct="1"/>
              <a:t>31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91440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Early Unix Priority Scheduling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C4653C87-B469-4F3D-8677-6A672B4F1D39}" type="slidenum">
              <a:rPr lang="en-US" altLang="en-US" sz="1400" b="1">
                <a:latin typeface="Times New Roman" pitchFamily="18" charset="0"/>
              </a:rPr>
              <a:pPr algn="ctr" eaLnBrk="1" hangingPunct="1"/>
              <a:t>32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pic>
        <p:nvPicPr>
          <p:cNvPr id="3072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39465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1945" name="Oval 9"/>
          <p:cNvSpPr>
            <a:spLocks noChangeArrowheads="1"/>
          </p:cNvSpPr>
          <p:nvPr/>
        </p:nvSpPr>
        <p:spPr bwMode="auto">
          <a:xfrm>
            <a:off x="3770313" y="1544638"/>
            <a:ext cx="457200" cy="10668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1946" name="Oval 10"/>
          <p:cNvSpPr>
            <a:spLocks noChangeArrowheads="1"/>
          </p:cNvSpPr>
          <p:nvPr/>
        </p:nvSpPr>
        <p:spPr bwMode="auto">
          <a:xfrm>
            <a:off x="3200400" y="2493963"/>
            <a:ext cx="1143000" cy="3048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1947" name="Oval 11"/>
          <p:cNvSpPr>
            <a:spLocks noChangeArrowheads="1"/>
          </p:cNvSpPr>
          <p:nvPr/>
        </p:nvSpPr>
        <p:spPr bwMode="auto">
          <a:xfrm>
            <a:off x="4876800" y="2438400"/>
            <a:ext cx="381000" cy="10668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1948" name="Oval 12"/>
          <p:cNvSpPr>
            <a:spLocks noChangeArrowheads="1"/>
          </p:cNvSpPr>
          <p:nvPr/>
        </p:nvSpPr>
        <p:spPr bwMode="auto">
          <a:xfrm>
            <a:off x="3200400" y="3384550"/>
            <a:ext cx="2209800" cy="3810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1949" name="Oval 13"/>
          <p:cNvSpPr>
            <a:spLocks noChangeArrowheads="1"/>
          </p:cNvSpPr>
          <p:nvPr/>
        </p:nvSpPr>
        <p:spPr bwMode="auto">
          <a:xfrm>
            <a:off x="5943600" y="3352800"/>
            <a:ext cx="381000" cy="10668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1950" name="Oval 14"/>
          <p:cNvSpPr>
            <a:spLocks noChangeArrowheads="1"/>
          </p:cNvSpPr>
          <p:nvPr/>
        </p:nvSpPr>
        <p:spPr bwMode="auto">
          <a:xfrm>
            <a:off x="3200400" y="4311650"/>
            <a:ext cx="3276600" cy="3810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1951" name="Oval 15"/>
          <p:cNvSpPr>
            <a:spLocks noChangeArrowheads="1"/>
          </p:cNvSpPr>
          <p:nvPr/>
        </p:nvSpPr>
        <p:spPr bwMode="auto">
          <a:xfrm>
            <a:off x="3810000" y="4267200"/>
            <a:ext cx="381000" cy="10668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51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551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51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51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51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5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551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5" grpId="0" animBg="1"/>
      <p:bldP spid="551945" grpId="1" animBg="1"/>
      <p:bldP spid="551946" grpId="0" animBg="1"/>
      <p:bldP spid="551946" grpId="1" animBg="1"/>
      <p:bldP spid="551947" grpId="0" animBg="1"/>
      <p:bldP spid="551947" grpId="1" animBg="1"/>
      <p:bldP spid="551948" grpId="0" animBg="1"/>
      <p:bldP spid="551948" grpId="1" animBg="1"/>
      <p:bldP spid="551949" grpId="0" animBg="1"/>
      <p:bldP spid="551949" grpId="1" animBg="1"/>
      <p:bldP spid="551950" grpId="0" animBg="1"/>
      <p:bldP spid="551950" grpId="1" animBg="1"/>
      <p:bldP spid="551951" grpId="0" animBg="1"/>
      <p:bldP spid="55195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534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System Vr4 and Solaris</a:t>
            </a:r>
          </a:p>
        </p:txBody>
      </p:sp>
      <p:pic>
        <p:nvPicPr>
          <p:cNvPr id="31751" name="Picture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162800" cy="1895475"/>
          </a:xfrm>
          <a:noFill/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B2E8BCD6-503F-474A-9D92-34E36C244638}" type="slidenum">
              <a:rPr lang="en-US" altLang="en-US" sz="1400" b="1">
                <a:latin typeface="Times New Roman" pitchFamily="18" charset="0"/>
              </a:rPr>
              <a:pPr algn="ctr" eaLnBrk="1" hangingPunct="1"/>
              <a:t>33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3820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Fair share scheduling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320064"/>
                </a:solidFill>
              </a:rPr>
              <a:t>Fixed distribution of CPU usage among users and groups.</a:t>
            </a:r>
          </a:p>
          <a:p>
            <a:pPr lvl="1" eaLnBrk="1" hangingPunct="1"/>
            <a:r>
              <a:rPr lang="en-GB" altLang="en-US" sz="2400" dirty="0">
                <a:solidFill>
                  <a:srgbClr val="320064"/>
                </a:solidFill>
              </a:rPr>
              <a:t>A weight is given to every user/group.</a:t>
            </a:r>
          </a:p>
          <a:p>
            <a:pPr lvl="1" eaLnBrk="1" hangingPunct="1"/>
            <a:r>
              <a:rPr lang="en-GB" altLang="en-US" sz="2400" dirty="0">
                <a:solidFill>
                  <a:srgbClr val="320064"/>
                </a:solidFill>
              </a:rPr>
              <a:t>A </a:t>
            </a:r>
            <a:r>
              <a:rPr lang="en-GB" altLang="en-US" sz="2400" dirty="0" err="1">
                <a:solidFill>
                  <a:srgbClr val="320064"/>
                </a:solidFill>
              </a:rPr>
              <a:t>grp_cpu</a:t>
            </a:r>
            <a:r>
              <a:rPr lang="en-GB" altLang="en-US" sz="2400" dirty="0">
                <a:solidFill>
                  <a:srgbClr val="320064"/>
                </a:solidFill>
              </a:rPr>
              <a:t> variable must be added per user/group</a:t>
            </a:r>
          </a:p>
          <a:p>
            <a:pPr eaLnBrk="1" hangingPunct="1"/>
            <a:endParaRPr lang="en-GB" altLang="en-US" dirty="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 dirty="0">
                <a:solidFill>
                  <a:srgbClr val="320064"/>
                </a:solidFill>
              </a:rPr>
              <a:t>After every quantum, for every process:</a:t>
            </a:r>
            <a:endParaRPr lang="en-US" altLang="en-US" dirty="0">
              <a:solidFill>
                <a:srgbClr val="320064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B6B81446-4DC2-43D9-8622-AFF8F3B42EBB}" type="slidenum">
              <a:rPr lang="en-US" altLang="en-US" sz="1400" b="1">
                <a:latin typeface="Times New Roman" pitchFamily="18" charset="0"/>
              </a:rPr>
              <a:pPr algn="ctr" eaLnBrk="1" hangingPunct="1"/>
              <a:t>34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828800" y="3352800"/>
            <a:ext cx="5638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GB" altLang="en-US" sz="2400" dirty="0" err="1">
                <a:solidFill>
                  <a:srgbClr val="320064"/>
                </a:solidFill>
              </a:rPr>
              <a:t>cpu</a:t>
            </a:r>
            <a:r>
              <a:rPr lang="en-GB" altLang="en-US" sz="2400" dirty="0">
                <a:solidFill>
                  <a:srgbClr val="320064"/>
                </a:solidFill>
              </a:rPr>
              <a:t> = </a:t>
            </a:r>
            <a:r>
              <a:rPr lang="en-GB" altLang="en-US" sz="2400" dirty="0" err="1">
                <a:solidFill>
                  <a:srgbClr val="320064"/>
                </a:solidFill>
              </a:rPr>
              <a:t>cpu</a:t>
            </a:r>
            <a:r>
              <a:rPr lang="en-GB" altLang="en-US" sz="2400" dirty="0">
                <a:solidFill>
                  <a:srgbClr val="320064"/>
                </a:solidFill>
              </a:rPr>
              <a:t> / 2;</a:t>
            </a:r>
          </a:p>
          <a:p>
            <a:pPr lvl="1"/>
            <a:r>
              <a:rPr lang="en-GB" altLang="en-US" sz="2400" dirty="0" err="1">
                <a:solidFill>
                  <a:srgbClr val="320064"/>
                </a:solidFill>
              </a:rPr>
              <a:t>grp_cpu</a:t>
            </a:r>
            <a:r>
              <a:rPr lang="en-GB" altLang="en-US" sz="2400" dirty="0">
                <a:solidFill>
                  <a:srgbClr val="320064"/>
                </a:solidFill>
              </a:rPr>
              <a:t> = </a:t>
            </a:r>
            <a:r>
              <a:rPr lang="en-GB" altLang="en-US" sz="2400" dirty="0" err="1">
                <a:solidFill>
                  <a:srgbClr val="320064"/>
                </a:solidFill>
              </a:rPr>
              <a:t>grp_cpu</a:t>
            </a:r>
            <a:r>
              <a:rPr lang="en-GB" altLang="en-US" sz="2400" dirty="0">
                <a:solidFill>
                  <a:srgbClr val="320064"/>
                </a:solidFill>
              </a:rPr>
              <a:t> / 2;</a:t>
            </a:r>
          </a:p>
          <a:p>
            <a:pPr lvl="1"/>
            <a:r>
              <a:rPr lang="en-GB" altLang="en-US" sz="2400" dirty="0" err="1">
                <a:solidFill>
                  <a:srgbClr val="320064"/>
                </a:solidFill>
              </a:rPr>
              <a:t>prio</a:t>
            </a:r>
            <a:r>
              <a:rPr lang="en-GB" altLang="en-US" sz="2400" dirty="0">
                <a:solidFill>
                  <a:srgbClr val="320064"/>
                </a:solidFill>
              </a:rPr>
              <a:t> = </a:t>
            </a:r>
            <a:r>
              <a:rPr lang="en-GB" altLang="en-US" sz="2400" dirty="0" err="1">
                <a:solidFill>
                  <a:srgbClr val="320064"/>
                </a:solidFill>
              </a:rPr>
              <a:t>cpu</a:t>
            </a:r>
            <a:r>
              <a:rPr lang="en-GB" altLang="en-US" sz="2400" dirty="0">
                <a:solidFill>
                  <a:srgbClr val="320064"/>
                </a:solidFill>
              </a:rPr>
              <a:t> / 2 + weight*(</a:t>
            </a:r>
            <a:r>
              <a:rPr lang="en-GB" altLang="en-US" sz="2400" dirty="0" err="1">
                <a:solidFill>
                  <a:srgbClr val="320064"/>
                </a:solidFill>
              </a:rPr>
              <a:t>grp_cpu</a:t>
            </a:r>
            <a:r>
              <a:rPr lang="en-GB" altLang="en-US" sz="2400" dirty="0">
                <a:solidFill>
                  <a:srgbClr val="320064"/>
                </a:solidFill>
              </a:rPr>
              <a:t>/2)+          	BASE_LEVEL_PRIORITY;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534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Fair share scheduling : Example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3BEF0357-0228-4AA6-9016-424845C83669}" type="slidenum">
              <a:rPr lang="en-US" altLang="en-US" sz="1400" b="1">
                <a:latin typeface="Times New Roman" pitchFamily="18" charset="0"/>
              </a:rPr>
              <a:pPr algn="ctr" eaLnBrk="1" hangingPunct="1"/>
              <a:t>35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998538"/>
            <a:ext cx="514508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8093" name="Group 13"/>
          <p:cNvGrpSpPr>
            <a:grpSpLocks/>
          </p:cNvGrpSpPr>
          <p:nvPr/>
        </p:nvGrpSpPr>
        <p:grpSpPr bwMode="auto">
          <a:xfrm>
            <a:off x="5181600" y="1371600"/>
            <a:ext cx="2133600" cy="5029200"/>
            <a:chOff x="3264" y="864"/>
            <a:chExt cx="1344" cy="3168"/>
          </a:xfrm>
        </p:grpSpPr>
        <p:sp>
          <p:nvSpPr>
            <p:cNvPr id="33815" name="Oval 10"/>
            <p:cNvSpPr>
              <a:spLocks noChangeArrowheads="1"/>
            </p:cNvSpPr>
            <p:nvPr/>
          </p:nvSpPr>
          <p:spPr bwMode="auto">
            <a:xfrm>
              <a:off x="3264" y="864"/>
              <a:ext cx="432" cy="3168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3816" name="Oval 11"/>
            <p:cNvSpPr>
              <a:spLocks noChangeArrowheads="1"/>
            </p:cNvSpPr>
            <p:nvPr/>
          </p:nvSpPr>
          <p:spPr bwMode="auto">
            <a:xfrm>
              <a:off x="4176" y="864"/>
              <a:ext cx="432" cy="3168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3817" name="Text Box 12"/>
            <p:cNvSpPr txBox="1">
              <a:spLocks noChangeArrowheads="1"/>
            </p:cNvSpPr>
            <p:nvPr/>
          </p:nvSpPr>
          <p:spPr bwMode="auto">
            <a:xfrm>
              <a:off x="3696" y="1872"/>
              <a:ext cx="49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8000">
                  <a:solidFill>
                    <a:srgbClr val="FF0000"/>
                  </a:solidFill>
                </a:rPr>
                <a:t>=</a:t>
              </a:r>
              <a:endParaRPr lang="en-US" altLang="en-US" sz="8000">
                <a:solidFill>
                  <a:srgbClr val="FF0000"/>
                </a:solidFill>
              </a:endParaRPr>
            </a:p>
          </p:txBody>
        </p:sp>
      </p:grpSp>
      <p:sp>
        <p:nvSpPr>
          <p:cNvPr id="558094" name="Oval 14"/>
          <p:cNvSpPr>
            <a:spLocks noChangeArrowheads="1"/>
          </p:cNvSpPr>
          <p:nvPr/>
        </p:nvSpPr>
        <p:spPr bwMode="auto">
          <a:xfrm>
            <a:off x="3300413" y="1371600"/>
            <a:ext cx="457200" cy="10668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8095" name="Oval 15"/>
          <p:cNvSpPr>
            <a:spLocks noChangeArrowheads="1"/>
          </p:cNvSpPr>
          <p:nvPr/>
        </p:nvSpPr>
        <p:spPr bwMode="auto">
          <a:xfrm>
            <a:off x="3810000" y="1371600"/>
            <a:ext cx="457200" cy="10668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8096" name="Oval 16"/>
          <p:cNvSpPr>
            <a:spLocks noChangeArrowheads="1"/>
          </p:cNvSpPr>
          <p:nvPr/>
        </p:nvSpPr>
        <p:spPr bwMode="auto">
          <a:xfrm>
            <a:off x="2755900" y="2317750"/>
            <a:ext cx="1600200" cy="3048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8097" name="Oval 17"/>
          <p:cNvSpPr>
            <a:spLocks noChangeArrowheads="1"/>
          </p:cNvSpPr>
          <p:nvPr/>
        </p:nvSpPr>
        <p:spPr bwMode="auto">
          <a:xfrm>
            <a:off x="4800600" y="2257425"/>
            <a:ext cx="457200" cy="10668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8098" name="Oval 18"/>
          <p:cNvSpPr>
            <a:spLocks noChangeArrowheads="1"/>
          </p:cNvSpPr>
          <p:nvPr/>
        </p:nvSpPr>
        <p:spPr bwMode="auto">
          <a:xfrm>
            <a:off x="5281613" y="2249488"/>
            <a:ext cx="457200" cy="10668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8099" name="Oval 19"/>
          <p:cNvSpPr>
            <a:spLocks noChangeArrowheads="1"/>
          </p:cNvSpPr>
          <p:nvPr/>
        </p:nvSpPr>
        <p:spPr bwMode="auto">
          <a:xfrm>
            <a:off x="6765925" y="2278063"/>
            <a:ext cx="457200" cy="10668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8100" name="Oval 20"/>
          <p:cNvSpPr>
            <a:spLocks noChangeArrowheads="1"/>
          </p:cNvSpPr>
          <p:nvPr/>
        </p:nvSpPr>
        <p:spPr bwMode="auto">
          <a:xfrm>
            <a:off x="2667000" y="3124200"/>
            <a:ext cx="4800600" cy="4572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8101" name="Oval 21"/>
          <p:cNvSpPr>
            <a:spLocks noChangeArrowheads="1"/>
          </p:cNvSpPr>
          <p:nvPr/>
        </p:nvSpPr>
        <p:spPr bwMode="auto">
          <a:xfrm>
            <a:off x="3336925" y="3124200"/>
            <a:ext cx="457200" cy="10668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8103" name="Oval 23"/>
          <p:cNvSpPr>
            <a:spLocks noChangeArrowheads="1"/>
          </p:cNvSpPr>
          <p:nvPr/>
        </p:nvSpPr>
        <p:spPr bwMode="auto">
          <a:xfrm>
            <a:off x="2667000" y="4038600"/>
            <a:ext cx="4800600" cy="4572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8104" name="Oval 24"/>
          <p:cNvSpPr>
            <a:spLocks noChangeArrowheads="1"/>
          </p:cNvSpPr>
          <p:nvPr/>
        </p:nvSpPr>
        <p:spPr bwMode="auto">
          <a:xfrm>
            <a:off x="6284913" y="4022725"/>
            <a:ext cx="457200" cy="10668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8105" name="Oval 25"/>
          <p:cNvSpPr>
            <a:spLocks noChangeArrowheads="1"/>
          </p:cNvSpPr>
          <p:nvPr/>
        </p:nvSpPr>
        <p:spPr bwMode="auto">
          <a:xfrm>
            <a:off x="2667000" y="4908550"/>
            <a:ext cx="4800600" cy="4572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8106" name="Oval 26"/>
          <p:cNvSpPr>
            <a:spLocks noChangeArrowheads="1"/>
          </p:cNvSpPr>
          <p:nvPr/>
        </p:nvSpPr>
        <p:spPr bwMode="auto">
          <a:xfrm>
            <a:off x="3308350" y="4916488"/>
            <a:ext cx="457200" cy="10668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558107" name="Oval 27"/>
          <p:cNvSpPr>
            <a:spLocks noChangeArrowheads="1"/>
          </p:cNvSpPr>
          <p:nvPr/>
        </p:nvSpPr>
        <p:spPr bwMode="auto">
          <a:xfrm>
            <a:off x="2590800" y="5791200"/>
            <a:ext cx="4800600" cy="4572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58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558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58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558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58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58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5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558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558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558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5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558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5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558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5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558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558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5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558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4" grpId="0" animBg="1"/>
      <p:bldP spid="558094" grpId="1" animBg="1"/>
      <p:bldP spid="558095" grpId="0" animBg="1"/>
      <p:bldP spid="558095" grpId="1" animBg="1"/>
      <p:bldP spid="558096" grpId="0" animBg="1"/>
      <p:bldP spid="558096" grpId="1" animBg="1"/>
      <p:bldP spid="558097" grpId="0" animBg="1"/>
      <p:bldP spid="558097" grpId="1" animBg="1"/>
      <p:bldP spid="558098" grpId="0" animBg="1"/>
      <p:bldP spid="558098" grpId="1" animBg="1"/>
      <p:bldP spid="558099" grpId="0" animBg="1"/>
      <p:bldP spid="558099" grpId="1" animBg="1"/>
      <p:bldP spid="558100" grpId="0" animBg="1"/>
      <p:bldP spid="558100" grpId="1" animBg="1"/>
      <p:bldP spid="558101" grpId="0" animBg="1"/>
      <p:bldP spid="558101" grpId="1" animBg="1"/>
      <p:bldP spid="558103" grpId="0" animBg="1"/>
      <p:bldP spid="558103" grpId="1" animBg="1"/>
      <p:bldP spid="558104" grpId="0" animBg="1"/>
      <p:bldP spid="558104" grpId="1" animBg="1"/>
      <p:bldP spid="558105" grpId="0" animBg="1"/>
      <p:bldP spid="558105" grpId="1" animBg="1"/>
      <p:bldP spid="558106" grpId="0" animBg="1"/>
      <p:bldP spid="558106" grpId="1" animBg="1"/>
      <p:bldP spid="558107" grpId="0" animBg="1"/>
      <p:bldP spid="55810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“Completely Fair Scheduler”</a:t>
            </a:r>
            <a:endParaRPr lang="en-GB" alt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Linux 2.6.23.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Not O(1) Scheduler.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Schedule classes.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Different scheduling policies: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/>
              <a:t>SCHED_NORMAL, SCHED_BATCH, SCHED_IDLE.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/>
              <a:t>Real-time scheduler: SCHED_RR and SCHED_FIFO.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Uses a time-ordered red-black tree.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>
                <a:solidFill>
                  <a:srgbClr val="320064"/>
                </a:solidFill>
              </a:rPr>
              <a:t>Nano</a:t>
            </a:r>
            <a:r>
              <a:rPr lang="en-US" altLang="en-US" sz="2400" dirty="0">
                <a:solidFill>
                  <a:srgbClr val="320064"/>
                </a:solidFill>
              </a:rPr>
              <a:t>-second granularity.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1F59CC11-8F41-4408-82B0-0CFB231B37FA}" type="slidenum">
              <a:rPr lang="en-US" altLang="en-US" sz="1400" b="1">
                <a:latin typeface="Times New Roman" pitchFamily="18" charset="0"/>
              </a:rPr>
              <a:pPr algn="ctr" eaLnBrk="1" hangingPunct="1"/>
              <a:t>36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>
                <a:solidFill>
                  <a:srgbClr val="FF0000"/>
                </a:solidFill>
              </a:rPr>
              <a:t>Comparison of Several Algorithms</a:t>
            </a:r>
            <a:br>
              <a:rPr lang="en-US" altLang="en-US" sz="5400" dirty="0">
                <a:solidFill>
                  <a:srgbClr val="FF0000"/>
                </a:solidFill>
              </a:rPr>
            </a:br>
            <a:r>
              <a:rPr lang="en-US" altLang="en-US" sz="5400" dirty="0">
                <a:solidFill>
                  <a:srgbClr val="FF0000"/>
                </a:solidFill>
              </a:rPr>
              <a:t>For Scheduling</a:t>
            </a:r>
            <a:endParaRPr lang="en-GB" altLang="en-US" sz="5400" dirty="0">
              <a:solidFill>
                <a:srgbClr val="FF0000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ABCF1BE6-32D5-4ED6-A5E1-C4615E2EB188}" type="slidenum">
              <a:rPr lang="en-US" altLang="en-US" sz="1400" b="1">
                <a:latin typeface="Times New Roman" pitchFamily="18" charset="0"/>
              </a:rPr>
              <a:pPr algn="ctr" eaLnBrk="1" hangingPunct="1"/>
              <a:t>37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Assumptions</a:t>
            </a:r>
            <a:endParaRPr lang="en-GB" alt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solidFill>
                  <a:srgbClr val="320064"/>
                </a:solidFill>
              </a:rPr>
              <a:t>5 Processes arrive at time 0.</a:t>
            </a:r>
          </a:p>
          <a:p>
            <a:pPr eaLnBrk="1" hangingPunct="1"/>
            <a:endParaRPr lang="en-US" altLang="en-US" dirty="0">
              <a:solidFill>
                <a:srgbClr val="320064"/>
              </a:solidFill>
            </a:endParaRPr>
          </a:p>
          <a:p>
            <a:pPr eaLnBrk="1" hangingPunct="1"/>
            <a:endParaRPr lang="en-US" altLang="en-US" dirty="0">
              <a:solidFill>
                <a:srgbClr val="320064"/>
              </a:solidFill>
            </a:endParaRPr>
          </a:p>
          <a:p>
            <a:pPr eaLnBrk="1" hangingPunct="1"/>
            <a:endParaRPr lang="en-US" altLang="en-US" dirty="0">
              <a:solidFill>
                <a:srgbClr val="320064"/>
              </a:solidFill>
            </a:endParaRPr>
          </a:p>
          <a:p>
            <a:pPr eaLnBrk="1" hangingPunct="1"/>
            <a:endParaRPr lang="en-US" altLang="en-US" dirty="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320064"/>
                </a:solidFill>
              </a:rPr>
              <a:t>The CPU ready queue is empty at time 0.</a:t>
            </a:r>
          </a:p>
          <a:p>
            <a:pPr eaLnBrk="1" hangingPunct="1"/>
            <a:endParaRPr lang="en-US" altLang="en-US" dirty="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320064"/>
                </a:solidFill>
              </a:rPr>
              <a:t>The time needed for context switches can be ignored.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5C670CFE-93CA-4C06-9148-7F08B67C7BCF}" type="slidenum">
              <a:rPr lang="en-US" altLang="en-US" sz="1400" b="1">
                <a:latin typeface="Times New Roman" pitchFamily="18" charset="0"/>
              </a:rPr>
              <a:pPr algn="ctr" eaLnBrk="1" hangingPunct="1"/>
              <a:t>38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" y="1752600"/>
            <a:ext cx="7059613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Assumptions</a:t>
            </a:r>
            <a:endParaRPr lang="en-GB" altLang="en-US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2800" dirty="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320064"/>
                </a:solidFill>
              </a:rPr>
              <a:t>In round robin scheduling, a process will release the CPU voluntarily if it needs less than a quantum.</a:t>
            </a:r>
          </a:p>
          <a:p>
            <a:pPr eaLnBrk="1" hangingPunct="1"/>
            <a:endParaRPr lang="en-US" altLang="en-US" dirty="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320064"/>
                </a:solidFill>
              </a:rPr>
              <a:t>A newly arrived process is placed in the ready queue before a process whose quantum expires at the same time.</a:t>
            </a:r>
            <a:endParaRPr lang="en-GB" altLang="en-US" sz="2000" dirty="0">
              <a:solidFill>
                <a:srgbClr val="320064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2BE067B4-438A-4C8A-BB22-FC5CCA3DA7D0}" type="slidenum">
              <a:rPr lang="en-US" altLang="en-US" sz="1400" b="1">
                <a:latin typeface="Times New Roman" pitchFamily="18" charset="0"/>
              </a:rPr>
              <a:pPr algn="ctr" eaLnBrk="1" hangingPunct="1"/>
              <a:t>39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Reminder: Process States on a traditional OS</a:t>
            </a:r>
            <a:endParaRPr lang="en-GB" altLang="en-US" dirty="0"/>
          </a:p>
        </p:txBody>
      </p:sp>
      <p:pic>
        <p:nvPicPr>
          <p:cNvPr id="5127" name="Picture 1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219200"/>
            <a:ext cx="6076950" cy="5006975"/>
          </a:xfrm>
          <a:noFill/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5646D478-78BB-44B1-A124-F7D0EFE2D45A}" type="slidenum">
              <a:rPr lang="en-US" altLang="en-US" sz="1400" b="1">
                <a:latin typeface="Times New Roman" pitchFamily="18" charset="0"/>
              </a:rPr>
              <a:pPr algn="ctr" eaLnBrk="1" hangingPunct="1"/>
              <a:t>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Comparison</a:t>
            </a:r>
            <a:endParaRPr lang="en-GB" altLang="en-US" dirty="0"/>
          </a:p>
        </p:txBody>
      </p:sp>
      <p:pic>
        <p:nvPicPr>
          <p:cNvPr id="38919" name="Picture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9363" y="1066800"/>
            <a:ext cx="4103687" cy="5257800"/>
          </a:xfrm>
          <a:noFill/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78FCF096-1106-4CE2-B10E-9A8D5BBD0024}" type="slidenum">
              <a:rPr lang="en-US" altLang="en-US" sz="1400" b="1">
                <a:latin typeface="Times New Roman" pitchFamily="18" charset="0"/>
              </a:rPr>
              <a:pPr algn="ctr" eaLnBrk="1" hangingPunct="1"/>
              <a:t>40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Criteria / Analysis</a:t>
            </a:r>
            <a:endParaRPr lang="en-GB" alt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endParaRPr lang="en-US" altLang="en-US" sz="2800" dirty="0">
              <a:solidFill>
                <a:srgbClr val="320064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320064"/>
                </a:solidFill>
              </a:rPr>
              <a:t>Average waiting time.</a:t>
            </a:r>
          </a:p>
          <a:p>
            <a:pPr eaLnBrk="1" hangingPunct="1"/>
            <a:endParaRPr lang="en-GB" altLang="en-US" dirty="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 dirty="0">
                <a:solidFill>
                  <a:srgbClr val="320064"/>
                </a:solidFill>
              </a:rPr>
              <a:t>Throughput</a:t>
            </a:r>
          </a:p>
          <a:p>
            <a:pPr lvl="1" eaLnBrk="1" hangingPunct="1"/>
            <a:r>
              <a:rPr lang="en-GB" altLang="en-US" sz="2400" dirty="0">
                <a:solidFill>
                  <a:srgbClr val="320064"/>
                </a:solidFill>
              </a:rPr>
              <a:t>number of jobs finished in 30 </a:t>
            </a:r>
            <a:r>
              <a:rPr lang="en-GB" altLang="en-US" sz="2400" dirty="0" err="1">
                <a:solidFill>
                  <a:srgbClr val="320064"/>
                </a:solidFill>
              </a:rPr>
              <a:t>ms.</a:t>
            </a:r>
            <a:endParaRPr lang="en-GB" altLang="en-US" sz="2400" dirty="0">
              <a:solidFill>
                <a:srgbClr val="320064"/>
              </a:solidFill>
            </a:endParaRPr>
          </a:p>
          <a:p>
            <a:pPr eaLnBrk="1" hangingPunct="1"/>
            <a:endParaRPr lang="en-GB" altLang="en-US" dirty="0">
              <a:solidFill>
                <a:srgbClr val="320064"/>
              </a:solidFill>
            </a:endParaRPr>
          </a:p>
          <a:p>
            <a:pPr eaLnBrk="1" hangingPunct="1"/>
            <a:r>
              <a:rPr lang="en-GB" altLang="en-US" dirty="0">
                <a:solidFill>
                  <a:srgbClr val="320064"/>
                </a:solidFill>
              </a:rPr>
              <a:t>Fairness/Efficiency</a:t>
            </a:r>
          </a:p>
          <a:p>
            <a:pPr lvl="1"/>
            <a:r>
              <a:rPr lang="en-GB" altLang="en-US" sz="2400" dirty="0">
                <a:solidFill>
                  <a:srgbClr val="320064"/>
                </a:solidFill>
              </a:rPr>
              <a:t>number of processes getting the CPU after 30 </a:t>
            </a:r>
            <a:r>
              <a:rPr lang="en-GB" altLang="en-US" sz="2400" dirty="0" err="1">
                <a:solidFill>
                  <a:srgbClr val="320064"/>
                </a:solidFill>
              </a:rPr>
              <a:t>ms</a:t>
            </a:r>
            <a:r>
              <a:rPr lang="en-GB" altLang="en-US" sz="2400" dirty="0">
                <a:solidFill>
                  <a:srgbClr val="320064"/>
                </a:solidFill>
              </a:rPr>
              <a:t>.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3F51A254-8895-4C08-AA57-0C576BB8886F}" type="slidenum">
              <a:rPr lang="en-US" altLang="en-US" sz="1400" b="1">
                <a:latin typeface="Times New Roman" pitchFamily="18" charset="0"/>
              </a:rPr>
              <a:pPr algn="ctr" eaLnBrk="1" hangingPunct="1"/>
              <a:t>41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Comparison</a:t>
            </a:r>
            <a:endParaRPr lang="en-GB" altLang="en-US" dirty="0"/>
          </a:p>
        </p:txBody>
      </p:sp>
      <p:pic>
        <p:nvPicPr>
          <p:cNvPr id="40967" name="Picture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611313"/>
            <a:ext cx="8686800" cy="4168775"/>
          </a:xfrm>
          <a:noFill/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1C1B8138-E891-4F03-A66C-7A0170B274CE}" type="slidenum">
              <a:rPr lang="en-US" altLang="en-US" sz="1400" b="1">
                <a:latin typeface="Times New Roman" pitchFamily="18" charset="0"/>
              </a:rPr>
              <a:pPr algn="ctr" eaLnBrk="1" hangingPunct="1"/>
              <a:t>42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Scheduling</a:t>
            </a:r>
            <a:endParaRPr lang="en-GB" alt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D26900"/>
                </a:solidFill>
              </a:rPr>
              <a:t>Scheduling</a:t>
            </a:r>
            <a:r>
              <a:rPr lang="en-US" altLang="en-US" sz="2800" dirty="0">
                <a:solidFill>
                  <a:srgbClr val="320064"/>
                </a:solidFill>
              </a:rPr>
              <a:t> consists of determining which processes are to be run by the processor.</a:t>
            </a:r>
          </a:p>
          <a:p>
            <a:pPr lvl="1" eaLnBrk="1" hangingPunct="1"/>
            <a:r>
              <a:rPr lang="en-GB" altLang="en-US" sz="2400" dirty="0">
                <a:solidFill>
                  <a:srgbClr val="320064"/>
                </a:solidFill>
              </a:rPr>
              <a:t>Mainly for multitasked environments.</a:t>
            </a:r>
          </a:p>
          <a:p>
            <a:pPr lvl="1" eaLnBrk="1" hangingPunct="1"/>
            <a:r>
              <a:rPr lang="en-GB" altLang="en-US" sz="2400" dirty="0">
                <a:solidFill>
                  <a:srgbClr val="320064"/>
                </a:solidFill>
              </a:rPr>
              <a:t>Mainly Pre-emptive.</a:t>
            </a:r>
          </a:p>
          <a:p>
            <a:pPr eaLnBrk="1" hangingPunct="1"/>
            <a:r>
              <a:rPr lang="en-GB" altLang="en-US" sz="2800" dirty="0">
                <a:solidFill>
                  <a:srgbClr val="320064"/>
                </a:solidFill>
              </a:rPr>
              <a:t>The </a:t>
            </a:r>
            <a:r>
              <a:rPr lang="en-GB" altLang="en-US" sz="2800" dirty="0">
                <a:solidFill>
                  <a:srgbClr val="D26900"/>
                </a:solidFill>
              </a:rPr>
              <a:t>scheduler</a:t>
            </a:r>
            <a:r>
              <a:rPr lang="en-GB" altLang="en-US" sz="2800" dirty="0">
                <a:solidFill>
                  <a:srgbClr val="320064"/>
                </a:solidFill>
              </a:rPr>
              <a:t> is the part of the OS managing scheduling.</a:t>
            </a:r>
          </a:p>
          <a:p>
            <a:pPr eaLnBrk="1" hangingPunct="1"/>
            <a:r>
              <a:rPr lang="en-GB" altLang="en-US" sz="2800" dirty="0">
                <a:solidFill>
                  <a:srgbClr val="320064"/>
                </a:solidFill>
              </a:rPr>
              <a:t>The </a:t>
            </a:r>
            <a:r>
              <a:rPr lang="en-GB" altLang="en-US" sz="2800" dirty="0">
                <a:solidFill>
                  <a:srgbClr val="D26900"/>
                </a:solidFill>
              </a:rPr>
              <a:t>scheduling algorithm</a:t>
            </a:r>
            <a:r>
              <a:rPr lang="en-GB" altLang="en-US" sz="2800" dirty="0">
                <a:solidFill>
                  <a:srgbClr val="320064"/>
                </a:solidFill>
              </a:rPr>
              <a:t> is the algorithm used by the scheduler.</a:t>
            </a:r>
          </a:p>
          <a:p>
            <a:pPr eaLnBrk="1" hangingPunct="1"/>
            <a:r>
              <a:rPr lang="en-GB" altLang="en-US" sz="2800" dirty="0">
                <a:solidFill>
                  <a:srgbClr val="D26900"/>
                </a:solidFill>
              </a:rPr>
              <a:t>Process/Context Switching</a:t>
            </a:r>
            <a:r>
              <a:rPr lang="en-GB" altLang="en-US" sz="2800" dirty="0">
                <a:solidFill>
                  <a:srgbClr val="320064"/>
                </a:solidFill>
              </a:rPr>
              <a:t> consists of switching between tasks.</a:t>
            </a:r>
          </a:p>
          <a:p>
            <a:pPr lvl="1" eaLnBrk="1" hangingPunct="1"/>
            <a:r>
              <a:rPr lang="en-GB" altLang="en-US" sz="2400" dirty="0">
                <a:solidFill>
                  <a:srgbClr val="320064"/>
                </a:solidFill>
              </a:rPr>
              <a:t>Costly.</a:t>
            </a:r>
          </a:p>
          <a:p>
            <a:pPr lvl="1" eaLnBrk="1" hangingPunct="1"/>
            <a:r>
              <a:rPr lang="en-GB" altLang="en-US" sz="2400" dirty="0">
                <a:solidFill>
                  <a:srgbClr val="320064"/>
                </a:solidFill>
              </a:rPr>
              <a:t>Consumes resources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862CEA62-7784-4AA1-AFAD-2220439F300F}" type="slidenum">
              <a:rPr lang="en-US" altLang="en-US" sz="1400" b="1">
                <a:latin typeface="Times New Roman" pitchFamily="18" charset="0"/>
              </a:rPr>
              <a:pPr algn="ctr" eaLnBrk="1" hangingPunct="1"/>
              <a:t>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When Scheduling</a:t>
            </a:r>
            <a:endParaRPr lang="en-GB" alt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When a new process is created.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When a process blocks (e.g. on I/O, a semaphore, or voluntarily).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When a process terminates.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When an interrupt occurs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e.g. blocking I/O operation now ready, so might want to activate waiting process.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End of a quantum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current process has had its time slot, OS will preempt it and run another process. Note that some operating systems and some scheduling algorithms are non-preemptive, so this never happens.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solidFill>
                <a:srgbClr val="D26900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D49643F3-3FC7-499C-ADFD-BFC70511D19C}" type="slidenum">
              <a:rPr lang="en-US" altLang="en-US" sz="1400" b="1">
                <a:latin typeface="Times New Roman" pitchFamily="18" charset="0"/>
              </a:rPr>
              <a:pPr algn="ctr" eaLnBrk="1" hangingPunct="1"/>
              <a:t>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Decision Mode</a:t>
            </a:r>
            <a:endParaRPr lang="en-GB" alt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306689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D26900"/>
                </a:solidFill>
              </a:rPr>
              <a:t>Non-Multitask  </a:t>
            </a:r>
            <a:endParaRPr lang="en-US" altLang="en-US" dirty="0">
              <a:solidFill>
                <a:srgbClr val="320064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Processes will be run sequentially.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D26900"/>
                </a:solidFill>
              </a:rPr>
              <a:t>Co-operative Multitasking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The process blocks itself when needed (termination, I/O, OS request).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Non-Preemptive.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D26900"/>
                </a:solidFill>
              </a:rPr>
              <a:t>Preemptive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The OS interrupts Processes. 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>
                <a:solidFill>
                  <a:srgbClr val="320064"/>
                </a:solidFill>
              </a:rPr>
              <a:t>Usually when quantum time has lapsed.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>
                <a:solidFill>
                  <a:srgbClr val="320064"/>
                </a:solidFill>
              </a:rPr>
              <a:t>Or when the process needs to wait for resources.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More overhead.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More interactive.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Safer: One bug in a process cannot mess the rest of the system.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Less safe: Harder to prove correctness of execution.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E328E951-F527-4CB4-9241-749BF879BF08}" type="slidenum">
              <a:rPr lang="en-US" altLang="en-US" sz="1400" b="1">
                <a:latin typeface="Times New Roman" pitchFamily="18" charset="0"/>
              </a:rPr>
              <a:pPr algn="ctr" eaLnBrk="1" hangingPunct="1"/>
              <a:t>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Differences between processes</a:t>
            </a:r>
            <a:endParaRPr lang="en-GB" alt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800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Different processes: Different goals!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E.g., real-time processes.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OS must have a good strategy.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Adaptive mechanism.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CPU-bound processes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Mainly computations, only a few I/O operations.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More time can be allocated to these processes.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I/O-bound processes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320064"/>
                </a:solidFill>
              </a:rPr>
              <a:t>Most time waiting for events.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solidFill>
                  <a:srgbClr val="320064"/>
                </a:solidFill>
              </a:rPr>
              <a:t>Queing</a:t>
            </a:r>
            <a:r>
              <a:rPr lang="en-US" altLang="en-US" sz="2000" dirty="0">
                <a:solidFill>
                  <a:srgbClr val="320064"/>
                </a:solidFill>
              </a:rPr>
              <a:t> mechanisms.</a:t>
            </a:r>
            <a:endParaRPr lang="en-GB" altLang="en-US" sz="1800" dirty="0">
              <a:solidFill>
                <a:srgbClr val="320064"/>
              </a:solidFill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F6D3F20F-9565-4E00-9876-0AE14DBCA1C1}" type="slidenum">
              <a:rPr lang="en-US" altLang="en-US" sz="1400" b="1">
                <a:latin typeface="Times New Roman" pitchFamily="18" charset="0"/>
              </a:rPr>
              <a:pPr algn="ctr" eaLnBrk="1" hangingPunct="1"/>
              <a:t>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>
                <a:solidFill>
                  <a:srgbClr val="FF0000"/>
                </a:solidFill>
              </a:rPr>
              <a:t>Scheduling </a:t>
            </a:r>
            <a:br>
              <a:rPr lang="en-US" altLang="en-US" sz="5400" dirty="0">
                <a:solidFill>
                  <a:srgbClr val="FF0000"/>
                </a:solidFill>
              </a:rPr>
            </a:br>
            <a:r>
              <a:rPr lang="en-US" altLang="en-US" sz="5400" dirty="0">
                <a:solidFill>
                  <a:srgbClr val="FF0000"/>
                </a:solidFill>
              </a:rPr>
              <a:t>Environments</a:t>
            </a:r>
            <a:endParaRPr lang="en-GB" altLang="en-US" sz="5400" dirty="0">
              <a:solidFill>
                <a:srgbClr val="FF0000"/>
              </a:solidFill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022CA613-D264-45C7-8341-34047C5EC5D5}" type="slidenum">
              <a:rPr lang="en-US" altLang="en-US" sz="1400" b="1">
                <a:latin typeface="Times New Roman" pitchFamily="18" charset="0"/>
              </a:rPr>
              <a:pPr algn="ctr" eaLnBrk="1" hangingPunct="1"/>
              <a:t>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28922</TotalTime>
  <Words>2035</Words>
  <Application>Microsoft Office PowerPoint</Application>
  <PresentationFormat>On-screen Show (4:3)</PresentationFormat>
  <Paragraphs>544</Paragraphs>
  <Slides>42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Times New Roman</vt:lpstr>
      <vt:lpstr>Wingdings</vt:lpstr>
      <vt:lpstr>Wingdings 2</vt:lpstr>
      <vt:lpstr>Oriel</vt:lpstr>
      <vt:lpstr>Equation</vt:lpstr>
      <vt:lpstr>Operating Systems and Architectures  CSCM98 Part 7  Scheduling</vt:lpstr>
      <vt:lpstr>Content</vt:lpstr>
      <vt:lpstr>Main Principles</vt:lpstr>
      <vt:lpstr>Reminder: Process States on a traditional OS</vt:lpstr>
      <vt:lpstr>Scheduling</vt:lpstr>
      <vt:lpstr>When Scheduling</vt:lpstr>
      <vt:lpstr>Decision Mode</vt:lpstr>
      <vt:lpstr>Differences between processes</vt:lpstr>
      <vt:lpstr>Scheduling  Environments</vt:lpstr>
      <vt:lpstr>Scheduling Environments</vt:lpstr>
      <vt:lpstr>Possible Sub-Schedulers  (implementing different strategies)</vt:lpstr>
      <vt:lpstr>Scheduling Environments</vt:lpstr>
      <vt:lpstr>Scheduling Environments</vt:lpstr>
      <vt:lpstr>Scheduling Environments</vt:lpstr>
      <vt:lpstr>Scheduling Environments</vt:lpstr>
      <vt:lpstr>Scheduling  Objectives</vt:lpstr>
      <vt:lpstr>Scheduling Objectives</vt:lpstr>
      <vt:lpstr>Scheduling Objectives</vt:lpstr>
      <vt:lpstr>Scheduling  Algorithms</vt:lpstr>
      <vt:lpstr>Scheduling Algorithms</vt:lpstr>
      <vt:lpstr>First Come, First Served</vt:lpstr>
      <vt:lpstr>Shortest Process Next</vt:lpstr>
      <vt:lpstr>Running Time Prediction</vt:lpstr>
      <vt:lpstr>Round Robin (Time Slicing)</vt:lpstr>
      <vt:lpstr>Shortest Remaining Time Highest Response Ratio Next</vt:lpstr>
      <vt:lpstr>Priority Scheduling</vt:lpstr>
      <vt:lpstr>Multilevel Feedback Queues</vt:lpstr>
      <vt:lpstr>Multilevel Feedback Queues</vt:lpstr>
      <vt:lpstr>Multilevel Feedback Queues</vt:lpstr>
      <vt:lpstr>Early Unix Priority Scheduling</vt:lpstr>
      <vt:lpstr>Early Unix Priority Scheduling</vt:lpstr>
      <vt:lpstr>Early Unix Priority Scheduling</vt:lpstr>
      <vt:lpstr>System Vr4 and Solaris</vt:lpstr>
      <vt:lpstr>Fair share scheduling</vt:lpstr>
      <vt:lpstr>Fair share scheduling : Example</vt:lpstr>
      <vt:lpstr>“Completely Fair Scheduler”</vt:lpstr>
      <vt:lpstr>Comparison of Several Algorithms For Scheduling</vt:lpstr>
      <vt:lpstr>Assumptions</vt:lpstr>
      <vt:lpstr>Assumptions</vt:lpstr>
      <vt:lpstr>Comparison</vt:lpstr>
      <vt:lpstr>Criteria / Analysis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Mora B.</cp:lastModifiedBy>
  <cp:revision>432</cp:revision>
  <cp:lastPrinted>2021-11-16T11:59:37Z</cp:lastPrinted>
  <dcterms:created xsi:type="dcterms:W3CDTF">1601-01-01T00:00:00Z</dcterms:created>
  <dcterms:modified xsi:type="dcterms:W3CDTF">2022-11-09T09:47:34Z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