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9" r:id="rId5"/>
    <p:sldId id="265" r:id="rId6"/>
    <p:sldId id="266" r:id="rId7"/>
    <p:sldId id="269" r:id="rId8"/>
    <p:sldId id="268"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14" name="Title 13"/>
          <p:cNvSpPr>
            <a:spLocks noGrp="1"/>
          </p:cNvSpPr>
          <p:nvPr>
            <p:ph type="ctrTitle"/>
          </p:nvPr>
        </p:nvSpPr>
        <p:spPr>
          <a:xfrm>
            <a:off x="1416676" y="359898"/>
            <a:ext cx="10368924" cy="1472184"/>
          </a:xfrm>
        </p:spPr>
        <p:txBody>
          <a:bodyPr anchor="b"/>
          <a:lstStyle>
            <a:lvl1pPr algn="l">
              <a:defRPr/>
            </a:lvl1pPr>
            <a:extLst/>
          </a:lstStyle>
          <a:p>
            <a:r>
              <a:rPr lang="en-US"/>
              <a:t>Click to edit Master title style</a:t>
            </a:r>
            <a:endParaRPr lang="en-US" dirty="0"/>
          </a:p>
        </p:txBody>
      </p:sp>
      <p:sp>
        <p:nvSpPr>
          <p:cNvPr id="22" name="Subtitle 21"/>
          <p:cNvSpPr>
            <a:spLocks noGrp="1"/>
          </p:cNvSpPr>
          <p:nvPr>
            <p:ph type="subTitle" idx="1"/>
          </p:nvPr>
        </p:nvSpPr>
        <p:spPr>
          <a:xfrm>
            <a:off x="1416676" y="1850064"/>
            <a:ext cx="10368924"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7" name="Footer Placeholder 19"/>
          <p:cNvSpPr>
            <a:spLocks noGrp="1"/>
          </p:cNvSpPr>
          <p:nvPr>
            <p:ph type="ftr" sz="quarter" idx="11"/>
          </p:nvPr>
        </p:nvSpPr>
        <p:spPr/>
        <p:txBody>
          <a:bodyPr/>
          <a:lstStyle>
            <a:lvl1pPr>
              <a:defRPr/>
            </a:lvl1pPr>
            <a:extLst/>
          </a:lstStyle>
          <a:p>
            <a:endParaRPr lang="en-IN"/>
          </a:p>
        </p:txBody>
      </p:sp>
      <p:sp>
        <p:nvSpPr>
          <p:cNvPr id="8" name="Slide Number Placeholder 9"/>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42593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a:xfrm>
            <a:off x="4775200" y="6305550"/>
            <a:ext cx="2844800" cy="476250"/>
          </a:xfrm>
          <a:prstGeom prst="rect">
            <a:avLst/>
          </a:prstGeom>
        </p:spPr>
        <p:txBody>
          <a:bodyPr/>
          <a:lstStyle>
            <a:lvl1pPr>
              <a:defRPr/>
            </a:lvl1pPr>
          </a:lstStyle>
          <a:p>
            <a:fld id="{EB456013-D54B-40DA-A6FF-018F5193D4B1}" type="datetimeFigureOut">
              <a:rPr lang="en-IN" smtClean="0"/>
              <a:t>17-07-2020</a:t>
            </a:fld>
            <a:endParaRPr lang="en-IN"/>
          </a:p>
        </p:txBody>
      </p:sp>
      <p:sp>
        <p:nvSpPr>
          <p:cNvPr id="5" name="Footer Placeholder 9"/>
          <p:cNvSpPr>
            <a:spLocks noGrp="1"/>
          </p:cNvSpPr>
          <p:nvPr>
            <p:ph type="ftr" sz="quarter" idx="11"/>
          </p:nvPr>
        </p:nvSpPr>
        <p:spPr/>
        <p:txBody>
          <a:bodyPr/>
          <a:lstStyle>
            <a:lvl1pPr>
              <a:defRPr/>
            </a:lvl1pPr>
          </a:lstStyle>
          <a:p>
            <a:endParaRPr lang="en-IN"/>
          </a:p>
        </p:txBody>
      </p:sp>
      <p:sp>
        <p:nvSpPr>
          <p:cNvPr id="6"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0715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039" y="274320"/>
            <a:ext cx="10533545"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8040" y="1524000"/>
            <a:ext cx="5190186"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48530" y="1524000"/>
            <a:ext cx="5163054"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9"/>
          <p:cNvSpPr>
            <a:spLocks noGrp="1"/>
          </p:cNvSpPr>
          <p:nvPr>
            <p:ph type="ftr" sz="quarter" idx="11"/>
          </p:nvPr>
        </p:nvSpPr>
        <p:spPr/>
        <p:txBody>
          <a:bodyPr/>
          <a:lstStyle>
            <a:lvl1pPr>
              <a:defRPr/>
            </a:lvl1pPr>
          </a:lstStyle>
          <a:p>
            <a:endParaRPr lang="en-IN"/>
          </a:p>
        </p:txBody>
      </p:sp>
      <p:sp>
        <p:nvSpPr>
          <p:cNvPr id="7"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32854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90918" y="274320"/>
            <a:ext cx="10520666" cy="1143000"/>
          </a:xfrm>
        </p:spPr>
        <p:txBody>
          <a:bodyPr/>
          <a:lstStyle/>
          <a:p>
            <a:r>
              <a:rPr lang="en-US"/>
              <a:t>Click to edit Master title style</a:t>
            </a:r>
            <a:endParaRPr lang="en-US" dirty="0"/>
          </a:p>
        </p:txBody>
      </p:sp>
      <p:sp>
        <p:nvSpPr>
          <p:cNvPr id="4" name="Footer Placeholder 9"/>
          <p:cNvSpPr>
            <a:spLocks noGrp="1"/>
          </p:cNvSpPr>
          <p:nvPr>
            <p:ph type="ftr" sz="quarter" idx="11"/>
          </p:nvPr>
        </p:nvSpPr>
        <p:spPr/>
        <p:txBody>
          <a:bodyPr/>
          <a:lstStyle>
            <a:lvl1pPr>
              <a:defRPr/>
            </a:lvl1pPr>
          </a:lstStyle>
          <a:p>
            <a:endParaRPr lang="en-IN"/>
          </a:p>
        </p:txBody>
      </p:sp>
      <p:sp>
        <p:nvSpPr>
          <p:cNvPr id="5"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6202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Footer Placeholder 2"/>
          <p:cNvSpPr>
            <a:spLocks noGrp="1"/>
          </p:cNvSpPr>
          <p:nvPr>
            <p:ph type="ftr" sz="quarter" idx="11"/>
          </p:nvPr>
        </p:nvSpPr>
        <p:spPr/>
        <p:txBody>
          <a:bodyPr/>
          <a:lstStyle>
            <a:lvl1pPr>
              <a:defRPr/>
            </a:lvl1pPr>
            <a:extLst/>
          </a:lstStyle>
          <a:p>
            <a:endParaRPr lang="en-IN"/>
          </a:p>
        </p:txBody>
      </p:sp>
      <p:sp>
        <p:nvSpPr>
          <p:cNvPr id="6" name="Slide Number Placeholder 3"/>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022995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85000">
              <a:schemeClr val="accent1">
                <a:lumMod val="75000"/>
              </a:schemeClr>
            </a:gs>
            <a:gs pos="37000">
              <a:srgbClr val="00B0AC"/>
            </a:gs>
            <a:gs pos="64000">
              <a:schemeClr val="accent1">
                <a:lumMod val="60000"/>
                <a:lumOff val="40000"/>
              </a:schemeClr>
            </a:gs>
            <a:gs pos="100000">
              <a:schemeClr val="tx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Title Placeholder 4"/>
          <p:cNvSpPr>
            <a:spLocks noGrp="1"/>
          </p:cNvSpPr>
          <p:nvPr>
            <p:ph type="title"/>
          </p:nvPr>
        </p:nvSpPr>
        <p:spPr>
          <a:xfrm>
            <a:off x="1424072" y="274638"/>
            <a:ext cx="10488529" cy="1143000"/>
          </a:xfrm>
          <a:prstGeom prst="rect">
            <a:avLst/>
          </a:prstGeom>
        </p:spPr>
        <p:txBody>
          <a:bodyPr anchor="ctr">
            <a:normAutofit/>
          </a:bodyPr>
          <a:lstStyle/>
          <a:p>
            <a:r>
              <a:rPr lang="en-US"/>
              <a:t>Click to edit Master title style</a:t>
            </a:r>
            <a:endParaRPr lang="en-US" dirty="0"/>
          </a:p>
        </p:txBody>
      </p:sp>
      <p:sp>
        <p:nvSpPr>
          <p:cNvPr id="1033" name="Text Placeholder 8"/>
          <p:cNvSpPr>
            <a:spLocks noGrp="1"/>
          </p:cNvSpPr>
          <p:nvPr>
            <p:ph type="body" idx="1"/>
          </p:nvPr>
        </p:nvSpPr>
        <p:spPr bwMode="auto">
          <a:xfrm>
            <a:off x="1449919" y="1447800"/>
            <a:ext cx="1046268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latin typeface="Times" charset="0"/>
              </a:defRPr>
            </a:lvl1pPr>
            <a:extLst/>
          </a:lstStyle>
          <a:p>
            <a:endParaRPr lang="en-IN"/>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D2653578-CA31-45FA-8982-2A88A5C9CBF8}" type="slidenum">
              <a:rPr lang="en-IN" smtClean="0"/>
              <a:t>‹#›</a:t>
            </a:fld>
            <a:endParaRPr lang="en-IN"/>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16142522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txStyles>
    <p:titleStyle>
      <a:lvl1pPr algn="l" rtl="0" eaLnBrk="1" fontAlgn="base" hangingPunct="1">
        <a:spcBef>
          <a:spcPct val="0"/>
        </a:spcBef>
        <a:spcAft>
          <a:spcPct val="0"/>
        </a:spcAft>
        <a:defRPr sz="4000" kern="1200">
          <a:solidFill>
            <a:srgbClr val="572314"/>
          </a:solidFill>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pitchFamily="34" charset="0"/>
        </a:defRPr>
      </a:lvl2pPr>
      <a:lvl3pPr algn="l" rtl="0" eaLnBrk="1" fontAlgn="base" hangingPunct="1">
        <a:spcBef>
          <a:spcPct val="0"/>
        </a:spcBef>
        <a:spcAft>
          <a:spcPct val="0"/>
        </a:spcAft>
        <a:defRPr sz="4300">
          <a:solidFill>
            <a:srgbClr val="572314"/>
          </a:solidFill>
          <a:latin typeface="Gill Sans MT" pitchFamily="34" charset="0"/>
        </a:defRPr>
      </a:lvl3pPr>
      <a:lvl4pPr algn="l" rtl="0" eaLnBrk="1" fontAlgn="base" hangingPunct="1">
        <a:spcBef>
          <a:spcPct val="0"/>
        </a:spcBef>
        <a:spcAft>
          <a:spcPct val="0"/>
        </a:spcAft>
        <a:defRPr sz="4300">
          <a:solidFill>
            <a:srgbClr val="572314"/>
          </a:solidFill>
          <a:latin typeface="Gill Sans MT" pitchFamily="34" charset="0"/>
        </a:defRPr>
      </a:lvl4pPr>
      <a:lvl5pPr algn="l" rtl="0" eaLnBrk="1" fontAlgn="base" hangingPunct="1">
        <a:spcBef>
          <a:spcPct val="0"/>
        </a:spcBef>
        <a:spcAft>
          <a:spcPct val="0"/>
        </a:spcAft>
        <a:defRPr sz="4300">
          <a:solidFill>
            <a:srgbClr val="572314"/>
          </a:solidFill>
          <a:latin typeface="Gill Sans MT" pitchFamily="34" charset="0"/>
        </a:defRPr>
      </a:lvl5pPr>
      <a:lvl6pPr marL="457200" algn="l" rtl="0" eaLnBrk="1" fontAlgn="base" hangingPunct="1">
        <a:spcBef>
          <a:spcPct val="0"/>
        </a:spcBef>
        <a:spcAft>
          <a:spcPct val="0"/>
        </a:spcAft>
        <a:defRPr sz="4300">
          <a:solidFill>
            <a:srgbClr val="572314"/>
          </a:solidFill>
          <a:latin typeface="Gill Sans MT" pitchFamily="34" charset="0"/>
        </a:defRPr>
      </a:lvl6pPr>
      <a:lvl7pPr marL="914400" algn="l" rtl="0" eaLnBrk="1" fontAlgn="base" hangingPunct="1">
        <a:spcBef>
          <a:spcPct val="0"/>
        </a:spcBef>
        <a:spcAft>
          <a:spcPct val="0"/>
        </a:spcAft>
        <a:defRPr sz="4300">
          <a:solidFill>
            <a:srgbClr val="572314"/>
          </a:solidFill>
          <a:latin typeface="Gill Sans MT" pitchFamily="34" charset="0"/>
        </a:defRPr>
      </a:lvl7pPr>
      <a:lvl8pPr marL="1371600" algn="l" rtl="0" eaLnBrk="1" fontAlgn="base" hangingPunct="1">
        <a:spcBef>
          <a:spcPct val="0"/>
        </a:spcBef>
        <a:spcAft>
          <a:spcPct val="0"/>
        </a:spcAft>
        <a:defRPr sz="4300">
          <a:solidFill>
            <a:srgbClr val="572314"/>
          </a:solidFill>
          <a:latin typeface="Gill Sans MT" pitchFamily="34" charset="0"/>
        </a:defRPr>
      </a:lvl8pPr>
      <a:lvl9pPr marL="1828800" algn="l" rtl="0" eaLnBrk="1" fontAlgn="base" hangingPunct="1">
        <a:spcBef>
          <a:spcPct val="0"/>
        </a:spcBef>
        <a:spcAft>
          <a:spcPct val="0"/>
        </a:spcAft>
        <a:defRPr sz="4300">
          <a:solidFill>
            <a:srgbClr val="572314"/>
          </a:solidFill>
          <a:latin typeface="Gill Sans MT" pitchFamily="34" charset="0"/>
        </a:defRPr>
      </a:lvl9pPr>
      <a:extLst/>
    </p:titleStyle>
    <p:bodyStyle>
      <a:lvl1pPr marL="365125" indent="-282575" algn="l" rtl="0" eaLnBrk="1" fontAlgn="base" hangingPunct="1">
        <a:spcBef>
          <a:spcPts val="6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Toronto_neighbourhoods"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169" y="377880"/>
            <a:ext cx="10368924" cy="1472184"/>
          </a:xfrm>
        </p:spPr>
        <p:txBody>
          <a:bodyPr anchor="ctr">
            <a:normAutofit/>
          </a:bodyPr>
          <a:lstStyle/>
          <a:p>
            <a:pPr algn="ctr"/>
            <a:r>
              <a:rPr lang="en-US" b="1" dirty="0">
                <a:solidFill>
                  <a:schemeClr val="accent1">
                    <a:lumMod val="50000"/>
                  </a:schemeClr>
                </a:solidFill>
              </a:rPr>
              <a:t>Applied Data Science Capstone</a:t>
            </a:r>
            <a:endParaRPr lang="en-US" b="1" u="sng" dirty="0">
              <a:solidFill>
                <a:schemeClr val="accent1">
                  <a:lumMod val="50000"/>
                </a:schemeClr>
              </a:solidFill>
            </a:endParaRPr>
          </a:p>
        </p:txBody>
      </p:sp>
      <p:sp>
        <p:nvSpPr>
          <p:cNvPr id="3" name="Subtitle 2"/>
          <p:cNvSpPr>
            <a:spLocks noGrp="1"/>
          </p:cNvSpPr>
          <p:nvPr>
            <p:ph type="subTitle" idx="1"/>
          </p:nvPr>
        </p:nvSpPr>
        <p:spPr/>
        <p:txBody>
          <a:bodyPr anchor="ctr"/>
          <a:lstStyle/>
          <a:p>
            <a:pPr algn="ctr"/>
            <a:r>
              <a:rPr lang="en-US" sz="3200" dirty="0"/>
              <a:t>Capstone Project - The Battle of Neighborhoods (Week 2)</a:t>
            </a:r>
            <a:endParaRPr lang="en-US" sz="3200" dirty="0">
              <a:solidFill>
                <a:schemeClr val="accent5">
                  <a:lumMod val="75000"/>
                </a:schemeClr>
              </a:solidFill>
            </a:endParaRPr>
          </a:p>
        </p:txBody>
      </p:sp>
    </p:spTree>
    <p:extLst>
      <p:ext uri="{BB962C8B-B14F-4D97-AF65-F5344CB8AC3E}">
        <p14:creationId xmlns:p14="http://schemas.microsoft.com/office/powerpoint/2010/main" val="378564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000" b="1" dirty="0">
                <a:solidFill>
                  <a:schemeClr val="accent1">
                    <a:lumMod val="50000"/>
                  </a:schemeClr>
                </a:solidFill>
              </a:rPr>
              <a:t>Conclusion</a:t>
            </a:r>
            <a:endParaRPr lang="en-US" sz="3000" dirty="0">
              <a:solidFill>
                <a:schemeClr val="accent1">
                  <a:lumMod val="50000"/>
                </a:schemeClr>
              </a:solidFill>
            </a:endParaRPr>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a:xfrm>
            <a:off x="1449919" y="1447800"/>
            <a:ext cx="10462682" cy="3099033"/>
          </a:xfrm>
        </p:spPr>
        <p:txBody>
          <a:bodyPr anchor="t">
            <a:normAutofit/>
          </a:bodyPr>
          <a:lstStyle/>
          <a:p>
            <a:pPr algn="l"/>
            <a:r>
              <a:rPr lang="en-GB" sz="2800" b="0" i="0" dirty="0">
                <a:solidFill>
                  <a:srgbClr val="000000"/>
                </a:solidFill>
                <a:effectLst/>
                <a:latin typeface="Helvetica Neue"/>
              </a:rPr>
              <a:t>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Richmond, Adelaide, king and Regent park would be potential regions to open a Asian Restaurant.</a:t>
            </a:r>
          </a:p>
          <a:p>
            <a:pPr algn="l"/>
            <a:r>
              <a:rPr lang="en-GB" sz="2800" b="0" i="0" dirty="0">
                <a:solidFill>
                  <a:srgbClr val="000000"/>
                </a:solidFill>
                <a:effectLst/>
                <a:latin typeface="Helvetica Neue"/>
              </a:rPr>
              <a:t>Assuming increasing population in Richmond, Adelaide, king and Regent park region, Asian restaurants would have good potential in these areas of Toronto.</a:t>
            </a:r>
          </a:p>
        </p:txBody>
      </p:sp>
    </p:spTree>
    <p:extLst>
      <p:ext uri="{BB962C8B-B14F-4D97-AF65-F5344CB8AC3E}">
        <p14:creationId xmlns:p14="http://schemas.microsoft.com/office/powerpoint/2010/main" val="217548391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Introduction: Business Problem</a:t>
            </a:r>
            <a:endParaRPr lang="en-US" sz="3000" dirty="0">
              <a:solidFill>
                <a:schemeClr val="accent1">
                  <a:lumMod val="50000"/>
                </a:schemeClr>
              </a:solidFill>
            </a:endParaRPr>
          </a:p>
        </p:txBody>
      </p:sp>
      <p:sp>
        <p:nvSpPr>
          <p:cNvPr id="3" name="Content Placeholder 2"/>
          <p:cNvSpPr>
            <a:spLocks noGrp="1"/>
          </p:cNvSpPr>
          <p:nvPr>
            <p:ph idx="1"/>
          </p:nvPr>
        </p:nvSpPr>
        <p:spPr>
          <a:xfrm>
            <a:off x="1436995" y="1129017"/>
            <a:ext cx="10475606" cy="5296949"/>
          </a:xfrm>
        </p:spPr>
        <p:txBody>
          <a:bodyPr/>
          <a:lstStyle/>
          <a:p>
            <a:pPr marL="82550" indent="0" algn="l">
              <a:buNone/>
            </a:pPr>
            <a:endParaRPr lang="en-GB" sz="1600" b="1" i="0" dirty="0">
              <a:solidFill>
                <a:srgbClr val="000000"/>
              </a:solidFill>
              <a:effectLst/>
              <a:latin typeface="inherit"/>
            </a:endParaRPr>
          </a:p>
          <a:p>
            <a:pPr algn="l"/>
            <a:r>
              <a:rPr lang="en-GB" sz="1600" b="0" i="0" dirty="0">
                <a:solidFill>
                  <a:srgbClr val="000000"/>
                </a:solidFill>
                <a:effectLst/>
                <a:latin typeface="Helvetica Neue"/>
              </a:rPr>
              <a:t>Clearly define a problem or an idea of your choice, where you would need to leverage the Foursquare location data to solve or execute. Remember that data science problems always target an audience and are meant to help a group of stakeholders solve a problem, so make sure that you explicitly describe your audience and why they would care about your problem.</a:t>
            </a:r>
          </a:p>
          <a:p>
            <a:pPr algn="l"/>
            <a:r>
              <a:rPr lang="en-GB" sz="1600" b="0" i="0" dirty="0">
                <a:solidFill>
                  <a:srgbClr val="000000"/>
                </a:solidFill>
                <a:effectLst/>
                <a:latin typeface="Helvetica Neue"/>
              </a:rPr>
              <a:t>The purpose of this project is to help people planning to open a new restaurant in Toronto to chose the right location by providing data about the income and population of each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as well as the competitors already present on the same regions.</a:t>
            </a:r>
          </a:p>
          <a:p>
            <a:pPr algn="l"/>
            <a:r>
              <a:rPr lang="en-GB" sz="1600" b="0" i="0" dirty="0">
                <a:solidFill>
                  <a:srgbClr val="000000"/>
                </a:solidFill>
                <a:effectLst/>
                <a:latin typeface="Helvetica Neue"/>
              </a:rPr>
              <a:t>Lots of people are migrating to various states of Canada and needed lots of research for good opening a Business like a restaurant. This project is for those people who are looking for better </a:t>
            </a:r>
            <a:r>
              <a:rPr lang="en-GB" sz="1600" b="0" i="0" dirty="0" err="1">
                <a:solidFill>
                  <a:srgbClr val="000000"/>
                </a:solidFill>
                <a:effectLst/>
                <a:latin typeface="Helvetica Neue"/>
              </a:rPr>
              <a:t>neighborhoods</a:t>
            </a:r>
            <a:r>
              <a:rPr lang="en-GB" sz="1600" b="0" i="0" dirty="0">
                <a:solidFill>
                  <a:srgbClr val="000000"/>
                </a:solidFill>
                <a:effectLst/>
                <a:latin typeface="Helvetica Neue"/>
              </a:rPr>
              <a:t>. For ease of accessing to a restaurant.</a:t>
            </a:r>
          </a:p>
          <a:p>
            <a:pPr algn="l"/>
            <a:r>
              <a:rPr lang="en-GB" sz="1600" b="0" i="0" dirty="0">
                <a:solidFill>
                  <a:srgbClr val="000000"/>
                </a:solidFill>
                <a:effectLst/>
                <a:latin typeface="Helvetica Neue"/>
              </a:rPr>
              <a:t>This project aims to create an analysis of features for people migrating to Scarborough to search the best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as a comparative analysis between </a:t>
            </a:r>
            <a:r>
              <a:rPr lang="en-GB" sz="1600" b="0" i="0" dirty="0" err="1">
                <a:solidFill>
                  <a:srgbClr val="000000"/>
                </a:solidFill>
                <a:effectLst/>
                <a:latin typeface="Helvetica Neue"/>
              </a:rPr>
              <a:t>neighborhoods</a:t>
            </a:r>
            <a:r>
              <a:rPr lang="en-GB" sz="1600" b="0" i="0" dirty="0">
                <a:solidFill>
                  <a:srgbClr val="000000"/>
                </a:solidFill>
                <a:effectLst/>
                <a:latin typeface="Helvetica Neue"/>
              </a:rPr>
              <a:t>.</a:t>
            </a:r>
          </a:p>
          <a:p>
            <a:pPr algn="l"/>
            <a:r>
              <a:rPr lang="en-GB" sz="1600" b="0" i="0" dirty="0">
                <a:solidFill>
                  <a:srgbClr val="000000"/>
                </a:solidFill>
                <a:effectLst/>
                <a:latin typeface="Helvetica Neue"/>
              </a:rPr>
              <a:t>It will help people who have businesses to get awareness of the area and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before moving to a new city, state, country, or place for their work and business.</a:t>
            </a:r>
          </a:p>
          <a:p>
            <a:pPr algn="l"/>
            <a:r>
              <a:rPr lang="en-GB" sz="1600" b="0" i="0" dirty="0">
                <a:solidFill>
                  <a:srgbClr val="000000"/>
                </a:solidFill>
                <a:effectLst/>
                <a:latin typeface="Helvetica Neue"/>
              </a:rPr>
              <a:t>So the Problem Which Tried to Solve:</a:t>
            </a:r>
          </a:p>
          <a:p>
            <a:pPr algn="l"/>
            <a:r>
              <a:rPr lang="en-GB" sz="1600" b="0" i="0" dirty="0">
                <a:solidFill>
                  <a:srgbClr val="000000"/>
                </a:solidFill>
                <a:effectLst/>
                <a:latin typeface="Helvetica Neue"/>
              </a:rPr>
              <a:t>The major purpose of this project is to suggest a better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in a new city for the person who is shifting there to open a new business. Sorted list of restaurants in terms of restaurant prices in an ascending or descending order.</a:t>
            </a:r>
          </a:p>
        </p:txBody>
      </p:sp>
    </p:spTree>
    <p:extLst>
      <p:ext uri="{BB962C8B-B14F-4D97-AF65-F5344CB8AC3E}">
        <p14:creationId xmlns:p14="http://schemas.microsoft.com/office/powerpoint/2010/main" val="42405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Data</a:t>
            </a:r>
            <a:endParaRPr lang="en-US" sz="3000" dirty="0">
              <a:solidFill>
                <a:schemeClr val="accent1">
                  <a:lumMod val="50000"/>
                </a:schemeClr>
              </a:solidFill>
            </a:endParaRPr>
          </a:p>
        </p:txBody>
      </p:sp>
      <p:sp>
        <p:nvSpPr>
          <p:cNvPr id="3" name="Content Placeholder 2"/>
          <p:cNvSpPr>
            <a:spLocks noGrp="1"/>
          </p:cNvSpPr>
          <p:nvPr>
            <p:ph idx="1"/>
          </p:nvPr>
        </p:nvSpPr>
        <p:spPr>
          <a:xfrm>
            <a:off x="1449919" y="1447800"/>
            <a:ext cx="10462682" cy="4785220"/>
          </a:xfrm>
        </p:spPr>
        <p:txBody>
          <a:bodyPr/>
          <a:lstStyle/>
          <a:p>
            <a:pPr algn="l"/>
            <a:r>
              <a:rPr lang="en-GB" sz="1600" b="0" i="0" dirty="0">
                <a:solidFill>
                  <a:srgbClr val="000000"/>
                </a:solidFill>
                <a:effectLst/>
                <a:latin typeface="Helvetica Neue"/>
              </a:rPr>
              <a:t>Data Link: </a:t>
            </a:r>
            <a:r>
              <a:rPr lang="en-GB" sz="1600" b="0" i="0" u="sng" dirty="0">
                <a:solidFill>
                  <a:srgbClr val="296EAA"/>
                </a:solidFill>
                <a:effectLst/>
                <a:latin typeface="Helvetica Neue"/>
                <a:hlinkClick r:id="rId2"/>
              </a:rPr>
              <a:t>https://en.wikipedia.org/wiki/List_of_postal_codes_of_Canada:_M</a:t>
            </a:r>
            <a:endParaRPr lang="en-GB" sz="1600" b="0" i="0" dirty="0">
              <a:solidFill>
                <a:srgbClr val="000000"/>
              </a:solidFill>
              <a:effectLst/>
              <a:latin typeface="Helvetica Neue"/>
            </a:endParaRPr>
          </a:p>
          <a:p>
            <a:pPr algn="l"/>
            <a:r>
              <a:rPr lang="en-GB" sz="1600" b="0" i="0" dirty="0">
                <a:solidFill>
                  <a:srgbClr val="000000"/>
                </a:solidFill>
                <a:effectLst/>
                <a:latin typeface="Helvetica Neue"/>
              </a:rPr>
              <a:t>for population: </a:t>
            </a:r>
            <a:r>
              <a:rPr lang="en-GB" sz="1600" b="0" i="0" u="sng" dirty="0">
                <a:solidFill>
                  <a:srgbClr val="296EAA"/>
                </a:solidFill>
                <a:effectLst/>
                <a:latin typeface="Helvetica Neue"/>
                <a:hlinkClick r:id="rId3"/>
              </a:rPr>
              <a:t>https://en.wikipedia.org/wiki/Demographics_of_Toronto_neighbourhoods</a:t>
            </a:r>
            <a:endParaRPr lang="en-GB" sz="1600" b="0" i="0" dirty="0">
              <a:solidFill>
                <a:srgbClr val="000000"/>
              </a:solidFill>
              <a:effectLst/>
              <a:latin typeface="Helvetica Neue"/>
            </a:endParaRPr>
          </a:p>
          <a:p>
            <a:pPr algn="l"/>
            <a:r>
              <a:rPr lang="en-GB" sz="1600" b="0" i="0" dirty="0">
                <a:solidFill>
                  <a:srgbClr val="000000"/>
                </a:solidFill>
                <a:effectLst/>
                <a:latin typeface="Helvetica Neue"/>
              </a:rPr>
              <a:t>Will use Scarborough dataset which we scrapped from </a:t>
            </a:r>
            <a:r>
              <a:rPr lang="en-GB" sz="1600" b="0" i="0" dirty="0" err="1">
                <a:solidFill>
                  <a:srgbClr val="000000"/>
                </a:solidFill>
                <a:effectLst/>
                <a:latin typeface="Helvetica Neue"/>
              </a:rPr>
              <a:t>wikipedia</a:t>
            </a:r>
            <a:r>
              <a:rPr lang="en-GB" sz="1600" b="0" i="0" dirty="0">
                <a:solidFill>
                  <a:srgbClr val="000000"/>
                </a:solidFill>
                <a:effectLst/>
                <a:latin typeface="Helvetica Neue"/>
              </a:rPr>
              <a:t> on Week 3. Dataset consisting of latitude and longitude, zip codes.</a:t>
            </a:r>
          </a:p>
          <a:p>
            <a:pPr marL="0" indent="0" algn="just">
              <a:buNone/>
            </a:pPr>
            <a:r>
              <a:rPr lang="en-GB" sz="1600" i="1" dirty="0">
                <a:latin typeface="Helvetica Neue"/>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p>
          <a:p>
            <a:pPr marL="0" indent="0" algn="just">
              <a:buNone/>
            </a:pPr>
            <a:endParaRPr lang="en-GB" sz="1600" i="1" dirty="0">
              <a:latin typeface="Helvetica Neue"/>
              <a:cs typeface="Times New Roman" panose="02020603050405020304" pitchFamily="18" charset="0"/>
            </a:endParaRPr>
          </a:p>
          <a:p>
            <a:pPr marL="0" indent="0" algn="just">
              <a:buNone/>
            </a:pPr>
            <a:r>
              <a:rPr lang="en-GB" sz="1600" i="1" dirty="0">
                <a:latin typeface="Helvetica Neue"/>
                <a:cs typeface="Times New Roman" panose="02020603050405020304" pitchFamily="18" charset="0"/>
              </a:rPr>
              <a:t>1. </a:t>
            </a:r>
            <a:r>
              <a:rPr lang="en-GB" sz="1600" i="1" dirty="0" err="1">
                <a:latin typeface="Helvetica Neue"/>
                <a:cs typeface="Times New Roman" panose="02020603050405020304" pitchFamily="18" charset="0"/>
              </a:rPr>
              <a:t>Neighborhood</a:t>
            </a:r>
            <a:endParaRPr lang="en-GB" sz="1600" i="1" dirty="0">
              <a:latin typeface="Helvetica Neue"/>
              <a:cs typeface="Times New Roman" panose="02020603050405020304" pitchFamily="18" charset="0"/>
            </a:endParaRPr>
          </a:p>
          <a:p>
            <a:pPr marL="0" indent="0" algn="just">
              <a:buNone/>
            </a:pPr>
            <a:r>
              <a:rPr lang="en-GB" sz="1600" i="1" dirty="0">
                <a:latin typeface="Helvetica Neue"/>
                <a:cs typeface="Times New Roman" panose="02020603050405020304" pitchFamily="18" charset="0"/>
              </a:rPr>
              <a:t>2. </a:t>
            </a:r>
            <a:r>
              <a:rPr lang="en-GB" sz="1600" i="1" dirty="0" err="1">
                <a:latin typeface="Helvetica Neue"/>
                <a:cs typeface="Times New Roman" panose="02020603050405020304" pitchFamily="18" charset="0"/>
              </a:rPr>
              <a:t>Neighborhood</a:t>
            </a:r>
            <a:r>
              <a:rPr lang="en-GB" sz="1600" i="1" dirty="0">
                <a:latin typeface="Helvetica Neue"/>
                <a:cs typeface="Times New Roman" panose="02020603050405020304" pitchFamily="18" charset="0"/>
              </a:rPr>
              <a:t> Latitude</a:t>
            </a:r>
          </a:p>
          <a:p>
            <a:pPr marL="0" indent="0" algn="just">
              <a:buNone/>
            </a:pPr>
            <a:r>
              <a:rPr lang="en-GB" sz="1600" i="1" dirty="0">
                <a:latin typeface="Helvetica Neue"/>
                <a:cs typeface="Times New Roman" panose="02020603050405020304" pitchFamily="18" charset="0"/>
              </a:rPr>
              <a:t>3. </a:t>
            </a:r>
            <a:r>
              <a:rPr lang="en-GB" sz="1600" i="1" dirty="0" err="1">
                <a:latin typeface="Helvetica Neue"/>
                <a:cs typeface="Times New Roman" panose="02020603050405020304" pitchFamily="18" charset="0"/>
              </a:rPr>
              <a:t>Neighborhood</a:t>
            </a:r>
            <a:r>
              <a:rPr lang="en-GB" sz="1600" i="1" dirty="0">
                <a:latin typeface="Helvetica Neue"/>
                <a:cs typeface="Times New Roman" panose="02020603050405020304" pitchFamily="18" charset="0"/>
              </a:rPr>
              <a:t> Longitude</a:t>
            </a:r>
          </a:p>
          <a:p>
            <a:pPr marL="0" indent="0" algn="just">
              <a:buNone/>
            </a:pPr>
            <a:r>
              <a:rPr lang="en-GB" sz="1600" i="1" dirty="0">
                <a:latin typeface="Helvetica Neue"/>
                <a:cs typeface="Times New Roman" panose="02020603050405020304" pitchFamily="18" charset="0"/>
              </a:rPr>
              <a:t>4. Venue</a:t>
            </a:r>
          </a:p>
          <a:p>
            <a:pPr marL="0" indent="0" algn="just">
              <a:buNone/>
            </a:pPr>
            <a:r>
              <a:rPr lang="en-GB" sz="1600" i="1" dirty="0">
                <a:latin typeface="Helvetica Neue"/>
                <a:cs typeface="Times New Roman" panose="02020603050405020304" pitchFamily="18" charset="0"/>
              </a:rPr>
              <a:t>5. Name of the venue e.g. the name of a restaurant</a:t>
            </a:r>
          </a:p>
          <a:p>
            <a:pPr marL="0" indent="0" algn="just">
              <a:buNone/>
            </a:pPr>
            <a:r>
              <a:rPr lang="en-GB" sz="1600" i="1" dirty="0">
                <a:latin typeface="Helvetica Neue"/>
                <a:cs typeface="Times New Roman" panose="02020603050405020304" pitchFamily="18" charset="0"/>
              </a:rPr>
              <a:t>6. Venue Latitude</a:t>
            </a:r>
          </a:p>
          <a:p>
            <a:pPr marL="0" indent="0" algn="just">
              <a:buNone/>
            </a:pPr>
            <a:r>
              <a:rPr lang="en-GB" sz="1600" i="1" dirty="0">
                <a:latin typeface="Helvetica Neue"/>
                <a:cs typeface="Times New Roman" panose="02020603050405020304" pitchFamily="18" charset="0"/>
              </a:rPr>
              <a:t>7. Venue Longitude</a:t>
            </a:r>
          </a:p>
          <a:p>
            <a:pPr marL="0" indent="0" algn="just">
              <a:buNone/>
            </a:pPr>
            <a:r>
              <a:rPr lang="en-GB" sz="1600" i="1" dirty="0">
                <a:latin typeface="Helvetica Neue"/>
                <a:cs typeface="Times New Roman" panose="02020603050405020304" pitchFamily="18" charset="0"/>
              </a:rPr>
              <a:t>8. Venue Category</a:t>
            </a:r>
            <a:endParaRPr lang="en-IN" sz="1600" i="1" dirty="0">
              <a:latin typeface="Helvetica Neue"/>
              <a:cs typeface="Times New Roman" panose="02020603050405020304" pitchFamily="18" charset="0"/>
            </a:endParaRPr>
          </a:p>
        </p:txBody>
      </p:sp>
    </p:spTree>
    <p:extLst>
      <p:ext uri="{BB962C8B-B14F-4D97-AF65-F5344CB8AC3E}">
        <p14:creationId xmlns:p14="http://schemas.microsoft.com/office/powerpoint/2010/main" val="22957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a:solidFill>
                  <a:schemeClr val="accent1">
                    <a:lumMod val="50000"/>
                  </a:schemeClr>
                </a:solidFill>
              </a:rPr>
              <a:t>Results &amp; Analysis</a:t>
            </a:r>
          </a:p>
        </p:txBody>
      </p:sp>
      <p:grpSp>
        <p:nvGrpSpPr>
          <p:cNvPr id="10" name="Group 9"/>
          <p:cNvGrpSpPr/>
          <p:nvPr/>
        </p:nvGrpSpPr>
        <p:grpSpPr>
          <a:xfrm>
            <a:off x="1841686" y="2018108"/>
            <a:ext cx="10350314" cy="4066580"/>
            <a:chOff x="1394011" y="1990725"/>
            <a:chExt cx="10350314" cy="4066580"/>
          </a:xfrm>
        </p:grpSpPr>
        <p:sp>
          <p:nvSpPr>
            <p:cNvPr id="5" name="TextBox 4">
              <a:extLst>
                <a:ext uri="{FF2B5EF4-FFF2-40B4-BE49-F238E27FC236}">
                  <a16:creationId xmlns:a16="http://schemas.microsoft.com/office/drawing/2014/main" id="{4BD17B69-E75D-456D-9776-F3ACAF69221E}"/>
                </a:ext>
              </a:extLst>
            </p:cNvPr>
            <p:cNvSpPr txBox="1"/>
            <p:nvPr/>
          </p:nvSpPr>
          <p:spPr>
            <a:xfrm>
              <a:off x="1394011" y="2805592"/>
              <a:ext cx="2219816" cy="646331"/>
            </a:xfrm>
            <a:prstGeom prst="rect">
              <a:avLst/>
            </a:prstGeom>
            <a:noFill/>
            <a:ln>
              <a:solidFill>
                <a:schemeClr val="accent1"/>
              </a:solidFill>
            </a:ln>
          </p:spPr>
          <p:txBody>
            <a:bodyPr wrap="square" rtlCol="0">
              <a:spAutoFit/>
            </a:bodyPr>
            <a:lstStyle/>
            <a:p>
              <a:r>
                <a:rPr lang="en-IN" dirty="0"/>
                <a:t>Planning a restaurants business in </a:t>
              </a:r>
              <a:r>
                <a:rPr lang="en-US" dirty="0"/>
                <a:t>Toronto</a:t>
              </a:r>
              <a:r>
                <a:rPr lang="en-IN" dirty="0"/>
                <a:t>?</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grpSp>
      <p:pic>
        <p:nvPicPr>
          <p:cNvPr id="15" name="صورة 14">
            <a:extLst>
              <a:ext uri="{FF2B5EF4-FFF2-40B4-BE49-F238E27FC236}">
                <a16:creationId xmlns:a16="http://schemas.microsoft.com/office/drawing/2014/main" id="{81A02215-588B-47A4-B024-8B4CF6490D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716" y="1929992"/>
            <a:ext cx="2563331" cy="1548001"/>
          </a:xfrm>
          <a:prstGeom prst="rect">
            <a:avLst/>
          </a:prstGeom>
        </p:spPr>
      </p:pic>
      <p:pic>
        <p:nvPicPr>
          <p:cNvPr id="17" name="صورة 16">
            <a:extLst>
              <a:ext uri="{FF2B5EF4-FFF2-40B4-BE49-F238E27FC236}">
                <a16:creationId xmlns:a16="http://schemas.microsoft.com/office/drawing/2014/main" id="{782DFF17-1B4E-4D87-9695-34454FA6CD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6100" y="2018108"/>
            <a:ext cx="1881616" cy="1459885"/>
          </a:xfrm>
          <a:prstGeom prst="rect">
            <a:avLst/>
          </a:prstGeom>
        </p:spPr>
      </p:pic>
      <p:pic>
        <p:nvPicPr>
          <p:cNvPr id="19" name="صورة 18">
            <a:extLst>
              <a:ext uri="{FF2B5EF4-FFF2-40B4-BE49-F238E27FC236}">
                <a16:creationId xmlns:a16="http://schemas.microsoft.com/office/drawing/2014/main" id="{8B27EA9F-B1D8-4899-AA5C-40593B491A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6908" y="3576336"/>
            <a:ext cx="4285184" cy="1548001"/>
          </a:xfrm>
          <a:prstGeom prst="rect">
            <a:avLst/>
          </a:prstGeom>
        </p:spPr>
      </p:pic>
    </p:spTree>
    <p:extLst>
      <p:ext uri="{BB962C8B-B14F-4D97-AF65-F5344CB8AC3E}">
        <p14:creationId xmlns:p14="http://schemas.microsoft.com/office/powerpoint/2010/main" val="21124802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653F993D-006A-496D-AFD0-56889A246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813" y="1098958"/>
            <a:ext cx="10520666" cy="5679347"/>
          </a:xfrm>
          <a:prstGeom prst="rect">
            <a:avLst/>
          </a:prstGeom>
        </p:spPr>
      </p:pic>
    </p:spTree>
    <p:extLst>
      <p:ext uri="{BB962C8B-B14F-4D97-AF65-F5344CB8AC3E}">
        <p14:creationId xmlns:p14="http://schemas.microsoft.com/office/powerpoint/2010/main" val="1824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5BF2668B-E3D8-4340-A7CF-A34CD57EC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048547"/>
            <a:ext cx="10647284" cy="5535133"/>
          </a:xfrm>
          <a:prstGeom prst="rect">
            <a:avLst/>
          </a:prstGeom>
        </p:spPr>
      </p:pic>
    </p:spTree>
    <p:extLst>
      <p:ext uri="{BB962C8B-B14F-4D97-AF65-F5344CB8AC3E}">
        <p14:creationId xmlns:p14="http://schemas.microsoft.com/office/powerpoint/2010/main" val="367595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A6F45A26-FB94-4002-9226-F8E17F5D2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1094350"/>
            <a:ext cx="10387224" cy="5692344"/>
          </a:xfrm>
          <a:prstGeom prst="rect">
            <a:avLst/>
          </a:prstGeom>
        </p:spPr>
      </p:pic>
    </p:spTree>
    <p:extLst>
      <p:ext uri="{BB962C8B-B14F-4D97-AF65-F5344CB8AC3E}">
        <p14:creationId xmlns:p14="http://schemas.microsoft.com/office/powerpoint/2010/main" val="368414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56AB3098-B15C-4F2F-89C4-1F1EF998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776" y="1495156"/>
            <a:ext cx="10471808" cy="3471127"/>
          </a:xfrm>
          <a:prstGeom prst="rect">
            <a:avLst/>
          </a:prstGeom>
        </p:spPr>
      </p:pic>
    </p:spTree>
    <p:extLst>
      <p:ext uri="{BB962C8B-B14F-4D97-AF65-F5344CB8AC3E}">
        <p14:creationId xmlns:p14="http://schemas.microsoft.com/office/powerpoint/2010/main" val="402422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a:t>Analysis</a:t>
            </a:r>
          </a:p>
        </p:txBody>
      </p:sp>
      <p:sp>
        <p:nvSpPr>
          <p:cNvPr id="3" name="Content Placeholder 2"/>
          <p:cNvSpPr>
            <a:spLocks noGrp="1"/>
          </p:cNvSpPr>
          <p:nvPr>
            <p:ph idx="1"/>
          </p:nvPr>
        </p:nvSpPr>
        <p:spPr>
          <a:xfrm>
            <a:off x="1306286" y="1447800"/>
            <a:ext cx="10606315" cy="3677873"/>
          </a:xfrm>
        </p:spPr>
        <p:txBody>
          <a:bodyPr/>
          <a:lstStyle/>
          <a:p>
            <a:pPr algn="just">
              <a:buFont typeface="Wingdings" panose="05000000000000000000" pitchFamily="2" charset="2"/>
              <a:buChar char="ü"/>
            </a:pPr>
            <a:r>
              <a:rPr lang="en-GB" sz="2800" b="0" i="0" dirty="0">
                <a:solidFill>
                  <a:srgbClr val="000000"/>
                </a:solidFill>
                <a:effectLst/>
                <a:latin typeface="Helvetica Neue"/>
              </a:rPr>
              <a:t>Overall Asian Restaurants have less existence in Toronto City. first </a:t>
            </a:r>
            <a:r>
              <a:rPr lang="en-GB" sz="2800" b="0" i="0" dirty="0" err="1">
                <a:solidFill>
                  <a:srgbClr val="000000"/>
                </a:solidFill>
                <a:effectLst/>
                <a:latin typeface="Helvetica Neue"/>
              </a:rPr>
              <a:t>canadian</a:t>
            </a:r>
            <a:r>
              <a:rPr lang="en-GB" sz="2800" b="0" i="0" dirty="0">
                <a:solidFill>
                  <a:srgbClr val="000000"/>
                </a:solidFill>
                <a:effectLst/>
                <a:latin typeface="Helvetica Neue"/>
              </a:rPr>
              <a:t> place, Underground city and Commerce court, </a:t>
            </a:r>
            <a:r>
              <a:rPr lang="en-GB" sz="2800" b="0" i="0" dirty="0" err="1">
                <a:solidFill>
                  <a:srgbClr val="000000"/>
                </a:solidFill>
                <a:effectLst/>
                <a:latin typeface="Helvetica Neue"/>
              </a:rPr>
              <a:t>Victoial</a:t>
            </a:r>
            <a:r>
              <a:rPr lang="en-GB" sz="2800" b="0" i="0" dirty="0">
                <a:solidFill>
                  <a:srgbClr val="000000"/>
                </a:solidFill>
                <a:effectLst/>
                <a:latin typeface="Helvetica Neue"/>
              </a:rPr>
              <a:t> hotel areas, region which has plenty of restaurants and cafe otherwise.</a:t>
            </a:r>
          </a:p>
          <a:p>
            <a:pPr algn="just">
              <a:buFont typeface="Wingdings" panose="05000000000000000000" pitchFamily="2" charset="2"/>
              <a:buChar char="ü"/>
            </a:pPr>
            <a:r>
              <a:rPr lang="en-GB" sz="2800" b="0" i="0" dirty="0">
                <a:solidFill>
                  <a:srgbClr val="000000"/>
                </a:solidFill>
                <a:effectLst/>
                <a:latin typeface="Helvetica Neue"/>
              </a:rPr>
              <a:t> Assuming Asian migrated peoples are settling in first </a:t>
            </a:r>
            <a:r>
              <a:rPr lang="en-GB" sz="2800" b="0" i="0" dirty="0" err="1">
                <a:solidFill>
                  <a:srgbClr val="000000"/>
                </a:solidFill>
                <a:effectLst/>
                <a:latin typeface="Helvetica Neue"/>
              </a:rPr>
              <a:t>canadian</a:t>
            </a:r>
            <a:r>
              <a:rPr lang="en-GB" sz="2800" b="0" i="0" dirty="0">
                <a:solidFill>
                  <a:srgbClr val="000000"/>
                </a:solidFill>
                <a:effectLst/>
                <a:latin typeface="Helvetica Neue"/>
              </a:rPr>
              <a:t> place, Underground city and 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postal districts majorly, hence 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can be a good potential area for Asian restaurant.</a:t>
            </a:r>
            <a:endParaRPr lang="en-US" sz="2800" dirty="0"/>
          </a:p>
        </p:txBody>
      </p:sp>
    </p:spTree>
    <p:extLst>
      <p:ext uri="{BB962C8B-B14F-4D97-AF65-F5344CB8AC3E}">
        <p14:creationId xmlns:p14="http://schemas.microsoft.com/office/powerpoint/2010/main" val="7400997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D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UD Theme" id="{4DA8D2C9-3B28-49E7-B58D-47094C36E5D4}" vid="{C3C03484-B8A2-4364-BDF3-5C6AADCA351F}"/>
    </a:ext>
  </a:ext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243</TotalTime>
  <Words>588</Words>
  <Application>Microsoft Office PowerPoint</Application>
  <PresentationFormat>شاشة عريضة</PresentationFormat>
  <Paragraphs>39</Paragraphs>
  <Slides>10</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10</vt:i4>
      </vt:variant>
    </vt:vector>
  </HeadingPairs>
  <TitlesOfParts>
    <vt:vector size="18" baseType="lpstr">
      <vt:lpstr>Gill Sans MT</vt:lpstr>
      <vt:lpstr>Helvetica Neue</vt:lpstr>
      <vt:lpstr>inherit</vt:lpstr>
      <vt:lpstr>Times</vt:lpstr>
      <vt:lpstr>Verdana</vt:lpstr>
      <vt:lpstr>Wingdings</vt:lpstr>
      <vt:lpstr>Wingdings 2</vt:lpstr>
      <vt:lpstr>UD Theme</vt:lpstr>
      <vt:lpstr>Applied Data Science Capstone</vt:lpstr>
      <vt:lpstr>Introduction: Business Problem</vt:lpstr>
      <vt:lpstr>Data</vt:lpstr>
      <vt:lpstr>Results &amp; Analysis</vt:lpstr>
      <vt:lpstr>Results &amp; Analysis</vt:lpstr>
      <vt:lpstr>Results &amp; Analysis</vt:lpstr>
      <vt:lpstr>Results &amp; Analysis</vt:lpstr>
      <vt:lpstr>Results &amp; 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Alavikunhu</dc:creator>
  <cp:lastModifiedBy>mohammed abozaid</cp:lastModifiedBy>
  <cp:revision>19</cp:revision>
  <dcterms:created xsi:type="dcterms:W3CDTF">2020-03-14T12:50:16Z</dcterms:created>
  <dcterms:modified xsi:type="dcterms:W3CDTF">2020-07-17T06:26:08Z</dcterms:modified>
</cp:coreProperties>
</file>