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7" r:id="rId20"/>
    <p:sldId id="276" r:id="rId21"/>
    <p:sldId id="281" r:id="rId22"/>
    <p:sldId id="282" r:id="rId23"/>
    <p:sldId id="278" r:id="rId24"/>
    <p:sldId id="279" r:id="rId25"/>
    <p:sldId id="280" r:id="rId26"/>
    <p:sldId id="284" r:id="rId27"/>
    <p:sldId id="283"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1610E-2DD2-475B-A54C-2CFCA1DB0D4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343ECEC-0A6B-4F9F-B807-F3D2F0E0C12F}">
      <dgm:prSet/>
      <dgm:spPr/>
      <dgm:t>
        <a:bodyPr/>
        <a:lstStyle/>
        <a:p>
          <a:r>
            <a:rPr lang="en-US"/>
            <a:t>Python is a simple, easy to learn, powerful, high level and object-oriented programming language.</a:t>
          </a:r>
        </a:p>
      </dgm:t>
    </dgm:pt>
    <dgm:pt modelId="{4F3B00BD-C58D-4666-994C-DCBC981993DE}" type="parTrans" cxnId="{A10F6F80-C451-4F5E-B33B-EB2542A6F255}">
      <dgm:prSet/>
      <dgm:spPr/>
      <dgm:t>
        <a:bodyPr/>
        <a:lstStyle/>
        <a:p>
          <a:endParaRPr lang="en-US"/>
        </a:p>
      </dgm:t>
    </dgm:pt>
    <dgm:pt modelId="{6B878A42-44DD-4F32-80F3-A615F93494EF}" type="sibTrans" cxnId="{A10F6F80-C451-4F5E-B33B-EB2542A6F255}">
      <dgm:prSet/>
      <dgm:spPr/>
      <dgm:t>
        <a:bodyPr/>
        <a:lstStyle/>
        <a:p>
          <a:endParaRPr lang="en-US"/>
        </a:p>
      </dgm:t>
    </dgm:pt>
    <dgm:pt modelId="{880098B1-5E9D-4B47-9237-458C4E3D5E3A}">
      <dgm:prSet/>
      <dgm:spPr/>
      <dgm:t>
        <a:bodyPr/>
        <a:lstStyle/>
        <a:p>
          <a:r>
            <a:rPr lang="en-US"/>
            <a:t>Python is an interpreted scripting language also. Guido Van Rossum is known as the founder of python programming.</a:t>
          </a:r>
        </a:p>
      </dgm:t>
    </dgm:pt>
    <dgm:pt modelId="{69D024F1-E992-4DB0-A05D-4E11F0A1E968}" type="parTrans" cxnId="{463BF457-C08F-4CBE-B1AA-356412655E01}">
      <dgm:prSet/>
      <dgm:spPr/>
      <dgm:t>
        <a:bodyPr/>
        <a:lstStyle/>
        <a:p>
          <a:endParaRPr lang="en-US"/>
        </a:p>
      </dgm:t>
    </dgm:pt>
    <dgm:pt modelId="{B9195C77-9585-4FDB-A553-F3DCEBA7C252}" type="sibTrans" cxnId="{463BF457-C08F-4CBE-B1AA-356412655E01}">
      <dgm:prSet/>
      <dgm:spPr/>
      <dgm:t>
        <a:bodyPr/>
        <a:lstStyle/>
        <a:p>
          <a:endParaRPr lang="en-US"/>
        </a:p>
      </dgm:t>
    </dgm:pt>
    <dgm:pt modelId="{8AA9B5DD-BB2B-4689-87E3-5F499D5CE303}">
      <dgm:prSet/>
      <dgm:spPr/>
      <dgm:t>
        <a:bodyPr/>
        <a:lstStyle/>
        <a:p>
          <a:r>
            <a:rPr lang="en-US"/>
            <a:t>Python is a general purpose, dynamic, high level and interpreted programming language. </a:t>
          </a:r>
        </a:p>
      </dgm:t>
    </dgm:pt>
    <dgm:pt modelId="{9DE51DC8-A0BE-490A-9B46-B66C2E15CCF5}" type="parTrans" cxnId="{CD9BE4F2-E982-4CA1-9DBB-952EA968BF0C}">
      <dgm:prSet/>
      <dgm:spPr/>
      <dgm:t>
        <a:bodyPr/>
        <a:lstStyle/>
        <a:p>
          <a:endParaRPr lang="en-US"/>
        </a:p>
      </dgm:t>
    </dgm:pt>
    <dgm:pt modelId="{7CB095B3-618F-440A-913C-2B42AC92070B}" type="sibTrans" cxnId="{CD9BE4F2-E982-4CA1-9DBB-952EA968BF0C}">
      <dgm:prSet/>
      <dgm:spPr/>
      <dgm:t>
        <a:bodyPr/>
        <a:lstStyle/>
        <a:p>
          <a:endParaRPr lang="en-US"/>
        </a:p>
      </dgm:t>
    </dgm:pt>
    <dgm:pt modelId="{0FD4B87B-BE6A-4094-9095-3A1CE74198B7}">
      <dgm:prSet/>
      <dgm:spPr/>
      <dgm:t>
        <a:bodyPr/>
        <a:lstStyle/>
        <a:p>
          <a:r>
            <a:rPr lang="en-US"/>
            <a:t>It supports Object Oriented programming approach to develop applications. It is simple and easy to learn and provides lots of high-level data structures.</a:t>
          </a:r>
        </a:p>
      </dgm:t>
    </dgm:pt>
    <dgm:pt modelId="{0E894B94-7358-4C4A-A7CE-A3007E4704A5}" type="parTrans" cxnId="{151A6536-689B-4093-8811-01D60F60841D}">
      <dgm:prSet/>
      <dgm:spPr/>
      <dgm:t>
        <a:bodyPr/>
        <a:lstStyle/>
        <a:p>
          <a:endParaRPr lang="en-US"/>
        </a:p>
      </dgm:t>
    </dgm:pt>
    <dgm:pt modelId="{43843E6C-6C14-45C7-BBDD-874719BB6D0E}" type="sibTrans" cxnId="{151A6536-689B-4093-8811-01D60F60841D}">
      <dgm:prSet/>
      <dgm:spPr/>
      <dgm:t>
        <a:bodyPr/>
        <a:lstStyle/>
        <a:p>
          <a:endParaRPr lang="en-US"/>
        </a:p>
      </dgm:t>
    </dgm:pt>
    <dgm:pt modelId="{584C8EAC-BD8F-456B-8CFE-FFCB14C6B3A8}">
      <dgm:prSet/>
      <dgm:spPr/>
      <dgm:t>
        <a:bodyPr/>
        <a:lstStyle/>
        <a:p>
          <a:r>
            <a:rPr lang="en-US"/>
            <a:t>Python is easy to learn yet powerful and versatile scripting language which makes it attractive for Application Development.</a:t>
          </a:r>
        </a:p>
      </dgm:t>
    </dgm:pt>
    <dgm:pt modelId="{E2544BD5-9F4B-4625-A299-B9A774E73446}" type="parTrans" cxnId="{96E9A194-1DCB-4F92-97B0-C7EE4E88CD1B}">
      <dgm:prSet/>
      <dgm:spPr/>
      <dgm:t>
        <a:bodyPr/>
        <a:lstStyle/>
        <a:p>
          <a:endParaRPr lang="en-US"/>
        </a:p>
      </dgm:t>
    </dgm:pt>
    <dgm:pt modelId="{E26220E0-47FF-4690-983D-AD2B476EED4A}" type="sibTrans" cxnId="{96E9A194-1DCB-4F92-97B0-C7EE4E88CD1B}">
      <dgm:prSet/>
      <dgm:spPr/>
      <dgm:t>
        <a:bodyPr/>
        <a:lstStyle/>
        <a:p>
          <a:endParaRPr lang="en-US"/>
        </a:p>
      </dgm:t>
    </dgm:pt>
    <dgm:pt modelId="{8783658B-F800-422D-B908-3B81481275A9}">
      <dgm:prSet/>
      <dgm:spPr/>
      <dgm:t>
        <a:bodyPr/>
        <a:lstStyle/>
        <a:p>
          <a:r>
            <a:rPr lang="en-US"/>
            <a:t>Python's syntax and dynamic typing with its interpreted nature, makes it an ideal language for scripting and rapid application development.</a:t>
          </a:r>
        </a:p>
      </dgm:t>
    </dgm:pt>
    <dgm:pt modelId="{0253D2FF-F13B-47D1-831C-C2B7A79D0802}" type="parTrans" cxnId="{F01D0D77-966F-454A-9C67-8775CE680A3C}">
      <dgm:prSet/>
      <dgm:spPr/>
      <dgm:t>
        <a:bodyPr/>
        <a:lstStyle/>
        <a:p>
          <a:endParaRPr lang="en-US"/>
        </a:p>
      </dgm:t>
    </dgm:pt>
    <dgm:pt modelId="{DFDDCC5D-F3AA-40F7-90F4-1E2EDB0A034B}" type="sibTrans" cxnId="{F01D0D77-966F-454A-9C67-8775CE680A3C}">
      <dgm:prSet/>
      <dgm:spPr/>
      <dgm:t>
        <a:bodyPr/>
        <a:lstStyle/>
        <a:p>
          <a:endParaRPr lang="en-US"/>
        </a:p>
      </dgm:t>
    </dgm:pt>
    <dgm:pt modelId="{1E1E370E-D45B-408D-B5F6-52A9A3942A78}" type="pres">
      <dgm:prSet presAssocID="{EBC1610E-2DD2-475B-A54C-2CFCA1DB0D42}" presName="vert0" presStyleCnt="0">
        <dgm:presLayoutVars>
          <dgm:dir/>
          <dgm:animOne val="branch"/>
          <dgm:animLvl val="lvl"/>
        </dgm:presLayoutVars>
      </dgm:prSet>
      <dgm:spPr/>
    </dgm:pt>
    <dgm:pt modelId="{14FB6FCA-2B69-4641-8715-6EEF223E54F0}" type="pres">
      <dgm:prSet presAssocID="{2343ECEC-0A6B-4F9F-B807-F3D2F0E0C12F}" presName="thickLine" presStyleLbl="alignNode1" presStyleIdx="0" presStyleCnt="6"/>
      <dgm:spPr/>
    </dgm:pt>
    <dgm:pt modelId="{E486DCB0-11B5-4E53-B8A5-720D0306702B}" type="pres">
      <dgm:prSet presAssocID="{2343ECEC-0A6B-4F9F-B807-F3D2F0E0C12F}" presName="horz1" presStyleCnt="0"/>
      <dgm:spPr/>
    </dgm:pt>
    <dgm:pt modelId="{2BA84311-FC15-486F-9DB4-57514CCAB3D1}" type="pres">
      <dgm:prSet presAssocID="{2343ECEC-0A6B-4F9F-B807-F3D2F0E0C12F}" presName="tx1" presStyleLbl="revTx" presStyleIdx="0" presStyleCnt="6"/>
      <dgm:spPr/>
    </dgm:pt>
    <dgm:pt modelId="{A9BA5F15-9438-4944-ADD5-3321BEA95DB1}" type="pres">
      <dgm:prSet presAssocID="{2343ECEC-0A6B-4F9F-B807-F3D2F0E0C12F}" presName="vert1" presStyleCnt="0"/>
      <dgm:spPr/>
    </dgm:pt>
    <dgm:pt modelId="{F3B11E8B-B5B1-4DD7-A9AC-8FB013044EE9}" type="pres">
      <dgm:prSet presAssocID="{880098B1-5E9D-4B47-9237-458C4E3D5E3A}" presName="thickLine" presStyleLbl="alignNode1" presStyleIdx="1" presStyleCnt="6"/>
      <dgm:spPr/>
    </dgm:pt>
    <dgm:pt modelId="{99DD66E4-DDCE-4865-B0B1-D119B4EF5A40}" type="pres">
      <dgm:prSet presAssocID="{880098B1-5E9D-4B47-9237-458C4E3D5E3A}" presName="horz1" presStyleCnt="0"/>
      <dgm:spPr/>
    </dgm:pt>
    <dgm:pt modelId="{681BAEB9-580A-49A0-9D88-B8A394216923}" type="pres">
      <dgm:prSet presAssocID="{880098B1-5E9D-4B47-9237-458C4E3D5E3A}" presName="tx1" presStyleLbl="revTx" presStyleIdx="1" presStyleCnt="6"/>
      <dgm:spPr/>
    </dgm:pt>
    <dgm:pt modelId="{6C66CF5F-9247-4930-B60B-02334CBD8A8A}" type="pres">
      <dgm:prSet presAssocID="{880098B1-5E9D-4B47-9237-458C4E3D5E3A}" presName="vert1" presStyleCnt="0"/>
      <dgm:spPr/>
    </dgm:pt>
    <dgm:pt modelId="{2F37D175-08D5-488C-ABBF-DD9F166A3662}" type="pres">
      <dgm:prSet presAssocID="{8AA9B5DD-BB2B-4689-87E3-5F499D5CE303}" presName="thickLine" presStyleLbl="alignNode1" presStyleIdx="2" presStyleCnt="6"/>
      <dgm:spPr/>
    </dgm:pt>
    <dgm:pt modelId="{F2CB6CCF-39A7-40E1-98AA-8E5F6352A6CF}" type="pres">
      <dgm:prSet presAssocID="{8AA9B5DD-BB2B-4689-87E3-5F499D5CE303}" presName="horz1" presStyleCnt="0"/>
      <dgm:spPr/>
    </dgm:pt>
    <dgm:pt modelId="{F08DF209-9C32-4832-9FCA-2AB68F586CDB}" type="pres">
      <dgm:prSet presAssocID="{8AA9B5DD-BB2B-4689-87E3-5F499D5CE303}" presName="tx1" presStyleLbl="revTx" presStyleIdx="2" presStyleCnt="6"/>
      <dgm:spPr/>
    </dgm:pt>
    <dgm:pt modelId="{EF236290-7FEE-49C5-AC82-D263DA7E0520}" type="pres">
      <dgm:prSet presAssocID="{8AA9B5DD-BB2B-4689-87E3-5F499D5CE303}" presName="vert1" presStyleCnt="0"/>
      <dgm:spPr/>
    </dgm:pt>
    <dgm:pt modelId="{B473BFF5-0F33-4C17-9DC1-83E66002DA99}" type="pres">
      <dgm:prSet presAssocID="{0FD4B87B-BE6A-4094-9095-3A1CE74198B7}" presName="thickLine" presStyleLbl="alignNode1" presStyleIdx="3" presStyleCnt="6"/>
      <dgm:spPr/>
    </dgm:pt>
    <dgm:pt modelId="{C6F801AE-DFE4-44BC-B83B-98762240D68C}" type="pres">
      <dgm:prSet presAssocID="{0FD4B87B-BE6A-4094-9095-3A1CE74198B7}" presName="horz1" presStyleCnt="0"/>
      <dgm:spPr/>
    </dgm:pt>
    <dgm:pt modelId="{BAE5C537-5347-4CBC-BA5E-159015F6F6EA}" type="pres">
      <dgm:prSet presAssocID="{0FD4B87B-BE6A-4094-9095-3A1CE74198B7}" presName="tx1" presStyleLbl="revTx" presStyleIdx="3" presStyleCnt="6"/>
      <dgm:spPr/>
    </dgm:pt>
    <dgm:pt modelId="{394E261F-4ED3-4E3D-A3BA-BFC748542FDB}" type="pres">
      <dgm:prSet presAssocID="{0FD4B87B-BE6A-4094-9095-3A1CE74198B7}" presName="vert1" presStyleCnt="0"/>
      <dgm:spPr/>
    </dgm:pt>
    <dgm:pt modelId="{DA308A40-9EA0-41DD-BB22-9D7073B51644}" type="pres">
      <dgm:prSet presAssocID="{584C8EAC-BD8F-456B-8CFE-FFCB14C6B3A8}" presName="thickLine" presStyleLbl="alignNode1" presStyleIdx="4" presStyleCnt="6"/>
      <dgm:spPr/>
    </dgm:pt>
    <dgm:pt modelId="{BE85B68A-69CD-48FB-A013-BD2E581BADB2}" type="pres">
      <dgm:prSet presAssocID="{584C8EAC-BD8F-456B-8CFE-FFCB14C6B3A8}" presName="horz1" presStyleCnt="0"/>
      <dgm:spPr/>
    </dgm:pt>
    <dgm:pt modelId="{23548E98-010C-4160-91B5-C5C74CE5B60E}" type="pres">
      <dgm:prSet presAssocID="{584C8EAC-BD8F-456B-8CFE-FFCB14C6B3A8}" presName="tx1" presStyleLbl="revTx" presStyleIdx="4" presStyleCnt="6"/>
      <dgm:spPr/>
    </dgm:pt>
    <dgm:pt modelId="{BDE68212-DE45-4DB4-A4E6-C5AC6551C087}" type="pres">
      <dgm:prSet presAssocID="{584C8EAC-BD8F-456B-8CFE-FFCB14C6B3A8}" presName="vert1" presStyleCnt="0"/>
      <dgm:spPr/>
    </dgm:pt>
    <dgm:pt modelId="{33FF15BF-6B3E-4DA8-AC37-4FAA2A922A35}" type="pres">
      <dgm:prSet presAssocID="{8783658B-F800-422D-B908-3B81481275A9}" presName="thickLine" presStyleLbl="alignNode1" presStyleIdx="5" presStyleCnt="6"/>
      <dgm:spPr/>
    </dgm:pt>
    <dgm:pt modelId="{E0C443DA-8DBC-4933-AE57-DD710075CCCD}" type="pres">
      <dgm:prSet presAssocID="{8783658B-F800-422D-B908-3B81481275A9}" presName="horz1" presStyleCnt="0"/>
      <dgm:spPr/>
    </dgm:pt>
    <dgm:pt modelId="{C2CB925B-95C7-4187-8602-6ADB0334A723}" type="pres">
      <dgm:prSet presAssocID="{8783658B-F800-422D-B908-3B81481275A9}" presName="tx1" presStyleLbl="revTx" presStyleIdx="5" presStyleCnt="6"/>
      <dgm:spPr/>
    </dgm:pt>
    <dgm:pt modelId="{831D08FB-62B3-4E42-87DE-227CB3E59839}" type="pres">
      <dgm:prSet presAssocID="{8783658B-F800-422D-B908-3B81481275A9}" presName="vert1" presStyleCnt="0"/>
      <dgm:spPr/>
    </dgm:pt>
  </dgm:ptLst>
  <dgm:cxnLst>
    <dgm:cxn modelId="{819ECD0F-20AD-487A-B60F-7E79AA7FE94C}" type="presOf" srcId="{880098B1-5E9D-4B47-9237-458C4E3D5E3A}" destId="{681BAEB9-580A-49A0-9D88-B8A394216923}" srcOrd="0" destOrd="0" presId="urn:microsoft.com/office/officeart/2008/layout/LinedList"/>
    <dgm:cxn modelId="{C8441729-BF33-44F6-A007-5A914C0F68A6}" type="presOf" srcId="{584C8EAC-BD8F-456B-8CFE-FFCB14C6B3A8}" destId="{23548E98-010C-4160-91B5-C5C74CE5B60E}" srcOrd="0" destOrd="0" presId="urn:microsoft.com/office/officeart/2008/layout/LinedList"/>
    <dgm:cxn modelId="{151A6536-689B-4093-8811-01D60F60841D}" srcId="{EBC1610E-2DD2-475B-A54C-2CFCA1DB0D42}" destId="{0FD4B87B-BE6A-4094-9095-3A1CE74198B7}" srcOrd="3" destOrd="0" parTransId="{0E894B94-7358-4C4A-A7CE-A3007E4704A5}" sibTransId="{43843E6C-6C14-45C7-BBDD-874719BB6D0E}"/>
    <dgm:cxn modelId="{7C1BA547-05D0-4103-BDE1-4ECC21AEBC0C}" type="presOf" srcId="{0FD4B87B-BE6A-4094-9095-3A1CE74198B7}" destId="{BAE5C537-5347-4CBC-BA5E-159015F6F6EA}" srcOrd="0" destOrd="0" presId="urn:microsoft.com/office/officeart/2008/layout/LinedList"/>
    <dgm:cxn modelId="{F01D0D77-966F-454A-9C67-8775CE680A3C}" srcId="{EBC1610E-2DD2-475B-A54C-2CFCA1DB0D42}" destId="{8783658B-F800-422D-B908-3B81481275A9}" srcOrd="5" destOrd="0" parTransId="{0253D2FF-F13B-47D1-831C-C2B7A79D0802}" sibTransId="{DFDDCC5D-F3AA-40F7-90F4-1E2EDB0A034B}"/>
    <dgm:cxn modelId="{463BF457-C08F-4CBE-B1AA-356412655E01}" srcId="{EBC1610E-2DD2-475B-A54C-2CFCA1DB0D42}" destId="{880098B1-5E9D-4B47-9237-458C4E3D5E3A}" srcOrd="1" destOrd="0" parTransId="{69D024F1-E992-4DB0-A05D-4E11F0A1E968}" sibTransId="{B9195C77-9585-4FDB-A553-F3DCEBA7C252}"/>
    <dgm:cxn modelId="{A10F6F80-C451-4F5E-B33B-EB2542A6F255}" srcId="{EBC1610E-2DD2-475B-A54C-2CFCA1DB0D42}" destId="{2343ECEC-0A6B-4F9F-B807-F3D2F0E0C12F}" srcOrd="0" destOrd="0" parTransId="{4F3B00BD-C58D-4666-994C-DCBC981993DE}" sibTransId="{6B878A42-44DD-4F32-80F3-A615F93494EF}"/>
    <dgm:cxn modelId="{96E9A194-1DCB-4F92-97B0-C7EE4E88CD1B}" srcId="{EBC1610E-2DD2-475B-A54C-2CFCA1DB0D42}" destId="{584C8EAC-BD8F-456B-8CFE-FFCB14C6B3A8}" srcOrd="4" destOrd="0" parTransId="{E2544BD5-9F4B-4625-A299-B9A774E73446}" sibTransId="{E26220E0-47FF-4690-983D-AD2B476EED4A}"/>
    <dgm:cxn modelId="{5101DC9D-F004-4C6D-BBEB-8C64BA0913E5}" type="presOf" srcId="{8AA9B5DD-BB2B-4689-87E3-5F499D5CE303}" destId="{F08DF209-9C32-4832-9FCA-2AB68F586CDB}" srcOrd="0" destOrd="0" presId="urn:microsoft.com/office/officeart/2008/layout/LinedList"/>
    <dgm:cxn modelId="{09C5A4CA-280E-4B10-9405-3D6310763BFB}" type="presOf" srcId="{EBC1610E-2DD2-475B-A54C-2CFCA1DB0D42}" destId="{1E1E370E-D45B-408D-B5F6-52A9A3942A78}" srcOrd="0" destOrd="0" presId="urn:microsoft.com/office/officeart/2008/layout/LinedList"/>
    <dgm:cxn modelId="{F2BCEDCB-B6AF-4A9C-88EF-BEDC73475BEE}" type="presOf" srcId="{8783658B-F800-422D-B908-3B81481275A9}" destId="{C2CB925B-95C7-4187-8602-6ADB0334A723}" srcOrd="0" destOrd="0" presId="urn:microsoft.com/office/officeart/2008/layout/LinedList"/>
    <dgm:cxn modelId="{93C544F0-A17C-45C5-98A1-D7C04A2C11DD}" type="presOf" srcId="{2343ECEC-0A6B-4F9F-B807-F3D2F0E0C12F}" destId="{2BA84311-FC15-486F-9DB4-57514CCAB3D1}" srcOrd="0" destOrd="0" presId="urn:microsoft.com/office/officeart/2008/layout/LinedList"/>
    <dgm:cxn modelId="{CD9BE4F2-E982-4CA1-9DBB-952EA968BF0C}" srcId="{EBC1610E-2DD2-475B-A54C-2CFCA1DB0D42}" destId="{8AA9B5DD-BB2B-4689-87E3-5F499D5CE303}" srcOrd="2" destOrd="0" parTransId="{9DE51DC8-A0BE-490A-9B46-B66C2E15CCF5}" sibTransId="{7CB095B3-618F-440A-913C-2B42AC92070B}"/>
    <dgm:cxn modelId="{10A50B4F-CCC9-47EF-8B3A-7BC1A01A9C23}" type="presParOf" srcId="{1E1E370E-D45B-408D-B5F6-52A9A3942A78}" destId="{14FB6FCA-2B69-4641-8715-6EEF223E54F0}" srcOrd="0" destOrd="0" presId="urn:microsoft.com/office/officeart/2008/layout/LinedList"/>
    <dgm:cxn modelId="{2B5E66D0-22AB-496B-8752-8761254CE0D1}" type="presParOf" srcId="{1E1E370E-D45B-408D-B5F6-52A9A3942A78}" destId="{E486DCB0-11B5-4E53-B8A5-720D0306702B}" srcOrd="1" destOrd="0" presId="urn:microsoft.com/office/officeart/2008/layout/LinedList"/>
    <dgm:cxn modelId="{755D6E04-CC82-4521-BC54-B64663CCFCB5}" type="presParOf" srcId="{E486DCB0-11B5-4E53-B8A5-720D0306702B}" destId="{2BA84311-FC15-486F-9DB4-57514CCAB3D1}" srcOrd="0" destOrd="0" presId="urn:microsoft.com/office/officeart/2008/layout/LinedList"/>
    <dgm:cxn modelId="{FEB2A2D0-3514-4363-8921-0F227EE2BDE6}" type="presParOf" srcId="{E486DCB0-11B5-4E53-B8A5-720D0306702B}" destId="{A9BA5F15-9438-4944-ADD5-3321BEA95DB1}" srcOrd="1" destOrd="0" presId="urn:microsoft.com/office/officeart/2008/layout/LinedList"/>
    <dgm:cxn modelId="{FD872BB3-9863-4F66-9DF7-64F64A8CC8B8}" type="presParOf" srcId="{1E1E370E-D45B-408D-B5F6-52A9A3942A78}" destId="{F3B11E8B-B5B1-4DD7-A9AC-8FB013044EE9}" srcOrd="2" destOrd="0" presId="urn:microsoft.com/office/officeart/2008/layout/LinedList"/>
    <dgm:cxn modelId="{E2A124CF-9CDD-44C6-B89F-4025E73AB551}" type="presParOf" srcId="{1E1E370E-D45B-408D-B5F6-52A9A3942A78}" destId="{99DD66E4-DDCE-4865-B0B1-D119B4EF5A40}" srcOrd="3" destOrd="0" presId="urn:microsoft.com/office/officeart/2008/layout/LinedList"/>
    <dgm:cxn modelId="{A4683034-6C13-493D-A4B7-A467BF39F889}" type="presParOf" srcId="{99DD66E4-DDCE-4865-B0B1-D119B4EF5A40}" destId="{681BAEB9-580A-49A0-9D88-B8A394216923}" srcOrd="0" destOrd="0" presId="urn:microsoft.com/office/officeart/2008/layout/LinedList"/>
    <dgm:cxn modelId="{66B56B74-FAF7-420B-980A-6FF97393619F}" type="presParOf" srcId="{99DD66E4-DDCE-4865-B0B1-D119B4EF5A40}" destId="{6C66CF5F-9247-4930-B60B-02334CBD8A8A}" srcOrd="1" destOrd="0" presId="urn:microsoft.com/office/officeart/2008/layout/LinedList"/>
    <dgm:cxn modelId="{33A4B555-516D-4252-A24C-4A7DD6861150}" type="presParOf" srcId="{1E1E370E-D45B-408D-B5F6-52A9A3942A78}" destId="{2F37D175-08D5-488C-ABBF-DD9F166A3662}" srcOrd="4" destOrd="0" presId="urn:microsoft.com/office/officeart/2008/layout/LinedList"/>
    <dgm:cxn modelId="{0676608B-81B8-460A-96C5-68F43ABFC1FB}" type="presParOf" srcId="{1E1E370E-D45B-408D-B5F6-52A9A3942A78}" destId="{F2CB6CCF-39A7-40E1-98AA-8E5F6352A6CF}" srcOrd="5" destOrd="0" presId="urn:microsoft.com/office/officeart/2008/layout/LinedList"/>
    <dgm:cxn modelId="{C837CCDC-BD48-49DB-9424-9062AFAE22BF}" type="presParOf" srcId="{F2CB6CCF-39A7-40E1-98AA-8E5F6352A6CF}" destId="{F08DF209-9C32-4832-9FCA-2AB68F586CDB}" srcOrd="0" destOrd="0" presId="urn:microsoft.com/office/officeart/2008/layout/LinedList"/>
    <dgm:cxn modelId="{05ED63C7-DDCF-42D8-A81D-99A763658429}" type="presParOf" srcId="{F2CB6CCF-39A7-40E1-98AA-8E5F6352A6CF}" destId="{EF236290-7FEE-49C5-AC82-D263DA7E0520}" srcOrd="1" destOrd="0" presId="urn:microsoft.com/office/officeart/2008/layout/LinedList"/>
    <dgm:cxn modelId="{751569EB-48E7-45C8-8FA8-1887819B312C}" type="presParOf" srcId="{1E1E370E-D45B-408D-B5F6-52A9A3942A78}" destId="{B473BFF5-0F33-4C17-9DC1-83E66002DA99}" srcOrd="6" destOrd="0" presId="urn:microsoft.com/office/officeart/2008/layout/LinedList"/>
    <dgm:cxn modelId="{9BB083F2-C508-4B9B-9122-BCF2C1F67D40}" type="presParOf" srcId="{1E1E370E-D45B-408D-B5F6-52A9A3942A78}" destId="{C6F801AE-DFE4-44BC-B83B-98762240D68C}" srcOrd="7" destOrd="0" presId="urn:microsoft.com/office/officeart/2008/layout/LinedList"/>
    <dgm:cxn modelId="{5B6BD615-5C17-4047-8C34-56F9544A476F}" type="presParOf" srcId="{C6F801AE-DFE4-44BC-B83B-98762240D68C}" destId="{BAE5C537-5347-4CBC-BA5E-159015F6F6EA}" srcOrd="0" destOrd="0" presId="urn:microsoft.com/office/officeart/2008/layout/LinedList"/>
    <dgm:cxn modelId="{66B7C859-FB90-4722-B7DE-69B2D43989BC}" type="presParOf" srcId="{C6F801AE-DFE4-44BC-B83B-98762240D68C}" destId="{394E261F-4ED3-4E3D-A3BA-BFC748542FDB}" srcOrd="1" destOrd="0" presId="urn:microsoft.com/office/officeart/2008/layout/LinedList"/>
    <dgm:cxn modelId="{015F09C4-F9BC-4AE9-94F0-3B7DDCD16AF2}" type="presParOf" srcId="{1E1E370E-D45B-408D-B5F6-52A9A3942A78}" destId="{DA308A40-9EA0-41DD-BB22-9D7073B51644}" srcOrd="8" destOrd="0" presId="urn:microsoft.com/office/officeart/2008/layout/LinedList"/>
    <dgm:cxn modelId="{27AC145A-E352-4784-B192-B05432B7EAA8}" type="presParOf" srcId="{1E1E370E-D45B-408D-B5F6-52A9A3942A78}" destId="{BE85B68A-69CD-48FB-A013-BD2E581BADB2}" srcOrd="9" destOrd="0" presId="urn:microsoft.com/office/officeart/2008/layout/LinedList"/>
    <dgm:cxn modelId="{696D03D0-2433-4BFE-B614-F77052C1C207}" type="presParOf" srcId="{BE85B68A-69CD-48FB-A013-BD2E581BADB2}" destId="{23548E98-010C-4160-91B5-C5C74CE5B60E}" srcOrd="0" destOrd="0" presId="urn:microsoft.com/office/officeart/2008/layout/LinedList"/>
    <dgm:cxn modelId="{89D348B3-399A-468D-A5E8-1F39A7CC79E8}" type="presParOf" srcId="{BE85B68A-69CD-48FB-A013-BD2E581BADB2}" destId="{BDE68212-DE45-4DB4-A4E6-C5AC6551C087}" srcOrd="1" destOrd="0" presId="urn:microsoft.com/office/officeart/2008/layout/LinedList"/>
    <dgm:cxn modelId="{D5B0B85E-B891-4F68-B32B-9AD817846C05}" type="presParOf" srcId="{1E1E370E-D45B-408D-B5F6-52A9A3942A78}" destId="{33FF15BF-6B3E-4DA8-AC37-4FAA2A922A35}" srcOrd="10" destOrd="0" presId="urn:microsoft.com/office/officeart/2008/layout/LinedList"/>
    <dgm:cxn modelId="{384AEF81-8F8F-417F-9462-12E959266202}" type="presParOf" srcId="{1E1E370E-D45B-408D-B5F6-52A9A3942A78}" destId="{E0C443DA-8DBC-4933-AE57-DD710075CCCD}" srcOrd="11" destOrd="0" presId="urn:microsoft.com/office/officeart/2008/layout/LinedList"/>
    <dgm:cxn modelId="{F2699F7D-BBAA-4230-8415-A206BC829330}" type="presParOf" srcId="{E0C443DA-8DBC-4933-AE57-DD710075CCCD}" destId="{C2CB925B-95C7-4187-8602-6ADB0334A723}" srcOrd="0" destOrd="0" presId="urn:microsoft.com/office/officeart/2008/layout/LinedList"/>
    <dgm:cxn modelId="{BA7ABBED-4381-48D4-905A-96737BA5A1CB}" type="presParOf" srcId="{E0C443DA-8DBC-4933-AE57-DD710075CCCD}" destId="{831D08FB-62B3-4E42-87DE-227CB3E598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66C96E-47D3-4F4F-A720-1FCC5048ED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7C51FEB-700A-4A5A-8757-6111E2474379}">
      <dgm:prSet/>
      <dgm:spPr/>
      <dgm:t>
        <a:bodyPr/>
        <a:lstStyle/>
        <a:p>
          <a:pPr>
            <a:lnSpc>
              <a:spcPct val="100000"/>
            </a:lnSpc>
          </a:pPr>
          <a:r>
            <a:rPr lang="en-US"/>
            <a:t>Python supports multiple programming pattern, including object oriented, imperative and functional or procedural programming styles.</a:t>
          </a:r>
        </a:p>
      </dgm:t>
    </dgm:pt>
    <dgm:pt modelId="{D485A782-F7FC-4102-89A3-79A90D14467F}" type="parTrans" cxnId="{C8411776-B1E4-417C-9394-8DFFD6B9FDA8}">
      <dgm:prSet/>
      <dgm:spPr/>
      <dgm:t>
        <a:bodyPr/>
        <a:lstStyle/>
        <a:p>
          <a:endParaRPr lang="en-US"/>
        </a:p>
      </dgm:t>
    </dgm:pt>
    <dgm:pt modelId="{1716B2DE-6FC7-4157-999B-74C6BD0923A8}" type="sibTrans" cxnId="{C8411776-B1E4-417C-9394-8DFFD6B9FDA8}">
      <dgm:prSet/>
      <dgm:spPr/>
      <dgm:t>
        <a:bodyPr/>
        <a:lstStyle/>
        <a:p>
          <a:endParaRPr lang="en-US"/>
        </a:p>
      </dgm:t>
    </dgm:pt>
    <dgm:pt modelId="{2D111D60-3CAB-4B68-8FEC-7BCADB611829}">
      <dgm:prSet/>
      <dgm:spPr/>
      <dgm:t>
        <a:bodyPr/>
        <a:lstStyle/>
        <a:p>
          <a:pPr>
            <a:lnSpc>
              <a:spcPct val="100000"/>
            </a:lnSpc>
          </a:pPr>
          <a:r>
            <a:rPr lang="en-US"/>
            <a:t>Python is not intended to work on special area such as web programming. That is why it is known as multipurpose because it can be used with web, enterprise, 3D CAD etc.</a:t>
          </a:r>
        </a:p>
      </dgm:t>
    </dgm:pt>
    <dgm:pt modelId="{A5A775A1-18C2-4AFE-8776-20349E37B768}" type="parTrans" cxnId="{7DE258A5-110A-4F4A-AD6A-84708CDEB8ED}">
      <dgm:prSet/>
      <dgm:spPr/>
      <dgm:t>
        <a:bodyPr/>
        <a:lstStyle/>
        <a:p>
          <a:endParaRPr lang="en-US"/>
        </a:p>
      </dgm:t>
    </dgm:pt>
    <dgm:pt modelId="{E16222D4-D673-48D7-BF49-A0D3851E7561}" type="sibTrans" cxnId="{7DE258A5-110A-4F4A-AD6A-84708CDEB8ED}">
      <dgm:prSet/>
      <dgm:spPr/>
      <dgm:t>
        <a:bodyPr/>
        <a:lstStyle/>
        <a:p>
          <a:endParaRPr lang="en-US"/>
        </a:p>
      </dgm:t>
    </dgm:pt>
    <dgm:pt modelId="{D45BB166-7A99-4CA7-B4EA-A3BE4913FC7D}">
      <dgm:prSet/>
      <dgm:spPr/>
      <dgm:t>
        <a:bodyPr/>
        <a:lstStyle/>
        <a:p>
          <a:pPr>
            <a:lnSpc>
              <a:spcPct val="100000"/>
            </a:lnSpc>
          </a:pPr>
          <a:r>
            <a:rPr lang="en-US"/>
            <a:t>We don't need to use data types to declare variable because it is dynamically typed so we can write a=10 to assign an integer value in an integer variable.</a:t>
          </a:r>
        </a:p>
      </dgm:t>
    </dgm:pt>
    <dgm:pt modelId="{92926C2B-7520-4920-BEAB-517C99A9B979}" type="parTrans" cxnId="{8480EC7F-75F2-4E89-9E13-AB958F3E2606}">
      <dgm:prSet/>
      <dgm:spPr/>
      <dgm:t>
        <a:bodyPr/>
        <a:lstStyle/>
        <a:p>
          <a:endParaRPr lang="en-US"/>
        </a:p>
      </dgm:t>
    </dgm:pt>
    <dgm:pt modelId="{ACD0A9BB-D567-4E4B-BE42-D11022C08A4D}" type="sibTrans" cxnId="{8480EC7F-75F2-4E89-9E13-AB958F3E2606}">
      <dgm:prSet/>
      <dgm:spPr/>
      <dgm:t>
        <a:bodyPr/>
        <a:lstStyle/>
        <a:p>
          <a:endParaRPr lang="en-US"/>
        </a:p>
      </dgm:t>
    </dgm:pt>
    <dgm:pt modelId="{8EC80B98-25D4-4CEE-AE0A-9830D79B1BCF}">
      <dgm:prSet/>
      <dgm:spPr/>
      <dgm:t>
        <a:bodyPr/>
        <a:lstStyle/>
        <a:p>
          <a:pPr>
            <a:lnSpc>
              <a:spcPct val="100000"/>
            </a:lnSpc>
          </a:pPr>
          <a:r>
            <a:rPr lang="en-US"/>
            <a:t>Python makes the development and debugging fast because there is no compilation step included in python development and edit-test-debug cycle is very fast.</a:t>
          </a:r>
        </a:p>
      </dgm:t>
    </dgm:pt>
    <dgm:pt modelId="{B9361C86-0C9B-4B61-9C25-E122C1882F30}" type="parTrans" cxnId="{91C19027-15DB-4291-BE3B-8469640D4D80}">
      <dgm:prSet/>
      <dgm:spPr/>
      <dgm:t>
        <a:bodyPr/>
        <a:lstStyle/>
        <a:p>
          <a:endParaRPr lang="en-US"/>
        </a:p>
      </dgm:t>
    </dgm:pt>
    <dgm:pt modelId="{86043EA8-561F-44B0-8CBE-5D7DC7895AA3}" type="sibTrans" cxnId="{91C19027-15DB-4291-BE3B-8469640D4D80}">
      <dgm:prSet/>
      <dgm:spPr/>
      <dgm:t>
        <a:bodyPr/>
        <a:lstStyle/>
        <a:p>
          <a:endParaRPr lang="en-US"/>
        </a:p>
      </dgm:t>
    </dgm:pt>
    <dgm:pt modelId="{4F127CCA-E886-47DB-AC63-C961CFB590E5}" type="pres">
      <dgm:prSet presAssocID="{A166C96E-47D3-4F4F-A720-1FCC5048ED4A}" presName="root" presStyleCnt="0">
        <dgm:presLayoutVars>
          <dgm:dir/>
          <dgm:resizeHandles val="exact"/>
        </dgm:presLayoutVars>
      </dgm:prSet>
      <dgm:spPr/>
    </dgm:pt>
    <dgm:pt modelId="{E9AB7183-75D2-417D-BB3F-4BB8CA3D86B9}" type="pres">
      <dgm:prSet presAssocID="{97C51FEB-700A-4A5A-8757-6111E2474379}" presName="compNode" presStyleCnt="0"/>
      <dgm:spPr/>
    </dgm:pt>
    <dgm:pt modelId="{8BA51C78-DB17-4248-A2C2-E905775E959F}" type="pres">
      <dgm:prSet presAssocID="{97C51FEB-700A-4A5A-8757-6111E24743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31DE9695-1541-41D0-AE83-C1BFFCB59082}" type="pres">
      <dgm:prSet presAssocID="{97C51FEB-700A-4A5A-8757-6111E2474379}" presName="spaceRect" presStyleCnt="0"/>
      <dgm:spPr/>
    </dgm:pt>
    <dgm:pt modelId="{17F03103-227F-4660-BBA2-D5C1045B2E22}" type="pres">
      <dgm:prSet presAssocID="{97C51FEB-700A-4A5A-8757-6111E2474379}" presName="textRect" presStyleLbl="revTx" presStyleIdx="0" presStyleCnt="4">
        <dgm:presLayoutVars>
          <dgm:chMax val="1"/>
          <dgm:chPref val="1"/>
        </dgm:presLayoutVars>
      </dgm:prSet>
      <dgm:spPr/>
    </dgm:pt>
    <dgm:pt modelId="{481FA1BC-99D3-4D6C-AED4-5BC8D481500A}" type="pres">
      <dgm:prSet presAssocID="{1716B2DE-6FC7-4157-999B-74C6BD0923A8}" presName="sibTrans" presStyleCnt="0"/>
      <dgm:spPr/>
    </dgm:pt>
    <dgm:pt modelId="{41645C87-C2FC-4223-A87A-8A9753100CBF}" type="pres">
      <dgm:prSet presAssocID="{2D111D60-3CAB-4B68-8FEC-7BCADB611829}" presName="compNode" presStyleCnt="0"/>
      <dgm:spPr/>
    </dgm:pt>
    <dgm:pt modelId="{45E1BCEF-4CCD-4724-B67D-D8D2D3D5814D}" type="pres">
      <dgm:prSet presAssocID="{2D111D60-3CAB-4B68-8FEC-7BCADB6118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cket knife"/>
        </a:ext>
      </dgm:extLst>
    </dgm:pt>
    <dgm:pt modelId="{9A0BB826-BCCE-4F3D-A2E6-961B92E67801}" type="pres">
      <dgm:prSet presAssocID="{2D111D60-3CAB-4B68-8FEC-7BCADB611829}" presName="spaceRect" presStyleCnt="0"/>
      <dgm:spPr/>
    </dgm:pt>
    <dgm:pt modelId="{9843EB3C-ADF4-4A2C-9D97-8CB3DE3BCFB6}" type="pres">
      <dgm:prSet presAssocID="{2D111D60-3CAB-4B68-8FEC-7BCADB611829}" presName="textRect" presStyleLbl="revTx" presStyleIdx="1" presStyleCnt="4">
        <dgm:presLayoutVars>
          <dgm:chMax val="1"/>
          <dgm:chPref val="1"/>
        </dgm:presLayoutVars>
      </dgm:prSet>
      <dgm:spPr/>
    </dgm:pt>
    <dgm:pt modelId="{2AA82253-B2AC-42A0-AED1-31FFFBADCECA}" type="pres">
      <dgm:prSet presAssocID="{E16222D4-D673-48D7-BF49-A0D3851E7561}" presName="sibTrans" presStyleCnt="0"/>
      <dgm:spPr/>
    </dgm:pt>
    <dgm:pt modelId="{36D090F4-D77E-4242-8DF0-AF32A78DE4E2}" type="pres">
      <dgm:prSet presAssocID="{D45BB166-7A99-4CA7-B4EA-A3BE4913FC7D}" presName="compNode" presStyleCnt="0"/>
      <dgm:spPr/>
    </dgm:pt>
    <dgm:pt modelId="{03C93AA9-BB2B-4769-918C-AAD0DA957014}" type="pres">
      <dgm:prSet presAssocID="{D45BB166-7A99-4CA7-B4EA-A3BE4913FC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7BED45B-5FD6-4E2A-A44E-52C9F74517ED}" type="pres">
      <dgm:prSet presAssocID="{D45BB166-7A99-4CA7-B4EA-A3BE4913FC7D}" presName="spaceRect" presStyleCnt="0"/>
      <dgm:spPr/>
    </dgm:pt>
    <dgm:pt modelId="{C9135314-31CC-4F62-8C20-076B7E48C6BB}" type="pres">
      <dgm:prSet presAssocID="{D45BB166-7A99-4CA7-B4EA-A3BE4913FC7D}" presName="textRect" presStyleLbl="revTx" presStyleIdx="2" presStyleCnt="4">
        <dgm:presLayoutVars>
          <dgm:chMax val="1"/>
          <dgm:chPref val="1"/>
        </dgm:presLayoutVars>
      </dgm:prSet>
      <dgm:spPr/>
    </dgm:pt>
    <dgm:pt modelId="{B1C331B2-1DA5-402F-A39C-B2AF85A66F20}" type="pres">
      <dgm:prSet presAssocID="{ACD0A9BB-D567-4E4B-BE42-D11022C08A4D}" presName="sibTrans" presStyleCnt="0"/>
      <dgm:spPr/>
    </dgm:pt>
    <dgm:pt modelId="{1265D40E-0938-401F-A926-5233388BBD8E}" type="pres">
      <dgm:prSet presAssocID="{8EC80B98-25D4-4CEE-AE0A-9830D79B1BCF}" presName="compNode" presStyleCnt="0"/>
      <dgm:spPr/>
    </dgm:pt>
    <dgm:pt modelId="{7CA51FB9-BCF5-422B-96E5-F600D3421849}" type="pres">
      <dgm:prSet presAssocID="{8EC80B98-25D4-4CEE-AE0A-9830D79B1B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17F9BDAD-3DD7-4ED2-BA71-78EE9E6C8871}" type="pres">
      <dgm:prSet presAssocID="{8EC80B98-25D4-4CEE-AE0A-9830D79B1BCF}" presName="spaceRect" presStyleCnt="0"/>
      <dgm:spPr/>
    </dgm:pt>
    <dgm:pt modelId="{6BEE991E-D4B5-40F5-89F8-5315AD93FC3D}" type="pres">
      <dgm:prSet presAssocID="{8EC80B98-25D4-4CEE-AE0A-9830D79B1BCF}" presName="textRect" presStyleLbl="revTx" presStyleIdx="3" presStyleCnt="4">
        <dgm:presLayoutVars>
          <dgm:chMax val="1"/>
          <dgm:chPref val="1"/>
        </dgm:presLayoutVars>
      </dgm:prSet>
      <dgm:spPr/>
    </dgm:pt>
  </dgm:ptLst>
  <dgm:cxnLst>
    <dgm:cxn modelId="{EED6FC15-E479-4973-AF0A-94BAADD475BB}" type="presOf" srcId="{D45BB166-7A99-4CA7-B4EA-A3BE4913FC7D}" destId="{C9135314-31CC-4F62-8C20-076B7E48C6BB}" srcOrd="0" destOrd="0" presId="urn:microsoft.com/office/officeart/2018/2/layout/IconLabelList"/>
    <dgm:cxn modelId="{91C19027-15DB-4291-BE3B-8469640D4D80}" srcId="{A166C96E-47D3-4F4F-A720-1FCC5048ED4A}" destId="{8EC80B98-25D4-4CEE-AE0A-9830D79B1BCF}" srcOrd="3" destOrd="0" parTransId="{B9361C86-0C9B-4B61-9C25-E122C1882F30}" sibTransId="{86043EA8-561F-44B0-8CBE-5D7DC7895AA3}"/>
    <dgm:cxn modelId="{3956AE2A-47ED-4262-9913-13595324A731}" type="presOf" srcId="{A166C96E-47D3-4F4F-A720-1FCC5048ED4A}" destId="{4F127CCA-E886-47DB-AC63-C961CFB590E5}" srcOrd="0" destOrd="0" presId="urn:microsoft.com/office/officeart/2018/2/layout/IconLabelList"/>
    <dgm:cxn modelId="{B2F03A34-C105-4313-9BC4-2EDE0E625670}" type="presOf" srcId="{8EC80B98-25D4-4CEE-AE0A-9830D79B1BCF}" destId="{6BEE991E-D4B5-40F5-89F8-5315AD93FC3D}" srcOrd="0" destOrd="0" presId="urn:microsoft.com/office/officeart/2018/2/layout/IconLabelList"/>
    <dgm:cxn modelId="{C8411776-B1E4-417C-9394-8DFFD6B9FDA8}" srcId="{A166C96E-47D3-4F4F-A720-1FCC5048ED4A}" destId="{97C51FEB-700A-4A5A-8757-6111E2474379}" srcOrd="0" destOrd="0" parTransId="{D485A782-F7FC-4102-89A3-79A90D14467F}" sibTransId="{1716B2DE-6FC7-4157-999B-74C6BD0923A8}"/>
    <dgm:cxn modelId="{8480EC7F-75F2-4E89-9E13-AB958F3E2606}" srcId="{A166C96E-47D3-4F4F-A720-1FCC5048ED4A}" destId="{D45BB166-7A99-4CA7-B4EA-A3BE4913FC7D}" srcOrd="2" destOrd="0" parTransId="{92926C2B-7520-4920-BEAB-517C99A9B979}" sibTransId="{ACD0A9BB-D567-4E4B-BE42-D11022C08A4D}"/>
    <dgm:cxn modelId="{7DE258A5-110A-4F4A-AD6A-84708CDEB8ED}" srcId="{A166C96E-47D3-4F4F-A720-1FCC5048ED4A}" destId="{2D111D60-3CAB-4B68-8FEC-7BCADB611829}" srcOrd="1" destOrd="0" parTransId="{A5A775A1-18C2-4AFE-8776-20349E37B768}" sibTransId="{E16222D4-D673-48D7-BF49-A0D3851E7561}"/>
    <dgm:cxn modelId="{A620B2EA-9FF4-4557-8F72-008E75D54F85}" type="presOf" srcId="{2D111D60-3CAB-4B68-8FEC-7BCADB611829}" destId="{9843EB3C-ADF4-4A2C-9D97-8CB3DE3BCFB6}" srcOrd="0" destOrd="0" presId="urn:microsoft.com/office/officeart/2018/2/layout/IconLabelList"/>
    <dgm:cxn modelId="{B74CC6F9-D083-4B8D-9275-E6F15B860061}" type="presOf" srcId="{97C51FEB-700A-4A5A-8757-6111E2474379}" destId="{17F03103-227F-4660-BBA2-D5C1045B2E22}" srcOrd="0" destOrd="0" presId="urn:microsoft.com/office/officeart/2018/2/layout/IconLabelList"/>
    <dgm:cxn modelId="{EF5714E8-F7A0-4420-B4A8-4A6A3E31A5FF}" type="presParOf" srcId="{4F127CCA-E886-47DB-AC63-C961CFB590E5}" destId="{E9AB7183-75D2-417D-BB3F-4BB8CA3D86B9}" srcOrd="0" destOrd="0" presId="urn:microsoft.com/office/officeart/2018/2/layout/IconLabelList"/>
    <dgm:cxn modelId="{9CDCF6C1-8EAE-4E6E-9C43-32FF92544E04}" type="presParOf" srcId="{E9AB7183-75D2-417D-BB3F-4BB8CA3D86B9}" destId="{8BA51C78-DB17-4248-A2C2-E905775E959F}" srcOrd="0" destOrd="0" presId="urn:microsoft.com/office/officeart/2018/2/layout/IconLabelList"/>
    <dgm:cxn modelId="{C2714CC9-5191-4097-8F9C-5E890D483420}" type="presParOf" srcId="{E9AB7183-75D2-417D-BB3F-4BB8CA3D86B9}" destId="{31DE9695-1541-41D0-AE83-C1BFFCB59082}" srcOrd="1" destOrd="0" presId="urn:microsoft.com/office/officeart/2018/2/layout/IconLabelList"/>
    <dgm:cxn modelId="{E025BFEA-FA9D-4C79-A788-99DBCD139D35}" type="presParOf" srcId="{E9AB7183-75D2-417D-BB3F-4BB8CA3D86B9}" destId="{17F03103-227F-4660-BBA2-D5C1045B2E22}" srcOrd="2" destOrd="0" presId="urn:microsoft.com/office/officeart/2018/2/layout/IconLabelList"/>
    <dgm:cxn modelId="{1ED4D339-3568-4876-851E-5D4A4C477C09}" type="presParOf" srcId="{4F127CCA-E886-47DB-AC63-C961CFB590E5}" destId="{481FA1BC-99D3-4D6C-AED4-5BC8D481500A}" srcOrd="1" destOrd="0" presId="urn:microsoft.com/office/officeart/2018/2/layout/IconLabelList"/>
    <dgm:cxn modelId="{E1541A9E-1BB0-4387-B7C5-50310EDF1E09}" type="presParOf" srcId="{4F127CCA-E886-47DB-AC63-C961CFB590E5}" destId="{41645C87-C2FC-4223-A87A-8A9753100CBF}" srcOrd="2" destOrd="0" presId="urn:microsoft.com/office/officeart/2018/2/layout/IconLabelList"/>
    <dgm:cxn modelId="{E8A41093-3D1B-42AD-8CBB-2059887F2138}" type="presParOf" srcId="{41645C87-C2FC-4223-A87A-8A9753100CBF}" destId="{45E1BCEF-4CCD-4724-B67D-D8D2D3D5814D}" srcOrd="0" destOrd="0" presId="urn:microsoft.com/office/officeart/2018/2/layout/IconLabelList"/>
    <dgm:cxn modelId="{F02576E3-1CA8-4A8C-820D-9D405753D2A2}" type="presParOf" srcId="{41645C87-C2FC-4223-A87A-8A9753100CBF}" destId="{9A0BB826-BCCE-4F3D-A2E6-961B92E67801}" srcOrd="1" destOrd="0" presId="urn:microsoft.com/office/officeart/2018/2/layout/IconLabelList"/>
    <dgm:cxn modelId="{54E03811-D496-43C2-9336-B69C0CE85F8B}" type="presParOf" srcId="{41645C87-C2FC-4223-A87A-8A9753100CBF}" destId="{9843EB3C-ADF4-4A2C-9D97-8CB3DE3BCFB6}" srcOrd="2" destOrd="0" presId="urn:microsoft.com/office/officeart/2018/2/layout/IconLabelList"/>
    <dgm:cxn modelId="{A31E7671-6379-41F4-BBB5-4BEA981276EB}" type="presParOf" srcId="{4F127CCA-E886-47DB-AC63-C961CFB590E5}" destId="{2AA82253-B2AC-42A0-AED1-31FFFBADCECA}" srcOrd="3" destOrd="0" presId="urn:microsoft.com/office/officeart/2018/2/layout/IconLabelList"/>
    <dgm:cxn modelId="{30D2FBD3-6089-4E67-BB88-081616721244}" type="presParOf" srcId="{4F127CCA-E886-47DB-AC63-C961CFB590E5}" destId="{36D090F4-D77E-4242-8DF0-AF32A78DE4E2}" srcOrd="4" destOrd="0" presId="urn:microsoft.com/office/officeart/2018/2/layout/IconLabelList"/>
    <dgm:cxn modelId="{F88FCEFC-D408-4ABF-9177-A764597C3A84}" type="presParOf" srcId="{36D090F4-D77E-4242-8DF0-AF32A78DE4E2}" destId="{03C93AA9-BB2B-4769-918C-AAD0DA957014}" srcOrd="0" destOrd="0" presId="urn:microsoft.com/office/officeart/2018/2/layout/IconLabelList"/>
    <dgm:cxn modelId="{4DCC1EA4-F789-434C-8131-AA44F45F4842}" type="presParOf" srcId="{36D090F4-D77E-4242-8DF0-AF32A78DE4E2}" destId="{A7BED45B-5FD6-4E2A-A44E-52C9F74517ED}" srcOrd="1" destOrd="0" presId="urn:microsoft.com/office/officeart/2018/2/layout/IconLabelList"/>
    <dgm:cxn modelId="{238495E6-02B3-44CF-BADC-ED5AADB6CCC9}" type="presParOf" srcId="{36D090F4-D77E-4242-8DF0-AF32A78DE4E2}" destId="{C9135314-31CC-4F62-8C20-076B7E48C6BB}" srcOrd="2" destOrd="0" presId="urn:microsoft.com/office/officeart/2018/2/layout/IconLabelList"/>
    <dgm:cxn modelId="{2290CBC9-F282-40DF-BA52-DE0CDD977EE3}" type="presParOf" srcId="{4F127CCA-E886-47DB-AC63-C961CFB590E5}" destId="{B1C331B2-1DA5-402F-A39C-B2AF85A66F20}" srcOrd="5" destOrd="0" presId="urn:microsoft.com/office/officeart/2018/2/layout/IconLabelList"/>
    <dgm:cxn modelId="{55699C9E-5955-45D9-A32E-F96CEACDB882}" type="presParOf" srcId="{4F127CCA-E886-47DB-AC63-C961CFB590E5}" destId="{1265D40E-0938-401F-A926-5233388BBD8E}" srcOrd="6" destOrd="0" presId="urn:microsoft.com/office/officeart/2018/2/layout/IconLabelList"/>
    <dgm:cxn modelId="{8A9B8E51-DE17-440B-AFD8-6D3C83B80421}" type="presParOf" srcId="{1265D40E-0938-401F-A926-5233388BBD8E}" destId="{7CA51FB9-BCF5-422B-96E5-F600D3421849}" srcOrd="0" destOrd="0" presId="urn:microsoft.com/office/officeart/2018/2/layout/IconLabelList"/>
    <dgm:cxn modelId="{F3768B01-B507-4F04-8B10-F83634C42104}" type="presParOf" srcId="{1265D40E-0938-401F-A926-5233388BBD8E}" destId="{17F9BDAD-3DD7-4ED2-BA71-78EE9E6C8871}" srcOrd="1" destOrd="0" presId="urn:microsoft.com/office/officeart/2018/2/layout/IconLabelList"/>
    <dgm:cxn modelId="{38D0C314-E782-4333-8FC6-EF7483489592}" type="presParOf" srcId="{1265D40E-0938-401F-A926-5233388BBD8E}" destId="{6BEE991E-D4B5-40F5-89F8-5315AD93FC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B6FCA-2B69-4641-8715-6EEF223E54F0}">
      <dsp:nvSpPr>
        <dsp:cNvPr id="0" name=""/>
        <dsp:cNvSpPr/>
      </dsp:nvSpPr>
      <dsp:spPr>
        <a:xfrm>
          <a:off x="0" y="2492"/>
          <a:ext cx="48696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84311-FC15-486F-9DB4-57514CCAB3D1}">
      <dsp:nvSpPr>
        <dsp:cNvPr id="0" name=""/>
        <dsp:cNvSpPr/>
      </dsp:nvSpPr>
      <dsp:spPr>
        <a:xfrm>
          <a:off x="0" y="2492"/>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Python is a simple, easy to learn, powerful, high level and object-oriented programming language.</a:t>
          </a:r>
        </a:p>
      </dsp:txBody>
      <dsp:txXfrm>
        <a:off x="0" y="2492"/>
        <a:ext cx="4869656" cy="850069"/>
      </dsp:txXfrm>
    </dsp:sp>
    <dsp:sp modelId="{F3B11E8B-B5B1-4DD7-A9AC-8FB013044EE9}">
      <dsp:nvSpPr>
        <dsp:cNvPr id="0" name=""/>
        <dsp:cNvSpPr/>
      </dsp:nvSpPr>
      <dsp:spPr>
        <a:xfrm>
          <a:off x="0" y="852561"/>
          <a:ext cx="4869656"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BAEB9-580A-49A0-9D88-B8A394216923}">
      <dsp:nvSpPr>
        <dsp:cNvPr id="0" name=""/>
        <dsp:cNvSpPr/>
      </dsp:nvSpPr>
      <dsp:spPr>
        <a:xfrm>
          <a:off x="0" y="852561"/>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Python is an interpreted scripting language also. Guido Van Rossum is known as the founder of python programming.</a:t>
          </a:r>
        </a:p>
      </dsp:txBody>
      <dsp:txXfrm>
        <a:off x="0" y="852561"/>
        <a:ext cx="4869656" cy="850069"/>
      </dsp:txXfrm>
    </dsp:sp>
    <dsp:sp modelId="{2F37D175-08D5-488C-ABBF-DD9F166A3662}">
      <dsp:nvSpPr>
        <dsp:cNvPr id="0" name=""/>
        <dsp:cNvSpPr/>
      </dsp:nvSpPr>
      <dsp:spPr>
        <a:xfrm>
          <a:off x="0" y="1702630"/>
          <a:ext cx="4869656"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8DF209-9C32-4832-9FCA-2AB68F586CDB}">
      <dsp:nvSpPr>
        <dsp:cNvPr id="0" name=""/>
        <dsp:cNvSpPr/>
      </dsp:nvSpPr>
      <dsp:spPr>
        <a:xfrm>
          <a:off x="0" y="1702630"/>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Python is a general purpose, dynamic, high level and interpreted programming language. </a:t>
          </a:r>
        </a:p>
      </dsp:txBody>
      <dsp:txXfrm>
        <a:off x="0" y="1702630"/>
        <a:ext cx="4869656" cy="850069"/>
      </dsp:txXfrm>
    </dsp:sp>
    <dsp:sp modelId="{B473BFF5-0F33-4C17-9DC1-83E66002DA99}">
      <dsp:nvSpPr>
        <dsp:cNvPr id="0" name=""/>
        <dsp:cNvSpPr/>
      </dsp:nvSpPr>
      <dsp:spPr>
        <a:xfrm>
          <a:off x="0" y="2552699"/>
          <a:ext cx="4869656"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E5C537-5347-4CBC-BA5E-159015F6F6EA}">
      <dsp:nvSpPr>
        <dsp:cNvPr id="0" name=""/>
        <dsp:cNvSpPr/>
      </dsp:nvSpPr>
      <dsp:spPr>
        <a:xfrm>
          <a:off x="0" y="255269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It supports Object Oriented programming approach to develop applications. It is simple and easy to learn and provides lots of high-level data structures.</a:t>
          </a:r>
        </a:p>
      </dsp:txBody>
      <dsp:txXfrm>
        <a:off x="0" y="2552699"/>
        <a:ext cx="4869656" cy="850069"/>
      </dsp:txXfrm>
    </dsp:sp>
    <dsp:sp modelId="{DA308A40-9EA0-41DD-BB22-9D7073B51644}">
      <dsp:nvSpPr>
        <dsp:cNvPr id="0" name=""/>
        <dsp:cNvSpPr/>
      </dsp:nvSpPr>
      <dsp:spPr>
        <a:xfrm>
          <a:off x="0" y="3402769"/>
          <a:ext cx="4869656"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48E98-010C-4160-91B5-C5C74CE5B60E}">
      <dsp:nvSpPr>
        <dsp:cNvPr id="0" name=""/>
        <dsp:cNvSpPr/>
      </dsp:nvSpPr>
      <dsp:spPr>
        <a:xfrm>
          <a:off x="0" y="3402769"/>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Python is easy to learn yet powerful and versatile scripting language which makes it attractive for Application Development.</a:t>
          </a:r>
        </a:p>
      </dsp:txBody>
      <dsp:txXfrm>
        <a:off x="0" y="3402769"/>
        <a:ext cx="4869656" cy="850069"/>
      </dsp:txXfrm>
    </dsp:sp>
    <dsp:sp modelId="{33FF15BF-6B3E-4DA8-AC37-4FAA2A922A35}">
      <dsp:nvSpPr>
        <dsp:cNvPr id="0" name=""/>
        <dsp:cNvSpPr/>
      </dsp:nvSpPr>
      <dsp:spPr>
        <a:xfrm>
          <a:off x="0" y="4252838"/>
          <a:ext cx="4869656"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B925B-95C7-4187-8602-6ADB0334A723}">
      <dsp:nvSpPr>
        <dsp:cNvPr id="0" name=""/>
        <dsp:cNvSpPr/>
      </dsp:nvSpPr>
      <dsp:spPr>
        <a:xfrm>
          <a:off x="0" y="4252838"/>
          <a:ext cx="4869656"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Python's syntax and dynamic typing with its interpreted nature, makes it an ideal language for scripting and rapid application development.</a:t>
          </a:r>
        </a:p>
      </dsp:txBody>
      <dsp:txXfrm>
        <a:off x="0" y="4252838"/>
        <a:ext cx="4869656"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51C78-DB17-4248-A2C2-E905775E959F}">
      <dsp:nvSpPr>
        <dsp:cNvPr id="0" name=""/>
        <dsp:cNvSpPr/>
      </dsp:nvSpPr>
      <dsp:spPr>
        <a:xfrm>
          <a:off x="537299" y="140615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03103-227F-4660-BBA2-D5C1045B2E22}">
      <dsp:nvSpPr>
        <dsp:cNvPr id="0" name=""/>
        <dsp:cNvSpPr/>
      </dsp:nvSpPr>
      <dsp:spPr>
        <a:xfrm>
          <a:off x="42299" y="2542007"/>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Python supports multiple programming pattern, including object oriented, imperative and functional or procedural programming styles.</a:t>
          </a:r>
        </a:p>
      </dsp:txBody>
      <dsp:txXfrm>
        <a:off x="42299" y="2542007"/>
        <a:ext cx="1800000" cy="1035000"/>
      </dsp:txXfrm>
    </dsp:sp>
    <dsp:sp modelId="{45E1BCEF-4CCD-4724-B67D-D8D2D3D5814D}">
      <dsp:nvSpPr>
        <dsp:cNvPr id="0" name=""/>
        <dsp:cNvSpPr/>
      </dsp:nvSpPr>
      <dsp:spPr>
        <a:xfrm>
          <a:off x="2652300" y="140615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3EB3C-ADF4-4A2C-9D97-8CB3DE3BCFB6}">
      <dsp:nvSpPr>
        <dsp:cNvPr id="0" name=""/>
        <dsp:cNvSpPr/>
      </dsp:nvSpPr>
      <dsp:spPr>
        <a:xfrm>
          <a:off x="2157300" y="2542007"/>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Python is not intended to work on special area such as web programming. That is why it is known as multipurpose because it can be used with web, enterprise, 3D CAD etc.</a:t>
          </a:r>
        </a:p>
      </dsp:txBody>
      <dsp:txXfrm>
        <a:off x="2157300" y="2542007"/>
        <a:ext cx="1800000" cy="1035000"/>
      </dsp:txXfrm>
    </dsp:sp>
    <dsp:sp modelId="{03C93AA9-BB2B-4769-918C-AAD0DA957014}">
      <dsp:nvSpPr>
        <dsp:cNvPr id="0" name=""/>
        <dsp:cNvSpPr/>
      </dsp:nvSpPr>
      <dsp:spPr>
        <a:xfrm>
          <a:off x="4767300" y="140615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35314-31CC-4F62-8C20-076B7E48C6BB}">
      <dsp:nvSpPr>
        <dsp:cNvPr id="0" name=""/>
        <dsp:cNvSpPr/>
      </dsp:nvSpPr>
      <dsp:spPr>
        <a:xfrm>
          <a:off x="4272300" y="2542007"/>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don't need to use data types to declare variable because it is dynamically typed so we can write a=10 to assign an integer value in an integer variable.</a:t>
          </a:r>
        </a:p>
      </dsp:txBody>
      <dsp:txXfrm>
        <a:off x="4272300" y="2542007"/>
        <a:ext cx="1800000" cy="1035000"/>
      </dsp:txXfrm>
    </dsp:sp>
    <dsp:sp modelId="{7CA51FB9-BCF5-422B-96E5-F600D3421849}">
      <dsp:nvSpPr>
        <dsp:cNvPr id="0" name=""/>
        <dsp:cNvSpPr/>
      </dsp:nvSpPr>
      <dsp:spPr>
        <a:xfrm>
          <a:off x="6882300" y="140615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EE991E-D4B5-40F5-89F8-5315AD93FC3D}">
      <dsp:nvSpPr>
        <dsp:cNvPr id="0" name=""/>
        <dsp:cNvSpPr/>
      </dsp:nvSpPr>
      <dsp:spPr>
        <a:xfrm>
          <a:off x="6387300" y="2542007"/>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Python makes the development and debugging fast because there is no compilation step included in python development and edit-test-debug cycle is very fast.</a:t>
          </a:r>
        </a:p>
      </dsp:txBody>
      <dsp:txXfrm>
        <a:off x="6387300" y="2542007"/>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FDC89748-FC85-45FA-A2FD-A4C0F873EC8E}"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75979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E147E-E9B0-4E98-AB14-692233D94B82}"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354368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405549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198091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294521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298337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36005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393134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117961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149374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E147E-E9B0-4E98-AB14-692233D94B8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135321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E147E-E9B0-4E98-AB14-692233D94B82}"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387257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EE147E-E9B0-4E98-AB14-692233D94B82}"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29748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EE147E-E9B0-4E98-AB14-692233D94B82}"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64632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E147E-E9B0-4E98-AB14-692233D94B82}"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406614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E147E-E9B0-4E98-AB14-692233D94B82}"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29602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E147E-E9B0-4E98-AB14-692233D94B82}"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9748-FC85-45FA-A2FD-A4C0F873EC8E}" type="slidenum">
              <a:rPr lang="en-US" smtClean="0"/>
              <a:t>‹#›</a:t>
            </a:fld>
            <a:endParaRPr lang="en-US"/>
          </a:p>
        </p:txBody>
      </p:sp>
    </p:spTree>
    <p:extLst>
      <p:ext uri="{BB962C8B-B14F-4D97-AF65-F5344CB8AC3E}">
        <p14:creationId xmlns:p14="http://schemas.microsoft.com/office/powerpoint/2010/main" val="125064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EE147E-E9B0-4E98-AB14-692233D94B82}" type="datetimeFigureOut">
              <a:rPr lang="en-US" smtClean="0"/>
              <a:t>1/14/2024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C89748-FC85-45FA-A2FD-A4C0F873EC8E}" type="slidenum">
              <a:rPr lang="en-US" smtClean="0"/>
              <a:t>‹#›</a:t>
            </a:fld>
            <a:endParaRPr lang="en-US"/>
          </a:p>
        </p:txBody>
      </p:sp>
    </p:spTree>
    <p:extLst>
      <p:ext uri="{BB962C8B-B14F-4D97-AF65-F5344CB8AC3E}">
        <p14:creationId xmlns:p14="http://schemas.microsoft.com/office/powerpoint/2010/main" val="86039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101010 data lines to infinity">
            <a:extLst>
              <a:ext uri="{FF2B5EF4-FFF2-40B4-BE49-F238E27FC236}">
                <a16:creationId xmlns:a16="http://schemas.microsoft.com/office/drawing/2014/main" id="{D9D715BD-1886-9C2B-8D9B-BAEDDF874026}"/>
              </a:ext>
            </a:extLst>
          </p:cNvPr>
          <p:cNvPicPr>
            <a:picLocks noChangeAspect="1"/>
          </p:cNvPicPr>
          <p:nvPr/>
        </p:nvPicPr>
        <p:blipFill rotWithShape="1">
          <a:blip r:embed="rId2">
            <a:alphaModFix amt="35000"/>
          </a:blip>
          <a:srcRect l="8586" r="5082" b="1"/>
          <a:stretch/>
        </p:blipFill>
        <p:spPr>
          <a:xfrm>
            <a:off x="20" y="10"/>
            <a:ext cx="9143980" cy="6857990"/>
          </a:xfrm>
          <a:prstGeom prst="rect">
            <a:avLst/>
          </a:prstGeom>
        </p:spPr>
      </p:pic>
      <p:sp>
        <p:nvSpPr>
          <p:cNvPr id="2" name="Title 1"/>
          <p:cNvSpPr>
            <a:spLocks noGrp="1"/>
          </p:cNvSpPr>
          <p:nvPr>
            <p:ph type="ctrTitle"/>
          </p:nvPr>
        </p:nvSpPr>
        <p:spPr>
          <a:xfrm>
            <a:off x="2196300" y="1380068"/>
            <a:ext cx="6430967" cy="2616199"/>
          </a:xfrm>
        </p:spPr>
        <p:txBody>
          <a:bodyPr>
            <a:normAutofit/>
          </a:bodyPr>
          <a:lstStyle/>
          <a:p>
            <a:r>
              <a:rPr lang="en-US" dirty="0"/>
              <a:t>Python Programming Language</a:t>
            </a:r>
          </a:p>
        </p:txBody>
      </p:sp>
      <p:grpSp>
        <p:nvGrpSpPr>
          <p:cNvPr id="8" name="Group 7">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9"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txBody>
            <a:bodyPr/>
            <a:lstStyle/>
            <a:p>
              <a:endParaRPr lang="en-US"/>
            </a:p>
          </p:txBody>
        </p:sp>
        <p:sp>
          <p:nvSpPr>
            <p:cNvPr id="10"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txBody>
            <a:bodyPr/>
            <a:lstStyle/>
            <a:p>
              <a:endParaRPr lang="en-US"/>
            </a:p>
          </p:txBody>
        </p:sp>
        <p:sp>
          <p:nvSpPr>
            <p:cNvPr id="11"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txBody>
            <a:bodyPr/>
            <a:lstStyle/>
            <a:p>
              <a:endParaRPr lang="en-US"/>
            </a:p>
          </p:txBody>
        </p:sp>
        <p:sp>
          <p:nvSpPr>
            <p:cNvPr id="12"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txBody>
            <a:bodyPr/>
            <a:lstStyle/>
            <a:p>
              <a:endParaRPr lang="en-US"/>
            </a:p>
          </p:txBody>
        </p:sp>
        <p:sp>
          <p:nvSpPr>
            <p:cNvPr id="13"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txBody>
            <a:bodyPr/>
            <a:lstStyle/>
            <a:p>
              <a:endParaRPr lang="en-US"/>
            </a:p>
          </p:txBody>
        </p:sp>
        <p:sp>
          <p:nvSpPr>
            <p:cNvPr id="14"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txBody>
            <a:bodyPr/>
            <a:lstStyle/>
            <a:p>
              <a:endParaRPr lang="en-US"/>
            </a:p>
          </p:txBody>
        </p:sp>
      </p:grpSp>
    </p:spTree>
    <p:extLst>
      <p:ext uri="{BB962C8B-B14F-4D97-AF65-F5344CB8AC3E}">
        <p14:creationId xmlns:p14="http://schemas.microsoft.com/office/powerpoint/2010/main" val="28660141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b="1" u="sng" dirty="0">
                <a:solidFill>
                  <a:srgbClr val="FF0000"/>
                </a:solidFill>
              </a:rPr>
              <a:t>Anaconda Distribution</a:t>
            </a:r>
            <a:endParaRPr lang="en-US" sz="3200"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a:t>The Most Trusted Distribution for Data Science.</a:t>
            </a:r>
          </a:p>
          <a:p>
            <a:r>
              <a:rPr lang="en-US" dirty="0"/>
              <a:t>Anaconda® is a </a:t>
            </a:r>
            <a:r>
              <a:rPr lang="en-US" dirty="0">
                <a:solidFill>
                  <a:srgbClr val="7030A0"/>
                </a:solidFill>
              </a:rPr>
              <a:t>package manager</a:t>
            </a:r>
            <a:r>
              <a:rPr lang="en-US" dirty="0"/>
              <a:t>, an </a:t>
            </a:r>
            <a:r>
              <a:rPr lang="en-US" dirty="0">
                <a:solidFill>
                  <a:srgbClr val="7030A0"/>
                </a:solidFill>
              </a:rPr>
              <a:t>environment manager</a:t>
            </a:r>
            <a:r>
              <a:rPr lang="en-US" dirty="0"/>
              <a:t>, a </a:t>
            </a:r>
            <a:r>
              <a:rPr lang="en-US" dirty="0">
                <a:solidFill>
                  <a:srgbClr val="7030A0"/>
                </a:solidFill>
              </a:rPr>
              <a:t>Python/R data science distribution</a:t>
            </a:r>
            <a:r>
              <a:rPr lang="en-US" dirty="0"/>
              <a:t>, and a collection of over </a:t>
            </a:r>
            <a:r>
              <a:rPr lang="en-US" dirty="0">
                <a:solidFill>
                  <a:srgbClr val="FF0000"/>
                </a:solidFill>
              </a:rPr>
              <a:t>1,500+ open source packages</a:t>
            </a:r>
            <a:r>
              <a:rPr lang="en-US" dirty="0"/>
              <a:t>. </a:t>
            </a:r>
          </a:p>
          <a:p>
            <a:r>
              <a:rPr lang="en-US" dirty="0"/>
              <a:t>Anaconda is free and easy to install. </a:t>
            </a:r>
          </a:p>
          <a:p>
            <a:endParaRPr lang="en-US" sz="2200" dirty="0"/>
          </a:p>
          <a:p>
            <a:pPr marL="0" indent="0">
              <a:buNone/>
            </a:pPr>
            <a:r>
              <a:rPr lang="en-US" b="1" u="sng" dirty="0">
                <a:solidFill>
                  <a:srgbClr val="FF0000"/>
                </a:solidFill>
              </a:rPr>
              <a:t>Packages available in Anaconda</a:t>
            </a:r>
          </a:p>
          <a:p>
            <a:pPr marL="0" indent="0">
              <a:buNone/>
            </a:pPr>
            <a:endParaRPr lang="en-US" sz="1900" b="1" u="sng" dirty="0">
              <a:solidFill>
                <a:srgbClr val="FF0000"/>
              </a:solidFill>
            </a:endParaRPr>
          </a:p>
          <a:p>
            <a:r>
              <a:rPr lang="en-US" dirty="0"/>
              <a:t>Over </a:t>
            </a:r>
            <a:r>
              <a:rPr lang="en-US" dirty="0">
                <a:solidFill>
                  <a:srgbClr val="0070C0"/>
                </a:solidFill>
              </a:rPr>
              <a:t>200 packages </a:t>
            </a:r>
            <a:r>
              <a:rPr lang="en-US" dirty="0"/>
              <a:t>are automatically installed with Anaconda.</a:t>
            </a:r>
          </a:p>
          <a:p>
            <a:r>
              <a:rPr lang="en-US" dirty="0"/>
              <a:t>Over </a:t>
            </a:r>
            <a:r>
              <a:rPr lang="en-US" dirty="0">
                <a:solidFill>
                  <a:srgbClr val="002060"/>
                </a:solidFill>
              </a:rPr>
              <a:t>2000 additional open source packages (including R) </a:t>
            </a:r>
            <a:r>
              <a:rPr lang="en-US" dirty="0"/>
              <a:t>can be individually installed from the Anaconda repository with the </a:t>
            </a:r>
            <a:r>
              <a:rPr lang="en-US" dirty="0" err="1">
                <a:solidFill>
                  <a:srgbClr val="FF0000"/>
                </a:solidFill>
              </a:rPr>
              <a:t>conda</a:t>
            </a:r>
            <a:r>
              <a:rPr lang="en-US" dirty="0">
                <a:solidFill>
                  <a:srgbClr val="FF0000"/>
                </a:solidFill>
              </a:rPr>
              <a:t> install command</a:t>
            </a:r>
            <a:r>
              <a:rPr lang="en-US" dirty="0"/>
              <a:t>.</a:t>
            </a:r>
          </a:p>
          <a:p>
            <a:r>
              <a:rPr lang="en-US" dirty="0">
                <a:solidFill>
                  <a:srgbClr val="C00000"/>
                </a:solidFill>
              </a:rPr>
              <a:t>Thousands</a:t>
            </a:r>
            <a:r>
              <a:rPr lang="en-US" dirty="0"/>
              <a:t> of other </a:t>
            </a:r>
            <a:r>
              <a:rPr lang="en-US" dirty="0">
                <a:solidFill>
                  <a:srgbClr val="C00000"/>
                </a:solidFill>
              </a:rPr>
              <a:t>packages</a:t>
            </a:r>
            <a:r>
              <a:rPr lang="en-US" dirty="0"/>
              <a:t> are available from </a:t>
            </a:r>
            <a:r>
              <a:rPr lang="en-US" dirty="0">
                <a:solidFill>
                  <a:srgbClr val="C00000"/>
                </a:solidFill>
              </a:rPr>
              <a:t>Anaconda Cloud</a:t>
            </a:r>
            <a:r>
              <a:rPr lang="en-US" dirty="0"/>
              <a:t>.</a:t>
            </a:r>
          </a:p>
          <a:p>
            <a:r>
              <a:rPr lang="en-US" dirty="0"/>
              <a:t>You can download other </a:t>
            </a:r>
            <a:r>
              <a:rPr lang="en-US" dirty="0">
                <a:solidFill>
                  <a:srgbClr val="C00000"/>
                </a:solidFill>
              </a:rPr>
              <a:t>packages</a:t>
            </a:r>
            <a:r>
              <a:rPr lang="en-US" dirty="0"/>
              <a:t> using the </a:t>
            </a:r>
            <a:r>
              <a:rPr lang="en-US" dirty="0">
                <a:solidFill>
                  <a:srgbClr val="C00000"/>
                </a:solidFill>
              </a:rPr>
              <a:t>pip install command </a:t>
            </a:r>
            <a:r>
              <a:rPr lang="en-US" dirty="0"/>
              <a:t>that is installed with Anaconda. </a:t>
            </a:r>
          </a:p>
          <a:p>
            <a:endParaRPr lang="en-US" dirty="0"/>
          </a:p>
          <a:p>
            <a:r>
              <a:rPr lang="en-US" dirty="0"/>
              <a:t>Download Anaconda from : https://www.anaconda.com/distribution/</a:t>
            </a:r>
          </a:p>
          <a:p>
            <a:pPr marL="0" indent="0">
              <a:buNone/>
            </a:pPr>
            <a:endParaRPr lang="en-US" dirty="0"/>
          </a:p>
        </p:txBody>
      </p:sp>
    </p:spTree>
    <p:extLst>
      <p:ext uri="{BB962C8B-B14F-4D97-AF65-F5344CB8AC3E}">
        <p14:creationId xmlns:p14="http://schemas.microsoft.com/office/powerpoint/2010/main" val="26601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a:solidFill>
                  <a:srgbClr val="C00000"/>
                </a:solidFill>
              </a:rPr>
              <a:t>Python Variables</a:t>
            </a:r>
          </a:p>
        </p:txBody>
      </p:sp>
      <p:sp>
        <p:nvSpPr>
          <p:cNvPr id="3" name="Content Placeholder 2"/>
          <p:cNvSpPr>
            <a:spLocks noGrp="1"/>
          </p:cNvSpPr>
          <p:nvPr>
            <p:ph idx="1"/>
          </p:nvPr>
        </p:nvSpPr>
        <p:spPr>
          <a:xfrm>
            <a:off x="457200" y="1143000"/>
            <a:ext cx="8229600" cy="4983163"/>
          </a:xfrm>
        </p:spPr>
        <p:txBody>
          <a:bodyPr>
            <a:normAutofit/>
          </a:bodyPr>
          <a:lstStyle/>
          <a:p>
            <a:r>
              <a:rPr lang="en-US" sz="2600" dirty="0"/>
              <a:t>Variable is a name which is used to </a:t>
            </a:r>
            <a:r>
              <a:rPr lang="en-US" sz="2600" dirty="0">
                <a:solidFill>
                  <a:srgbClr val="002060"/>
                </a:solidFill>
              </a:rPr>
              <a:t>refer memory location</a:t>
            </a:r>
            <a:r>
              <a:rPr lang="en-US" sz="2600" dirty="0"/>
              <a:t>. Variable also known as identifier and used to hold value.</a:t>
            </a:r>
            <a:endParaRPr lang="en-US" sz="2400" dirty="0"/>
          </a:p>
          <a:p>
            <a:r>
              <a:rPr lang="en-US" sz="2600" dirty="0"/>
              <a:t>In Python, we don't need to specify the </a:t>
            </a:r>
            <a:r>
              <a:rPr lang="en-US" sz="2600" dirty="0">
                <a:solidFill>
                  <a:srgbClr val="002060"/>
                </a:solidFill>
              </a:rPr>
              <a:t>type of variable </a:t>
            </a:r>
            <a:r>
              <a:rPr lang="en-US" sz="2600" dirty="0"/>
              <a:t>because Python is a </a:t>
            </a:r>
            <a:r>
              <a:rPr lang="en-US" sz="2600" dirty="0">
                <a:solidFill>
                  <a:srgbClr val="002060"/>
                </a:solidFill>
              </a:rPr>
              <a:t>type infer language </a:t>
            </a:r>
            <a:r>
              <a:rPr lang="en-US" sz="2600" dirty="0"/>
              <a:t>and </a:t>
            </a:r>
            <a:r>
              <a:rPr lang="en-US" sz="2600" dirty="0">
                <a:solidFill>
                  <a:srgbClr val="002060"/>
                </a:solidFill>
              </a:rPr>
              <a:t>smart </a:t>
            </a:r>
            <a:r>
              <a:rPr lang="en-US" sz="2600" dirty="0"/>
              <a:t>enough to get variable type.</a:t>
            </a:r>
            <a:endParaRPr lang="en-US" sz="2400" dirty="0"/>
          </a:p>
          <a:p>
            <a:r>
              <a:rPr lang="en-US" sz="2600" dirty="0"/>
              <a:t>Variable names can be a group of both </a:t>
            </a:r>
            <a:r>
              <a:rPr lang="en-US" sz="2600" dirty="0">
                <a:solidFill>
                  <a:srgbClr val="C00000"/>
                </a:solidFill>
              </a:rPr>
              <a:t>letters and digits</a:t>
            </a:r>
            <a:r>
              <a:rPr lang="en-US" sz="2600" dirty="0"/>
              <a:t>, but they have to begin with a letter or an underscore.</a:t>
            </a:r>
          </a:p>
          <a:p>
            <a:r>
              <a:rPr lang="en-US" sz="2600" dirty="0"/>
              <a:t>It is recommended to use </a:t>
            </a:r>
            <a:r>
              <a:rPr lang="en-US" sz="2600" dirty="0">
                <a:solidFill>
                  <a:srgbClr val="C00000"/>
                </a:solidFill>
              </a:rPr>
              <a:t>lowercase letters </a:t>
            </a:r>
            <a:r>
              <a:rPr lang="en-US" sz="2600" dirty="0"/>
              <a:t>for variable name. Rahul and </a:t>
            </a:r>
            <a:r>
              <a:rPr lang="en-US" sz="2600" dirty="0" err="1"/>
              <a:t>rahul</a:t>
            </a:r>
            <a:r>
              <a:rPr lang="en-US" sz="2600" dirty="0"/>
              <a:t> both are two different variables.</a:t>
            </a:r>
          </a:p>
          <a:p>
            <a:endParaRPr lang="en-US" dirty="0"/>
          </a:p>
        </p:txBody>
      </p:sp>
    </p:spTree>
    <p:extLst>
      <p:ext uri="{BB962C8B-B14F-4D97-AF65-F5344CB8AC3E}">
        <p14:creationId xmlns:p14="http://schemas.microsoft.com/office/powerpoint/2010/main" val="393589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solidFill>
                  <a:srgbClr val="C00000"/>
                </a:solidFill>
              </a:rPr>
              <a:t>Identifier Naming</a:t>
            </a:r>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sz="3600" dirty="0"/>
              <a:t>Variables are the example of identifiers. An Identifier is used to identify the literals used in the program. </a:t>
            </a:r>
          </a:p>
          <a:p>
            <a:pPr marL="0" indent="0">
              <a:buNone/>
            </a:pPr>
            <a:r>
              <a:rPr lang="en-US" sz="3600" dirty="0"/>
              <a:t>	The rules to name an identifier are given below.</a:t>
            </a:r>
          </a:p>
          <a:p>
            <a:pPr lvl="0">
              <a:lnSpc>
                <a:spcPct val="120000"/>
              </a:lnSpc>
            </a:pPr>
            <a:r>
              <a:rPr lang="en-US" sz="3600" dirty="0"/>
              <a:t>The first character of the variable must be an </a:t>
            </a:r>
            <a:r>
              <a:rPr lang="en-US" sz="3600" dirty="0">
                <a:solidFill>
                  <a:srgbClr val="C00000"/>
                </a:solidFill>
              </a:rPr>
              <a:t>alphabet or underscore </a:t>
            </a:r>
            <a:r>
              <a:rPr lang="en-US" sz="3600" dirty="0"/>
              <a:t>( _ ).</a:t>
            </a:r>
          </a:p>
          <a:p>
            <a:pPr lvl="0">
              <a:lnSpc>
                <a:spcPct val="120000"/>
              </a:lnSpc>
            </a:pPr>
            <a:r>
              <a:rPr lang="en-US" sz="3600" dirty="0"/>
              <a:t>All the characters except the first character may be an alphabet of lower-case(a-z), upper-case (A-Z), underscore or digit (0-9).</a:t>
            </a:r>
          </a:p>
          <a:p>
            <a:pPr lvl="0">
              <a:lnSpc>
                <a:spcPct val="120000"/>
              </a:lnSpc>
            </a:pPr>
            <a:r>
              <a:rPr lang="en-US" sz="3600" dirty="0"/>
              <a:t>Identifier name must </a:t>
            </a:r>
            <a:r>
              <a:rPr lang="en-US" sz="3600" dirty="0">
                <a:solidFill>
                  <a:srgbClr val="C00000"/>
                </a:solidFill>
              </a:rPr>
              <a:t>not contain </a:t>
            </a:r>
            <a:r>
              <a:rPr lang="en-US" sz="3600" dirty="0"/>
              <a:t>any </a:t>
            </a:r>
            <a:r>
              <a:rPr lang="en-US" sz="3600" dirty="0">
                <a:solidFill>
                  <a:srgbClr val="C00000"/>
                </a:solidFill>
              </a:rPr>
              <a:t>white-space, or special character </a:t>
            </a:r>
            <a:r>
              <a:rPr lang="en-US" sz="3600" dirty="0"/>
              <a:t>(!, @, #, %, ^, &amp;, *).</a:t>
            </a:r>
          </a:p>
          <a:p>
            <a:pPr lvl="0">
              <a:lnSpc>
                <a:spcPct val="120000"/>
              </a:lnSpc>
            </a:pPr>
            <a:r>
              <a:rPr lang="en-US" sz="3600" dirty="0"/>
              <a:t>Identifier name must not be similar to any </a:t>
            </a:r>
            <a:r>
              <a:rPr lang="en-US" sz="3600" dirty="0">
                <a:solidFill>
                  <a:srgbClr val="C00000"/>
                </a:solidFill>
              </a:rPr>
              <a:t>keyword</a:t>
            </a:r>
            <a:r>
              <a:rPr lang="en-US" sz="3600" dirty="0"/>
              <a:t> defined in the language.</a:t>
            </a:r>
          </a:p>
          <a:p>
            <a:pPr lvl="0">
              <a:lnSpc>
                <a:spcPct val="120000"/>
              </a:lnSpc>
            </a:pPr>
            <a:r>
              <a:rPr lang="en-US" sz="3600" dirty="0"/>
              <a:t>Identifier names are </a:t>
            </a:r>
            <a:r>
              <a:rPr lang="en-US" sz="3600" dirty="0">
                <a:solidFill>
                  <a:srgbClr val="C00000"/>
                </a:solidFill>
              </a:rPr>
              <a:t>case sensitive </a:t>
            </a:r>
            <a:r>
              <a:rPr lang="en-US" sz="3600" dirty="0"/>
              <a:t>for example my name, and </a:t>
            </a:r>
            <a:r>
              <a:rPr lang="en-US" sz="3600" dirty="0" err="1"/>
              <a:t>MyName</a:t>
            </a:r>
            <a:r>
              <a:rPr lang="en-US" sz="3600" dirty="0"/>
              <a:t> is not the same.</a:t>
            </a:r>
          </a:p>
          <a:p>
            <a:pPr lvl="0">
              <a:lnSpc>
                <a:spcPct val="120000"/>
              </a:lnSpc>
            </a:pPr>
            <a:r>
              <a:rPr lang="en-US" sz="3600" dirty="0"/>
              <a:t>Examples of valid identifiers : a123, _n, n_9, etc.</a:t>
            </a:r>
          </a:p>
          <a:p>
            <a:pPr lvl="0">
              <a:lnSpc>
                <a:spcPct val="120000"/>
              </a:lnSpc>
            </a:pPr>
            <a:r>
              <a:rPr lang="en-US" sz="3600" dirty="0"/>
              <a:t>Examples of invalid identifiers: 1a, n%4, n 9, etc.</a:t>
            </a:r>
          </a:p>
          <a:p>
            <a:endParaRPr lang="en-US" dirty="0"/>
          </a:p>
        </p:txBody>
      </p:sp>
    </p:spTree>
    <p:extLst>
      <p:ext uri="{BB962C8B-B14F-4D97-AF65-F5344CB8AC3E}">
        <p14:creationId xmlns:p14="http://schemas.microsoft.com/office/powerpoint/2010/main" val="350588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sz="3600" dirty="0">
                <a:solidFill>
                  <a:srgbClr val="C00000"/>
                </a:solidFill>
              </a:rPr>
            </a:br>
            <a:r>
              <a:rPr lang="en-US" sz="3600" dirty="0">
                <a:solidFill>
                  <a:srgbClr val="C00000"/>
                </a:solidFill>
              </a:rPr>
              <a:t>Declaring Variable and Assigning Values</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lstStyle/>
          <a:p>
            <a:r>
              <a:rPr lang="en-US" sz="2400" dirty="0"/>
              <a:t>Python does not bound us to declare variable before using in the application. It allows us to create variable at required time.</a:t>
            </a:r>
          </a:p>
          <a:p>
            <a:r>
              <a:rPr lang="en-US" sz="2400" dirty="0"/>
              <a:t>We don't need to </a:t>
            </a:r>
            <a:r>
              <a:rPr lang="en-US" sz="2400" dirty="0">
                <a:solidFill>
                  <a:srgbClr val="C00000"/>
                </a:solidFill>
              </a:rPr>
              <a:t>declare explicitly </a:t>
            </a:r>
            <a:r>
              <a:rPr lang="en-US" sz="2400" dirty="0"/>
              <a:t>variable in Python. When we assign any value to the variable that variable is declared automatically.</a:t>
            </a:r>
          </a:p>
          <a:p>
            <a:endParaRPr lang="en-US" dirty="0"/>
          </a:p>
        </p:txBody>
      </p:sp>
      <p:pic>
        <p:nvPicPr>
          <p:cNvPr id="4" name="Picture 3"/>
          <p:cNvPicPr/>
          <p:nvPr/>
        </p:nvPicPr>
        <p:blipFill>
          <a:blip r:embed="rId2"/>
          <a:stretch>
            <a:fillRect/>
          </a:stretch>
        </p:blipFill>
        <p:spPr>
          <a:xfrm>
            <a:off x="1933575" y="3374062"/>
            <a:ext cx="5276850" cy="2486025"/>
          </a:xfrm>
          <a:prstGeom prst="rect">
            <a:avLst/>
          </a:prstGeom>
        </p:spPr>
      </p:pic>
    </p:spTree>
    <p:extLst>
      <p:ext uri="{BB962C8B-B14F-4D97-AF65-F5344CB8AC3E}">
        <p14:creationId xmlns:p14="http://schemas.microsoft.com/office/powerpoint/2010/main" val="244344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08" y="3505200"/>
            <a:ext cx="4191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9208" y="609600"/>
            <a:ext cx="8229600" cy="2200602"/>
          </a:xfrm>
          <a:prstGeom prst="rect">
            <a:avLst/>
          </a:prstGeom>
        </p:spPr>
        <p:txBody>
          <a:bodyPr wrap="square">
            <a:spAutoFit/>
          </a:bodyPr>
          <a:lstStyle/>
          <a:p>
            <a:r>
              <a:rPr lang="en-US" b="1" u="sng" dirty="0">
                <a:solidFill>
                  <a:srgbClr val="C00000"/>
                </a:solidFill>
              </a:rPr>
              <a:t>Multiple Assignment</a:t>
            </a:r>
          </a:p>
          <a:p>
            <a:endParaRPr lang="en-US" sz="1100" b="1" u="sng" dirty="0">
              <a:solidFill>
                <a:srgbClr val="C00000"/>
              </a:solidFill>
            </a:endParaRPr>
          </a:p>
          <a:p>
            <a:r>
              <a:rPr lang="en-US" dirty="0"/>
              <a:t>Python allows us to assign a value to multiple variables in a single statement which is also known as </a:t>
            </a:r>
            <a:r>
              <a:rPr lang="en-US" dirty="0">
                <a:solidFill>
                  <a:srgbClr val="C00000"/>
                </a:solidFill>
              </a:rPr>
              <a:t>multiple assignment</a:t>
            </a:r>
            <a:r>
              <a:rPr lang="en-US" dirty="0"/>
              <a:t>.</a:t>
            </a:r>
          </a:p>
          <a:p>
            <a:endParaRPr lang="en-US" dirty="0"/>
          </a:p>
          <a:p>
            <a:r>
              <a:rPr lang="en-US" dirty="0"/>
              <a:t>We can apply </a:t>
            </a:r>
            <a:r>
              <a:rPr lang="en-US" dirty="0">
                <a:solidFill>
                  <a:srgbClr val="C00000"/>
                </a:solidFill>
              </a:rPr>
              <a:t>multiple assignments </a:t>
            </a:r>
            <a:r>
              <a:rPr lang="en-US" dirty="0"/>
              <a:t>in </a:t>
            </a:r>
            <a:r>
              <a:rPr lang="en-US" dirty="0">
                <a:solidFill>
                  <a:srgbClr val="C00000"/>
                </a:solidFill>
              </a:rPr>
              <a:t>two ways </a:t>
            </a:r>
            <a:r>
              <a:rPr lang="en-US" dirty="0"/>
              <a:t>either by </a:t>
            </a:r>
          </a:p>
          <a:p>
            <a:pPr marL="285750" indent="-285750">
              <a:buFontTx/>
              <a:buChar char="-"/>
            </a:pPr>
            <a:r>
              <a:rPr lang="en-US" dirty="0"/>
              <a:t>assigning a single value to multiple variables </a:t>
            </a:r>
          </a:p>
          <a:p>
            <a:pPr marL="285750" indent="-285750">
              <a:buFontTx/>
              <a:buChar char="-"/>
            </a:pPr>
            <a:r>
              <a:rPr lang="en-US" dirty="0"/>
              <a:t>or assigning multiple values to multiple variables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3429000"/>
            <a:ext cx="42005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18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Python Data Types</a:t>
            </a:r>
            <a:endParaRPr lang="en-US" dirty="0"/>
          </a:p>
        </p:txBody>
      </p:sp>
      <p:sp>
        <p:nvSpPr>
          <p:cNvPr id="3" name="Content Placeholder 2"/>
          <p:cNvSpPr>
            <a:spLocks noGrp="1"/>
          </p:cNvSpPr>
          <p:nvPr>
            <p:ph idx="1"/>
          </p:nvPr>
        </p:nvSpPr>
        <p:spPr>
          <a:xfrm>
            <a:off x="719666" y="1828800"/>
            <a:ext cx="8229600" cy="4830763"/>
          </a:xfrm>
        </p:spPr>
        <p:txBody>
          <a:bodyPr>
            <a:normAutofit fontScale="85000" lnSpcReduction="20000"/>
          </a:bodyPr>
          <a:lstStyle/>
          <a:p>
            <a:pPr algn="just"/>
            <a:r>
              <a:rPr lang="en-US" sz="2400" dirty="0"/>
              <a:t>Variables can hold values of different data types. </a:t>
            </a:r>
          </a:p>
          <a:p>
            <a:r>
              <a:rPr lang="en-US" sz="2400" dirty="0"/>
              <a:t>Every value in Python has a datatype. Since everything is an object in Python programming, data types are actually classes and variables are instance (object) of these classes.</a:t>
            </a:r>
          </a:p>
          <a:p>
            <a:pPr algn="just"/>
            <a:endParaRPr lang="en-US" sz="2400" dirty="0"/>
          </a:p>
          <a:p>
            <a:pPr algn="just"/>
            <a:r>
              <a:rPr lang="en-US" sz="2400" dirty="0"/>
              <a:t>Python is a </a:t>
            </a:r>
            <a:r>
              <a:rPr lang="en-US" sz="2400" dirty="0">
                <a:solidFill>
                  <a:srgbClr val="C00000"/>
                </a:solidFill>
              </a:rPr>
              <a:t>dynamically typed language </a:t>
            </a:r>
            <a:r>
              <a:rPr lang="en-US" sz="2400" dirty="0"/>
              <a:t>hence we need not define the type of the variable while declaring it. The interpreter implicitly binds the value with its type.</a:t>
            </a:r>
          </a:p>
          <a:p>
            <a:pPr algn="just"/>
            <a:endParaRPr lang="en-US" sz="2000" dirty="0"/>
          </a:p>
          <a:p>
            <a:pPr algn="just"/>
            <a:r>
              <a:rPr lang="en-US" sz="2400" dirty="0"/>
              <a:t>Python enables us to check the type of the variable used in the program. Python provides us the </a:t>
            </a:r>
            <a:r>
              <a:rPr lang="en-US" sz="2400" b="1" dirty="0">
                <a:solidFill>
                  <a:srgbClr val="C00000"/>
                </a:solidFill>
              </a:rPr>
              <a:t>type()</a:t>
            </a:r>
            <a:r>
              <a:rPr lang="en-US" sz="2400" dirty="0">
                <a:solidFill>
                  <a:srgbClr val="C00000"/>
                </a:solidFill>
              </a:rPr>
              <a:t> function </a:t>
            </a:r>
            <a:r>
              <a:rPr lang="en-US" sz="2400" dirty="0"/>
              <a:t>which returns the type of the variable passed.</a:t>
            </a:r>
          </a:p>
          <a:p>
            <a:pPr algn="just"/>
            <a:endParaRPr lang="en-US" sz="2000" dirty="0"/>
          </a:p>
          <a:p>
            <a:pPr algn="just"/>
            <a:r>
              <a:rPr lang="en-US" sz="2400" dirty="0"/>
              <a:t>Consider the following example to define the values of different data types and checking its type.</a:t>
            </a:r>
          </a:p>
          <a:p>
            <a:pPr algn="just"/>
            <a:endParaRPr lang="en-US" sz="2400" dirty="0"/>
          </a:p>
        </p:txBody>
      </p:sp>
    </p:spTree>
    <p:extLst>
      <p:ext uri="{BB962C8B-B14F-4D97-AF65-F5344CB8AC3E}">
        <p14:creationId xmlns:p14="http://schemas.microsoft.com/office/powerpoint/2010/main" val="336436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18336"/>
            <a:ext cx="6553200" cy="4846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17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3352800" cy="3157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36" y="1143000"/>
            <a:ext cx="8600364"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07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9275"/>
            <a:ext cx="6019800" cy="4948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558" y="457200"/>
            <a:ext cx="4454338"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62400" y="4572000"/>
            <a:ext cx="5029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-Complex numbers are written in the form, x + </a:t>
            </a:r>
            <a:r>
              <a:rPr lang="en-US" dirty="0" err="1"/>
              <a:t>yj</a:t>
            </a:r>
            <a:r>
              <a:rPr lang="en-US" dirty="0"/>
              <a:t>, where x is the real part and y is the imaginary part.</a:t>
            </a:r>
          </a:p>
          <a:p>
            <a:endParaRPr lang="en-US" sz="800" dirty="0"/>
          </a:p>
          <a:p>
            <a:r>
              <a:rPr lang="en-US" dirty="0"/>
              <a:t>-We can use the type() function to know which class a variable or a value belongs to  ---  </a:t>
            </a:r>
          </a:p>
          <a:p>
            <a:endParaRPr lang="en-US" sz="1050" dirty="0"/>
          </a:p>
          <a:p>
            <a:r>
              <a:rPr lang="en-US" dirty="0"/>
              <a:t>and </a:t>
            </a:r>
            <a:r>
              <a:rPr lang="en-US" dirty="0" err="1"/>
              <a:t>isinstance</a:t>
            </a:r>
            <a:r>
              <a:rPr lang="en-US" dirty="0"/>
              <a:t>() function to check if it belongs to a particular class.</a:t>
            </a:r>
          </a:p>
          <a:p>
            <a:pPr algn="ctr"/>
            <a:endParaRPr lang="en-US" dirty="0"/>
          </a:p>
        </p:txBody>
      </p:sp>
    </p:spTree>
    <p:extLst>
      <p:ext uri="{BB962C8B-B14F-4D97-AF65-F5344CB8AC3E}">
        <p14:creationId xmlns:p14="http://schemas.microsoft.com/office/powerpoint/2010/main" val="310024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a:solidFill>
                  <a:srgbClr val="C00000"/>
                </a:solidFill>
              </a:rPr>
              <a:t>String Data Type</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sz="2400" dirty="0"/>
              <a:t>The string can be defined as the </a:t>
            </a:r>
            <a:r>
              <a:rPr lang="en-US" sz="2400" dirty="0">
                <a:solidFill>
                  <a:srgbClr val="002060"/>
                </a:solidFill>
              </a:rPr>
              <a:t>sequence of characters </a:t>
            </a:r>
            <a:r>
              <a:rPr lang="en-US" sz="2400" dirty="0"/>
              <a:t>represented in the </a:t>
            </a:r>
            <a:r>
              <a:rPr lang="en-US" sz="2400" dirty="0">
                <a:solidFill>
                  <a:srgbClr val="002060"/>
                </a:solidFill>
              </a:rPr>
              <a:t>quotation marks</a:t>
            </a:r>
            <a:r>
              <a:rPr lang="en-US" sz="2400" dirty="0"/>
              <a:t>. In python, we can use single, double, or triple quotes to define a string.</a:t>
            </a:r>
          </a:p>
          <a:p>
            <a:pPr marL="0" indent="0">
              <a:buNone/>
            </a:pPr>
            <a:endParaRPr lang="en-US" sz="2000" dirty="0"/>
          </a:p>
          <a:p>
            <a:r>
              <a:rPr lang="en-US" sz="2400" dirty="0"/>
              <a:t>String handling in python is a straightforward task since there are various inbuilt functions and operators provided.</a:t>
            </a:r>
          </a:p>
          <a:p>
            <a:endParaRPr lang="en-US" sz="2000" dirty="0"/>
          </a:p>
          <a:p>
            <a:r>
              <a:rPr lang="en-US" sz="2400" dirty="0"/>
              <a:t>In the case of string handling, the operator + is used to concatenate two strings as the operation </a:t>
            </a:r>
            <a:r>
              <a:rPr lang="en-US" sz="2400" i="1" dirty="0"/>
              <a:t>"hello"+" python"</a:t>
            </a:r>
            <a:r>
              <a:rPr lang="en-US" sz="2400" dirty="0"/>
              <a:t> returns </a:t>
            </a:r>
            <a:r>
              <a:rPr lang="en-US" sz="2400" i="1" dirty="0"/>
              <a:t>"hello python"</a:t>
            </a:r>
            <a:r>
              <a:rPr lang="en-US" sz="2400" dirty="0"/>
              <a:t>.</a:t>
            </a:r>
          </a:p>
          <a:p>
            <a:endParaRPr lang="en-US" sz="2200" dirty="0"/>
          </a:p>
          <a:p>
            <a:r>
              <a:rPr lang="en-US" sz="2400" dirty="0"/>
              <a:t>The operator * is known as repetition operator as the operation "Python " *2 returns "Python </a:t>
            </a:r>
            <a:r>
              <a:rPr lang="en-US" sz="2400" dirty="0" err="1"/>
              <a:t>Python</a:t>
            </a:r>
            <a:r>
              <a:rPr lang="en-US" sz="2400" dirty="0"/>
              <a:t> ".</a:t>
            </a:r>
          </a:p>
          <a:p>
            <a:endParaRPr lang="en-US" sz="2400" dirty="0"/>
          </a:p>
        </p:txBody>
      </p:sp>
    </p:spTree>
    <p:extLst>
      <p:ext uri="{BB962C8B-B14F-4D97-AF65-F5344CB8AC3E}">
        <p14:creationId xmlns:p14="http://schemas.microsoft.com/office/powerpoint/2010/main" val="63038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401265" y="685800"/>
            <a:ext cx="1979972" cy="5105400"/>
          </a:xfrm>
        </p:spPr>
        <p:txBody>
          <a:bodyPr>
            <a:normAutofit/>
          </a:bodyPr>
          <a:lstStyle/>
          <a:p>
            <a:r>
              <a:rPr lang="en-US">
                <a:solidFill>
                  <a:srgbClr val="FFFFFF"/>
                </a:solidFill>
              </a:rPr>
              <a:t>Python</a:t>
            </a:r>
          </a:p>
        </p:txBody>
      </p:sp>
      <p:grpSp>
        <p:nvGrpSpPr>
          <p:cNvPr id="35"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16" name="Content Placeholder 2">
            <a:extLst>
              <a:ext uri="{FF2B5EF4-FFF2-40B4-BE49-F238E27FC236}">
                <a16:creationId xmlns:a16="http://schemas.microsoft.com/office/drawing/2014/main" id="{ABC650BB-F93F-C232-1078-074EDFC89F23}"/>
              </a:ext>
            </a:extLst>
          </p:cNvPr>
          <p:cNvGraphicFramePr>
            <a:graphicFrameLocks noGrp="1"/>
          </p:cNvGraphicFramePr>
          <p:nvPr>
            <p:ph idx="1"/>
            <p:extLst>
              <p:ext uri="{D42A27DB-BD31-4B8C-83A1-F6EECF244321}">
                <p14:modId xmlns:p14="http://schemas.microsoft.com/office/powerpoint/2010/main" val="318974189"/>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89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84" y="1219200"/>
            <a:ext cx="7574633"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7624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3400"/>
            <a:ext cx="6129270" cy="5294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22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29890" y="2667000"/>
            <a:ext cx="5009682" cy="333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
            <a:ext cx="7633399" cy="188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39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a:solidFill>
                  <a:srgbClr val="C00000"/>
                </a:solidFill>
              </a:rPr>
              <a:t>Python List</a:t>
            </a:r>
            <a:endParaRPr lang="en-US" sz="3200" dirty="0">
              <a:solidFill>
                <a:srgbClr val="C00000"/>
              </a:solidFill>
            </a:endParaRPr>
          </a:p>
        </p:txBody>
      </p:sp>
      <p:sp>
        <p:nvSpPr>
          <p:cNvPr id="3" name="Content Placeholder 2"/>
          <p:cNvSpPr>
            <a:spLocks noGrp="1"/>
          </p:cNvSpPr>
          <p:nvPr>
            <p:ph idx="1"/>
          </p:nvPr>
        </p:nvSpPr>
        <p:spPr>
          <a:xfrm>
            <a:off x="457200" y="1219200"/>
            <a:ext cx="8229600" cy="4906963"/>
          </a:xfrm>
        </p:spPr>
        <p:txBody>
          <a:bodyPr/>
          <a:lstStyle/>
          <a:p>
            <a:pPr marL="0" indent="0">
              <a:buNone/>
            </a:pP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209800"/>
            <a:ext cx="7895653" cy="194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97" y="1371600"/>
            <a:ext cx="787955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800" y="4343400"/>
            <a:ext cx="8564076" cy="1184940"/>
          </a:xfrm>
          <a:prstGeom prst="rect">
            <a:avLst/>
          </a:prstGeom>
        </p:spPr>
        <p:txBody>
          <a:bodyPr wrap="none">
            <a:spAutoFit/>
          </a:bodyPr>
          <a:lstStyle/>
          <a:p>
            <a:r>
              <a:rPr lang="en-US" sz="2000" dirty="0"/>
              <a:t>Lists are similar to arrays in C. </a:t>
            </a:r>
          </a:p>
          <a:p>
            <a:endParaRPr lang="en-US" sz="1100" dirty="0"/>
          </a:p>
          <a:p>
            <a:r>
              <a:rPr lang="en-US" sz="2000" dirty="0"/>
              <a:t>The concatenation operator (+) and repetition operator (*) works with the list in </a:t>
            </a:r>
          </a:p>
          <a:p>
            <a:r>
              <a:rPr lang="en-US" sz="2000" dirty="0"/>
              <a:t>the same way as they were working  with the strings.</a:t>
            </a:r>
          </a:p>
        </p:txBody>
      </p:sp>
    </p:spTree>
    <p:extLst>
      <p:ext uri="{BB962C8B-B14F-4D97-AF65-F5344CB8AC3E}">
        <p14:creationId xmlns:p14="http://schemas.microsoft.com/office/powerpoint/2010/main" val="2344901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69705"/>
            <a:ext cx="7239000" cy="577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8092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23844"/>
            <a:ext cx="8088832" cy="275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 y="3968115"/>
            <a:ext cx="7467600" cy="923330"/>
          </a:xfrm>
          <a:prstGeom prst="rect">
            <a:avLst/>
          </a:prstGeom>
          <a:noFill/>
        </p:spPr>
        <p:txBody>
          <a:bodyPr wrap="square" rtlCol="0">
            <a:spAutoFit/>
          </a:bodyPr>
          <a:lstStyle/>
          <a:p>
            <a:r>
              <a:rPr lang="en-US" dirty="0"/>
              <a:t>A tuple is a read-only data structure as we can't modify the size and value of the items of a tuple.</a:t>
            </a:r>
          </a:p>
          <a:p>
            <a:endParaRPr lang="en-US" dirty="0"/>
          </a:p>
        </p:txBody>
      </p:sp>
    </p:spTree>
    <p:extLst>
      <p:ext uri="{BB962C8B-B14F-4D97-AF65-F5344CB8AC3E}">
        <p14:creationId xmlns:p14="http://schemas.microsoft.com/office/powerpoint/2010/main" val="286251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dirty="0">
                <a:solidFill>
                  <a:srgbClr val="C00000"/>
                </a:solidFill>
              </a:rPr>
              <a:t>Python Dictionary</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49817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57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914400"/>
            <a:ext cx="6944374" cy="4967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97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solidFill>
                  <a:srgbClr val="C00000"/>
                </a:solidFill>
              </a:rPr>
              <a:t>Type Conversion</a:t>
            </a:r>
            <a:endParaRPr lang="en-US" sz="3200" dirty="0">
              <a:solidFill>
                <a:srgbClr val="C00000"/>
              </a:solidFill>
            </a:endParaRP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391400" cy="5301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55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t>Cont’d</a:t>
            </a:r>
            <a:endParaRPr lang="en-US" dirty="0"/>
          </a:p>
        </p:txBody>
      </p:sp>
      <p:graphicFrame>
        <p:nvGraphicFramePr>
          <p:cNvPr id="13" name="Content Placeholder 2">
            <a:extLst>
              <a:ext uri="{FF2B5EF4-FFF2-40B4-BE49-F238E27FC236}">
                <a16:creationId xmlns:a16="http://schemas.microsoft.com/office/drawing/2014/main" id="{3DE78D1C-F5DA-8CE9-1E6D-0C772386D79E}"/>
              </a:ext>
            </a:extLst>
          </p:cNvPr>
          <p:cNvGraphicFramePr>
            <a:graphicFrameLocks noGrp="1"/>
          </p:cNvGraphicFramePr>
          <p:nvPr>
            <p:ph idx="1"/>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sz="3600" b="1" u="sng" dirty="0">
                <a:solidFill>
                  <a:srgbClr val="C00000"/>
                </a:solidFill>
              </a:rPr>
            </a:br>
            <a:r>
              <a:rPr lang="en-US" sz="3600" b="1" u="sng" dirty="0">
                <a:solidFill>
                  <a:srgbClr val="C00000"/>
                </a:solidFill>
              </a:rPr>
              <a:t>Python Applications</a:t>
            </a:r>
            <a:br>
              <a:rPr lang="en-US" b="1" u="sng" dirty="0">
                <a:solidFill>
                  <a:srgbClr val="C00000"/>
                </a:solidFill>
              </a:rPr>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marL="0" indent="0" algn="just">
              <a:buNone/>
            </a:pPr>
            <a:r>
              <a:rPr lang="en-US" dirty="0"/>
              <a:t>Python is known for its </a:t>
            </a:r>
            <a:r>
              <a:rPr lang="en-US" dirty="0">
                <a:solidFill>
                  <a:srgbClr val="7030A0"/>
                </a:solidFill>
              </a:rPr>
              <a:t>general purpose nature </a:t>
            </a:r>
            <a:r>
              <a:rPr lang="en-US" dirty="0"/>
              <a:t>that makes it applicable in almost each domain of software development. </a:t>
            </a:r>
          </a:p>
          <a:p>
            <a:pPr marL="0" indent="0" algn="just">
              <a:buNone/>
            </a:pPr>
            <a:r>
              <a:rPr lang="en-US" dirty="0"/>
              <a:t>Python as a whole can be used in any sphere of development.</a:t>
            </a:r>
          </a:p>
          <a:p>
            <a:pPr marL="0" indent="0" algn="just">
              <a:buNone/>
            </a:pPr>
            <a:endParaRPr lang="en-US" sz="2300" dirty="0"/>
          </a:p>
          <a:p>
            <a:pPr marL="0" indent="0" algn="just">
              <a:buNone/>
            </a:pPr>
            <a:r>
              <a:rPr lang="en-US" dirty="0"/>
              <a:t>Here, we are specifying applications areas where python can be applied.</a:t>
            </a:r>
          </a:p>
          <a:p>
            <a:pPr marL="0" indent="0" algn="just">
              <a:buNone/>
            </a:pPr>
            <a:endParaRPr lang="en-US" dirty="0"/>
          </a:p>
          <a:p>
            <a:pPr marL="0" indent="0" algn="just">
              <a:buNone/>
            </a:pPr>
            <a:r>
              <a:rPr lang="en-US" u="sng" dirty="0">
                <a:solidFill>
                  <a:srgbClr val="C00000"/>
                </a:solidFill>
              </a:rPr>
              <a:t>Web Applications</a:t>
            </a:r>
            <a:endParaRPr lang="en-US" b="1" u="sng" dirty="0">
              <a:solidFill>
                <a:srgbClr val="C00000"/>
              </a:solidFill>
            </a:endParaRPr>
          </a:p>
          <a:p>
            <a:pPr algn="just"/>
            <a:r>
              <a:rPr lang="en-US" dirty="0"/>
              <a:t>We can use Python to develop web applications. It provides libraries to handle internet protocols such as HTML and XML, JSON, Email processing, request, </a:t>
            </a:r>
            <a:r>
              <a:rPr lang="en-US" dirty="0" err="1"/>
              <a:t>beautifulSoup</a:t>
            </a:r>
            <a:r>
              <a:rPr lang="en-US" dirty="0"/>
              <a:t>, </a:t>
            </a:r>
            <a:r>
              <a:rPr lang="en-US" dirty="0" err="1"/>
              <a:t>Feedparser</a:t>
            </a:r>
            <a:r>
              <a:rPr lang="en-US" dirty="0"/>
              <a:t> etc. </a:t>
            </a:r>
          </a:p>
          <a:p>
            <a:pPr algn="just"/>
            <a:endParaRPr lang="en-US" dirty="0"/>
          </a:p>
          <a:p>
            <a:pPr algn="just"/>
            <a:r>
              <a:rPr lang="en-US" dirty="0"/>
              <a:t>It also provides </a:t>
            </a:r>
            <a:r>
              <a:rPr lang="en-US" dirty="0">
                <a:solidFill>
                  <a:srgbClr val="7030A0"/>
                </a:solidFill>
              </a:rPr>
              <a:t>Frameworks</a:t>
            </a:r>
            <a:r>
              <a:rPr lang="en-US" dirty="0"/>
              <a:t> such as </a:t>
            </a:r>
            <a:r>
              <a:rPr lang="en-US" dirty="0">
                <a:solidFill>
                  <a:srgbClr val="7030A0"/>
                </a:solidFill>
              </a:rPr>
              <a:t>Django, Pyramid, Flask </a:t>
            </a:r>
            <a:r>
              <a:rPr lang="en-US" dirty="0" err="1"/>
              <a:t>etc</a:t>
            </a:r>
            <a:r>
              <a:rPr lang="en-US" dirty="0"/>
              <a:t> to design and </a:t>
            </a:r>
            <a:r>
              <a:rPr lang="en-US" dirty="0" err="1"/>
              <a:t>delelop</a:t>
            </a:r>
            <a:r>
              <a:rPr lang="en-US" dirty="0"/>
              <a:t> </a:t>
            </a:r>
            <a:r>
              <a:rPr lang="en-US" dirty="0">
                <a:solidFill>
                  <a:srgbClr val="7030A0"/>
                </a:solidFill>
              </a:rPr>
              <a:t>web based applications</a:t>
            </a:r>
            <a:r>
              <a:rPr lang="en-US" dirty="0"/>
              <a:t>. Some important developments are: </a:t>
            </a:r>
            <a:r>
              <a:rPr lang="en-US" dirty="0" err="1"/>
              <a:t>PythonWikiEngines</a:t>
            </a:r>
            <a:r>
              <a:rPr lang="en-US" dirty="0"/>
              <a:t>, </a:t>
            </a:r>
            <a:r>
              <a:rPr lang="en-US" dirty="0" err="1"/>
              <a:t>Pocoo</a:t>
            </a:r>
            <a:r>
              <a:rPr lang="en-US" dirty="0"/>
              <a:t>, </a:t>
            </a:r>
            <a:r>
              <a:rPr lang="en-US" dirty="0" err="1"/>
              <a:t>PythonBlogSoftware</a:t>
            </a:r>
            <a:r>
              <a:rPr lang="en-US" dirty="0"/>
              <a:t> etc.</a:t>
            </a:r>
          </a:p>
          <a:p>
            <a:pPr marL="0" indent="0" algn="just">
              <a:buNone/>
            </a:pPr>
            <a:endParaRPr lang="en-US" b="1" dirty="0"/>
          </a:p>
          <a:p>
            <a:endParaRPr lang="en-US" dirty="0"/>
          </a:p>
        </p:txBody>
      </p:sp>
    </p:spTree>
    <p:extLst>
      <p:ext uri="{BB962C8B-B14F-4D97-AF65-F5344CB8AC3E}">
        <p14:creationId xmlns:p14="http://schemas.microsoft.com/office/powerpoint/2010/main" val="200397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u="sng" dirty="0">
                <a:solidFill>
                  <a:srgbClr val="C00000"/>
                </a:solidFill>
              </a:rPr>
              <a:t>Python Applications</a:t>
            </a:r>
            <a:endParaRPr lang="en-US" sz="3600"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marL="0" indent="0">
              <a:buNone/>
            </a:pPr>
            <a:r>
              <a:rPr lang="en-US" sz="2400" b="1" u="sng" dirty="0">
                <a:solidFill>
                  <a:srgbClr val="C00000"/>
                </a:solidFill>
              </a:rPr>
              <a:t>Desktop GUI Applications</a:t>
            </a:r>
          </a:p>
          <a:p>
            <a:r>
              <a:rPr lang="en-US" sz="2400" dirty="0"/>
              <a:t>Python provides </a:t>
            </a:r>
            <a:r>
              <a:rPr lang="en-US" sz="2400" dirty="0" err="1">
                <a:solidFill>
                  <a:srgbClr val="7030A0"/>
                </a:solidFill>
              </a:rPr>
              <a:t>Tk</a:t>
            </a:r>
            <a:r>
              <a:rPr lang="en-US" sz="2400" dirty="0">
                <a:solidFill>
                  <a:srgbClr val="7030A0"/>
                </a:solidFill>
              </a:rPr>
              <a:t> GUI library </a:t>
            </a:r>
            <a:r>
              <a:rPr lang="en-US" sz="2400" dirty="0"/>
              <a:t>to develop user interface in python based application. Some other useful </a:t>
            </a:r>
            <a:r>
              <a:rPr lang="en-US" sz="2400" dirty="0">
                <a:solidFill>
                  <a:srgbClr val="0070C0"/>
                </a:solidFill>
              </a:rPr>
              <a:t>toolkits </a:t>
            </a:r>
            <a:r>
              <a:rPr lang="en-US" sz="2400" dirty="0" err="1">
                <a:solidFill>
                  <a:srgbClr val="0070C0"/>
                </a:solidFill>
              </a:rPr>
              <a:t>wxWidgets</a:t>
            </a:r>
            <a:r>
              <a:rPr lang="en-US" sz="2400" dirty="0">
                <a:solidFill>
                  <a:srgbClr val="0070C0"/>
                </a:solidFill>
              </a:rPr>
              <a:t>, </a:t>
            </a:r>
            <a:r>
              <a:rPr lang="en-US" sz="2400" dirty="0" err="1">
                <a:solidFill>
                  <a:srgbClr val="0070C0"/>
                </a:solidFill>
              </a:rPr>
              <a:t>Kivy</a:t>
            </a:r>
            <a:r>
              <a:rPr lang="en-US" sz="2400" dirty="0">
                <a:solidFill>
                  <a:srgbClr val="0070C0"/>
                </a:solidFill>
              </a:rPr>
              <a:t>, </a:t>
            </a:r>
            <a:r>
              <a:rPr lang="en-US" sz="2400" dirty="0" err="1">
                <a:solidFill>
                  <a:srgbClr val="0070C0"/>
                </a:solidFill>
              </a:rPr>
              <a:t>pyqt</a:t>
            </a:r>
            <a:r>
              <a:rPr lang="en-US" sz="2400" dirty="0"/>
              <a:t> that are useable on several platforms. The </a:t>
            </a:r>
            <a:r>
              <a:rPr lang="en-US" sz="2400" dirty="0" err="1"/>
              <a:t>Kivy</a:t>
            </a:r>
            <a:r>
              <a:rPr lang="en-US" sz="2400" dirty="0"/>
              <a:t> is popular for writing multi-touch applications.</a:t>
            </a:r>
          </a:p>
          <a:p>
            <a:pPr marL="0" indent="0">
              <a:buNone/>
            </a:pPr>
            <a:r>
              <a:rPr lang="en-US" sz="2400" b="1" u="sng" dirty="0">
                <a:solidFill>
                  <a:srgbClr val="C00000"/>
                </a:solidFill>
              </a:rPr>
              <a:t>Software Development</a:t>
            </a:r>
          </a:p>
          <a:p>
            <a:r>
              <a:rPr lang="en-US" sz="2400" dirty="0"/>
              <a:t>Python is helpful for </a:t>
            </a:r>
            <a:r>
              <a:rPr lang="en-US" sz="2400" dirty="0">
                <a:solidFill>
                  <a:srgbClr val="002060"/>
                </a:solidFill>
              </a:rPr>
              <a:t>software development process</a:t>
            </a:r>
            <a:r>
              <a:rPr lang="en-US" sz="2400" dirty="0"/>
              <a:t>. It works as a support language and can be used for build control and management, testing etc.</a:t>
            </a:r>
          </a:p>
          <a:p>
            <a:pPr marL="0" indent="0">
              <a:buNone/>
            </a:pPr>
            <a:r>
              <a:rPr lang="en-US" sz="2400" b="1" dirty="0"/>
              <a:t> </a:t>
            </a:r>
            <a:r>
              <a:rPr lang="en-US" sz="2400" b="1" u="sng" dirty="0">
                <a:solidFill>
                  <a:srgbClr val="C00000"/>
                </a:solidFill>
              </a:rPr>
              <a:t>Scientific and Numeric</a:t>
            </a:r>
          </a:p>
          <a:p>
            <a:r>
              <a:rPr lang="en-US" sz="2400" dirty="0"/>
              <a:t>Python is popular and widely used in </a:t>
            </a:r>
            <a:r>
              <a:rPr lang="en-US" sz="2400" dirty="0">
                <a:solidFill>
                  <a:srgbClr val="002060"/>
                </a:solidFill>
              </a:rPr>
              <a:t>scientific and numeric computing</a:t>
            </a:r>
            <a:r>
              <a:rPr lang="en-US" sz="2400" dirty="0"/>
              <a:t>. Some useful library and package are </a:t>
            </a:r>
            <a:r>
              <a:rPr lang="en-US" sz="2400" dirty="0" err="1">
                <a:solidFill>
                  <a:srgbClr val="002060"/>
                </a:solidFill>
              </a:rPr>
              <a:t>SciPy</a:t>
            </a:r>
            <a:r>
              <a:rPr lang="en-US" sz="2400" dirty="0">
                <a:solidFill>
                  <a:srgbClr val="002060"/>
                </a:solidFill>
              </a:rPr>
              <a:t>, Pandas, </a:t>
            </a:r>
            <a:r>
              <a:rPr lang="en-US" sz="2400" dirty="0" err="1">
                <a:solidFill>
                  <a:srgbClr val="002060"/>
                </a:solidFill>
              </a:rPr>
              <a:t>IPython</a:t>
            </a:r>
            <a:r>
              <a:rPr lang="en-US" sz="2400" dirty="0">
                <a:solidFill>
                  <a:srgbClr val="002060"/>
                </a:solidFill>
              </a:rPr>
              <a:t> </a:t>
            </a:r>
            <a:r>
              <a:rPr lang="en-US" sz="2400" dirty="0"/>
              <a:t>etc. </a:t>
            </a:r>
            <a:r>
              <a:rPr lang="en-US" sz="2400" dirty="0" err="1"/>
              <a:t>SciPy</a:t>
            </a:r>
            <a:r>
              <a:rPr lang="en-US" sz="2400" dirty="0"/>
              <a:t> is group of packages of engineering, science and mathematics.</a:t>
            </a:r>
          </a:p>
          <a:p>
            <a:pPr marL="0" indent="0">
              <a:buNone/>
            </a:pPr>
            <a:r>
              <a:rPr lang="en-US" sz="2400" u="sng" dirty="0">
                <a:solidFill>
                  <a:srgbClr val="C00000"/>
                </a:solidFill>
              </a:rPr>
              <a:t> </a:t>
            </a:r>
            <a:r>
              <a:rPr lang="en-US" sz="2400" b="1" u="sng" dirty="0">
                <a:solidFill>
                  <a:srgbClr val="C00000"/>
                </a:solidFill>
              </a:rPr>
              <a:t>Business Applications</a:t>
            </a:r>
          </a:p>
          <a:p>
            <a:r>
              <a:rPr lang="en-US" sz="2400" dirty="0"/>
              <a:t>Python is used to build </a:t>
            </a:r>
            <a:r>
              <a:rPr lang="en-US" sz="2400" dirty="0" err="1">
                <a:solidFill>
                  <a:srgbClr val="7030A0"/>
                </a:solidFill>
              </a:rPr>
              <a:t>Bussiness</a:t>
            </a:r>
            <a:r>
              <a:rPr lang="en-US" sz="2400" dirty="0">
                <a:solidFill>
                  <a:srgbClr val="7030A0"/>
                </a:solidFill>
              </a:rPr>
              <a:t> applications </a:t>
            </a:r>
            <a:r>
              <a:rPr lang="en-US" sz="2400" dirty="0"/>
              <a:t>like </a:t>
            </a:r>
            <a:r>
              <a:rPr lang="en-US" sz="2400" dirty="0">
                <a:solidFill>
                  <a:srgbClr val="7030A0"/>
                </a:solidFill>
              </a:rPr>
              <a:t>ERP and e-commerce systems</a:t>
            </a:r>
            <a:r>
              <a:rPr lang="en-US" sz="2400" dirty="0"/>
              <a:t>. </a:t>
            </a:r>
            <a:r>
              <a:rPr lang="en-US" sz="2400" dirty="0" err="1"/>
              <a:t>Tryton</a:t>
            </a:r>
            <a:r>
              <a:rPr lang="en-US" sz="2400" dirty="0"/>
              <a:t> is a high level application platform.</a:t>
            </a:r>
          </a:p>
          <a:p>
            <a:endParaRPr lang="en-US" sz="2400" dirty="0"/>
          </a:p>
          <a:p>
            <a:endParaRPr lang="en-US" dirty="0"/>
          </a:p>
        </p:txBody>
      </p:sp>
    </p:spTree>
    <p:extLst>
      <p:ext uri="{BB962C8B-B14F-4D97-AF65-F5344CB8AC3E}">
        <p14:creationId xmlns:p14="http://schemas.microsoft.com/office/powerpoint/2010/main" val="268563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32618"/>
            <a:ext cx="8229600" cy="5592763"/>
          </a:xfrm>
        </p:spPr>
        <p:txBody>
          <a:bodyPr>
            <a:noAutofit/>
          </a:bodyPr>
          <a:lstStyle/>
          <a:p>
            <a:pPr marL="0" indent="0" algn="just">
              <a:buNone/>
            </a:pPr>
            <a:r>
              <a:rPr lang="en-US" sz="2000" b="1" u="sng" dirty="0">
                <a:solidFill>
                  <a:srgbClr val="C00000"/>
                </a:solidFill>
              </a:rPr>
              <a:t>Console Based Application </a:t>
            </a:r>
          </a:p>
          <a:p>
            <a:pPr algn="just"/>
            <a:r>
              <a:rPr lang="en-US" sz="2000" dirty="0"/>
              <a:t>We can use Python to develop console based applications. For example: </a:t>
            </a:r>
            <a:r>
              <a:rPr lang="en-US" sz="2000" b="1" dirty="0" err="1"/>
              <a:t>Ipython</a:t>
            </a:r>
            <a:endParaRPr lang="en-US" sz="1100" dirty="0"/>
          </a:p>
          <a:p>
            <a:pPr marL="0" indent="0" algn="just">
              <a:buNone/>
            </a:pPr>
            <a:r>
              <a:rPr lang="en-US" sz="2000" b="1" u="sng" dirty="0">
                <a:solidFill>
                  <a:srgbClr val="C00000"/>
                </a:solidFill>
              </a:rPr>
              <a:t>Audio or Video based Applications</a:t>
            </a:r>
          </a:p>
          <a:p>
            <a:pPr algn="just"/>
            <a:r>
              <a:rPr lang="en-US" sz="2000" dirty="0"/>
              <a:t>Python is awesome to perform multiple tasks and can be used to develop multimedia applications. Some of real applications are: </a:t>
            </a:r>
            <a:r>
              <a:rPr lang="en-US" sz="2000" dirty="0" err="1"/>
              <a:t>TimPlayer</a:t>
            </a:r>
            <a:r>
              <a:rPr lang="en-US" sz="2000" dirty="0"/>
              <a:t>, </a:t>
            </a:r>
            <a:r>
              <a:rPr lang="en-US" sz="2000" dirty="0" err="1"/>
              <a:t>cplay</a:t>
            </a:r>
            <a:r>
              <a:rPr lang="en-US" sz="2000" dirty="0"/>
              <a:t> </a:t>
            </a:r>
          </a:p>
          <a:p>
            <a:pPr algn="just"/>
            <a:endParaRPr lang="en-US" sz="800" dirty="0"/>
          </a:p>
          <a:p>
            <a:pPr marL="0" indent="0" algn="just">
              <a:buNone/>
            </a:pPr>
            <a:r>
              <a:rPr lang="en-US" sz="2000" b="1" u="sng" dirty="0">
                <a:solidFill>
                  <a:srgbClr val="C00000"/>
                </a:solidFill>
              </a:rPr>
              <a:t>3D CAD Applications</a:t>
            </a:r>
          </a:p>
          <a:p>
            <a:pPr algn="just"/>
            <a:r>
              <a:rPr lang="en-US" sz="2000" dirty="0"/>
              <a:t>To create CAD application. Fandango is a real application which provides full features of CAD.</a:t>
            </a:r>
          </a:p>
          <a:p>
            <a:pPr marL="0" indent="0" algn="just">
              <a:buNone/>
            </a:pPr>
            <a:r>
              <a:rPr lang="en-US" sz="2000" b="1" u="sng" dirty="0">
                <a:solidFill>
                  <a:srgbClr val="C00000"/>
                </a:solidFill>
              </a:rPr>
              <a:t>Enterprise Applications</a:t>
            </a:r>
          </a:p>
          <a:p>
            <a:pPr algn="just"/>
            <a:r>
              <a:rPr lang="en-US" sz="2000" dirty="0"/>
              <a:t>Python can be used to create applications which can be used within an Enterprise or an Organization. Some real time applications are: </a:t>
            </a:r>
            <a:r>
              <a:rPr lang="en-US" sz="2000" dirty="0" err="1"/>
              <a:t>OpenErp</a:t>
            </a:r>
            <a:r>
              <a:rPr lang="en-US" sz="2000" dirty="0"/>
              <a:t>, </a:t>
            </a:r>
            <a:r>
              <a:rPr lang="en-US" sz="2000" dirty="0" err="1"/>
              <a:t>Tryton</a:t>
            </a:r>
            <a:r>
              <a:rPr lang="en-US" sz="2000" dirty="0"/>
              <a:t>, </a:t>
            </a:r>
            <a:r>
              <a:rPr lang="en-US" sz="2000" dirty="0" err="1"/>
              <a:t>Picalo</a:t>
            </a:r>
            <a:r>
              <a:rPr lang="en-US" sz="2000" dirty="0"/>
              <a:t> etc.</a:t>
            </a:r>
          </a:p>
          <a:p>
            <a:pPr marL="0" indent="0" algn="just">
              <a:buNone/>
            </a:pPr>
            <a:r>
              <a:rPr lang="en-US" sz="2000" u="sng" dirty="0"/>
              <a:t> </a:t>
            </a:r>
            <a:r>
              <a:rPr lang="en-US" sz="2000" b="1" u="sng" dirty="0">
                <a:solidFill>
                  <a:srgbClr val="C00000"/>
                </a:solidFill>
              </a:rPr>
              <a:t>Applications for Images</a:t>
            </a:r>
          </a:p>
          <a:p>
            <a:pPr algn="just"/>
            <a:r>
              <a:rPr lang="en-US" sz="2000" dirty="0"/>
              <a:t>Using Python several application can be developed for image. Applications developed are: </a:t>
            </a:r>
            <a:r>
              <a:rPr lang="en-US" sz="2000" dirty="0" err="1"/>
              <a:t>VPython</a:t>
            </a:r>
            <a:r>
              <a:rPr lang="en-US" sz="2000" dirty="0"/>
              <a:t>, Gogh, </a:t>
            </a:r>
            <a:r>
              <a:rPr lang="en-US" sz="2000" dirty="0" err="1"/>
              <a:t>imgSeek</a:t>
            </a:r>
            <a:r>
              <a:rPr lang="en-US" sz="2000" dirty="0"/>
              <a:t> etc.</a:t>
            </a:r>
          </a:p>
        </p:txBody>
      </p:sp>
    </p:spTree>
    <p:extLst>
      <p:ext uri="{BB962C8B-B14F-4D97-AF65-F5344CB8AC3E}">
        <p14:creationId xmlns:p14="http://schemas.microsoft.com/office/powerpoint/2010/main" val="305602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1524000"/>
            <a:ext cx="5943600" cy="3657600"/>
          </a:xfrm>
          <a:prstGeom prst="rect">
            <a:avLst/>
          </a:prstGeom>
        </p:spPr>
      </p:pic>
    </p:spTree>
    <p:extLst>
      <p:ext uri="{BB962C8B-B14F-4D97-AF65-F5344CB8AC3E}">
        <p14:creationId xmlns:p14="http://schemas.microsoft.com/office/powerpoint/2010/main" val="19809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a:bodyPr>
          <a:lstStyle/>
          <a:p>
            <a:r>
              <a:rPr lang="en-US" sz="2400" dirty="0"/>
              <a:t>Python provides us the two ways to run a program:</a:t>
            </a:r>
          </a:p>
          <a:p>
            <a:pPr lvl="1"/>
            <a:r>
              <a:rPr lang="en-US" sz="2000" dirty="0"/>
              <a:t>Using Interactive </a:t>
            </a:r>
            <a:r>
              <a:rPr lang="en-US" sz="2000" dirty="0">
                <a:solidFill>
                  <a:srgbClr val="C00000"/>
                </a:solidFill>
              </a:rPr>
              <a:t>interpreter prompt</a:t>
            </a:r>
          </a:p>
          <a:p>
            <a:pPr lvl="1"/>
            <a:r>
              <a:rPr lang="en-US" sz="2000" dirty="0"/>
              <a:t>Using a </a:t>
            </a:r>
            <a:r>
              <a:rPr lang="en-US" sz="2000" dirty="0">
                <a:solidFill>
                  <a:srgbClr val="C00000"/>
                </a:solidFill>
              </a:rPr>
              <a:t>script file</a:t>
            </a:r>
          </a:p>
          <a:p>
            <a:r>
              <a:rPr lang="en-US" sz="2400" dirty="0"/>
              <a:t>Python provides us the feature to execute the </a:t>
            </a:r>
            <a:r>
              <a:rPr lang="en-US" sz="2400" dirty="0">
                <a:solidFill>
                  <a:srgbClr val="002060"/>
                </a:solidFill>
              </a:rPr>
              <a:t>python statement one by one</a:t>
            </a:r>
            <a:r>
              <a:rPr lang="en-US" sz="2400" dirty="0"/>
              <a:t> at the interactive prompt. </a:t>
            </a:r>
          </a:p>
          <a:p>
            <a:r>
              <a:rPr lang="en-US" sz="2400" dirty="0"/>
              <a:t>It is preferable in the case where we are concerned about the </a:t>
            </a:r>
            <a:r>
              <a:rPr lang="en-US" sz="2400" dirty="0">
                <a:solidFill>
                  <a:srgbClr val="002060"/>
                </a:solidFill>
              </a:rPr>
              <a:t>output</a:t>
            </a:r>
            <a:r>
              <a:rPr lang="en-US" sz="2400" dirty="0"/>
              <a:t> of </a:t>
            </a:r>
            <a:r>
              <a:rPr lang="en-US" sz="2400" dirty="0">
                <a:solidFill>
                  <a:srgbClr val="002060"/>
                </a:solidFill>
              </a:rPr>
              <a:t>each line </a:t>
            </a:r>
            <a:r>
              <a:rPr lang="en-US" sz="2400" dirty="0"/>
              <a:t>of our python program.</a:t>
            </a:r>
          </a:p>
          <a:p>
            <a:endParaRPr lang="en-US" sz="2000" dirty="0"/>
          </a:p>
          <a:p>
            <a:r>
              <a:rPr lang="en-US" sz="2400" dirty="0"/>
              <a:t>However, we can not write the code every-time on the terminal/console.</a:t>
            </a:r>
          </a:p>
          <a:p>
            <a:r>
              <a:rPr lang="en-US" sz="2400" dirty="0"/>
              <a:t>We need to write </a:t>
            </a:r>
            <a:r>
              <a:rPr lang="en-US" sz="2400" dirty="0">
                <a:solidFill>
                  <a:srgbClr val="FF0000"/>
                </a:solidFill>
              </a:rPr>
              <a:t>our code into a file </a:t>
            </a:r>
            <a:r>
              <a:rPr lang="en-US" sz="2400" dirty="0"/>
              <a:t>which can be executed later. For this purpose, open an editor like notepad, create a file named </a:t>
            </a:r>
            <a:r>
              <a:rPr lang="en-US" sz="2400" dirty="0">
                <a:solidFill>
                  <a:srgbClr val="FF0000"/>
                </a:solidFill>
              </a:rPr>
              <a:t>first.py</a:t>
            </a:r>
            <a:r>
              <a:rPr lang="en-US" sz="2400" dirty="0"/>
              <a:t> (python used .</a:t>
            </a:r>
            <a:r>
              <a:rPr lang="en-US" sz="2400" dirty="0" err="1"/>
              <a:t>py</a:t>
            </a:r>
            <a:r>
              <a:rPr lang="en-US" sz="2400" dirty="0"/>
              <a:t> extension) and write the Python  code</a:t>
            </a:r>
          </a:p>
        </p:txBody>
      </p:sp>
    </p:spTree>
    <p:extLst>
      <p:ext uri="{BB962C8B-B14F-4D97-AF65-F5344CB8AC3E}">
        <p14:creationId xmlns:p14="http://schemas.microsoft.com/office/powerpoint/2010/main" val="187730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Python Editors</a:t>
            </a:r>
          </a:p>
        </p:txBody>
      </p:sp>
      <p:sp>
        <p:nvSpPr>
          <p:cNvPr id="3" name="Content Placeholder 2"/>
          <p:cNvSpPr>
            <a:spLocks noGrp="1"/>
          </p:cNvSpPr>
          <p:nvPr>
            <p:ph idx="1"/>
          </p:nvPr>
        </p:nvSpPr>
        <p:spPr/>
        <p:txBody>
          <a:bodyPr/>
          <a:lstStyle/>
          <a:p>
            <a:r>
              <a:rPr lang="en-US" sz="2800" dirty="0" err="1"/>
              <a:t>JetBrains</a:t>
            </a:r>
            <a:r>
              <a:rPr lang="en-US" sz="2800" dirty="0"/>
              <a:t> provides the most popular and a widely used cross-platform IDE </a:t>
            </a:r>
            <a:r>
              <a:rPr lang="en-US" sz="2800" b="1" dirty="0" err="1"/>
              <a:t>PyCharm</a:t>
            </a:r>
            <a:r>
              <a:rPr lang="en-US" sz="2800" dirty="0"/>
              <a:t> to run the python programs.</a:t>
            </a:r>
          </a:p>
          <a:p>
            <a:endParaRPr lang="en-US" sz="2400" dirty="0"/>
          </a:p>
          <a:p>
            <a:r>
              <a:rPr lang="en-US" sz="2800" dirty="0"/>
              <a:t>Spider is python editor that comes with Anaconda distribution.</a:t>
            </a:r>
          </a:p>
          <a:p>
            <a:endParaRPr lang="en-US" dirty="0"/>
          </a:p>
        </p:txBody>
      </p:sp>
    </p:spTree>
    <p:extLst>
      <p:ext uri="{BB962C8B-B14F-4D97-AF65-F5344CB8AC3E}">
        <p14:creationId xmlns:p14="http://schemas.microsoft.com/office/powerpoint/2010/main" val="3997614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303</TotalTime>
  <Words>1589</Words>
  <Application>Microsoft Office PowerPoint</Application>
  <PresentationFormat>On-screen Show (4:3)</PresentationFormat>
  <Paragraphs>124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Corbel</vt:lpstr>
      <vt:lpstr>Parallax</vt:lpstr>
      <vt:lpstr>Python Programming Language</vt:lpstr>
      <vt:lpstr>Python</vt:lpstr>
      <vt:lpstr>Cont’d</vt:lpstr>
      <vt:lpstr> Python Applications </vt:lpstr>
      <vt:lpstr>Python Applications</vt:lpstr>
      <vt:lpstr>PowerPoint Presentation</vt:lpstr>
      <vt:lpstr>PowerPoint Presentation</vt:lpstr>
      <vt:lpstr>PowerPoint Presentation</vt:lpstr>
      <vt:lpstr>Python Editors</vt:lpstr>
      <vt:lpstr>Anaconda Distribution</vt:lpstr>
      <vt:lpstr>Python Variables</vt:lpstr>
      <vt:lpstr>Identifier Naming</vt:lpstr>
      <vt:lpstr> Declaring Variable and Assigning Values </vt:lpstr>
      <vt:lpstr>PowerPoint Presentation</vt:lpstr>
      <vt:lpstr>Python Data Types</vt:lpstr>
      <vt:lpstr>PowerPoint Presentation</vt:lpstr>
      <vt:lpstr>PowerPoint Presentation</vt:lpstr>
      <vt:lpstr>PowerPoint Presentation</vt:lpstr>
      <vt:lpstr>String Data Type</vt:lpstr>
      <vt:lpstr>PowerPoint Presentation</vt:lpstr>
      <vt:lpstr>PowerPoint Presentation</vt:lpstr>
      <vt:lpstr>PowerPoint Presentation</vt:lpstr>
      <vt:lpstr>Python List</vt:lpstr>
      <vt:lpstr>PowerPoint Presentation</vt:lpstr>
      <vt:lpstr>PowerPoint Presentation</vt:lpstr>
      <vt:lpstr>Python Dictionary</vt:lpstr>
      <vt:lpstr>PowerPoint Presentation</vt:lpstr>
      <vt:lpstr>Type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shehzad ali</cp:lastModifiedBy>
  <cp:revision>48</cp:revision>
  <dcterms:created xsi:type="dcterms:W3CDTF">2019-04-24T05:28:23Z</dcterms:created>
  <dcterms:modified xsi:type="dcterms:W3CDTF">2024-01-14T17:55:54Z</dcterms:modified>
</cp:coreProperties>
</file>