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CC0AB-3FD9-4CFB-A4A6-83FCD17D4B9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5F1E8-A8BC-4824-ADC8-FD60C57E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D1C8-7A2E-46F8-BF01-887339F679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983B-D4AC-4A4B-A1BD-9942559BB11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0BBC-3A53-4CEA-B87F-232C1A75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python.org/3/library/stdtypes.html#rang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4" y="609600"/>
            <a:ext cx="63817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579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5114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6249" y="5486400"/>
            <a:ext cx="5010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statement works like an if-else-if ladder statement in C. It must be succeeded by an if statement.</a:t>
            </a:r>
          </a:p>
        </p:txBody>
      </p:sp>
    </p:spTree>
    <p:extLst>
      <p:ext uri="{BB962C8B-B14F-4D97-AF65-F5344CB8AC3E}">
        <p14:creationId xmlns:p14="http://schemas.microsoft.com/office/powerpoint/2010/main" val="253003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57188"/>
            <a:ext cx="875347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1981200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Test:</a:t>
            </a:r>
          </a:p>
          <a:p>
            <a:r>
              <a:rPr lang="en-US" dirty="0"/>
              <a:t> marks &gt; 80   then A+</a:t>
            </a:r>
          </a:p>
          <a:p>
            <a:r>
              <a:rPr lang="en-US" dirty="0"/>
              <a:t>70&gt;marks&lt;+80 then A</a:t>
            </a:r>
          </a:p>
          <a:p>
            <a:r>
              <a:rPr lang="en-US" dirty="0"/>
              <a:t>60&gt;marks&lt;=70 then B</a:t>
            </a:r>
          </a:p>
          <a:p>
            <a:r>
              <a:rPr lang="en-US" dirty="0"/>
              <a:t>50&gt;marks&lt;=60 then C</a:t>
            </a:r>
          </a:p>
          <a:p>
            <a:r>
              <a:rPr lang="en-US" dirty="0"/>
              <a:t>Else fail</a:t>
            </a:r>
          </a:p>
          <a:p>
            <a:endParaRPr lang="en-US" dirty="0"/>
          </a:p>
          <a:p>
            <a:r>
              <a:rPr lang="en-US" dirty="0"/>
              <a:t>Mini Calculator</a:t>
            </a:r>
          </a:p>
          <a:p>
            <a:r>
              <a:rPr lang="en-US" dirty="0"/>
              <a:t>Enter operations: +,-,*,/,%,**</a:t>
            </a:r>
          </a:p>
          <a:p>
            <a:r>
              <a:rPr lang="en-US" dirty="0"/>
              <a:t>Enter two numbers: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1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97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700088"/>
            <a:ext cx="87630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7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119188"/>
            <a:ext cx="50958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7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4" y="2038349"/>
            <a:ext cx="5953125" cy="284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10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Loops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723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3962400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Advantages of loops</a:t>
            </a:r>
          </a:p>
          <a:p>
            <a:r>
              <a:rPr lang="en-US" dirty="0"/>
              <a:t>There are the following advantages of loops in Python.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It provides code re-usability.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Using loops, we do not need to write the same code again and again.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Using loops, we can traverse over the elements of data structures ( lists, tuples, dictionaries).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print() function inserts a new line at the end, by default In Python 3, "end =' '" appends space instead of newline.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2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762000"/>
            <a:ext cx="58864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533400"/>
            <a:ext cx="44672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72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647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895601"/>
            <a:ext cx="76295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52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52625"/>
            <a:ext cx="83534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1400"/>
            <a:ext cx="4267200" cy="263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9000" y="41148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&gt;0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7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Python 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making </a:t>
            </a:r>
            <a:r>
              <a:rPr lang="en-US" sz="2400" dirty="0"/>
              <a:t>is the most important aspect of almost all the programming languages.</a:t>
            </a:r>
          </a:p>
          <a:p>
            <a:r>
              <a:rPr lang="en-US" sz="2400" dirty="0"/>
              <a:t> As the name implies, decision making allows us to run a </a:t>
            </a:r>
            <a:r>
              <a:rPr lang="en-US" sz="2400" dirty="0">
                <a:solidFill>
                  <a:srgbClr val="002060"/>
                </a:solidFill>
              </a:rPr>
              <a:t>particular block of code </a:t>
            </a:r>
            <a:r>
              <a:rPr lang="en-US" sz="2400" dirty="0"/>
              <a:t>for a </a:t>
            </a:r>
            <a:r>
              <a:rPr lang="en-US" sz="2400" dirty="0">
                <a:solidFill>
                  <a:srgbClr val="002060"/>
                </a:solidFill>
              </a:rPr>
              <a:t>particular decision</a:t>
            </a:r>
            <a:r>
              <a:rPr lang="en-US" sz="2400" dirty="0"/>
              <a:t>. </a:t>
            </a:r>
          </a:p>
          <a:p>
            <a:r>
              <a:rPr lang="en-US" sz="2400" dirty="0"/>
              <a:t>Here, the decisions are made on the validity of the particular conditions. </a:t>
            </a:r>
            <a:r>
              <a:rPr lang="en-US" sz="2400" dirty="0">
                <a:solidFill>
                  <a:srgbClr val="C00000"/>
                </a:solidFill>
              </a:rPr>
              <a:t>Condition checking </a:t>
            </a:r>
            <a:r>
              <a:rPr lang="en-US" sz="2400" dirty="0"/>
              <a:t>is the backbone of decision making.</a:t>
            </a:r>
          </a:p>
          <a:p>
            <a:r>
              <a:rPr lang="en-US" sz="2400" dirty="0"/>
              <a:t>In python, decision making is performed by the following statements.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The </a:t>
            </a:r>
            <a:r>
              <a:rPr lang="en-US" sz="1800" dirty="0">
                <a:hlinkClick r:id="rId2" tooltip="range"/>
              </a:rPr>
              <a:t>range()</a:t>
            </a:r>
            <a:r>
              <a:rPr lang="en-US" sz="1800" dirty="0"/>
              <a:t> Function</a:t>
            </a:r>
            <a:endParaRPr lang="en-US" sz="1800" b="1" dirty="0"/>
          </a:p>
          <a:p>
            <a:r>
              <a:rPr lang="en-US" sz="1800" dirty="0"/>
              <a:t>If you do need to iterate over a sequence of numbers, the built-in function </a:t>
            </a:r>
            <a:r>
              <a:rPr lang="en-US" sz="1800" dirty="0">
                <a:hlinkClick r:id="rId2" tooltip="range"/>
              </a:rPr>
              <a:t>range()</a:t>
            </a:r>
            <a:r>
              <a:rPr lang="en-US" sz="1800" dirty="0"/>
              <a:t> comes in handy. </a:t>
            </a:r>
          </a:p>
          <a:p>
            <a:r>
              <a:rPr lang="en-US" sz="1800" dirty="0"/>
              <a:t>It generates arithmetic progressions:</a:t>
            </a:r>
          </a:p>
          <a:p>
            <a:pPr marL="457200" lvl="1" indent="0">
              <a:buNone/>
            </a:pP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range(5)</a:t>
            </a:r>
          </a:p>
          <a:p>
            <a:pPr marL="457200" lvl="1" indent="0">
              <a:buNone/>
            </a:pPr>
            <a:r>
              <a:rPr lang="en-US" sz="2400" dirty="0"/>
              <a:t>	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r>
              <a:rPr lang="en-US" sz="2400" b="1" dirty="0"/>
              <a:t>               //</a:t>
            </a:r>
            <a:r>
              <a:rPr lang="en-US" sz="2400" dirty="0"/>
              <a:t>0 1 2 3 4</a:t>
            </a:r>
            <a:endParaRPr lang="en-US" sz="2400" dirty="0">
              <a:effectLst/>
            </a:endParaRPr>
          </a:p>
          <a:p>
            <a:r>
              <a:rPr lang="en-US" sz="2000" dirty="0"/>
              <a:t>The given end point is never part of the generated sequence; </a:t>
            </a:r>
          </a:p>
          <a:p>
            <a:r>
              <a:rPr lang="en-US" sz="2000" dirty="0"/>
              <a:t>range(10) generates 10 values(0 to 9), the legal indices for items of a sequence of length 10. </a:t>
            </a:r>
          </a:p>
          <a:p>
            <a:r>
              <a:rPr lang="en-US" sz="2000" dirty="0"/>
              <a:t>It is possible to let the </a:t>
            </a:r>
            <a:r>
              <a:rPr lang="en-US" sz="2000" dirty="0">
                <a:solidFill>
                  <a:srgbClr val="C00000"/>
                </a:solidFill>
              </a:rPr>
              <a:t>range start at another number</a:t>
            </a:r>
            <a:r>
              <a:rPr lang="en-US" sz="2000" dirty="0"/>
              <a:t>, or to specify a </a:t>
            </a:r>
            <a:r>
              <a:rPr lang="en-US" sz="2000" dirty="0">
                <a:solidFill>
                  <a:srgbClr val="C00000"/>
                </a:solidFill>
              </a:rPr>
              <a:t>different increment </a:t>
            </a:r>
            <a:r>
              <a:rPr lang="en-US" sz="2000" dirty="0"/>
              <a:t>(even negative; sometimes this is called the </a:t>
            </a:r>
            <a:r>
              <a:rPr lang="en-US" sz="2000" dirty="0">
                <a:solidFill>
                  <a:srgbClr val="C00000"/>
                </a:solidFill>
              </a:rPr>
              <a:t>‘step</a:t>
            </a:r>
            <a:r>
              <a:rPr lang="en-US" sz="2000" dirty="0"/>
              <a:t>’):</a:t>
            </a:r>
          </a:p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27531"/>
            <a:ext cx="8869463" cy="164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0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1817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21" y="3048000"/>
            <a:ext cx="621110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16668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9" y="5362575"/>
            <a:ext cx="62198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146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709613"/>
            <a:ext cx="83153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22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/>
              <a:t>For loop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0" y="609600"/>
            <a:ext cx="7762875" cy="198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0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52750"/>
            <a:ext cx="60007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"/>
            <a:ext cx="78354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1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python allows us to use the </a:t>
            </a:r>
            <a:r>
              <a:rPr lang="en-US" sz="2000" dirty="0">
                <a:solidFill>
                  <a:srgbClr val="C00000"/>
                </a:solidFill>
              </a:rPr>
              <a:t>else statement with the for loop </a:t>
            </a:r>
            <a:r>
              <a:rPr lang="en-US" sz="2000" dirty="0"/>
              <a:t>which can be executed only when all the </a:t>
            </a:r>
            <a:r>
              <a:rPr lang="en-US" sz="2000" dirty="0">
                <a:solidFill>
                  <a:srgbClr val="C00000"/>
                </a:solidFill>
              </a:rPr>
              <a:t>iterations are exhausted</a:t>
            </a:r>
            <a:r>
              <a:rPr lang="en-US" sz="2000" dirty="0"/>
              <a:t>. Here, we must notice that if the loop contains any of the </a:t>
            </a:r>
            <a:r>
              <a:rPr lang="en-US" sz="2000" dirty="0">
                <a:solidFill>
                  <a:srgbClr val="C00000"/>
                </a:solidFill>
              </a:rPr>
              <a:t>break statement </a:t>
            </a:r>
            <a:r>
              <a:rPr lang="en-US" sz="2000" dirty="0"/>
              <a:t>then the </a:t>
            </a:r>
            <a:r>
              <a:rPr lang="en-US" sz="2000" dirty="0">
                <a:solidFill>
                  <a:srgbClr val="C00000"/>
                </a:solidFill>
              </a:rPr>
              <a:t>else</a:t>
            </a:r>
            <a:r>
              <a:rPr lang="en-US" sz="2000" dirty="0"/>
              <a:t> statement will </a:t>
            </a:r>
            <a:r>
              <a:rPr lang="en-US" sz="2000" dirty="0">
                <a:solidFill>
                  <a:srgbClr val="C00000"/>
                </a:solidFill>
              </a:rPr>
              <a:t>not be executed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5436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21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loop is broken due to break statement therefore the else statement will not be executed. </a:t>
            </a:r>
          </a:p>
          <a:p>
            <a:r>
              <a:rPr lang="en-US" sz="2000" dirty="0"/>
              <a:t>The statement present immediate next to else block will be executed</a:t>
            </a:r>
            <a:r>
              <a:rPr lang="en-US" sz="280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457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686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481637" cy="403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" y="1435808"/>
            <a:ext cx="65532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91708" y="4581760"/>
            <a:ext cx="487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else clause is executed when the loop terminates through exhaustion of the list (with for) </a:t>
            </a:r>
          </a:p>
          <a:p>
            <a:r>
              <a:rPr lang="en-US" dirty="0"/>
              <a:t>or when the condition becomes false (with while), but not when the loop is terminated by a break statement.</a:t>
            </a:r>
          </a:p>
        </p:txBody>
      </p:sp>
    </p:spTree>
    <p:extLst>
      <p:ext uri="{BB962C8B-B14F-4D97-AF65-F5344CB8AC3E}">
        <p14:creationId xmlns:p14="http://schemas.microsoft.com/office/powerpoint/2010/main" val="909547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/>
              <a:t>Examples of infinite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5057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2246638"/>
            <a:ext cx="64579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02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5437"/>
            <a:ext cx="8229600" cy="3306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	</a:t>
            </a:r>
            <a:r>
              <a:rPr lang="en-US" sz="3800" b="1" dirty="0">
                <a:solidFill>
                  <a:srgbClr val="C00000"/>
                </a:solidFill>
              </a:rPr>
              <a:t>Python break statement</a:t>
            </a:r>
          </a:p>
          <a:p>
            <a:r>
              <a:rPr lang="en-US" sz="4000" dirty="0"/>
              <a:t>The break is a keyword in python which is used to bring the program control out of the loop. </a:t>
            </a:r>
          </a:p>
          <a:p>
            <a:r>
              <a:rPr lang="en-US" sz="4000" dirty="0"/>
              <a:t>The break statement breaks the loops one by one, i.e., in the case of nested loops, it breaks the inner loop first and then proceeds to outer loops. </a:t>
            </a:r>
          </a:p>
          <a:p>
            <a:r>
              <a:rPr lang="en-US" sz="4000" dirty="0"/>
              <a:t>In other words, we can say that break is used to abort the current execution of the program and the control goes to the next line after the loop.</a:t>
            </a:r>
          </a:p>
          <a:p>
            <a:r>
              <a:rPr lang="en-US" sz="4000" dirty="0"/>
              <a:t>The break is commonly used in the cases where we need to break the loop for a given condition.</a:t>
            </a:r>
          </a:p>
          <a:p>
            <a:r>
              <a:rPr lang="en-US" sz="4000" dirty="0"/>
              <a:t>The syntax of the break is given below.</a:t>
            </a:r>
          </a:p>
          <a:p>
            <a:pPr marL="400050" lvl="1" indent="0">
              <a:buNone/>
            </a:pPr>
            <a:r>
              <a:rPr lang="en-US" sz="3600" dirty="0"/>
              <a:t>#loop statements  </a:t>
            </a:r>
          </a:p>
          <a:p>
            <a:pPr marL="400050" lvl="1" indent="0">
              <a:buNone/>
            </a:pPr>
            <a:r>
              <a:rPr lang="en-US" sz="3600" b="1" dirty="0"/>
              <a:t>break</a:t>
            </a:r>
            <a:r>
              <a:rPr lang="en-US" sz="3600" dirty="0"/>
              <a:t>;   </a:t>
            </a:r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44291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"/>
            <a:ext cx="37528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63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77" y="419100"/>
            <a:ext cx="8229600" cy="1143000"/>
          </a:xfrm>
        </p:spPr>
        <p:txBody>
          <a:bodyPr/>
          <a:lstStyle/>
          <a:p>
            <a:r>
              <a:rPr lang="en-US" dirty="0"/>
              <a:t>Python Control Statements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76400"/>
            <a:ext cx="8058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161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838200"/>
            <a:ext cx="3835371" cy="252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34" y="838200"/>
            <a:ext cx="4469970" cy="256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2438400" cy="278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552633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828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4267200" cy="274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94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08" y="1600200"/>
            <a:ext cx="69647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3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6524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54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2392363"/>
          </a:xfrm>
        </p:spPr>
        <p:txBody>
          <a:bodyPr>
            <a:normAutofit/>
          </a:bodyPr>
          <a:lstStyle/>
          <a:p>
            <a:r>
              <a:rPr lang="en-US" sz="1600" dirty="0"/>
              <a:t>For the ease of programming and to achieve simplicity, python doesn't allow the use of parentheses for the block level code. </a:t>
            </a:r>
          </a:p>
          <a:p>
            <a:r>
              <a:rPr lang="en-US" sz="1600" dirty="0"/>
              <a:t>In Python, </a:t>
            </a:r>
            <a:r>
              <a:rPr lang="en-US" sz="1600" dirty="0">
                <a:solidFill>
                  <a:srgbClr val="C00000"/>
                </a:solidFill>
              </a:rPr>
              <a:t>indentation is used to declare a block</a:t>
            </a:r>
            <a:r>
              <a:rPr lang="en-US" sz="1600" dirty="0"/>
              <a:t>. If two statements are at the same indentation level, then they are the part of the same block.</a:t>
            </a:r>
          </a:p>
          <a:p>
            <a:r>
              <a:rPr lang="en-US" sz="1600" dirty="0"/>
              <a:t>Generally, </a:t>
            </a:r>
            <a:r>
              <a:rPr lang="en-US" sz="1600" dirty="0">
                <a:solidFill>
                  <a:srgbClr val="C00000"/>
                </a:solidFill>
              </a:rPr>
              <a:t>four spaces </a:t>
            </a:r>
            <a:r>
              <a:rPr lang="en-US" sz="1600" dirty="0"/>
              <a:t>are given to indent the statements which are a typical amount of indentation in python.</a:t>
            </a:r>
          </a:p>
          <a:p>
            <a:r>
              <a:rPr lang="en-US" sz="1600" dirty="0"/>
              <a:t>Indentation is the most used part of the python language since it declares the block of code. All the statements of one block are intended at the same level indentation.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4648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23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"/>
            <a:ext cx="6172200" cy="53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4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3888"/>
            <a:ext cx="89344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66925"/>
            <a:ext cx="38290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70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4390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72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696</Words>
  <Application>Microsoft Office PowerPoint</Application>
  <PresentationFormat>On-screen Show (4:3)</PresentationFormat>
  <Paragraphs>54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Python Lecture 2</vt:lpstr>
      <vt:lpstr>Python If-else statements</vt:lpstr>
      <vt:lpstr>Python Control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</vt:lpstr>
      <vt:lpstr>PowerPoint Presentation</vt:lpstr>
      <vt:lpstr>PowerPoint Presentation</vt:lpstr>
      <vt:lpstr>PowerPoint Presentation</vt:lpstr>
      <vt:lpstr>PowerPoint Presentation</vt:lpstr>
      <vt:lpstr>Examples of infinite while loops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Formal Languages</dc:title>
  <dc:creator>Windows User</dc:creator>
  <cp:lastModifiedBy>shehzad ali</cp:lastModifiedBy>
  <cp:revision>4</cp:revision>
  <dcterms:created xsi:type="dcterms:W3CDTF">2019-04-15T18:12:52Z</dcterms:created>
  <dcterms:modified xsi:type="dcterms:W3CDTF">2024-01-14T17:58:18Z</dcterms:modified>
</cp:coreProperties>
</file>