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5" r:id="rId2"/>
    <p:sldId id="257" r:id="rId3"/>
    <p:sldId id="266" r:id="rId4"/>
    <p:sldId id="267" r:id="rId5"/>
    <p:sldId id="258" r:id="rId6"/>
    <p:sldId id="259" r:id="rId7"/>
    <p:sldId id="268" r:id="rId8"/>
    <p:sldId id="263" r:id="rId9"/>
    <p:sldId id="260" r:id="rId10"/>
    <p:sldId id="269" r:id="rId11"/>
    <p:sldId id="270" r:id="rId12"/>
    <p:sldId id="261" r:id="rId13"/>
    <p:sldId id="276" r:id="rId14"/>
    <p:sldId id="274" r:id="rId15"/>
    <p:sldId id="275"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62" r:id="rId33"/>
    <p:sldId id="277" r:id="rId34"/>
    <p:sldId id="278" r:id="rId35"/>
    <p:sldId id="264"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6A1FE-F38F-4750-ADD1-F4F851867284}"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152F00-8174-43BD-B215-7EF636283A15}" type="slidenum">
              <a:rPr lang="en-US" smtClean="0"/>
              <a:t>‹#›</a:t>
            </a:fld>
            <a:endParaRPr lang="en-US"/>
          </a:p>
        </p:txBody>
      </p:sp>
    </p:spTree>
    <p:extLst>
      <p:ext uri="{BB962C8B-B14F-4D97-AF65-F5344CB8AC3E}">
        <p14:creationId xmlns:p14="http://schemas.microsoft.com/office/powerpoint/2010/main" val="1526586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89BC-D5F6-97B7-2B5A-A5813989B7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ACDE65-B2B5-8FD7-C9E9-C0B3F3A7D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EEAC43-1CA8-AEFD-2639-DA5BCE504E0F}"/>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5" name="Footer Placeholder 4">
            <a:extLst>
              <a:ext uri="{FF2B5EF4-FFF2-40B4-BE49-F238E27FC236}">
                <a16:creationId xmlns:a16="http://schemas.microsoft.com/office/drawing/2014/main" id="{7A204315-54A2-3C91-85FF-E13F8B86E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EFDF06-7B5C-6461-CBAC-3704503EB9A1}"/>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325514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00887-E149-EE3D-B37E-3E70332FA43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518F39-954F-28EB-C4ED-0890E5E622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92B2F-72BB-B319-3417-CFE6FFFE3D8C}"/>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5" name="Footer Placeholder 4">
            <a:extLst>
              <a:ext uri="{FF2B5EF4-FFF2-40B4-BE49-F238E27FC236}">
                <a16:creationId xmlns:a16="http://schemas.microsoft.com/office/drawing/2014/main" id="{3CCDFBE9-86BE-2B37-D815-F4BD2FDAE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7661B-2317-A5F0-74C2-BB41262E3A45}"/>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1662882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BF42A1-499F-0CE5-FD08-6FE42CD922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44D93E-2B29-1E33-A65D-BFF6ACBEBC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65E93-E1A7-2292-2E59-223AC9944468}"/>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5" name="Footer Placeholder 4">
            <a:extLst>
              <a:ext uri="{FF2B5EF4-FFF2-40B4-BE49-F238E27FC236}">
                <a16:creationId xmlns:a16="http://schemas.microsoft.com/office/drawing/2014/main" id="{DEA7EF06-B2B7-1F44-AD20-71A8FE3A0A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28E6D2-7763-9DCD-DA6B-599CD5ECFEBA}"/>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1061743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3610-90C6-B6FF-02A2-EE994B40689D}"/>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92705D35-EB2B-E541-DB01-83A03311869B}"/>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618CD-3F71-4224-65C4-4B35916DC60B}"/>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5" name="Footer Placeholder 4">
            <a:extLst>
              <a:ext uri="{FF2B5EF4-FFF2-40B4-BE49-F238E27FC236}">
                <a16:creationId xmlns:a16="http://schemas.microsoft.com/office/drawing/2014/main" id="{6FD681F7-8889-E9FC-672B-698FCBA9C4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98A96-D2B8-F0E6-D7F4-D43E5E9113D3}"/>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353665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18B03-9658-6896-44DD-3EE38D94A2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53DD0E-5B99-8340-B783-CE8511018E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9B6542-1C5B-7EC8-5499-4C558C5207E3}"/>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5" name="Footer Placeholder 4">
            <a:extLst>
              <a:ext uri="{FF2B5EF4-FFF2-40B4-BE49-F238E27FC236}">
                <a16:creationId xmlns:a16="http://schemas.microsoft.com/office/drawing/2014/main" id="{9C550F4C-3013-9EBC-A7E6-66C6653BA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907573-CC4A-0FEC-163B-129733A3334E}"/>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3524253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1634-F3B8-C294-F849-C6219AD44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5DB26E-E377-88CD-6D6F-00AB5810E5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B551C-3C14-042B-56FE-7E0E79649E38}"/>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5" name="Footer Placeholder 4">
            <a:extLst>
              <a:ext uri="{FF2B5EF4-FFF2-40B4-BE49-F238E27FC236}">
                <a16:creationId xmlns:a16="http://schemas.microsoft.com/office/drawing/2014/main" id="{28DB3976-D0C2-1BB4-A8C3-E3F15F296B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5A5B9-9E99-BA6D-C9CD-FCAEA4E84F36}"/>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1944557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1FC6-47ED-6591-9991-216C9E5E77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0E78AF-AF09-61B6-DA59-E24DF51551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164D41-0EA7-62F0-4803-324EFDD535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B384E-4E1C-FBEC-2B68-6D2FBC5A28B4}"/>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6" name="Footer Placeholder 5">
            <a:extLst>
              <a:ext uri="{FF2B5EF4-FFF2-40B4-BE49-F238E27FC236}">
                <a16:creationId xmlns:a16="http://schemas.microsoft.com/office/drawing/2014/main" id="{A0513AB6-5BC0-D9F2-D1AE-8D523B7633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A008A-498D-F3B9-649A-0654F41170F1}"/>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3632056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1401-5304-E7FF-A2E7-66816144D7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A27FE6-F856-6847-4CF4-D3E39084F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B1FBBE-01DC-1A82-CC33-8A92D7E82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D0CF60-9219-D7FB-E1C2-FC62132DE9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FC2C77-2692-ADB5-B56F-3A74A07B2E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A00271-7C99-979E-9C49-539B8AFA2BAC}"/>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8" name="Footer Placeholder 7">
            <a:extLst>
              <a:ext uri="{FF2B5EF4-FFF2-40B4-BE49-F238E27FC236}">
                <a16:creationId xmlns:a16="http://schemas.microsoft.com/office/drawing/2014/main" id="{C9193871-7344-EADA-8E79-ECB4BD76FA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FB8F2B-4C66-2264-EB15-8AD9E6946602}"/>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3081669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92265-1B82-90C6-39F5-870EDC0D9D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B83A32-5313-62BD-9957-80F291AB043D}"/>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4" name="Footer Placeholder 3">
            <a:extLst>
              <a:ext uri="{FF2B5EF4-FFF2-40B4-BE49-F238E27FC236}">
                <a16:creationId xmlns:a16="http://schemas.microsoft.com/office/drawing/2014/main" id="{1B89A8A3-0F5A-7DB4-AB18-AC806698CD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025343-2BDF-745E-3B3B-CB881302DEDC}"/>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1308524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5596A-98E9-06A8-C602-65214DE894BE}"/>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3" name="Footer Placeholder 2">
            <a:extLst>
              <a:ext uri="{FF2B5EF4-FFF2-40B4-BE49-F238E27FC236}">
                <a16:creationId xmlns:a16="http://schemas.microsoft.com/office/drawing/2014/main" id="{3C04F3ED-9D9B-2D3B-764D-3AB86F5319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35262-106D-E672-C7A2-49344138168E}"/>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274931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2AE0-FED1-CB8C-9331-972E554547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BFCFA4-2C6E-EA04-8700-0EE9438882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C03C7C-AA5F-5F93-FD51-3F697456F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3B414C-ACCD-9034-D3D1-FE3A72641641}"/>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6" name="Footer Placeholder 5">
            <a:extLst>
              <a:ext uri="{FF2B5EF4-FFF2-40B4-BE49-F238E27FC236}">
                <a16:creationId xmlns:a16="http://schemas.microsoft.com/office/drawing/2014/main" id="{994BECA2-8EFB-FD9F-3BA8-1D6D9F865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A8575-8F98-8033-A069-76B60B8F9599}"/>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2338420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40D4-B6D9-5EE7-32AC-A50D5DCE89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FBE666-D6B1-398F-478B-68BF25EC5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F8C32C-8155-7B9B-25F2-4BA253A97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EBFA3-4BE3-C4A4-02DC-71A3F6F2B429}"/>
              </a:ext>
            </a:extLst>
          </p:cNvPr>
          <p:cNvSpPr>
            <a:spLocks noGrp="1"/>
          </p:cNvSpPr>
          <p:nvPr>
            <p:ph type="dt" sz="half" idx="10"/>
          </p:nvPr>
        </p:nvSpPr>
        <p:spPr/>
        <p:txBody>
          <a:bodyPr/>
          <a:lstStyle/>
          <a:p>
            <a:fld id="{5B843AB4-E716-47B9-96E9-18A8D3BE6B48}" type="datetimeFigureOut">
              <a:rPr lang="en-US" smtClean="0"/>
              <a:t>12/12/2024</a:t>
            </a:fld>
            <a:endParaRPr lang="en-US"/>
          </a:p>
        </p:txBody>
      </p:sp>
      <p:sp>
        <p:nvSpPr>
          <p:cNvPr id="6" name="Footer Placeholder 5">
            <a:extLst>
              <a:ext uri="{FF2B5EF4-FFF2-40B4-BE49-F238E27FC236}">
                <a16:creationId xmlns:a16="http://schemas.microsoft.com/office/drawing/2014/main" id="{5ABEFDC9-B06B-6D27-B99F-3EC9A053D0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A2110-F919-3370-6C17-E3A41436D90F}"/>
              </a:ext>
            </a:extLst>
          </p:cNvPr>
          <p:cNvSpPr>
            <a:spLocks noGrp="1"/>
          </p:cNvSpPr>
          <p:nvPr>
            <p:ph type="sldNum" sz="quarter" idx="12"/>
          </p:nvPr>
        </p:nvSpPr>
        <p:spPr/>
        <p:txBody>
          <a:bodyPr/>
          <a:lstStyle/>
          <a:p>
            <a:fld id="{D737CF91-2DE1-45B9-A899-A50FE1521F37}" type="slidenum">
              <a:rPr lang="en-US" smtClean="0"/>
              <a:t>‹#›</a:t>
            </a:fld>
            <a:endParaRPr lang="en-US"/>
          </a:p>
        </p:txBody>
      </p:sp>
    </p:spTree>
    <p:extLst>
      <p:ext uri="{BB962C8B-B14F-4D97-AF65-F5344CB8AC3E}">
        <p14:creationId xmlns:p14="http://schemas.microsoft.com/office/powerpoint/2010/main" val="17827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44328-0778-3AE7-9A26-AE3590CBB2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A77855-67D7-D00A-F8BD-A4F08C4FAC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3CDE5-7D47-41C1-AB93-3F07A27EF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43AB4-E716-47B9-96E9-18A8D3BE6B48}" type="datetimeFigureOut">
              <a:rPr lang="en-US" smtClean="0"/>
              <a:t>12/12/2024</a:t>
            </a:fld>
            <a:endParaRPr lang="en-US"/>
          </a:p>
        </p:txBody>
      </p:sp>
      <p:sp>
        <p:nvSpPr>
          <p:cNvPr id="5" name="Footer Placeholder 4">
            <a:extLst>
              <a:ext uri="{FF2B5EF4-FFF2-40B4-BE49-F238E27FC236}">
                <a16:creationId xmlns:a16="http://schemas.microsoft.com/office/drawing/2014/main" id="{7E9CC1BA-B243-61D4-E996-95929997E0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F2020F-74BE-6570-7466-C91BA8E3F3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7CF91-2DE1-45B9-A899-A50FE1521F37}" type="slidenum">
              <a:rPr lang="en-US" smtClean="0"/>
              <a:t>‹#›</a:t>
            </a:fld>
            <a:endParaRPr lang="en-US"/>
          </a:p>
        </p:txBody>
      </p:sp>
    </p:spTree>
    <p:extLst>
      <p:ext uri="{BB962C8B-B14F-4D97-AF65-F5344CB8AC3E}">
        <p14:creationId xmlns:p14="http://schemas.microsoft.com/office/powerpoint/2010/main" val="3246700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person reaching for a paper on a table full of paper and sticky notes">
            <a:extLst>
              <a:ext uri="{FF2B5EF4-FFF2-40B4-BE49-F238E27FC236}">
                <a16:creationId xmlns:a16="http://schemas.microsoft.com/office/drawing/2014/main" id="{81E1FFA7-757E-85EB-C433-1D8262236A83}"/>
              </a:ext>
            </a:extLst>
          </p:cNvPr>
          <p:cNvPicPr>
            <a:picLocks noChangeAspect="1"/>
          </p:cNvPicPr>
          <p:nvPr/>
        </p:nvPicPr>
        <p:blipFill>
          <a:blip r:embed="rId2">
            <a:alphaModFix amt="50000"/>
          </a:blip>
          <a:srcRect t="8913" b="6817"/>
          <a:stretch/>
        </p:blipFill>
        <p:spPr>
          <a:xfrm>
            <a:off x="20" y="1"/>
            <a:ext cx="12191980" cy="6857999"/>
          </a:xfrm>
          <a:prstGeom prst="rect">
            <a:avLst/>
          </a:prstGeom>
        </p:spPr>
      </p:pic>
      <p:sp>
        <p:nvSpPr>
          <p:cNvPr id="2" name="Title 1">
            <a:extLst>
              <a:ext uri="{FF2B5EF4-FFF2-40B4-BE49-F238E27FC236}">
                <a16:creationId xmlns:a16="http://schemas.microsoft.com/office/drawing/2014/main" id="{11DD8425-58D9-AA8D-296A-F1D79CB5DEB9}"/>
              </a:ext>
            </a:extLst>
          </p:cNvPr>
          <p:cNvSpPr>
            <a:spLocks noGrp="1"/>
          </p:cNvSpPr>
          <p:nvPr>
            <p:ph type="ctrTitle"/>
          </p:nvPr>
        </p:nvSpPr>
        <p:spPr>
          <a:xfrm>
            <a:off x="1524000" y="1122362"/>
            <a:ext cx="9144000" cy="2900518"/>
          </a:xfrm>
        </p:spPr>
        <p:txBody>
          <a:bodyPr>
            <a:normAutofit/>
          </a:bodyPr>
          <a:lstStyle/>
          <a:p>
            <a:r>
              <a:rPr lang="en-US">
                <a:solidFill>
                  <a:srgbClr val="FFFFFF"/>
                </a:solidFill>
              </a:rPr>
              <a:t>Customer Churn Prediction Project</a:t>
            </a:r>
          </a:p>
        </p:txBody>
      </p:sp>
    </p:spTree>
    <p:extLst>
      <p:ext uri="{BB962C8B-B14F-4D97-AF65-F5344CB8AC3E}">
        <p14:creationId xmlns:p14="http://schemas.microsoft.com/office/powerpoint/2010/main" val="32957448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B8FC-D6F6-2EDC-D102-AF22AC71619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Why Recall ?</a:t>
            </a:r>
          </a:p>
        </p:txBody>
      </p:sp>
      <p:sp>
        <p:nvSpPr>
          <p:cNvPr id="19"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76B27DC-9103-F9F8-7390-42A6FEF00014}"/>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dirty="0"/>
              <a:t>As we can see from the graph that the False Negatives are 872 and this is the main value we want to minimize and focus on since having less false negatives means the model can accurately predict customers who truly churn and therefore prevent the business from loosing those customers.</a:t>
            </a:r>
          </a:p>
        </p:txBody>
      </p:sp>
      <p:pic>
        <p:nvPicPr>
          <p:cNvPr id="7" name="Picture 6" descr="A diagram of a diagram&#10;&#10;Description automatically generated with medium confidence">
            <a:extLst>
              <a:ext uri="{FF2B5EF4-FFF2-40B4-BE49-F238E27FC236}">
                <a16:creationId xmlns:a16="http://schemas.microsoft.com/office/drawing/2014/main" id="{CDD4E38B-9334-B5D6-0C2A-1D6B15D7E9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259060"/>
            <a:ext cx="5458968" cy="4339879"/>
          </a:xfrm>
          <a:prstGeom prst="rect">
            <a:avLst/>
          </a:prstGeom>
        </p:spPr>
      </p:pic>
    </p:spTree>
    <p:extLst>
      <p:ext uri="{BB962C8B-B14F-4D97-AF65-F5344CB8AC3E}">
        <p14:creationId xmlns:p14="http://schemas.microsoft.com/office/powerpoint/2010/main" val="169215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C4B8FC-D6F6-2EDC-D102-AF22AC71619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dirty="0">
                <a:solidFill>
                  <a:schemeClr val="tx1"/>
                </a:solidFill>
                <a:latin typeface="+mj-lt"/>
                <a:ea typeface="+mj-ea"/>
                <a:cs typeface="+mj-cs"/>
              </a:rPr>
              <a:t>Final Model and results</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76B27DC-9103-F9F8-7390-42A6FEF00014}"/>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dirty="0"/>
              <a:t>After tuning some of the models</a:t>
            </a:r>
            <a:br>
              <a:rPr lang="en-US" sz="2200" dirty="0"/>
            </a:br>
            <a:r>
              <a:rPr lang="fr-FR" sz="2200" dirty="0"/>
              <a:t>- </a:t>
            </a:r>
            <a:r>
              <a:rPr lang="fr-FR" sz="2200" dirty="0" err="1"/>
              <a:t>LogisticRegression</a:t>
            </a:r>
            <a:endParaRPr lang="fr-FR" sz="2200" dirty="0"/>
          </a:p>
          <a:p>
            <a:r>
              <a:rPr lang="fr-FR" sz="2200" dirty="0"/>
              <a:t>- SVC</a:t>
            </a:r>
          </a:p>
          <a:p>
            <a:r>
              <a:rPr lang="fr-FR" sz="2200" dirty="0"/>
              <a:t>- </a:t>
            </a:r>
            <a:r>
              <a:rPr lang="fr-FR" sz="2200" dirty="0" err="1"/>
              <a:t>RandomForestClassifier</a:t>
            </a:r>
            <a:endParaRPr lang="fr-FR" sz="2200" dirty="0"/>
          </a:p>
          <a:p>
            <a:r>
              <a:rPr lang="fr-FR" sz="2200" dirty="0"/>
              <a:t>- </a:t>
            </a:r>
            <a:r>
              <a:rPr lang="fr-FR" sz="2200" dirty="0" err="1"/>
              <a:t>XGBClassifier</a:t>
            </a:r>
            <a:endParaRPr lang="fr-FR" sz="2200" dirty="0"/>
          </a:p>
          <a:p>
            <a:r>
              <a:rPr lang="fr-FR" sz="2200" dirty="0" err="1"/>
              <a:t>We</a:t>
            </a:r>
            <a:r>
              <a:rPr lang="fr-FR" sz="2200" dirty="0"/>
              <a:t> have </a:t>
            </a:r>
            <a:r>
              <a:rPr lang="fr-FR" sz="2200" dirty="0" err="1"/>
              <a:t>XGBClassifier</a:t>
            </a:r>
            <a:r>
              <a:rPr lang="fr-FR" sz="2200" dirty="0"/>
              <a:t> </a:t>
            </a:r>
            <a:r>
              <a:rPr lang="fr-FR" sz="2200" dirty="0" err="1"/>
              <a:t>with</a:t>
            </a:r>
            <a:r>
              <a:rPr lang="fr-FR" sz="2200" dirty="0"/>
              <a:t> the </a:t>
            </a:r>
            <a:r>
              <a:rPr lang="fr-FR" sz="2200" dirty="0" err="1"/>
              <a:t>highest</a:t>
            </a:r>
            <a:r>
              <a:rPr lang="fr-FR" sz="2200" dirty="0"/>
              <a:t> score at 80%.</a:t>
            </a:r>
            <a:endParaRPr lang="en-US" sz="2200" dirty="0"/>
          </a:p>
        </p:txBody>
      </p:sp>
      <p:pic>
        <p:nvPicPr>
          <p:cNvPr id="5" name="Picture 4" descr="A screenshot of a computer&#10;&#10;Description automatically generated">
            <a:extLst>
              <a:ext uri="{FF2B5EF4-FFF2-40B4-BE49-F238E27FC236}">
                <a16:creationId xmlns:a16="http://schemas.microsoft.com/office/drawing/2014/main" id="{C1A347FF-B7E6-66C8-8420-D9C466848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25185"/>
            <a:ext cx="5458968" cy="3807630"/>
          </a:xfrm>
          <a:prstGeom prst="rect">
            <a:avLst/>
          </a:prstGeom>
        </p:spPr>
      </p:pic>
    </p:spTree>
    <p:extLst>
      <p:ext uri="{BB962C8B-B14F-4D97-AF65-F5344CB8AC3E}">
        <p14:creationId xmlns:p14="http://schemas.microsoft.com/office/powerpoint/2010/main" val="418363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D42D2-DD12-5D95-2EE4-FDE8B8C53670}"/>
              </a:ext>
            </a:extLst>
          </p:cNvPr>
          <p:cNvSpPr>
            <a:spLocks noGrp="1"/>
          </p:cNvSpPr>
          <p:nvPr>
            <p:ph type="title"/>
          </p:nvPr>
        </p:nvSpPr>
        <p:spPr>
          <a:xfrm>
            <a:off x="5297762" y="640080"/>
            <a:ext cx="6251110" cy="3566160"/>
          </a:xfrm>
        </p:spPr>
        <p:txBody>
          <a:bodyPr vert="horz" lIns="91440" tIns="45720" rIns="91440" bIns="45720" rtlCol="0" anchor="b">
            <a:normAutofit/>
          </a:bodyPr>
          <a:lstStyle/>
          <a:p>
            <a:r>
              <a:rPr lang="en-US" sz="5400"/>
              <a:t>Key Business insights</a:t>
            </a:r>
          </a:p>
        </p:txBody>
      </p:sp>
      <p:pic>
        <p:nvPicPr>
          <p:cNvPr id="5" name="Picture 4" descr="A closeup of a key and a keyhole">
            <a:extLst>
              <a:ext uri="{FF2B5EF4-FFF2-40B4-BE49-F238E27FC236}">
                <a16:creationId xmlns:a16="http://schemas.microsoft.com/office/drawing/2014/main" id="{D27F81D1-3367-2257-7EF0-536618308A43}"/>
              </a:ext>
            </a:extLst>
          </p:cNvPr>
          <p:cNvPicPr>
            <a:picLocks noChangeAspect="1"/>
          </p:cNvPicPr>
          <p:nvPr/>
        </p:nvPicPr>
        <p:blipFill>
          <a:blip r:embed="rId2"/>
          <a:srcRect l="51452" r="3387"/>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6641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B252E1-521B-DE6C-3D23-F6A5A233A41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dirty="0">
                <a:solidFill>
                  <a:schemeClr val="tx1"/>
                </a:solidFill>
                <a:latin typeface="+mj-lt"/>
                <a:ea typeface="+mj-ea"/>
                <a:cs typeface="+mj-cs"/>
              </a:rPr>
              <a:t>Senior </a:t>
            </a:r>
            <a:r>
              <a:rPr lang="en-US" sz="5400" kern="1200" dirty="0" err="1">
                <a:solidFill>
                  <a:schemeClr val="tx1"/>
                </a:solidFill>
                <a:latin typeface="+mj-lt"/>
                <a:ea typeface="+mj-ea"/>
                <a:cs typeface="+mj-cs"/>
              </a:rPr>
              <a:t>citizine</a:t>
            </a:r>
            <a:endParaRPr lang="en-US" sz="5400" kern="1200" dirty="0">
              <a:solidFill>
                <a:schemeClr val="tx1"/>
              </a:solidFill>
              <a:latin typeface="+mj-lt"/>
              <a:ea typeface="+mj-ea"/>
              <a:cs typeface="+mj-cs"/>
            </a:endParaRPr>
          </a:p>
        </p:txBody>
      </p:sp>
      <p:sp>
        <p:nvSpPr>
          <p:cNvPr id="3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630936" y="2660904"/>
            <a:ext cx="4818888" cy="3547872"/>
          </a:xfrm>
        </p:spPr>
        <p:txBody>
          <a:bodyPr vert="horz" lIns="91440" tIns="45720" rIns="91440" bIns="45720" rtlCol="0" anchor="t">
            <a:normAutofit lnSpcReduction="10000"/>
          </a:bodyPr>
          <a:lstStyle/>
          <a:p>
            <a:pPr marL="0"/>
            <a:r>
              <a:rPr lang="en-US" sz="2200" dirty="0"/>
              <a:t>Even though Senior Citizens represent only 16% of our data but almost 41% of them walk away</a:t>
            </a:r>
          </a:p>
          <a:p>
            <a:pPr marL="0"/>
            <a:r>
              <a:rPr lang="en-US" sz="2200" dirty="0"/>
              <a:t>senior citizens who churned were paying 80.7 (24.7%) more than avg Monthly Charges 64.7 but close to their peers which was 79.1</a:t>
            </a:r>
          </a:p>
          <a:p>
            <a:pPr marL="0"/>
            <a:r>
              <a:rPr lang="en-US" sz="2200" dirty="0"/>
              <a:t>senior citizens  stay for avg of 21 months compared to the 42 months of their peers and less than the data average which is 32 months</a:t>
            </a:r>
          </a:p>
          <a:p>
            <a:pPr marL="0"/>
            <a:endParaRPr lang="en-US" sz="2200" dirty="0"/>
          </a:p>
        </p:txBody>
      </p:sp>
      <p:pic>
        <p:nvPicPr>
          <p:cNvPr id="5" name="Picture 4" descr="A blue and orange pie chart&#10;&#10;Description automatically generated">
            <a:extLst>
              <a:ext uri="{FF2B5EF4-FFF2-40B4-BE49-F238E27FC236}">
                <a16:creationId xmlns:a16="http://schemas.microsoft.com/office/drawing/2014/main" id="{C30C3ED0-D3D3-8C56-FCDB-18B518BE9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2016492"/>
            <a:ext cx="5458968" cy="2825015"/>
          </a:xfrm>
          <a:prstGeom prst="rect">
            <a:avLst/>
          </a:prstGeom>
        </p:spPr>
      </p:pic>
    </p:spTree>
    <p:extLst>
      <p:ext uri="{BB962C8B-B14F-4D97-AF65-F5344CB8AC3E}">
        <p14:creationId xmlns:p14="http://schemas.microsoft.com/office/powerpoint/2010/main" val="418080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dirty="0">
                <a:solidFill>
                  <a:schemeClr val="tx1"/>
                </a:solidFill>
                <a:latin typeface="+mj-lt"/>
                <a:ea typeface="+mj-ea"/>
                <a:cs typeface="+mj-cs"/>
              </a:rPr>
              <a:t>gender</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r>
              <a:rPr lang="en-US" sz="2000"/>
              <a:t>Gender does not significantly affect churn rate.</a:t>
            </a:r>
          </a:p>
          <a:p>
            <a:r>
              <a:rPr lang="en-US" sz="2000"/>
              <a:t>As well as having almost 50% representation in the data between males and females</a:t>
            </a:r>
          </a:p>
          <a:p>
            <a:r>
              <a:rPr lang="en-US" sz="2000"/>
              <a:t>Having avg monthly charges of 65 for females and 64 for males</a:t>
            </a:r>
          </a:p>
          <a:p>
            <a:r>
              <a:rPr lang="en-US" sz="2000"/>
              <a:t>Average tenure of 32 months for both</a:t>
            </a:r>
          </a:p>
        </p:txBody>
      </p:sp>
      <p:pic>
        <p:nvPicPr>
          <p:cNvPr id="6" name="Picture 5" descr="A blue and orange pie chart&#10;&#10;Description automatically generated">
            <a:extLst>
              <a:ext uri="{FF2B5EF4-FFF2-40B4-BE49-F238E27FC236}">
                <a16:creationId xmlns:a16="http://schemas.microsoft.com/office/drawing/2014/main" id="{2B21161D-F420-FF9A-5699-C189BCC70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51292"/>
            <a:ext cx="6903720" cy="3555415"/>
          </a:xfrm>
          <a:prstGeom prst="rect">
            <a:avLst/>
          </a:prstGeom>
        </p:spPr>
      </p:pic>
    </p:spTree>
    <p:extLst>
      <p:ext uri="{BB962C8B-B14F-4D97-AF65-F5344CB8AC3E}">
        <p14:creationId xmlns:p14="http://schemas.microsoft.com/office/powerpoint/2010/main" val="2020592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Customers with partners</a:t>
            </a:r>
          </a:p>
        </p:txBody>
      </p:sp>
      <p:sp>
        <p:nvSpPr>
          <p:cNvPr id="16"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r>
              <a:rPr lang="en-US" sz="2200" dirty="0"/>
              <a:t>Customers with no partners who churned pay an average monthly fee of 71.4 and stay for 13 months compared to their peers who stayed with the business that paid 57.27 avg monthly charges and stayed for 28.36 months</a:t>
            </a:r>
          </a:p>
        </p:txBody>
      </p:sp>
      <p:pic>
        <p:nvPicPr>
          <p:cNvPr id="4" name="Picture 3" descr="A blue and orange pie chart&#10;&#10;Description automatically generated">
            <a:extLst>
              <a:ext uri="{FF2B5EF4-FFF2-40B4-BE49-F238E27FC236}">
                <a16:creationId xmlns:a16="http://schemas.microsoft.com/office/drawing/2014/main" id="{094613B5-5900-19F3-C803-B60B5AD32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51292"/>
            <a:ext cx="6903720" cy="3555415"/>
          </a:xfrm>
          <a:prstGeom prst="rect">
            <a:avLst/>
          </a:prstGeom>
        </p:spPr>
      </p:pic>
    </p:spTree>
    <p:extLst>
      <p:ext uri="{BB962C8B-B14F-4D97-AF65-F5344CB8AC3E}">
        <p14:creationId xmlns:p14="http://schemas.microsoft.com/office/powerpoint/2010/main" val="283697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Customers with Dependents</a:t>
            </a:r>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dirty="0"/>
              <a:t>Customers with no </a:t>
            </a:r>
            <a:r>
              <a:rPr lang="en-US" sz="2200" dirty="0" err="1"/>
              <a:t>dependants</a:t>
            </a:r>
            <a:r>
              <a:rPr lang="en-US" sz="2200" dirty="0"/>
              <a:t> who churned pay an average monthly fee of 74.7 and stay for 17 months compared to their peers who stayed with the business that paid 63.46 avg monthly charges and stayed for 35.5 months</a:t>
            </a:r>
          </a:p>
        </p:txBody>
      </p:sp>
      <p:pic>
        <p:nvPicPr>
          <p:cNvPr id="5" name="Picture 4" descr="A blue and orange pie chart&#10;&#10;Description automatically generated">
            <a:extLst>
              <a:ext uri="{FF2B5EF4-FFF2-40B4-BE49-F238E27FC236}">
                <a16:creationId xmlns:a16="http://schemas.microsoft.com/office/drawing/2014/main" id="{5F0C1A5F-764A-DC1E-87CE-9D75FBCEB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2016492"/>
            <a:ext cx="5458968" cy="2825015"/>
          </a:xfrm>
          <a:prstGeom prst="rect">
            <a:avLst/>
          </a:prstGeom>
        </p:spPr>
      </p:pic>
    </p:spTree>
    <p:extLst>
      <p:ext uri="{BB962C8B-B14F-4D97-AF65-F5344CB8AC3E}">
        <p14:creationId xmlns:p14="http://schemas.microsoft.com/office/powerpoint/2010/main" val="157585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Customers with phone service</a:t>
            </a:r>
          </a:p>
        </p:txBody>
      </p:sp>
      <p:sp>
        <p:nvSpPr>
          <p:cNvPr id="16"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dirty="0"/>
              <a:t>Customers with no phone service who churned paid 37.5 avg monthly fees and stayed around 15.8 months while the ones that didn’t churn paid 43.5 on avg and stayed for 37 months.</a:t>
            </a:r>
          </a:p>
          <a:p>
            <a:r>
              <a:rPr lang="en-US" sz="2200" dirty="0"/>
              <a:t>Customers with Phone Service who churned who paid 78 monthly fees and staying for 18 months while the ones who didn’t churn paid 63 on avg and stayed 37.6 months.</a:t>
            </a:r>
          </a:p>
        </p:txBody>
      </p:sp>
      <p:pic>
        <p:nvPicPr>
          <p:cNvPr id="5" name="Picture 4" descr="A blue and orange pie chart&#10;&#10;Description automatically generated">
            <a:extLst>
              <a:ext uri="{FF2B5EF4-FFF2-40B4-BE49-F238E27FC236}">
                <a16:creationId xmlns:a16="http://schemas.microsoft.com/office/drawing/2014/main" id="{61E9012B-1C86-6AA1-542A-57C6998DC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2139319"/>
            <a:ext cx="5458968" cy="2579362"/>
          </a:xfrm>
          <a:prstGeom prst="rect">
            <a:avLst/>
          </a:prstGeom>
        </p:spPr>
      </p:pic>
    </p:spTree>
    <p:extLst>
      <p:ext uri="{BB962C8B-B14F-4D97-AF65-F5344CB8AC3E}">
        <p14:creationId xmlns:p14="http://schemas.microsoft.com/office/powerpoint/2010/main" val="351265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700" kern="1200">
                <a:solidFill>
                  <a:schemeClr val="tx1"/>
                </a:solidFill>
                <a:latin typeface="+mj-lt"/>
                <a:ea typeface="+mj-ea"/>
                <a:cs typeface="+mj-cs"/>
              </a:rPr>
              <a:t>Customers with multiple lines</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66488" y="502920"/>
            <a:ext cx="6894576" cy="1463040"/>
          </a:xfrm>
        </p:spPr>
        <p:txBody>
          <a:bodyPr vert="horz" lIns="91440" tIns="45720" rIns="91440" bIns="45720" rtlCol="0" anchor="ctr">
            <a:normAutofit lnSpcReduction="10000"/>
          </a:bodyPr>
          <a:lstStyle/>
          <a:p>
            <a:r>
              <a:rPr lang="en-US" sz="2200" dirty="0"/>
              <a:t>Customers with multiple lines who churned pay an average monthly fee of 89 and stay for 25 months compared to their peers who stayed with the business that paid 79 avg monthly charges and stayed for 48 months</a:t>
            </a:r>
          </a:p>
        </p:txBody>
      </p:sp>
      <p:pic>
        <p:nvPicPr>
          <p:cNvPr id="5" name="Picture 4" descr="A blue and orange pie chart&#10;&#10;Description automatically generated">
            <a:extLst>
              <a:ext uri="{FF2B5EF4-FFF2-40B4-BE49-F238E27FC236}">
                <a16:creationId xmlns:a16="http://schemas.microsoft.com/office/drawing/2014/main" id="{B9CED71D-7931-064F-1983-4BBD861457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510095"/>
            <a:ext cx="10917936" cy="3521034"/>
          </a:xfrm>
          <a:prstGeom prst="rect">
            <a:avLst/>
          </a:prstGeom>
        </p:spPr>
      </p:pic>
    </p:spTree>
    <p:extLst>
      <p:ext uri="{BB962C8B-B14F-4D97-AF65-F5344CB8AC3E}">
        <p14:creationId xmlns:p14="http://schemas.microsoft.com/office/powerpoint/2010/main" val="395888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700" kern="1200">
                <a:solidFill>
                  <a:schemeClr val="tx1"/>
                </a:solidFill>
                <a:latin typeface="+mj-lt"/>
                <a:ea typeface="+mj-ea"/>
                <a:cs typeface="+mj-cs"/>
              </a:rPr>
              <a:t>Customers with internet service</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54295" y="502920"/>
            <a:ext cx="6894576" cy="1463040"/>
          </a:xfrm>
        </p:spPr>
        <p:txBody>
          <a:bodyPr vert="horz" lIns="91440" tIns="45720" rIns="91440" bIns="45720" rtlCol="0" anchor="ctr">
            <a:normAutofit lnSpcReduction="10000"/>
          </a:bodyPr>
          <a:lstStyle/>
          <a:p>
            <a:r>
              <a:rPr lang="en-US" sz="2200" dirty="0"/>
              <a:t>Customers with </a:t>
            </a:r>
            <a:r>
              <a:rPr lang="en-US" sz="2200" dirty="0" err="1"/>
              <a:t>Fiper</a:t>
            </a:r>
            <a:r>
              <a:rPr lang="en-US" sz="2200" dirty="0"/>
              <a:t> optic internet service who churned pay an average monthly fee of 88 and stay for 20 months compared to their peers who stayed with the business that paid 94 avg monthly charges and stayed for 42 months</a:t>
            </a:r>
          </a:p>
        </p:txBody>
      </p:sp>
      <p:pic>
        <p:nvPicPr>
          <p:cNvPr id="5" name="Picture 4" descr="A blue and orange pie chart&#10;&#10;Description automatically generated">
            <a:extLst>
              <a:ext uri="{FF2B5EF4-FFF2-40B4-BE49-F238E27FC236}">
                <a16:creationId xmlns:a16="http://schemas.microsoft.com/office/drawing/2014/main" id="{FEB55693-93F6-C51F-F8B7-D4114A215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441858"/>
            <a:ext cx="10917936" cy="3657508"/>
          </a:xfrm>
          <a:prstGeom prst="rect">
            <a:avLst/>
          </a:prstGeom>
        </p:spPr>
      </p:pic>
    </p:spTree>
    <p:extLst>
      <p:ext uri="{BB962C8B-B14F-4D97-AF65-F5344CB8AC3E}">
        <p14:creationId xmlns:p14="http://schemas.microsoft.com/office/powerpoint/2010/main" val="2353070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F0D06-7B91-6F93-5EE7-01FB2EA6D45E}"/>
              </a:ext>
            </a:extLst>
          </p:cNvPr>
          <p:cNvSpPr>
            <a:spLocks noGrp="1"/>
          </p:cNvSpPr>
          <p:nvPr>
            <p:ph type="title"/>
          </p:nvPr>
        </p:nvSpPr>
        <p:spPr>
          <a:xfrm>
            <a:off x="841248" y="548640"/>
            <a:ext cx="3600860" cy="5431536"/>
          </a:xfrm>
        </p:spPr>
        <p:txBody>
          <a:bodyPr vert="horz" lIns="91440" tIns="45720" rIns="91440" bIns="45720" rtlCol="0" anchor="ctr">
            <a:normAutofit/>
          </a:bodyPr>
          <a:lstStyle/>
          <a:p>
            <a:r>
              <a:rPr lang="en-US" sz="5400" kern="1200" dirty="0">
                <a:solidFill>
                  <a:schemeClr val="tx1"/>
                </a:solidFill>
                <a:latin typeface="+mj-lt"/>
                <a:ea typeface="+mj-ea"/>
                <a:cs typeface="+mj-cs"/>
              </a:rPr>
              <a:t>Introduction</a:t>
            </a:r>
          </a:p>
        </p:txBody>
      </p:sp>
      <p:sp>
        <p:nvSpPr>
          <p:cNvPr id="1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2">
            <a:extLst>
              <a:ext uri="{FF2B5EF4-FFF2-40B4-BE49-F238E27FC236}">
                <a16:creationId xmlns:a16="http://schemas.microsoft.com/office/drawing/2014/main" id="{9EA098B7-CD03-A280-E9BA-A6FF180EDF29}"/>
              </a:ext>
            </a:extLst>
          </p:cNvPr>
          <p:cNvSpPr>
            <a:spLocks noGrp="1"/>
          </p:cNvSpPr>
          <p:nvPr>
            <p:ph type="body" idx="1"/>
          </p:nvPr>
        </p:nvSpPr>
        <p:spPr>
          <a:xfrm>
            <a:off x="5126418" y="552091"/>
            <a:ext cx="6224335" cy="5431536"/>
          </a:xfrm>
        </p:spPr>
        <p:txBody>
          <a:bodyPr vert="horz" lIns="91440" tIns="45720" rIns="91440" bIns="45720" rtlCol="0" anchor="ctr">
            <a:normAutofit/>
          </a:bodyPr>
          <a:lstStyle/>
          <a:p>
            <a:r>
              <a:rPr lang="en-US" sz="2200" dirty="0"/>
              <a:t>Understanding customer churn is critical for enhancing customer retention strategies. This project aims to analyze factors influencing churn and propose actionable solutions.</a:t>
            </a:r>
          </a:p>
          <a:p>
            <a:r>
              <a:rPr lang="en-US" sz="2200" dirty="0"/>
              <a:t>The Customer Churn Prediction project aims to predict customer churn for a telecom company using historical customer data. The objective is to identify customers who are likely to leave, enabling targeted retention strategies.</a:t>
            </a:r>
          </a:p>
          <a:p>
            <a:r>
              <a:rPr lang="en-US" sz="1600" dirty="0"/>
              <a:t>- </a:t>
            </a:r>
            <a:r>
              <a:rPr lang="en-US" sz="2200" dirty="0"/>
              <a:t>Effective customer churn prediction helps the business to hold on to one of its most important assets – its customers. Since keeping existing customers is easier and more economical than winning new ones, businesses do everything they can to minimize customer churn.</a:t>
            </a:r>
          </a:p>
        </p:txBody>
      </p:sp>
    </p:spTree>
    <p:extLst>
      <p:ext uri="{BB962C8B-B14F-4D97-AF65-F5344CB8AC3E}">
        <p14:creationId xmlns:p14="http://schemas.microsoft.com/office/powerpoint/2010/main" val="140998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700" kern="1200">
                <a:solidFill>
                  <a:schemeClr val="tx1"/>
                </a:solidFill>
                <a:latin typeface="+mj-lt"/>
                <a:ea typeface="+mj-ea"/>
                <a:cs typeface="+mj-cs"/>
              </a:rPr>
              <a:t>Customers with OnlineSecurity</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54295" y="502920"/>
            <a:ext cx="6894576" cy="1463040"/>
          </a:xfrm>
        </p:spPr>
        <p:txBody>
          <a:bodyPr vert="horz" lIns="91440" tIns="45720" rIns="91440" bIns="45720" rtlCol="0" anchor="ctr">
            <a:normAutofit lnSpcReduction="10000"/>
          </a:bodyPr>
          <a:lstStyle/>
          <a:p>
            <a:r>
              <a:rPr lang="en-US" sz="2200" dirty="0"/>
              <a:t>Customers with no online security who churned pay an average monthly fee of 77 and stay for 16.4 months compared to their peers who stayed with the business that paid 74.6 avg monthly charges and stayed for 32.5 months</a:t>
            </a:r>
          </a:p>
        </p:txBody>
      </p:sp>
      <p:pic>
        <p:nvPicPr>
          <p:cNvPr id="5" name="Picture 4" descr="A blue circle with a orange triangle&#10;&#10;Description automatically generated">
            <a:extLst>
              <a:ext uri="{FF2B5EF4-FFF2-40B4-BE49-F238E27FC236}">
                <a16:creationId xmlns:a16="http://schemas.microsoft.com/office/drawing/2014/main" id="{1FB43367-9F28-A4D6-5919-4F84DC6F1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441858"/>
            <a:ext cx="10917936" cy="3657508"/>
          </a:xfrm>
          <a:prstGeom prst="rect">
            <a:avLst/>
          </a:prstGeom>
        </p:spPr>
      </p:pic>
    </p:spTree>
    <p:extLst>
      <p:ext uri="{BB962C8B-B14F-4D97-AF65-F5344CB8AC3E}">
        <p14:creationId xmlns:p14="http://schemas.microsoft.com/office/powerpoint/2010/main" val="551032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700" kern="1200">
                <a:solidFill>
                  <a:schemeClr val="tx1"/>
                </a:solidFill>
                <a:latin typeface="+mj-lt"/>
                <a:ea typeface="+mj-ea"/>
                <a:cs typeface="+mj-cs"/>
              </a:rPr>
              <a:t>Customers with OnlineBackup</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54295" y="502920"/>
            <a:ext cx="6894576" cy="1463040"/>
          </a:xfrm>
        </p:spPr>
        <p:txBody>
          <a:bodyPr vert="horz" lIns="91440" tIns="45720" rIns="91440" bIns="45720" rtlCol="0" anchor="ctr">
            <a:normAutofit lnSpcReduction="10000"/>
          </a:bodyPr>
          <a:lstStyle/>
          <a:p>
            <a:r>
              <a:rPr lang="en-US" sz="2200" dirty="0"/>
              <a:t>Customers with no Online Backup who churned pay an average monthly fee of 74.5 and stay for 13.7 months compared to their peers who stayed with the business that paid 70 avg monthly charges and stayed for 30 months</a:t>
            </a:r>
          </a:p>
        </p:txBody>
      </p:sp>
      <p:pic>
        <p:nvPicPr>
          <p:cNvPr id="5" name="Picture 4" descr="A blue and orange pie chart&#10;&#10;Description automatically generated">
            <a:extLst>
              <a:ext uri="{FF2B5EF4-FFF2-40B4-BE49-F238E27FC236}">
                <a16:creationId xmlns:a16="http://schemas.microsoft.com/office/drawing/2014/main" id="{FF672679-3EBE-48B3-A2CE-4286A05898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482800"/>
            <a:ext cx="10917936" cy="3575624"/>
          </a:xfrm>
          <a:prstGeom prst="rect">
            <a:avLst/>
          </a:prstGeom>
        </p:spPr>
      </p:pic>
    </p:spTree>
    <p:extLst>
      <p:ext uri="{BB962C8B-B14F-4D97-AF65-F5344CB8AC3E}">
        <p14:creationId xmlns:p14="http://schemas.microsoft.com/office/powerpoint/2010/main" val="483247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700" kern="1200" dirty="0">
                <a:solidFill>
                  <a:schemeClr val="tx1"/>
                </a:solidFill>
                <a:latin typeface="+mj-lt"/>
                <a:ea typeface="+mj-ea"/>
                <a:cs typeface="+mj-cs"/>
              </a:rPr>
              <a:t>Customers with </a:t>
            </a:r>
            <a:r>
              <a:rPr lang="en-US" sz="3700" kern="1200" dirty="0" err="1">
                <a:solidFill>
                  <a:schemeClr val="tx1"/>
                </a:solidFill>
                <a:latin typeface="+mj-lt"/>
                <a:ea typeface="+mj-ea"/>
                <a:cs typeface="+mj-cs"/>
              </a:rPr>
              <a:t>DeviceProtection</a:t>
            </a:r>
            <a:endParaRPr lang="en-US" sz="3700" kern="1200" dirty="0">
              <a:solidFill>
                <a:schemeClr val="tx1"/>
              </a:solidFill>
              <a:latin typeface="+mj-lt"/>
              <a:ea typeface="+mj-ea"/>
              <a:cs typeface="+mj-cs"/>
            </a:endParaRP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54295" y="502920"/>
            <a:ext cx="6894576" cy="1463040"/>
          </a:xfrm>
        </p:spPr>
        <p:txBody>
          <a:bodyPr vert="horz" lIns="91440" tIns="45720" rIns="91440" bIns="45720" rtlCol="0" anchor="ctr">
            <a:normAutofit fontScale="92500"/>
          </a:bodyPr>
          <a:lstStyle/>
          <a:p>
            <a:r>
              <a:rPr lang="en-US" sz="2200" dirty="0"/>
              <a:t>Customers with no </a:t>
            </a:r>
            <a:r>
              <a:rPr lang="en-US" sz="2400" kern="1200" dirty="0" err="1">
                <a:solidFill>
                  <a:schemeClr val="tx1"/>
                </a:solidFill>
                <a:latin typeface="+mj-lt"/>
                <a:ea typeface="+mj-ea"/>
                <a:cs typeface="+mj-cs"/>
              </a:rPr>
              <a:t>DeviceProtection</a:t>
            </a:r>
            <a:r>
              <a:rPr lang="en-US" sz="2200" dirty="0"/>
              <a:t> who churned pay an average monthly fee of 73 and stay for 14 months compared to their peers who stayed with the business that paid 69 avg monthly charges and stayed for 29.85 months</a:t>
            </a:r>
          </a:p>
        </p:txBody>
      </p:sp>
      <p:pic>
        <p:nvPicPr>
          <p:cNvPr id="5" name="Picture 4" descr="A blue circle with a orange triangle&#10;&#10;Description automatically generated">
            <a:extLst>
              <a:ext uri="{FF2B5EF4-FFF2-40B4-BE49-F238E27FC236}">
                <a16:creationId xmlns:a16="http://schemas.microsoft.com/office/drawing/2014/main" id="{53AB6567-9A97-596C-A210-E161D1BD9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482800"/>
            <a:ext cx="10917936" cy="3575624"/>
          </a:xfrm>
          <a:prstGeom prst="rect">
            <a:avLst/>
          </a:prstGeom>
        </p:spPr>
      </p:pic>
    </p:spTree>
    <p:extLst>
      <p:ext uri="{BB962C8B-B14F-4D97-AF65-F5344CB8AC3E}">
        <p14:creationId xmlns:p14="http://schemas.microsoft.com/office/powerpoint/2010/main" val="2656825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700" kern="1200">
                <a:solidFill>
                  <a:schemeClr val="tx1"/>
                </a:solidFill>
                <a:latin typeface="+mj-lt"/>
                <a:ea typeface="+mj-ea"/>
                <a:cs typeface="+mj-cs"/>
              </a:rPr>
              <a:t>Customers with TechSupport</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54295" y="502920"/>
            <a:ext cx="6894576" cy="1463040"/>
          </a:xfrm>
        </p:spPr>
        <p:txBody>
          <a:bodyPr vert="horz" lIns="91440" tIns="45720" rIns="91440" bIns="45720" rtlCol="0" anchor="ctr">
            <a:normAutofit lnSpcReduction="10000"/>
          </a:bodyPr>
          <a:lstStyle/>
          <a:p>
            <a:r>
              <a:rPr lang="en-US" sz="2200" dirty="0"/>
              <a:t>Customers with no Tech support who churned pay an average monthly fee of 76.5 and stay for 16 months compared to their peers who stayed with the business that paid 73 avg monthly charges and stayed for 32 months</a:t>
            </a:r>
          </a:p>
        </p:txBody>
      </p:sp>
      <p:pic>
        <p:nvPicPr>
          <p:cNvPr id="5" name="Picture 4" descr="A blue circle with a orange triangle&#10;&#10;Description automatically generated">
            <a:extLst>
              <a:ext uri="{FF2B5EF4-FFF2-40B4-BE49-F238E27FC236}">
                <a16:creationId xmlns:a16="http://schemas.microsoft.com/office/drawing/2014/main" id="{7094D52A-4442-6D11-585E-2CA18CCAF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441858"/>
            <a:ext cx="10917936" cy="3657508"/>
          </a:xfrm>
          <a:prstGeom prst="rect">
            <a:avLst/>
          </a:prstGeom>
        </p:spPr>
      </p:pic>
    </p:spTree>
    <p:extLst>
      <p:ext uri="{BB962C8B-B14F-4D97-AF65-F5344CB8AC3E}">
        <p14:creationId xmlns:p14="http://schemas.microsoft.com/office/powerpoint/2010/main" val="2231233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700" kern="1200" dirty="0">
                <a:solidFill>
                  <a:schemeClr val="tx1"/>
                </a:solidFill>
                <a:latin typeface="+mj-lt"/>
                <a:ea typeface="+mj-ea"/>
                <a:cs typeface="+mj-cs"/>
              </a:rPr>
              <a:t>Customers with </a:t>
            </a:r>
            <a:r>
              <a:rPr lang="en-US" sz="3700" kern="1200" dirty="0" err="1">
                <a:solidFill>
                  <a:schemeClr val="tx1"/>
                </a:solidFill>
                <a:latin typeface="+mj-lt"/>
                <a:ea typeface="+mj-ea"/>
                <a:cs typeface="+mj-cs"/>
              </a:rPr>
              <a:t>StreamingTV</a:t>
            </a:r>
            <a:endParaRPr lang="en-US" sz="3700" kern="1200" dirty="0">
              <a:solidFill>
                <a:schemeClr val="tx1"/>
              </a:solidFill>
              <a:latin typeface="+mj-lt"/>
              <a:ea typeface="+mj-ea"/>
              <a:cs typeface="+mj-cs"/>
            </a:endParaRPr>
          </a:p>
        </p:txBody>
      </p:sp>
      <p:sp>
        <p:nvSpPr>
          <p:cNvPr id="2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54295" y="502920"/>
            <a:ext cx="6894576" cy="1463040"/>
          </a:xfrm>
        </p:spPr>
        <p:txBody>
          <a:bodyPr vert="horz" lIns="91440" tIns="45720" rIns="91440" bIns="45720" rtlCol="0" anchor="ctr">
            <a:normAutofit/>
          </a:bodyPr>
          <a:lstStyle/>
          <a:p>
            <a:r>
              <a:rPr lang="en-US" sz="1500" dirty="0"/>
              <a:t>Customers with no Streaming TV service who churned pay an average monthly fee of 67 and stay for 12 months compared to their peers who stayed with the business that paid 64 avg monthly charges and stayed for 31 months</a:t>
            </a:r>
          </a:p>
          <a:p>
            <a:r>
              <a:rPr lang="en-US" sz="1500" dirty="0"/>
              <a:t>Customers with Streaming TV service who churned pay an average monthly fee of 90 and stay for 25 months compared to their peers who stayed with the business that paid  88 avg monthly charges and stayed for 47.6 months</a:t>
            </a:r>
          </a:p>
          <a:p>
            <a:endParaRPr lang="en-US" sz="1500" dirty="0"/>
          </a:p>
        </p:txBody>
      </p:sp>
      <p:pic>
        <p:nvPicPr>
          <p:cNvPr id="5" name="Picture 4" descr="A blue circle with a orange triangle&#10;&#10;Description automatically generated">
            <a:extLst>
              <a:ext uri="{FF2B5EF4-FFF2-40B4-BE49-F238E27FC236}">
                <a16:creationId xmlns:a16="http://schemas.microsoft.com/office/drawing/2014/main" id="{D7123632-7006-E136-D5A4-E014B1EC1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537390"/>
            <a:ext cx="10917936" cy="3466444"/>
          </a:xfrm>
          <a:prstGeom prst="rect">
            <a:avLst/>
          </a:prstGeom>
        </p:spPr>
      </p:pic>
    </p:spTree>
    <p:extLst>
      <p:ext uri="{BB962C8B-B14F-4D97-AF65-F5344CB8AC3E}">
        <p14:creationId xmlns:p14="http://schemas.microsoft.com/office/powerpoint/2010/main" val="1182823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400" kern="1200">
                <a:solidFill>
                  <a:schemeClr val="tx1"/>
                </a:solidFill>
                <a:latin typeface="+mj-lt"/>
                <a:ea typeface="+mj-ea"/>
                <a:cs typeface="+mj-cs"/>
              </a:rPr>
              <a:t>Customers with Streaming Movies</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54295" y="502920"/>
            <a:ext cx="6894576" cy="1463040"/>
          </a:xfrm>
        </p:spPr>
        <p:txBody>
          <a:bodyPr vert="horz" lIns="91440" tIns="45720" rIns="91440" bIns="45720" rtlCol="0" anchor="ctr">
            <a:normAutofit lnSpcReduction="10000"/>
          </a:bodyPr>
          <a:lstStyle/>
          <a:p>
            <a:r>
              <a:rPr lang="en-US" sz="2200" dirty="0"/>
              <a:t>Customers with no Streaming movies service who churned pay an average monthly fee of 67 and stay for 12 months compared to their peers who stayed with the business that paid 64 avg monthly charges and stayed for 31 months</a:t>
            </a:r>
          </a:p>
        </p:txBody>
      </p:sp>
      <p:pic>
        <p:nvPicPr>
          <p:cNvPr id="5" name="Picture 4" descr="A blue circle with a orange triangle&#10;&#10;Description automatically generated">
            <a:extLst>
              <a:ext uri="{FF2B5EF4-FFF2-40B4-BE49-F238E27FC236}">
                <a16:creationId xmlns:a16="http://schemas.microsoft.com/office/drawing/2014/main" id="{FBF4B303-36B5-3320-2814-660B05580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551037"/>
            <a:ext cx="10917936" cy="3439149"/>
          </a:xfrm>
          <a:prstGeom prst="rect">
            <a:avLst/>
          </a:prstGeom>
        </p:spPr>
      </p:pic>
    </p:spTree>
    <p:extLst>
      <p:ext uri="{BB962C8B-B14F-4D97-AF65-F5344CB8AC3E}">
        <p14:creationId xmlns:p14="http://schemas.microsoft.com/office/powerpoint/2010/main" val="33123827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kern="1200">
                <a:solidFill>
                  <a:schemeClr val="tx1"/>
                </a:solidFill>
                <a:latin typeface="+mj-lt"/>
                <a:ea typeface="+mj-ea"/>
                <a:cs typeface="+mj-cs"/>
              </a:rPr>
              <a:t>Customers with contract</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54295" y="502920"/>
            <a:ext cx="6894576" cy="1463040"/>
          </a:xfrm>
        </p:spPr>
        <p:txBody>
          <a:bodyPr vert="horz" lIns="91440" tIns="45720" rIns="91440" bIns="45720" rtlCol="0" anchor="ctr">
            <a:normAutofit lnSpcReduction="10000"/>
          </a:bodyPr>
          <a:lstStyle/>
          <a:p>
            <a:r>
              <a:rPr lang="en-US" sz="2200" dirty="0"/>
              <a:t>Customers with month-to-month contract who churned pay an average monthly fee of 73 and stay for 14 months compared to their peers who stayed with the business that paid 61 avg monthly charges and stayed for 21 months</a:t>
            </a:r>
          </a:p>
        </p:txBody>
      </p:sp>
      <p:pic>
        <p:nvPicPr>
          <p:cNvPr id="5" name="Picture 4" descr="A blue and orange pie chart&#10;&#10;Description automatically generated">
            <a:extLst>
              <a:ext uri="{FF2B5EF4-FFF2-40B4-BE49-F238E27FC236}">
                <a16:creationId xmlns:a16="http://schemas.microsoft.com/office/drawing/2014/main" id="{A53BF826-1130-2499-F78F-002BB2905C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510095"/>
            <a:ext cx="10917936" cy="3521034"/>
          </a:xfrm>
          <a:prstGeom prst="rect">
            <a:avLst/>
          </a:prstGeom>
        </p:spPr>
      </p:pic>
    </p:spTree>
    <p:extLst>
      <p:ext uri="{BB962C8B-B14F-4D97-AF65-F5344CB8AC3E}">
        <p14:creationId xmlns:p14="http://schemas.microsoft.com/office/powerpoint/2010/main" val="1256018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Customers with PaperlessBilling</a:t>
            </a:r>
          </a:p>
        </p:txBody>
      </p:sp>
      <p:sp>
        <p:nvSpPr>
          <p:cNvPr id="1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dirty="0"/>
              <a:t>Customers who prefer paperless billing who churned pay an average monthly fee of 78 and stay for 18 months compared to their peers who stayed with the business that paid 71 avg monthly charges and stayed for 39 months</a:t>
            </a:r>
          </a:p>
        </p:txBody>
      </p:sp>
      <p:pic>
        <p:nvPicPr>
          <p:cNvPr id="5" name="Picture 4" descr="A blue and orange pie chart&#10;&#10;Description automatically generated">
            <a:extLst>
              <a:ext uri="{FF2B5EF4-FFF2-40B4-BE49-F238E27FC236}">
                <a16:creationId xmlns:a16="http://schemas.microsoft.com/office/drawing/2014/main" id="{C0DC4DDA-B8D7-1380-6EC0-CD80FE9E4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2091553"/>
            <a:ext cx="5458968" cy="2674894"/>
          </a:xfrm>
          <a:prstGeom prst="rect">
            <a:avLst/>
          </a:prstGeom>
        </p:spPr>
      </p:pic>
    </p:spTree>
    <p:extLst>
      <p:ext uri="{BB962C8B-B14F-4D97-AF65-F5344CB8AC3E}">
        <p14:creationId xmlns:p14="http://schemas.microsoft.com/office/powerpoint/2010/main" val="331483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3700" kern="1200">
                <a:solidFill>
                  <a:schemeClr val="tx1"/>
                </a:solidFill>
                <a:latin typeface="+mj-lt"/>
                <a:ea typeface="+mj-ea"/>
                <a:cs typeface="+mj-cs"/>
              </a:rPr>
              <a:t>Customers with PaymentMethod</a:t>
            </a:r>
          </a:p>
        </p:txBody>
      </p:sp>
      <p:sp>
        <p:nvSpPr>
          <p:cNvPr id="1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4654295" y="502920"/>
            <a:ext cx="6894576" cy="1463040"/>
          </a:xfrm>
        </p:spPr>
        <p:txBody>
          <a:bodyPr vert="horz" lIns="91440" tIns="45720" rIns="91440" bIns="45720" rtlCol="0" anchor="ctr">
            <a:normAutofit lnSpcReduction="10000"/>
          </a:bodyPr>
          <a:lstStyle/>
          <a:p>
            <a:r>
              <a:rPr lang="en-US" sz="2200" dirty="0"/>
              <a:t>Customers who chose Electronic check who churned pay an average monthly fee of 78.7 and stay for 16 months compared to their peers who stayed with the business that paid 74 avg monthly charges and stayed for 32 months</a:t>
            </a:r>
          </a:p>
        </p:txBody>
      </p:sp>
      <p:pic>
        <p:nvPicPr>
          <p:cNvPr id="5" name="Picture 4" descr="A blue and orange pie chart&#10;&#10;Description automatically generated">
            <a:extLst>
              <a:ext uri="{FF2B5EF4-FFF2-40B4-BE49-F238E27FC236}">
                <a16:creationId xmlns:a16="http://schemas.microsoft.com/office/drawing/2014/main" id="{66FC747A-DA41-E44B-40C5-8A150C50A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6" y="2864928"/>
            <a:ext cx="10917936" cy="2811368"/>
          </a:xfrm>
          <a:prstGeom prst="rect">
            <a:avLst/>
          </a:prstGeom>
        </p:spPr>
      </p:pic>
    </p:spTree>
    <p:extLst>
      <p:ext uri="{BB962C8B-B14F-4D97-AF65-F5344CB8AC3E}">
        <p14:creationId xmlns:p14="http://schemas.microsoft.com/office/powerpoint/2010/main" val="2954555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Customers with partners</a:t>
            </a:r>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r>
              <a:rPr lang="en-US" sz="2200" dirty="0"/>
              <a:t>Customers with no partners who churned pay an average monthly fee of 71.4 and stay for 13 months compared to their peers who stayed with the business that paid 57.27 avg monthly charges and stayed for 28.36 months</a:t>
            </a:r>
          </a:p>
        </p:txBody>
      </p:sp>
      <p:pic>
        <p:nvPicPr>
          <p:cNvPr id="4" name="Picture 3" descr="A blue and orange pie chart&#10;&#10;Description automatically generated">
            <a:extLst>
              <a:ext uri="{FF2B5EF4-FFF2-40B4-BE49-F238E27FC236}">
                <a16:creationId xmlns:a16="http://schemas.microsoft.com/office/drawing/2014/main" id="{094613B5-5900-19F3-C803-B60B5AD32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51292"/>
            <a:ext cx="6903720" cy="3555415"/>
          </a:xfrm>
          <a:prstGeom prst="rect">
            <a:avLst/>
          </a:prstGeom>
        </p:spPr>
      </p:pic>
    </p:spTree>
    <p:extLst>
      <p:ext uri="{BB962C8B-B14F-4D97-AF65-F5344CB8AC3E}">
        <p14:creationId xmlns:p14="http://schemas.microsoft.com/office/powerpoint/2010/main" val="62102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EACC-F43C-0288-800D-C01606E33BC4}"/>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Main Problem and Solution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42CE08E-7550-7A5A-8E4F-C36A2477EBBE}"/>
              </a:ext>
            </a:extLst>
          </p:cNvPr>
          <p:cNvSpPr>
            <a:spLocks noGrp="1"/>
          </p:cNvSpPr>
          <p:nvPr>
            <p:ph type="body" idx="1"/>
          </p:nvPr>
        </p:nvSpPr>
        <p:spPr>
          <a:xfrm>
            <a:off x="838200" y="1929384"/>
            <a:ext cx="10515600" cy="4251960"/>
          </a:xfrm>
        </p:spPr>
        <p:txBody>
          <a:bodyPr vert="horz" lIns="91440" tIns="45720" rIns="91440" bIns="45720" rtlCol="0">
            <a:normAutofit/>
          </a:bodyPr>
          <a:lstStyle/>
          <a:p>
            <a:r>
              <a:rPr lang="en-US" sz="2200" dirty="0"/>
              <a:t>The primary challenge is predicting which customers are at risk of churning. The solution involves building a machine learning model to predict churn based on key factors.</a:t>
            </a:r>
          </a:p>
          <a:p>
            <a:r>
              <a:rPr lang="en-US" sz="2200" dirty="0"/>
              <a:t>a. Data problems: </a:t>
            </a:r>
          </a:p>
          <a:p>
            <a:r>
              <a:rPr lang="en-US" sz="2200" dirty="0"/>
              <a:t> -  Incorrect Data Type in Total charges and blank space values</a:t>
            </a:r>
          </a:p>
          <a:p>
            <a:r>
              <a:rPr lang="en-US" sz="2200" dirty="0"/>
              <a:t> - Handling categorical variables and imbalanced classes.</a:t>
            </a:r>
          </a:p>
          <a:p>
            <a:r>
              <a:rPr lang="en-US" sz="2200" dirty="0"/>
              <a:t>b. Solution: </a:t>
            </a:r>
          </a:p>
          <a:p>
            <a:r>
              <a:rPr lang="en-US" sz="2200" dirty="0"/>
              <a:t>   - Data cleaning and resampling were done to ensure model accuracy.</a:t>
            </a:r>
          </a:p>
        </p:txBody>
      </p:sp>
    </p:spTree>
    <p:extLst>
      <p:ext uri="{BB962C8B-B14F-4D97-AF65-F5344CB8AC3E}">
        <p14:creationId xmlns:p14="http://schemas.microsoft.com/office/powerpoint/2010/main" val="3056512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Customers with partners</a:t>
            </a:r>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r>
              <a:rPr lang="en-US" sz="2200" dirty="0"/>
              <a:t>Customers with no partners who churned pay an average monthly fee of 71.4 and stay for 13 months compared to their peers who stayed with the business that paid 57.27 avg monthly charges and stayed for 28.36 months</a:t>
            </a:r>
          </a:p>
        </p:txBody>
      </p:sp>
      <p:pic>
        <p:nvPicPr>
          <p:cNvPr id="4" name="Picture 3" descr="A blue and orange pie chart&#10;&#10;Description automatically generated">
            <a:extLst>
              <a:ext uri="{FF2B5EF4-FFF2-40B4-BE49-F238E27FC236}">
                <a16:creationId xmlns:a16="http://schemas.microsoft.com/office/drawing/2014/main" id="{094613B5-5900-19F3-C803-B60B5AD32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51292"/>
            <a:ext cx="6903720" cy="3555415"/>
          </a:xfrm>
          <a:prstGeom prst="rect">
            <a:avLst/>
          </a:prstGeom>
        </p:spPr>
      </p:pic>
    </p:spTree>
    <p:extLst>
      <p:ext uri="{BB962C8B-B14F-4D97-AF65-F5344CB8AC3E}">
        <p14:creationId xmlns:p14="http://schemas.microsoft.com/office/powerpoint/2010/main" val="2569400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0F64DA2-A8B1-882F-CB8A-F47EEE03D83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Customers with partners</a:t>
            </a:r>
          </a:p>
        </p:txBody>
      </p:sp>
      <p:sp>
        <p:nvSpPr>
          <p:cNvPr id="3" name="Text Placeholder 2">
            <a:extLst>
              <a:ext uri="{FF2B5EF4-FFF2-40B4-BE49-F238E27FC236}">
                <a16:creationId xmlns:a16="http://schemas.microsoft.com/office/drawing/2014/main" id="{9A0B8E6D-C1DC-B7B2-331D-EB8EB137D07C}"/>
              </a:ext>
            </a:extLst>
          </p:cNvPr>
          <p:cNvSpPr>
            <a:spLocks noGrp="1"/>
          </p:cNvSpPr>
          <p:nvPr>
            <p:ph type="body" idx="1"/>
          </p:nvPr>
        </p:nvSpPr>
        <p:spPr>
          <a:xfrm>
            <a:off x="630936" y="2807208"/>
            <a:ext cx="3429000" cy="3410712"/>
          </a:xfrm>
        </p:spPr>
        <p:txBody>
          <a:bodyPr vert="horz" lIns="91440" tIns="45720" rIns="91440" bIns="45720" rtlCol="0" anchor="t">
            <a:normAutofit/>
          </a:bodyPr>
          <a:lstStyle/>
          <a:p>
            <a:r>
              <a:rPr lang="en-US" sz="2200" dirty="0"/>
              <a:t>Customers with no partners who churned pay an average monthly fee of 71.4 and stay for 13 months compared to their peers who stayed with the business that paid 57.27 avg monthly charges and stayed for 28.36 months</a:t>
            </a:r>
          </a:p>
        </p:txBody>
      </p:sp>
      <p:pic>
        <p:nvPicPr>
          <p:cNvPr id="4" name="Picture 3" descr="A blue and orange pie chart&#10;&#10;Description automatically generated">
            <a:extLst>
              <a:ext uri="{FF2B5EF4-FFF2-40B4-BE49-F238E27FC236}">
                <a16:creationId xmlns:a16="http://schemas.microsoft.com/office/drawing/2014/main" id="{094613B5-5900-19F3-C803-B60B5AD32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51292"/>
            <a:ext cx="6903720" cy="3555415"/>
          </a:xfrm>
          <a:prstGeom prst="rect">
            <a:avLst/>
          </a:prstGeom>
        </p:spPr>
      </p:pic>
    </p:spTree>
    <p:extLst>
      <p:ext uri="{BB962C8B-B14F-4D97-AF65-F5344CB8AC3E}">
        <p14:creationId xmlns:p14="http://schemas.microsoft.com/office/powerpoint/2010/main" val="47628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0EFAC-33CC-333D-0AFD-2B12C129587F}"/>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a:t>Conclusion and Recommendations</a:t>
            </a:r>
          </a:p>
        </p:txBody>
      </p:sp>
      <p:pic>
        <p:nvPicPr>
          <p:cNvPr id="5" name="Picture 4" descr="Angled shot of pen on a graph">
            <a:extLst>
              <a:ext uri="{FF2B5EF4-FFF2-40B4-BE49-F238E27FC236}">
                <a16:creationId xmlns:a16="http://schemas.microsoft.com/office/drawing/2014/main" id="{6936DC22-8020-1CF4-CF0F-5956E2C3B9E6}"/>
              </a:ext>
            </a:extLst>
          </p:cNvPr>
          <p:cNvPicPr>
            <a:picLocks noChangeAspect="1"/>
          </p:cNvPicPr>
          <p:nvPr/>
        </p:nvPicPr>
        <p:blipFill>
          <a:blip r:embed="rId2"/>
          <a:srcRect l="8602" r="4606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0A0C929A-035D-DDDE-7C79-5FA614BA100D}"/>
              </a:ext>
            </a:extLst>
          </p:cNvPr>
          <p:cNvSpPr>
            <a:spLocks noGrp="1"/>
          </p:cNvSpPr>
          <p:nvPr>
            <p:ph type="body" idx="1"/>
          </p:nvPr>
        </p:nvSpPr>
        <p:spPr>
          <a:xfrm>
            <a:off x="5297762" y="2706624"/>
            <a:ext cx="6251110" cy="3483864"/>
          </a:xfrm>
        </p:spPr>
        <p:txBody>
          <a:bodyPr vert="horz" lIns="91440" tIns="45720" rIns="91440" bIns="45720" rtlCol="0">
            <a:normAutofit/>
          </a:bodyPr>
          <a:lstStyle/>
          <a:p>
            <a:r>
              <a:rPr lang="en-US" sz="2200"/>
              <a:t>1. Address churn by offering incentives for long-term contracts.</a:t>
            </a:r>
          </a:p>
          <a:p>
            <a:r>
              <a:rPr lang="en-US" sz="2200"/>
              <a:t>2. Focus on improving services for high-churn demographics.</a:t>
            </a:r>
          </a:p>
          <a:p>
            <a:r>
              <a:rPr lang="en-US" sz="2200"/>
              <a:t>3. Monitor and adapt monthly charges for each demopraphic as it seems to be a pattern in the data that most customers who churn are paying more monthly fees on average.</a:t>
            </a:r>
          </a:p>
        </p:txBody>
      </p:sp>
    </p:spTree>
    <p:extLst>
      <p:ext uri="{BB962C8B-B14F-4D97-AF65-F5344CB8AC3E}">
        <p14:creationId xmlns:p14="http://schemas.microsoft.com/office/powerpoint/2010/main" val="845690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5B260B-6BBE-6A86-991A-45F695CF9ADB}"/>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Deployment on Streamlit</a:t>
            </a:r>
          </a:p>
        </p:txBody>
      </p:sp>
      <p:sp>
        <p:nvSpPr>
          <p:cNvPr id="2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63E0258D-A291-7B6A-7E5E-48A7B33CC828}"/>
              </a:ext>
            </a:extLst>
          </p:cNvPr>
          <p:cNvSpPr>
            <a:spLocks noGrp="1"/>
          </p:cNvSpPr>
          <p:nvPr>
            <p:ph type="body" idx="1"/>
          </p:nvPr>
        </p:nvSpPr>
        <p:spPr>
          <a:xfrm>
            <a:off x="640080" y="2872899"/>
            <a:ext cx="4243589" cy="3320668"/>
          </a:xfrm>
        </p:spPr>
        <p:txBody>
          <a:bodyPr vert="horz" lIns="91440" tIns="45720" rIns="91440" bIns="45720" rtlCol="0">
            <a:normAutofit/>
          </a:bodyPr>
          <a:lstStyle/>
          <a:p>
            <a:r>
              <a:rPr lang="en-US" sz="2000"/>
              <a:t>The churn prediction model was deployed as a web app using Streamlit:</a:t>
            </a:r>
          </a:p>
          <a:p>
            <a:r>
              <a:rPr lang="en-US" sz="2000"/>
              <a:t>   - Users can input customer details and get predictions about churn probability.</a:t>
            </a:r>
          </a:p>
          <a:p>
            <a:r>
              <a:rPr lang="en-US" sz="2000"/>
              <a:t>   - The app provides an interactive interface for business users to make data-driven decisions.</a:t>
            </a:r>
          </a:p>
        </p:txBody>
      </p:sp>
      <p:pic>
        <p:nvPicPr>
          <p:cNvPr id="12" name="Picture 11" descr="Person watching empty phone">
            <a:extLst>
              <a:ext uri="{FF2B5EF4-FFF2-40B4-BE49-F238E27FC236}">
                <a16:creationId xmlns:a16="http://schemas.microsoft.com/office/drawing/2014/main" id="{14ADFFAC-36E7-7766-FE4E-D2CEA92F6817}"/>
              </a:ext>
            </a:extLst>
          </p:cNvPr>
          <p:cNvPicPr>
            <a:picLocks noChangeAspect="1"/>
          </p:cNvPicPr>
          <p:nvPr/>
        </p:nvPicPr>
        <p:blipFill>
          <a:blip r:embed="rId2"/>
          <a:srcRect l="31459" r="158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875359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348A4C-9086-7129-31BD-ECE78A14021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Conclusion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7B1E461C-B9C2-958A-2A21-FFABA396EA85}"/>
              </a:ext>
            </a:extLst>
          </p:cNvPr>
          <p:cNvSpPr>
            <a:spLocks noGrp="1"/>
          </p:cNvSpPr>
          <p:nvPr>
            <p:ph type="body" idx="1"/>
          </p:nvPr>
        </p:nvSpPr>
        <p:spPr>
          <a:xfrm>
            <a:off x="640080" y="2872899"/>
            <a:ext cx="4243589" cy="3320668"/>
          </a:xfrm>
        </p:spPr>
        <p:txBody>
          <a:bodyPr vert="horz" lIns="91440" tIns="45720" rIns="91440" bIns="45720" rtlCol="0">
            <a:normAutofit/>
          </a:bodyPr>
          <a:lstStyle/>
          <a:p>
            <a:r>
              <a:rPr lang="en-US" sz="2200"/>
              <a:t>The customer churn prediction model offers valuable insights to help the business retain customers.</a:t>
            </a:r>
          </a:p>
          <a:p>
            <a:r>
              <a:rPr lang="en-US" sz="2200"/>
              <a:t>Further improvements can be made by incorporating additional features or using more advanced models.</a:t>
            </a:r>
          </a:p>
        </p:txBody>
      </p:sp>
      <p:pic>
        <p:nvPicPr>
          <p:cNvPr id="5" name="Picture 4" descr="Cardboard boxes on conveyor belt">
            <a:extLst>
              <a:ext uri="{FF2B5EF4-FFF2-40B4-BE49-F238E27FC236}">
                <a16:creationId xmlns:a16="http://schemas.microsoft.com/office/drawing/2014/main" id="{00CCF251-8287-F168-293D-D50DDFD927D0}"/>
              </a:ext>
            </a:extLst>
          </p:cNvPr>
          <p:cNvPicPr>
            <a:picLocks noChangeAspect="1"/>
          </p:cNvPicPr>
          <p:nvPr/>
        </p:nvPicPr>
        <p:blipFill>
          <a:blip r:embed="rId2"/>
          <a:srcRect l="21597" r="11449"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99607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348A4C-9086-7129-31BD-ECE78A14021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dirty="0"/>
              <a:t>Q&amp;A</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7B1E461C-B9C2-958A-2A21-FFABA396EA85}"/>
              </a:ext>
            </a:extLst>
          </p:cNvPr>
          <p:cNvSpPr>
            <a:spLocks noGrp="1"/>
          </p:cNvSpPr>
          <p:nvPr>
            <p:ph type="body" idx="1"/>
          </p:nvPr>
        </p:nvSpPr>
        <p:spPr>
          <a:xfrm>
            <a:off x="640080" y="2872899"/>
            <a:ext cx="4243589" cy="3320668"/>
          </a:xfrm>
        </p:spPr>
        <p:txBody>
          <a:bodyPr vert="horz" lIns="91440" tIns="45720" rIns="91440" bIns="45720" rtlCol="0">
            <a:normAutofit/>
          </a:bodyPr>
          <a:lstStyle/>
          <a:p>
            <a:r>
              <a:rPr lang="en-US" sz="2200" u="sng"/>
              <a:t>Questions:</a:t>
            </a:r>
          </a:p>
          <a:p>
            <a:r>
              <a:rPr lang="en-US" sz="2200"/>
              <a:t>Feel free to ask any questions regarding the analysis and findings.</a:t>
            </a:r>
          </a:p>
          <a:p>
            <a:endParaRPr lang="en-US" sz="2200"/>
          </a:p>
          <a:p>
            <a:endParaRPr lang="en-US" sz="2200"/>
          </a:p>
          <a:p>
            <a:r>
              <a:rPr lang="en-US" sz="2200" u="sng"/>
              <a:t>Contact Information:</a:t>
            </a:r>
          </a:p>
          <a:p>
            <a:r>
              <a:rPr lang="en-US" sz="2200"/>
              <a:t>m.mabrouk.data@gmail.com</a:t>
            </a:r>
          </a:p>
        </p:txBody>
      </p:sp>
      <p:pic>
        <p:nvPicPr>
          <p:cNvPr id="6" name="Picture 5" descr="Question mark boxes">
            <a:extLst>
              <a:ext uri="{FF2B5EF4-FFF2-40B4-BE49-F238E27FC236}">
                <a16:creationId xmlns:a16="http://schemas.microsoft.com/office/drawing/2014/main" id="{0C0BA21E-4CA7-1695-827B-A4CC51C82586}"/>
              </a:ext>
            </a:extLst>
          </p:cNvPr>
          <p:cNvPicPr>
            <a:picLocks noChangeAspect="1"/>
          </p:cNvPicPr>
          <p:nvPr/>
        </p:nvPicPr>
        <p:blipFill>
          <a:blip r:embed="rId2"/>
          <a:srcRect l="24730" r="1884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84642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DF864-F88B-B4E8-09DD-BC969EDB00E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Data overview</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F4F056C-0DFC-03FC-51A9-D6105CDFF664}"/>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a:t>Data with (7043) record &amp; (21) features (columns).</a:t>
            </a:r>
          </a:p>
          <a:p>
            <a:r>
              <a:rPr lang="en-US" sz="2200"/>
              <a:t>Data with (1) float column &amp; (2) int &amp; (18) string columns.</a:t>
            </a:r>
          </a:p>
          <a:p>
            <a:r>
              <a:rPr lang="en-US" sz="2200"/>
              <a:t>No missing records - (TotalCharges) feature is string it must be float! </a:t>
            </a:r>
          </a:p>
        </p:txBody>
      </p:sp>
      <p:pic>
        <p:nvPicPr>
          <p:cNvPr id="5" name="Picture 4" descr="A close-up of a document&#10;&#10;Description automatically generated">
            <a:extLst>
              <a:ext uri="{FF2B5EF4-FFF2-40B4-BE49-F238E27FC236}">
                <a16:creationId xmlns:a16="http://schemas.microsoft.com/office/drawing/2014/main" id="{4E540B38-E5BF-D59E-FE94-EBA0052D7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6565" y="640080"/>
            <a:ext cx="4043934" cy="5577840"/>
          </a:xfrm>
          <a:prstGeom prst="rect">
            <a:avLst/>
          </a:prstGeom>
        </p:spPr>
      </p:pic>
    </p:spTree>
    <p:extLst>
      <p:ext uri="{BB962C8B-B14F-4D97-AF65-F5344CB8AC3E}">
        <p14:creationId xmlns:p14="http://schemas.microsoft.com/office/powerpoint/2010/main" val="153741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3DF864-F88B-B4E8-09DD-BC969EDB00E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Data Cleaning</a:t>
            </a:r>
          </a:p>
        </p:txBody>
      </p:sp>
      <p:sp>
        <p:nvSpPr>
          <p:cNvPr id="33"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F4F056C-0DFC-03FC-51A9-D6105CDFF664}"/>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dirty="0"/>
              <a:t>1. Checked for Missing , Duplicates and Outliers</a:t>
            </a:r>
          </a:p>
          <a:p>
            <a:r>
              <a:rPr lang="en-US" sz="2200" dirty="0"/>
              <a:t>2. removed the </a:t>
            </a:r>
            <a:r>
              <a:rPr lang="en-US" sz="2200" dirty="0" err="1"/>
              <a:t>customerID</a:t>
            </a:r>
            <a:r>
              <a:rPr lang="en-US" sz="2200" dirty="0"/>
              <a:t> column</a:t>
            </a:r>
          </a:p>
          <a:p>
            <a:r>
              <a:rPr lang="en-US" sz="2200" dirty="0"/>
              <a:t>3. Fixed ‘</a:t>
            </a:r>
            <a:r>
              <a:rPr lang="en-US" sz="2200" dirty="0" err="1"/>
              <a:t>TotalCharges</a:t>
            </a:r>
            <a:r>
              <a:rPr lang="en-US" sz="2200" dirty="0"/>
              <a:t>’ column having wrong data type and blank space values to zeroes</a:t>
            </a:r>
          </a:p>
          <a:p>
            <a:r>
              <a:rPr lang="en-US" sz="2200" dirty="0"/>
              <a:t>4. we can see that we have an imbalanced target</a:t>
            </a:r>
          </a:p>
        </p:txBody>
      </p:sp>
      <p:pic>
        <p:nvPicPr>
          <p:cNvPr id="13" name="Picture 12" descr="A blue and orange pie chart&#10;&#10;Description automatically generated">
            <a:extLst>
              <a:ext uri="{FF2B5EF4-FFF2-40B4-BE49-F238E27FC236}">
                <a16:creationId xmlns:a16="http://schemas.microsoft.com/office/drawing/2014/main" id="{58DDD7F1-1DCF-A90C-A4E6-4DFB8FC34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767753"/>
            <a:ext cx="5458968" cy="5322493"/>
          </a:xfrm>
          <a:prstGeom prst="rect">
            <a:avLst/>
          </a:prstGeom>
        </p:spPr>
      </p:pic>
    </p:spTree>
    <p:extLst>
      <p:ext uri="{BB962C8B-B14F-4D97-AF65-F5344CB8AC3E}">
        <p14:creationId xmlns:p14="http://schemas.microsoft.com/office/powerpoint/2010/main" val="2735365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EBE6A-69A8-66DB-ED55-73D092A5441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Exploratory Data Analysis (EDA)</a:t>
            </a:r>
          </a:p>
        </p:txBody>
      </p:sp>
      <p:sp>
        <p:nvSpPr>
          <p:cNvPr id="5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
            <a:extLst>
              <a:ext uri="{FF2B5EF4-FFF2-40B4-BE49-F238E27FC236}">
                <a16:creationId xmlns:a16="http://schemas.microsoft.com/office/drawing/2014/main" id="{2928F4C6-F638-D1FB-C1F6-886BBCA49029}"/>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dirty="0"/>
              <a:t>1. scanning through the initial analysis we can see that there are no outliers</a:t>
            </a:r>
          </a:p>
          <a:p>
            <a:r>
              <a:rPr lang="en-US" sz="2200" dirty="0"/>
              <a:t>2. we can also observe that we can’t visually find a clear feature separator for the data</a:t>
            </a:r>
          </a:p>
          <a:p>
            <a:r>
              <a:rPr lang="en-US" sz="2200" dirty="0"/>
              <a:t>3. analyzing the scatter plot we can see that the data is NOT Linearly separable and that it is interweaved.</a:t>
            </a:r>
          </a:p>
        </p:txBody>
      </p:sp>
      <p:pic>
        <p:nvPicPr>
          <p:cNvPr id="7" name="Picture 6" descr="A group of graphs showing different sizes of data&#10;&#10;Description automatically generated with medium confidence">
            <a:extLst>
              <a:ext uri="{FF2B5EF4-FFF2-40B4-BE49-F238E27FC236}">
                <a16:creationId xmlns:a16="http://schemas.microsoft.com/office/drawing/2014/main" id="{9A5AC74B-F25B-A47E-8056-4D62A8F20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924698"/>
            <a:ext cx="5458968" cy="5008603"/>
          </a:xfrm>
          <a:prstGeom prst="rect">
            <a:avLst/>
          </a:prstGeom>
        </p:spPr>
      </p:pic>
    </p:spTree>
    <p:extLst>
      <p:ext uri="{BB962C8B-B14F-4D97-AF65-F5344CB8AC3E}">
        <p14:creationId xmlns:p14="http://schemas.microsoft.com/office/powerpoint/2010/main" val="2413352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EBE6A-69A8-66DB-ED55-73D092A5441C}"/>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000" kern="1200">
                <a:solidFill>
                  <a:schemeClr val="tx1"/>
                </a:solidFill>
                <a:latin typeface="+mj-lt"/>
                <a:ea typeface="+mj-ea"/>
                <a:cs typeface="+mj-cs"/>
              </a:rPr>
              <a:t>Exploratory Data Analysis (EDA)</a:t>
            </a:r>
          </a:p>
        </p:txBody>
      </p:sp>
      <p:sp>
        <p:nvSpPr>
          <p:cNvPr id="5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2">
            <a:extLst>
              <a:ext uri="{FF2B5EF4-FFF2-40B4-BE49-F238E27FC236}">
                <a16:creationId xmlns:a16="http://schemas.microsoft.com/office/drawing/2014/main" id="{2928F4C6-F638-D1FB-C1F6-886BBCA49029}"/>
              </a:ext>
            </a:extLst>
          </p:cNvPr>
          <p:cNvSpPr>
            <a:spLocks noGrp="1"/>
          </p:cNvSpPr>
          <p:nvPr>
            <p:ph type="body" idx="1"/>
          </p:nvPr>
        </p:nvSpPr>
        <p:spPr>
          <a:xfrm>
            <a:off x="630936" y="2660904"/>
            <a:ext cx="4818888" cy="3547872"/>
          </a:xfrm>
        </p:spPr>
        <p:txBody>
          <a:bodyPr vert="horz" lIns="91440" tIns="45720" rIns="91440" bIns="45720" rtlCol="0" anchor="t">
            <a:normAutofit/>
          </a:bodyPr>
          <a:lstStyle/>
          <a:p>
            <a:r>
              <a:rPr lang="en-US" sz="2200" dirty="0"/>
              <a:t>4. analyzing the correlation matrix we can that we have a correlation between monthly charges and total charges at 0.65</a:t>
            </a:r>
          </a:p>
          <a:p>
            <a:br>
              <a:rPr lang="en-US" sz="2200" dirty="0"/>
            </a:br>
            <a:r>
              <a:rPr lang="en-US" sz="2200" dirty="0"/>
              <a:t>5. we have a strong correlation between tenure and total charges at 0.83</a:t>
            </a:r>
          </a:p>
          <a:p>
            <a:r>
              <a:rPr lang="en-US" sz="2200" dirty="0"/>
              <a:t>6. we have slight correlation between tenure and monthly charges at 0.25</a:t>
            </a:r>
          </a:p>
        </p:txBody>
      </p:sp>
      <p:pic>
        <p:nvPicPr>
          <p:cNvPr id="4" name="Picture 3" descr="A chart of different colors&#10;&#10;Description automatically generated with medium confidence">
            <a:extLst>
              <a:ext uri="{FF2B5EF4-FFF2-40B4-BE49-F238E27FC236}">
                <a16:creationId xmlns:a16="http://schemas.microsoft.com/office/drawing/2014/main" id="{7173FAEB-4BC5-2940-FABA-52ED62443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122586"/>
            <a:ext cx="5458968" cy="4612827"/>
          </a:xfrm>
          <a:prstGeom prst="rect">
            <a:avLst/>
          </a:prstGeom>
        </p:spPr>
      </p:pic>
    </p:spTree>
    <p:extLst>
      <p:ext uri="{BB962C8B-B14F-4D97-AF65-F5344CB8AC3E}">
        <p14:creationId xmlns:p14="http://schemas.microsoft.com/office/powerpoint/2010/main" val="1906654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BE6A-69A8-66DB-ED55-73D092A5441C}"/>
              </a:ext>
            </a:extLst>
          </p:cNvPr>
          <p:cNvSpPr>
            <a:spLocks noGrp="1"/>
          </p:cNvSpPr>
          <p:nvPr>
            <p:ph type="title"/>
          </p:nvPr>
        </p:nvSpPr>
        <p:spPr/>
        <p:txBody>
          <a:bodyPr/>
          <a:lstStyle/>
          <a:p>
            <a:r>
              <a:rPr lang="en-US" dirty="0"/>
              <a:t>Data Preprocessing</a:t>
            </a:r>
          </a:p>
        </p:txBody>
      </p:sp>
      <p:sp>
        <p:nvSpPr>
          <p:cNvPr id="3" name="Text Placeholder 2">
            <a:extLst>
              <a:ext uri="{FF2B5EF4-FFF2-40B4-BE49-F238E27FC236}">
                <a16:creationId xmlns:a16="http://schemas.microsoft.com/office/drawing/2014/main" id="{2928F4C6-F638-D1FB-C1F6-886BBCA49029}"/>
              </a:ext>
            </a:extLst>
          </p:cNvPr>
          <p:cNvSpPr>
            <a:spLocks noGrp="1"/>
          </p:cNvSpPr>
          <p:nvPr>
            <p:ph type="body" idx="1"/>
          </p:nvPr>
        </p:nvSpPr>
        <p:spPr/>
        <p:txBody>
          <a:bodyPr/>
          <a:lstStyle/>
          <a:p>
            <a:r>
              <a:rPr lang="en-US" dirty="0"/>
              <a:t>1.converted target ‘Churn’ into 0 and 1</a:t>
            </a:r>
          </a:p>
          <a:p>
            <a:r>
              <a:rPr lang="en-US" dirty="0"/>
              <a:t>2.Encoded categorical variables using One Hot Encoder.</a:t>
            </a:r>
          </a:p>
          <a:p>
            <a:r>
              <a:rPr lang="en-US" dirty="0"/>
              <a:t>3.Balanced the dataset using </a:t>
            </a:r>
            <a:r>
              <a:rPr lang="en-US" dirty="0" err="1"/>
              <a:t>SMOTETomek</a:t>
            </a:r>
            <a:r>
              <a:rPr lang="en-US" dirty="0"/>
              <a:t> to address class imbalance.</a:t>
            </a:r>
          </a:p>
          <a:p>
            <a:r>
              <a:rPr lang="en-US" dirty="0"/>
              <a:t>4.Scaled numerical features using </a:t>
            </a:r>
            <a:r>
              <a:rPr lang="en-US" dirty="0" err="1"/>
              <a:t>StandardScaler</a:t>
            </a:r>
            <a:r>
              <a:rPr lang="en-US" dirty="0"/>
              <a:t>.</a:t>
            </a:r>
          </a:p>
        </p:txBody>
      </p:sp>
    </p:spTree>
    <p:extLst>
      <p:ext uri="{BB962C8B-B14F-4D97-AF65-F5344CB8AC3E}">
        <p14:creationId xmlns:p14="http://schemas.microsoft.com/office/powerpoint/2010/main" val="207234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B8FC-D6F6-2EDC-D102-AF22AC71619B}"/>
              </a:ext>
            </a:extLst>
          </p:cNvPr>
          <p:cNvSpPr>
            <a:spLocks noGrp="1"/>
          </p:cNvSpPr>
          <p:nvPr>
            <p:ph type="title"/>
          </p:nvPr>
        </p:nvSpPr>
        <p:spPr/>
        <p:txBody>
          <a:bodyPr/>
          <a:lstStyle/>
          <a:p>
            <a:r>
              <a:rPr lang="en-US"/>
              <a:t>Machine Learning Techniques</a:t>
            </a:r>
          </a:p>
        </p:txBody>
      </p:sp>
      <p:sp>
        <p:nvSpPr>
          <p:cNvPr id="3" name="Text Placeholder 2">
            <a:extLst>
              <a:ext uri="{FF2B5EF4-FFF2-40B4-BE49-F238E27FC236}">
                <a16:creationId xmlns:a16="http://schemas.microsoft.com/office/drawing/2014/main" id="{D76B27DC-9103-F9F8-7390-42A6FEF00014}"/>
              </a:ext>
            </a:extLst>
          </p:cNvPr>
          <p:cNvSpPr>
            <a:spLocks noGrp="1"/>
          </p:cNvSpPr>
          <p:nvPr>
            <p:ph type="body" idx="1"/>
          </p:nvPr>
        </p:nvSpPr>
        <p:spPr/>
        <p:txBody>
          <a:bodyPr>
            <a:normAutofit/>
          </a:bodyPr>
          <a:lstStyle/>
          <a:p>
            <a:r>
              <a:rPr lang="en-US" sz="2700" dirty="0"/>
              <a:t>1. Applied the following models for initial testing</a:t>
            </a:r>
          </a:p>
          <a:p>
            <a:r>
              <a:rPr lang="en-US" sz="2700" dirty="0"/>
              <a:t> LogisticRegression,KNeighborsClassifier,GaussianNB,SVC,DecisionTreeClassifier,RandomForestClassifier,XGBClassifier,LGBMClassifier,CatBoostClassifier and </a:t>
            </a:r>
            <a:r>
              <a:rPr lang="en-US" sz="2700" dirty="0" err="1"/>
              <a:t>MLPClassifier</a:t>
            </a:r>
            <a:endParaRPr lang="en-US" sz="2700" dirty="0"/>
          </a:p>
          <a:p>
            <a:r>
              <a:rPr lang="en-US" sz="2700" dirty="0"/>
              <a:t>2. Utilized cross-validation for model evaluation.</a:t>
            </a:r>
          </a:p>
          <a:p>
            <a:r>
              <a:rPr lang="en-US" sz="2700" dirty="0"/>
              <a:t>3. Tuned hyperparameters using </a:t>
            </a:r>
            <a:r>
              <a:rPr lang="en-US" sz="2700" dirty="0" err="1"/>
              <a:t>GridSearchCV</a:t>
            </a:r>
            <a:r>
              <a:rPr lang="en-US" sz="2700" dirty="0"/>
              <a:t>.</a:t>
            </a:r>
          </a:p>
          <a:p>
            <a:r>
              <a:rPr lang="en-US" sz="2700" dirty="0"/>
              <a:t>4. Focused on Recall since it is the most important performance parameter here because we want to detect the actual churners in order to help the business retain them better</a:t>
            </a:r>
          </a:p>
        </p:txBody>
      </p:sp>
    </p:spTree>
    <p:extLst>
      <p:ext uri="{BB962C8B-B14F-4D97-AF65-F5344CB8AC3E}">
        <p14:creationId xmlns:p14="http://schemas.microsoft.com/office/powerpoint/2010/main" val="823601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1659</Words>
  <Application>Microsoft Office PowerPoint</Application>
  <PresentationFormat>Widescreen</PresentationFormat>
  <Paragraphs>112</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Customer Churn Prediction Project</vt:lpstr>
      <vt:lpstr>Introduction</vt:lpstr>
      <vt:lpstr>Main Problem and Solution</vt:lpstr>
      <vt:lpstr>Data overview</vt:lpstr>
      <vt:lpstr>Data Cleaning</vt:lpstr>
      <vt:lpstr>Exploratory Data Analysis (EDA)</vt:lpstr>
      <vt:lpstr>Exploratory Data Analysis (EDA)</vt:lpstr>
      <vt:lpstr>Data Preprocessing</vt:lpstr>
      <vt:lpstr>Machine Learning Techniques</vt:lpstr>
      <vt:lpstr>Why Recall ?</vt:lpstr>
      <vt:lpstr>Final Model and results</vt:lpstr>
      <vt:lpstr>Key Business insights</vt:lpstr>
      <vt:lpstr>Senior citizine</vt:lpstr>
      <vt:lpstr>gender</vt:lpstr>
      <vt:lpstr>Customers with partners</vt:lpstr>
      <vt:lpstr>Customers with Dependents</vt:lpstr>
      <vt:lpstr>Customers with phone service</vt:lpstr>
      <vt:lpstr>Customers with multiple lines</vt:lpstr>
      <vt:lpstr>Customers with internet service</vt:lpstr>
      <vt:lpstr>Customers with OnlineSecurity</vt:lpstr>
      <vt:lpstr>Customers with OnlineBackup</vt:lpstr>
      <vt:lpstr>Customers with DeviceProtection</vt:lpstr>
      <vt:lpstr>Customers with TechSupport</vt:lpstr>
      <vt:lpstr>Customers with StreamingTV</vt:lpstr>
      <vt:lpstr>Customers with Streaming Movies</vt:lpstr>
      <vt:lpstr>Customers with contract</vt:lpstr>
      <vt:lpstr>Customers with PaperlessBilling</vt:lpstr>
      <vt:lpstr>Customers with PaymentMethod</vt:lpstr>
      <vt:lpstr>Customers with partners</vt:lpstr>
      <vt:lpstr>Customers with partners</vt:lpstr>
      <vt:lpstr>Customers with partners</vt:lpstr>
      <vt:lpstr>Conclusion and Recommendations</vt:lpstr>
      <vt:lpstr>Deployment on Streamlit</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dc:creator>mohythe2@gmail.com</dc:creator>
  <cp:lastModifiedBy>mohythe2@gmail.com</cp:lastModifiedBy>
  <cp:revision>14</cp:revision>
  <dcterms:created xsi:type="dcterms:W3CDTF">2024-12-12T11:24:52Z</dcterms:created>
  <dcterms:modified xsi:type="dcterms:W3CDTF">2024-12-12T16:13:35Z</dcterms:modified>
</cp:coreProperties>
</file>