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2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878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5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datasf/sf-library-usage-data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bookcase full of books&#10;&#10;Description automatically generated">
            <a:extLst>
              <a:ext uri="{FF2B5EF4-FFF2-40B4-BE49-F238E27FC236}">
                <a16:creationId xmlns:a16="http://schemas.microsoft.com/office/drawing/2014/main" id="{E6735F2F-A71A-D19A-E4CA-8EB9795E5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343" r="13658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09" y="2514600"/>
            <a:ext cx="6686550" cy="2262781"/>
          </a:xfrm>
        </p:spPr>
        <p:txBody>
          <a:bodyPr>
            <a:normAutofit/>
          </a:bodyPr>
          <a:lstStyle/>
          <a:p>
            <a:r>
              <a:rPr lang="en-US"/>
              <a:t>Library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09" y="4777379"/>
            <a:ext cx="6686550" cy="1126283"/>
          </a:xfrm>
        </p:spPr>
        <p:txBody>
          <a:bodyPr>
            <a:normAutofit/>
          </a:bodyPr>
          <a:lstStyle/>
          <a:p>
            <a:r>
              <a:rPr lang="en-US"/>
              <a:t>A Brief Overview</a:t>
            </a:r>
          </a:p>
          <a:p>
            <a:r>
              <a:rPr lang="en-US"/>
              <a:t>By Mohamed Mabrouk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499156" cy="651034"/>
          </a:xfrm>
        </p:spPr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u="sng" dirty="0"/>
              <a:t>Actionable Steps: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Increase engagement programs for less active user groups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Optimize resources for high-demand libraries</a:t>
            </a:r>
          </a:p>
          <a:p>
            <a:pPr>
              <a:lnSpc>
                <a:spcPct val="90000"/>
              </a:lnSpc>
            </a:pPr>
            <a:r>
              <a:rPr lang="en-US" sz="1700" u="sng" dirty="0"/>
              <a:t>Potential Impact: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Improved user satisfaction and more efficient library operations.</a:t>
            </a:r>
          </a:p>
        </p:txBody>
      </p:sp>
      <p:pic>
        <p:nvPicPr>
          <p:cNvPr id="5" name="Picture 4" descr="A graph with blue and red squares&#10;&#10;Description automatically generated">
            <a:extLst>
              <a:ext uri="{FF2B5EF4-FFF2-40B4-BE49-F238E27FC236}">
                <a16:creationId xmlns:a16="http://schemas.microsoft.com/office/drawing/2014/main" id="{637BA8A6-281C-15FF-0C3E-60549A87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57" y="2562418"/>
            <a:ext cx="5632209" cy="1520696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u="sng" dirty="0"/>
              <a:t>Challenges: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Handling missing values and outliers</a:t>
            </a:r>
          </a:p>
          <a:p>
            <a:r>
              <a:rPr lang="en-US" dirty="0"/>
              <a:t>Ensuring data consistency across different libraries</a:t>
            </a:r>
            <a:endParaRPr dirty="0"/>
          </a:p>
          <a:p>
            <a:endParaRPr dirty="0"/>
          </a:p>
          <a:p>
            <a:r>
              <a:rPr u="sng" dirty="0"/>
              <a:t>Limitations: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Data is limited to the records available, which may not capture all usage patterns</a:t>
            </a:r>
          </a:p>
          <a:p>
            <a:r>
              <a:rPr lang="en-US" dirty="0"/>
              <a:t>Potential biases in the data collection process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u="sng" dirty="0"/>
              <a:t>Next Steps:</a:t>
            </a:r>
            <a:endParaRPr lang="en-US" u="sng" dirty="0"/>
          </a:p>
          <a:p>
            <a:r>
              <a:rPr lang="en-US" dirty="0"/>
              <a:t>Implement predictive models to forecast library usage trends</a:t>
            </a:r>
          </a:p>
          <a:p>
            <a:r>
              <a:rPr lang="en-US" dirty="0"/>
              <a:t>Conduct a survey to complement the existing data</a:t>
            </a:r>
          </a:p>
          <a:p>
            <a:endParaRPr dirty="0"/>
          </a:p>
          <a:p>
            <a:r>
              <a:rPr u="sng" dirty="0"/>
              <a:t>Improvements:</a:t>
            </a:r>
            <a:endParaRPr lang="en-US" u="sng" dirty="0"/>
          </a:p>
          <a:p>
            <a:r>
              <a:rPr lang="en-US" dirty="0"/>
              <a:t>Collect more granular data on user interactions</a:t>
            </a:r>
          </a:p>
          <a:p>
            <a:r>
              <a:rPr lang="en-US" dirty="0"/>
              <a:t>Integrate data from additional sources for a more comprehensive analysis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u="sng" dirty="0"/>
              <a:t>Summary:</a:t>
            </a:r>
            <a:endParaRPr lang="en-US" u="sng" dirty="0"/>
          </a:p>
          <a:p>
            <a:r>
              <a:rPr lang="en-US" dirty="0"/>
              <a:t>The analysis provides valuable insights into library usage patterns, highlighting the importance of targeted services and resource optimization.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u="sng" dirty="0"/>
              <a:t>Final Thoughts:</a:t>
            </a:r>
            <a:endParaRPr lang="en-US" u="sng" dirty="0"/>
          </a:p>
          <a:p>
            <a:r>
              <a:rPr lang="en-US" dirty="0"/>
              <a:t>Continued data analysis and user feedback will be essential in adapting to the evolving needs of library patrons.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u="sng" dirty="0"/>
              <a:t>Questions:</a:t>
            </a:r>
            <a:endParaRPr lang="en-US" u="sng" dirty="0"/>
          </a:p>
          <a:p>
            <a:r>
              <a:rPr lang="en-US" dirty="0"/>
              <a:t>Feel free to ask any questions regarding the analysis and findings.</a:t>
            </a:r>
            <a:endParaRPr dirty="0"/>
          </a:p>
          <a:p>
            <a:endParaRPr lang="en-US" dirty="0"/>
          </a:p>
          <a:p>
            <a:endParaRPr dirty="0"/>
          </a:p>
          <a:p>
            <a:r>
              <a:rPr u="sng" dirty="0"/>
              <a:t>Contact Information:</a:t>
            </a:r>
            <a:endParaRPr lang="en-US" u="sng" dirty="0"/>
          </a:p>
          <a:p>
            <a:r>
              <a:rPr lang="en-US" dirty="0"/>
              <a:t>m.mabrouk.data@gmail.com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u="sng" dirty="0"/>
              <a:t>Closing:</a:t>
            </a:r>
            <a:endParaRPr lang="en-US" u="sng" dirty="0"/>
          </a:p>
          <a:p>
            <a:r>
              <a:rPr lang="en-US" dirty="0"/>
              <a:t>Thank you for your attention.</a:t>
            </a: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u="sng" dirty="0"/>
              <a:t>Acknowledgments:</a:t>
            </a:r>
            <a:endParaRPr lang="en-US" u="sng" dirty="0"/>
          </a:p>
          <a:p>
            <a:r>
              <a:rPr lang="en-US" dirty="0"/>
              <a:t>Special thanks to </a:t>
            </a:r>
            <a:r>
              <a:rPr lang="en-US" b="1" dirty="0"/>
              <a:t>Eng. Tarek Ziad </a:t>
            </a:r>
            <a:r>
              <a:rPr lang="en-US" dirty="0"/>
              <a:t>and </a:t>
            </a:r>
            <a:r>
              <a:rPr lang="en-US" b="1" dirty="0"/>
              <a:t>Epsilon AI</a:t>
            </a:r>
            <a:r>
              <a:rPr lang="en-US" dirty="0"/>
              <a:t> for all their efforts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3929849"/>
          </a:xfrm>
        </p:spPr>
        <p:txBody>
          <a:bodyPr>
            <a:normAutofit fontScale="85000" lnSpcReduction="20000"/>
          </a:bodyPr>
          <a:lstStyle/>
          <a:p>
            <a:r>
              <a:rPr sz="2800" u="sng" dirty="0"/>
              <a:t>Objective: </a:t>
            </a:r>
            <a:endParaRPr lang="en-US" sz="2800" u="sng" dirty="0"/>
          </a:p>
          <a:p>
            <a:r>
              <a:rPr lang="en-US" dirty="0"/>
              <a:t>The objective of this project is to analyze library usage data to uncover patterns and insights that can inform decision-making and improve library services.</a:t>
            </a:r>
            <a:endParaRPr dirty="0"/>
          </a:p>
          <a:p>
            <a:r>
              <a:rPr sz="2800" u="sng" dirty="0"/>
              <a:t>Scope:</a:t>
            </a:r>
            <a:endParaRPr lang="en-US" sz="2800" u="sng" dirty="0"/>
          </a:p>
          <a:p>
            <a:r>
              <a:rPr lang="en-US" dirty="0"/>
              <a:t>This presentation will cover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 and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collection and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 and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and 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Recommendations and future work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u="sng" dirty="0"/>
              <a:t>Context:</a:t>
            </a:r>
            <a:endParaRPr lang="en-US" sz="2400" u="sng" dirty="0"/>
          </a:p>
          <a:p>
            <a:r>
              <a:rPr lang="en-US" dirty="0"/>
              <a:t>Libraries are vital community resources, and understanding how patrons use these services can help enhance their offerings.</a:t>
            </a:r>
          </a:p>
          <a:p>
            <a:endParaRPr dirty="0"/>
          </a:p>
          <a:p>
            <a:r>
              <a:rPr sz="2400" u="sng" dirty="0"/>
              <a:t>Problem Statement:</a:t>
            </a:r>
            <a:endParaRPr lang="en-US" sz="2400" u="sng" dirty="0"/>
          </a:p>
          <a:p>
            <a:r>
              <a:rPr lang="en-US" dirty="0"/>
              <a:t>We aim to identify usage patterns and factors influencing library engagement, focusing on total checkouts and renewals.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751" y="624110"/>
            <a:ext cx="3102795" cy="1280890"/>
          </a:xfrm>
        </p:spPr>
        <p:txBody>
          <a:bodyPr>
            <a:normAutofit/>
          </a:bodyPr>
          <a:lstStyle/>
          <a:p>
            <a:r>
              <a:rPr lang="en-US" sz="2800" b="1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u="sng">
                <a:solidFill>
                  <a:srgbClr val="000000"/>
                </a:solidFill>
              </a:rPr>
              <a:t>Data Sources: 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The </a:t>
            </a:r>
            <a:r>
              <a:rPr lang="en-US" sz="1400">
                <a:solidFill>
                  <a:srgbClr val="000000"/>
                </a:solidFill>
                <a:hlinkClick r:id="rId2"/>
              </a:rPr>
              <a:t>dataset</a:t>
            </a:r>
            <a:r>
              <a:rPr lang="en-US" sz="1400">
                <a:solidFill>
                  <a:srgbClr val="000000"/>
                </a:solidFill>
              </a:rPr>
              <a:t> was sourced from the library's internal database, including information on patron demographics, checkouts, renewals, and more.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u="sng">
                <a:solidFill>
                  <a:srgbClr val="000000"/>
                </a:solidFill>
              </a:rPr>
              <a:t>Data Description: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Size: 423,448 records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Key Variables: Patron Type Definition, Total Checkouts,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</a:rPr>
              <a:t> Total Renewals, Home Library Definition, Circulation Active Year, etc.</a:t>
            </a:r>
          </a:p>
        </p:txBody>
      </p:sp>
      <p:pic>
        <p:nvPicPr>
          <p:cNvPr id="34" name="Picture 33" descr="A diagram of a number of people&#10;&#10;Description automatically generated">
            <a:extLst>
              <a:ext uri="{FF2B5EF4-FFF2-40B4-BE49-F238E27FC236}">
                <a16:creationId xmlns:a16="http://schemas.microsoft.com/office/drawing/2014/main" id="{F37298B8-DC0B-D358-5494-392E3B4C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37" y="2078140"/>
            <a:ext cx="4088720" cy="2381679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751" y="624110"/>
            <a:ext cx="3102795" cy="1280890"/>
          </a:xfrm>
        </p:spPr>
        <p:txBody>
          <a:bodyPr>
            <a:normAutofit/>
          </a:bodyPr>
          <a:lstStyle/>
          <a:p>
            <a:r>
              <a:rPr lang="en-US" sz="2800"/>
              <a:t>Data 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u="sng">
                <a:solidFill>
                  <a:srgbClr val="000000"/>
                </a:solidFill>
              </a:rPr>
              <a:t>Data Cleaning Steps: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Removed duplicates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Identified and treated outliers by capping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Combined multiple low impact categories into one e.g. : 'Patron Type Definition' went from 18 categories down to 6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Handled missing values by filling with modes or using forward/backward fill (after analysis)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u="sng">
                <a:solidFill>
                  <a:srgbClr val="000000"/>
                </a:solidFill>
              </a:rPr>
              <a:t>Tools Used:</a:t>
            </a:r>
            <a:r>
              <a:rPr lang="en-US" sz="13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Python (Pandas, NumPy), Plotly</a:t>
            </a:r>
          </a:p>
        </p:txBody>
      </p: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54AAA13E-8952-E7E5-42A1-984C07A2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37" y="1396546"/>
            <a:ext cx="4088720" cy="1195950"/>
          </a:xfrm>
          <a:prstGeom prst="rect">
            <a:avLst/>
          </a:prstGeom>
        </p:spPr>
      </p:pic>
      <p:pic>
        <p:nvPicPr>
          <p:cNvPr id="5" name="Picture 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57A2C4E0-B3DC-B5F4-5FD2-510849E8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30" y="4118048"/>
            <a:ext cx="4088720" cy="1165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751" y="624110"/>
            <a:ext cx="3102795" cy="1280890"/>
          </a:xfrm>
        </p:spPr>
        <p:txBody>
          <a:bodyPr>
            <a:normAutofit/>
          </a:bodyPr>
          <a:lstStyle/>
          <a:p>
            <a:r>
              <a:rPr lang="en-US" sz="280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>
            <a:normAutofit/>
          </a:bodyPr>
          <a:lstStyle/>
          <a:p>
            <a:r>
              <a:rPr lang="en-US" sz="1400" u="sng" dirty="0">
                <a:solidFill>
                  <a:srgbClr val="000000"/>
                </a:solidFill>
              </a:rPr>
              <a:t>Visualizations:</a:t>
            </a:r>
          </a:p>
          <a:p>
            <a:r>
              <a:rPr lang="en-US" sz="1400" dirty="0"/>
              <a:t>Distribution of Total Checkouts by Patron Type Definition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u="sng" dirty="0">
                <a:solidFill>
                  <a:srgbClr val="000000"/>
                </a:solidFill>
              </a:rPr>
              <a:t>Key Findings:</a:t>
            </a:r>
          </a:p>
          <a:p>
            <a:endParaRPr lang="en-US" sz="1400" u="sng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Most frequent library users are adults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 significant number of checkouts from main libraries</a:t>
            </a:r>
          </a:p>
        </p:txBody>
      </p:sp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138B1EED-DAA8-FDBC-2EDF-24B6430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37" y="1370992"/>
            <a:ext cx="4088720" cy="1247059"/>
          </a:xfrm>
          <a:prstGeom prst="rect">
            <a:avLst/>
          </a:prstGeom>
        </p:spPr>
      </p:pic>
      <p:pic>
        <p:nvPicPr>
          <p:cNvPr id="7" name="Picture 6" descr="A colorful squares with black text&#10;&#10;Description automatically generated">
            <a:extLst>
              <a:ext uri="{FF2B5EF4-FFF2-40B4-BE49-F238E27FC236}">
                <a16:creationId xmlns:a16="http://schemas.microsoft.com/office/drawing/2014/main" id="{6D8389B7-108C-64C3-D3F5-74007FA3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30" y="4077161"/>
            <a:ext cx="4088720" cy="1247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Data Analysis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u="sng"/>
              <a:t>Techniques Used:</a:t>
            </a:r>
          </a:p>
          <a:p>
            <a:pPr>
              <a:lnSpc>
                <a:spcPct val="90000"/>
              </a:lnSpc>
            </a:pPr>
            <a:r>
              <a:rPr lang="en-US" sz="1300"/>
              <a:t>Descriptive statistics for summary</a:t>
            </a:r>
          </a:p>
          <a:p>
            <a:pPr>
              <a:lnSpc>
                <a:spcPct val="90000"/>
              </a:lnSpc>
            </a:pPr>
            <a:r>
              <a:rPr lang="en-US" sz="1300"/>
              <a:t>Correlation analysis to identify relationships between features</a:t>
            </a:r>
          </a:p>
          <a:p>
            <a:pPr>
              <a:lnSpc>
                <a:spcPct val="90000"/>
              </a:lnSpc>
            </a:pPr>
            <a:r>
              <a:rPr lang="en-US" sz="1300"/>
              <a:t>Data transformations to handle skewness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r>
              <a:rPr lang="en-US" sz="1300" u="sng"/>
              <a:t>Rationale: </a:t>
            </a:r>
          </a:p>
          <a:p>
            <a:pPr>
              <a:lnSpc>
                <a:spcPct val="90000"/>
              </a:lnSpc>
            </a:pPr>
            <a:r>
              <a:rPr lang="en-US" sz="1300"/>
              <a:t>These methods were chosen to provide a comprehensive understanding of the data and to prepare it for further predictive analysis.</a:t>
            </a:r>
          </a:p>
        </p:txBody>
      </p:sp>
      <p:pic>
        <p:nvPicPr>
          <p:cNvPr id="7" name="Picture 6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56AB1C7C-C3E6-4E82-5C30-A43EEDFC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57" y="1773620"/>
            <a:ext cx="5215183" cy="298569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r>
              <a:rPr u="sng" dirty="0"/>
              <a:t>Key Results: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High correlation between Total Checkouts and Total Renewals</a:t>
            </a:r>
          </a:p>
          <a:p>
            <a:endParaRPr dirty="0"/>
          </a:p>
          <a:p>
            <a:r>
              <a:rPr lang="en-US" dirty="0"/>
              <a:t>Significant outliers in checkouts, indicating heavy users</a:t>
            </a:r>
            <a:endParaRPr dirty="0"/>
          </a:p>
          <a:p>
            <a:endParaRPr dirty="0"/>
          </a:p>
        </p:txBody>
      </p:sp>
      <p:pic>
        <p:nvPicPr>
          <p:cNvPr id="5" name="Picture 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E6D7AC11-2927-2484-4B4C-757FC637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57" y="2497227"/>
            <a:ext cx="5215183" cy="1538478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rPr lang="en-US" sz="2800" dirty="0"/>
              <a:t>Interpretation of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u="sng" dirty="0"/>
              <a:t>Insights: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Heavy users drive a significant portion of library checkouts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Email is the preferred method of receiving notices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u="sng" dirty="0"/>
              <a:t>Relevance: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These insights can guide targeted marketing and resource allocation to enhance library services.</a:t>
            </a:r>
          </a:p>
        </p:txBody>
      </p:sp>
      <p:pic>
        <p:nvPicPr>
          <p:cNvPr id="7" name="Picture 6" descr="A red rectangle with black text&#10;&#10;Description automatically generated">
            <a:extLst>
              <a:ext uri="{FF2B5EF4-FFF2-40B4-BE49-F238E27FC236}">
                <a16:creationId xmlns:a16="http://schemas.microsoft.com/office/drawing/2014/main" id="{5F04D0D6-A70C-0AD4-3DD1-3212F9E9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57" y="2438556"/>
            <a:ext cx="5215183" cy="1655820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743</TotalTime>
  <Words>585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Library Project</vt:lpstr>
      <vt:lpstr>Introduction</vt:lpstr>
      <vt:lpstr>Background and Motivation</vt:lpstr>
      <vt:lpstr>Data Collection</vt:lpstr>
      <vt:lpstr>Data Cleaning and Preparation</vt:lpstr>
      <vt:lpstr>Exploratory Data Analysis (EDA)</vt:lpstr>
      <vt:lpstr>Data Analysis Methodology</vt:lpstr>
      <vt:lpstr>Results</vt:lpstr>
      <vt:lpstr>Interpretation of Results</vt:lpstr>
      <vt:lpstr>Recommendations</vt:lpstr>
      <vt:lpstr>Challenges and Limitations</vt:lpstr>
      <vt:lpstr>Future Work</vt:lpstr>
      <vt:lpstr>Conclusion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Project</dc:title>
  <dc:subject/>
  <dc:creator/>
  <cp:keywords/>
  <dc:description>generated using python-pptx</dc:description>
  <cp:lastModifiedBy>m.mabrouk.data@gmail.com</cp:lastModifiedBy>
  <cp:revision>6</cp:revision>
  <dcterms:created xsi:type="dcterms:W3CDTF">2013-01-27T09:14:16Z</dcterms:created>
  <dcterms:modified xsi:type="dcterms:W3CDTF">2024-06-15T13:41:27Z</dcterms:modified>
  <cp:category/>
</cp:coreProperties>
</file>