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9"/>
  </p:sldMasterIdLst>
  <p:notesMasterIdLst>
    <p:notesMasterId r:id="rId35"/>
  </p:notesMasterIdLst>
  <p:handoutMasterIdLst>
    <p:handoutMasterId r:id="rId36"/>
  </p:handoutMasterIdLst>
  <p:sldIdLst>
    <p:sldId id="256" r:id="rId10"/>
    <p:sldId id="260" r:id="rId11"/>
    <p:sldId id="257" r:id="rId12"/>
    <p:sldId id="261" r:id="rId13"/>
    <p:sldId id="262" r:id="rId14"/>
    <p:sldId id="263" r:id="rId15"/>
    <p:sldId id="265" r:id="rId16"/>
    <p:sldId id="284" r:id="rId17"/>
    <p:sldId id="266" r:id="rId18"/>
    <p:sldId id="267" r:id="rId19"/>
    <p:sldId id="268" r:id="rId20"/>
    <p:sldId id="269" r:id="rId21"/>
    <p:sldId id="270" r:id="rId22"/>
    <p:sldId id="272" r:id="rId23"/>
    <p:sldId id="273" r:id="rId24"/>
    <p:sldId id="274" r:id="rId25"/>
    <p:sldId id="281" r:id="rId26"/>
    <p:sldId id="271" r:id="rId27"/>
    <p:sldId id="275" r:id="rId28"/>
    <p:sldId id="276" r:id="rId29"/>
    <p:sldId id="280" r:id="rId30"/>
    <p:sldId id="283" r:id="rId31"/>
    <p:sldId id="282" r:id="rId32"/>
    <p:sldId id="285" r:id="rId33"/>
    <p:sldId id="286" r:id="rId34"/>
  </p:sldIdLst>
  <p:sldSz cx="12190413" cy="6858000"/>
  <p:notesSz cx="6858000" cy="9144000"/>
  <p:custDataLst>
    <p:tags r:id="rId37"/>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000000"/>
    <a:srgbClr val="FFCC00"/>
    <a:srgbClr val="FF6600"/>
    <a:srgbClr val="FF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6098" autoAdjust="0"/>
  </p:normalViewPr>
  <p:slideViewPr>
    <p:cSldViewPr showGuides="1">
      <p:cViewPr varScale="1">
        <p:scale>
          <a:sx n="108" d="100"/>
          <a:sy n="108" d="100"/>
        </p:scale>
        <p:origin x="504" y="108"/>
      </p:cViewPr>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60523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1"/>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99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
        <p:nvSpPr>
          <p:cNvPr id="8"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9548719" y="6541200"/>
            <a:ext cx="1512168"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Course</a:t>
            </a:r>
            <a:r>
              <a:rPr lang="en-GB" baseline="0" dirty="0"/>
              <a:t> 26301 </a:t>
            </a:r>
            <a:r>
              <a:rPr lang="en-GB" dirty="0"/>
              <a:t>:Statistics</a:t>
            </a:r>
            <a:r>
              <a:rPr lang="en-GB" baseline="0" dirty="0"/>
              <a:t> 101</a:t>
            </a:r>
            <a:endParaRPr lang="en-GB" dirty="0"/>
          </a:p>
        </p:txBody>
      </p:sp>
      <p:sp>
        <p:nvSpPr>
          <p:cNvPr id="10"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1342126" y="6541200"/>
            <a:ext cx="432600"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baseline="0" dirty="0"/>
              <a:t> 09.02.22</a:t>
            </a:r>
            <a:endParaRPr lang="en-GB" dirty="0"/>
          </a:p>
        </p:txBody>
      </p:sp>
      <p:sp>
        <p:nvSpPr>
          <p:cNvPr id="13"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2001394" y="6541200"/>
            <a:ext cx="229361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Author :Mathies</a:t>
            </a:r>
            <a:r>
              <a:rPr lang="en-GB" baseline="0" dirty="0"/>
              <a:t> Brinks Sørensen (PhD candidate)</a:t>
            </a:r>
            <a:endParaRPr lang="en-GB" dirty="0"/>
          </a:p>
        </p:txBody>
      </p:sp>
      <p:sp>
        <p:nvSpPr>
          <p:cNvPr id="14" name="TextBox 13"/>
          <p:cNvSpPr txBox="1"/>
          <p:nvPr userDrawn="1"/>
        </p:nvSpPr>
        <p:spPr>
          <a:xfrm>
            <a:off x="10847734" y="6541200"/>
            <a:ext cx="432048" cy="316800"/>
          </a:xfrm>
          <a:prstGeom prst="rect">
            <a:avLst/>
          </a:prstGeom>
          <a:solidFill>
            <a:srgbClr val="990000"/>
          </a:solidFill>
        </p:spPr>
        <p:txBody>
          <a:bodyPr wrap="square" lIns="0" tIns="0" rIns="0" bIns="0" rtlCol="0">
            <a:spAutoFit/>
          </a:bodyPr>
          <a:lstStyle/>
          <a:p>
            <a:pPr algn="l">
              <a:spcBef>
                <a:spcPts val="432"/>
              </a:spcBef>
            </a:pPr>
            <a:endParaRPr lang="en-US" dirty="0" err="1">
              <a:latin typeface="+mn-lt"/>
            </a:endParaRPr>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
        <p:nvSpPr>
          <p:cNvPr id="6"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2001394" y="6541200"/>
            <a:ext cx="229361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Author :Mathies</a:t>
            </a:r>
            <a:r>
              <a:rPr lang="en-GB" baseline="0" dirty="0"/>
              <a:t> Brinks Sørensen (PhD candidate)</a:t>
            </a:r>
            <a:endParaRPr lang="en-GB" dirty="0"/>
          </a:p>
        </p:txBody>
      </p:sp>
      <p:sp>
        <p:nvSpPr>
          <p:cNvPr id="7"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1342126" y="6541200"/>
            <a:ext cx="432600"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baseline="0" dirty="0"/>
              <a:t> 09.02.22</a:t>
            </a:r>
            <a:endParaRPr lang="en-GB" dirty="0"/>
          </a:p>
        </p:txBody>
      </p:sp>
      <p:sp>
        <p:nvSpPr>
          <p:cNvPr id="8" name="TextBox 7"/>
          <p:cNvSpPr txBox="1"/>
          <p:nvPr userDrawn="1"/>
        </p:nvSpPr>
        <p:spPr>
          <a:xfrm>
            <a:off x="10847734" y="6541200"/>
            <a:ext cx="432048" cy="316800"/>
          </a:xfrm>
          <a:prstGeom prst="rect">
            <a:avLst/>
          </a:prstGeom>
          <a:solidFill>
            <a:srgbClr val="990000"/>
          </a:solidFill>
        </p:spPr>
        <p:txBody>
          <a:bodyPr wrap="square" lIns="0" tIns="0" rIns="0" bIns="0" rtlCol="0">
            <a:spAutoFit/>
          </a:bodyPr>
          <a:lstStyle/>
          <a:p>
            <a:pPr algn="l">
              <a:spcBef>
                <a:spcPts val="432"/>
              </a:spcBef>
            </a:pPr>
            <a:endParaRPr lang="en-US" dirty="0" err="1">
              <a:latin typeface="+mn-lt"/>
            </a:endParaRPr>
          </a:p>
        </p:txBody>
      </p:sp>
      <p:sp>
        <p:nvSpPr>
          <p:cNvPr id="9"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9548719" y="6541200"/>
            <a:ext cx="1512168"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Course</a:t>
            </a:r>
            <a:r>
              <a:rPr lang="en-GB" baseline="0" dirty="0"/>
              <a:t> 26301 </a:t>
            </a:r>
            <a:r>
              <a:rPr lang="en-GB" dirty="0"/>
              <a:t>:Statistics</a:t>
            </a:r>
            <a:r>
              <a:rPr lang="en-GB" baseline="0" dirty="0"/>
              <a:t> 101</a:t>
            </a:r>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8"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1342126" y="6541200"/>
            <a:ext cx="432600"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baseline="0" dirty="0"/>
              <a:t> 09.02.22</a:t>
            </a:r>
            <a:endParaRPr lang="en-GB" dirty="0"/>
          </a:p>
        </p:txBody>
      </p:sp>
      <p:sp>
        <p:nvSpPr>
          <p:cNvPr id="9"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9548719" y="6541200"/>
            <a:ext cx="1512168"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Course</a:t>
            </a:r>
            <a:r>
              <a:rPr lang="en-GB" baseline="0" dirty="0"/>
              <a:t> 26301 </a:t>
            </a:r>
            <a:r>
              <a:rPr lang="en-GB" dirty="0"/>
              <a:t>:Statistics</a:t>
            </a:r>
            <a:r>
              <a:rPr lang="en-GB" baseline="0" dirty="0"/>
              <a:t> 101</a:t>
            </a:r>
            <a:endParaRPr lang="en-GB" dirty="0"/>
          </a:p>
        </p:txBody>
      </p:sp>
      <p:sp>
        <p:nvSpPr>
          <p:cNvPr id="4" name="TextBox 3"/>
          <p:cNvSpPr txBox="1"/>
          <p:nvPr userDrawn="1"/>
        </p:nvSpPr>
        <p:spPr>
          <a:xfrm>
            <a:off x="10847734" y="6541200"/>
            <a:ext cx="432048" cy="316800"/>
          </a:xfrm>
          <a:prstGeom prst="rect">
            <a:avLst/>
          </a:prstGeom>
          <a:solidFill>
            <a:srgbClr val="990000"/>
          </a:solidFill>
        </p:spPr>
        <p:txBody>
          <a:bodyPr wrap="square" lIns="0" tIns="0" rIns="0" bIns="0" rtlCol="0">
            <a:spAutoFit/>
          </a:bodyPr>
          <a:lstStyle/>
          <a:p>
            <a:pPr algn="l">
              <a:spcBef>
                <a:spcPts val="432"/>
              </a:spcBef>
            </a:pPr>
            <a:endParaRPr lang="en-US" dirty="0" err="1">
              <a:latin typeface="+mn-lt"/>
            </a:endParaRPr>
          </a:p>
        </p:txBody>
      </p:sp>
      <p:sp>
        <p:nvSpPr>
          <p:cNvPr id="10"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2001394" y="6541200"/>
            <a:ext cx="229361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Author :Mathies</a:t>
            </a:r>
            <a:r>
              <a:rPr lang="en-GB" baseline="0" dirty="0"/>
              <a:t> Brinks Sørensen (PhD candidate)</a:t>
            </a:r>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US"/>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10"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1342126" y="6541200"/>
            <a:ext cx="432600"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baseline="0" dirty="0"/>
              <a:t> 09.02.22</a:t>
            </a:r>
            <a:endParaRPr lang="en-GB" dirty="0"/>
          </a:p>
        </p:txBody>
      </p:sp>
      <p:sp>
        <p:nvSpPr>
          <p:cNvPr id="11"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2001394" y="6541200"/>
            <a:ext cx="229361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Author :Mathies</a:t>
            </a:r>
            <a:r>
              <a:rPr lang="en-GB" baseline="0" dirty="0"/>
              <a:t> Brinks Sørensen (PhD candidate)</a:t>
            </a:r>
            <a:endParaRPr lang="en-GB" dirty="0"/>
          </a:p>
        </p:txBody>
      </p:sp>
      <p:sp>
        <p:nvSpPr>
          <p:cNvPr id="12"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9548719" y="6541200"/>
            <a:ext cx="1512168"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Course</a:t>
            </a:r>
            <a:r>
              <a:rPr lang="en-GB" baseline="0" dirty="0"/>
              <a:t> 26301 </a:t>
            </a:r>
            <a:r>
              <a:rPr lang="en-GB" dirty="0"/>
              <a:t>:Statistics</a:t>
            </a:r>
            <a:r>
              <a:rPr lang="en-GB" baseline="0" dirty="0"/>
              <a:t> 101</a:t>
            </a:r>
            <a:endParaRPr lang="en-GB" dirty="0"/>
          </a:p>
        </p:txBody>
      </p:sp>
      <p:sp>
        <p:nvSpPr>
          <p:cNvPr id="13" name="TextBox 12"/>
          <p:cNvSpPr txBox="1"/>
          <p:nvPr userDrawn="1"/>
        </p:nvSpPr>
        <p:spPr>
          <a:xfrm>
            <a:off x="10847734" y="6541200"/>
            <a:ext cx="432048" cy="316800"/>
          </a:xfrm>
          <a:prstGeom prst="rect">
            <a:avLst/>
          </a:prstGeom>
          <a:solidFill>
            <a:srgbClr val="990000"/>
          </a:solidFill>
        </p:spPr>
        <p:txBody>
          <a:bodyPr wrap="square" lIns="0" tIns="0" rIns="0" bIns="0" rtlCol="0">
            <a:spAutoFit/>
          </a:bodyPr>
          <a:lstStyle/>
          <a:p>
            <a:pPr algn="l">
              <a:spcBef>
                <a:spcPts val="432"/>
              </a:spcBef>
            </a:pPr>
            <a:endParaRPr lang="en-US" dirty="0" err="1">
              <a:latin typeface="+mn-lt"/>
            </a:endParaRPr>
          </a:p>
        </p:txBody>
      </p:sp>
    </p:spTree>
    <p:extLst>
      <p:ext uri="{BB962C8B-B14F-4D97-AF65-F5344CB8AC3E}">
        <p14:creationId xmlns:p14="http://schemas.microsoft.com/office/powerpoint/2010/main" val="1131213533"/>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
        <p:nvSpPr>
          <p:cNvPr id="8" name="Slide Number Placeholder 5">
            <a:extLst>
              <a:ext uri="{FF2B5EF4-FFF2-40B4-BE49-F238E27FC236}">
                <a16:creationId xmlns:a16="http://schemas.microsoft.com/office/drawing/2014/main" id="{88C7A21B-9B48-4777-BF0D-9FB95719C2E7}"/>
              </a:ext>
            </a:extLst>
          </p:cNvPr>
          <p:cNvSpPr txBox="1">
            <a:spLocks/>
          </p:cNvSpPr>
          <p:nvPr userDrawn="1"/>
        </p:nvSpPr>
        <p:spPr>
          <a:xfrm>
            <a:off x="2001394" y="6541200"/>
            <a:ext cx="229361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GB" dirty="0"/>
              <a:t>    Author :Mathies</a:t>
            </a:r>
            <a:r>
              <a:rPr lang="en-GB" baseline="0" dirty="0"/>
              <a:t> Brinks Sørensen (PhD candidate)</a:t>
            </a:r>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4221360" y="1706328"/>
            <a:ext cx="6865740" cy="45455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US"/>
              <a:t>Click to edit Master title style</a:t>
            </a:r>
            <a:endParaRPr lang="en-GB"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en-GB"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en-GB" dirty="0"/>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113676" name="text" descr="{&quot;templafy&quot;:{&quot;id&quot;:&quot;2fce62a0-f28a-44e1-a519-0cbe37b25f7a&quot;}}" title="UserProfile.Offices.Workarea_{{DocumentLanguage}}"/>
          <p:cNvSpPr>
            <a:spLocks noChangeArrowheads="1"/>
          </p:cNvSpPr>
          <p:nvPr/>
        </p:nvSpPr>
        <p:spPr bwMode="auto">
          <a:xfrm>
            <a:off x="1774726" y="6541200"/>
            <a:ext cx="3397071" cy="3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l" eaLnBrk="0" hangingPunct="0">
              <a:spcBef>
                <a:spcPct val="0"/>
              </a:spcBef>
            </a:pPr>
            <a:r>
              <a:rPr lang="en-GB" sz="700" b="1" dirty="0">
                <a:solidFill>
                  <a:schemeClr val="bg1"/>
                </a:solidFill>
                <a:latin typeface="+mn-lt"/>
              </a:rPr>
              <a:t>DTU</a:t>
            </a:r>
          </a:p>
        </p:txBody>
      </p:sp>
      <p:sp>
        <p:nvSpPr>
          <p:cNvPr id="5" name="date" descr="{&quot;templafy&quot;:{&quot;id&quot;:&quot;58465eeb-cfe0-4970-97ec-88179dc0a9c2&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Date</a:t>
            </a:r>
          </a:p>
        </p:txBody>
      </p:sp>
      <p:sp>
        <p:nvSpPr>
          <p:cNvPr id="7" name="text" descr="{&quot;templafy&quot;:{&quot;id&quot;:&quot;5020bdfb-1912-4d6d-a5c3-71b7da283692&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Title</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ft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6.xml"/><Relationship Id="rId1" Type="http://schemas.openxmlformats.org/officeDocument/2006/relationships/customXml" Target="../../customXml/item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7.xml"/><Relationship Id="rId1" Type="http://schemas.openxmlformats.org/officeDocument/2006/relationships/customXml" Target="../../customXml/item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8.xml"/><Relationship Id="rId1" Type="http://schemas.openxmlformats.org/officeDocument/2006/relationships/customXml" Target="../../customXml/item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p:txBody>
          <a:bodyPr/>
          <a:lstStyle/>
          <a:p>
            <a:fld id="{103EA872-A674-449B-A120-B97244F8E91D}" type="slidenum">
              <a:rPr lang="en-GB" smtClean="0"/>
              <a:pPr/>
              <a:t>1</a:t>
            </a:fld>
            <a:endParaRPr lang="en-GB" dirty="0"/>
          </a:p>
        </p:txBody>
      </p:sp>
    </p:spTree>
    <p:custDataLst>
      <p:custData r:id="rId1"/>
      <p:custData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4726" y="1706328"/>
                <a:ext cx="9312374" cy="4747008"/>
              </a:xfrm>
            </p:spPr>
            <p:txBody>
              <a:bodyPr/>
              <a:lstStyle/>
              <a:p>
                <a:r>
                  <a:rPr lang="en-US" sz="1600" dirty="0"/>
                  <a:t>Breaking down the uncertainty</a:t>
                </a:r>
              </a:p>
              <a:p>
                <a:pPr lvl="1">
                  <a:buFont typeface="Arial" panose="020B0604020202020204" pitchFamily="34" charset="0"/>
                  <a:buChar char="•"/>
                </a:pPr>
                <a:r>
                  <a:rPr lang="en-US" sz="1600" dirty="0"/>
                  <a:t>The overall sample uncertainty is quantified by the variance</a:t>
                </a:r>
              </a:p>
              <a:p>
                <a:pPr lvl="1">
                  <a:buFont typeface="Arial" panose="020B0604020202020204" pitchFamily="34" charset="0"/>
                  <a:buChar char="•"/>
                </a:pPr>
                <a:r>
                  <a:rPr lang="en-US" sz="1600" dirty="0"/>
                  <a:t>Variance consists of </a:t>
                </a:r>
                <a:r>
                  <a:rPr lang="en-US" sz="1600" dirty="0">
                    <a:solidFill>
                      <a:srgbClr val="00B050"/>
                    </a:solidFill>
                  </a:rPr>
                  <a:t>random variance</a:t>
                </a:r>
                <a:r>
                  <a:rPr lang="en-US" sz="1600" dirty="0"/>
                  <a:t>, </a:t>
                </a:r>
                <a:r>
                  <a:rPr lang="en-US" sz="1600" dirty="0">
                    <a:solidFill>
                      <a:srgbClr val="00B050"/>
                    </a:solidFill>
                  </a:rPr>
                  <a:t>nuisance variance </a:t>
                </a:r>
                <a:r>
                  <a:rPr lang="en-US" sz="1600" dirty="0"/>
                  <a:t>and others </a:t>
                </a:r>
                <a:endParaRPr lang="da-DK" sz="1600" b="0" i="1" dirty="0"/>
              </a:p>
              <a:p>
                <a:pPr marL="216000" lvl="1" indent="0">
                  <a:buNone/>
                </a:pPr>
                <a14:m>
                  <m:oMathPara xmlns:m="http://schemas.openxmlformats.org/officeDocument/2006/math">
                    <m:oMathParaPr>
                      <m:jc m:val="centerGroup"/>
                    </m:oMathParaPr>
                    <m:oMath xmlns:m="http://schemas.openxmlformats.org/officeDocument/2006/math">
                      <m:sSup>
                        <m:sSupPr>
                          <m:ctrlPr>
                            <a:rPr lang="da-DK" b="0" i="1" smtClean="0">
                              <a:latin typeface="Cambria Math" panose="02040503050406030204" pitchFamily="18" charset="0"/>
                            </a:rPr>
                          </m:ctrlPr>
                        </m:sSupPr>
                        <m:e>
                          <m:r>
                            <a:rPr lang="da-DK" b="0" i="1" smtClean="0">
                              <a:latin typeface="Cambria Math" panose="02040503050406030204" pitchFamily="18" charset="0"/>
                            </a:rPr>
                            <m:t>𝜎</m:t>
                          </m:r>
                        </m:e>
                        <m:sup>
                          <m:r>
                            <a:rPr lang="da-DK" b="0" i="1" smtClean="0">
                              <a:latin typeface="Cambria Math" panose="02040503050406030204" pitchFamily="18" charset="0"/>
                            </a:rPr>
                            <m:t>2</m:t>
                          </m:r>
                        </m:sup>
                      </m:sSup>
                      <m:r>
                        <a:rPr lang="da-DK" b="0" i="1" smtClean="0">
                          <a:latin typeface="Cambria Math" panose="02040503050406030204" pitchFamily="18" charset="0"/>
                        </a:rPr>
                        <m:t>=</m:t>
                      </m:r>
                      <m:sSubSup>
                        <m:sSubSupPr>
                          <m:ctrlPr>
                            <a:rPr lang="da-DK" b="0" i="1" smtClean="0">
                              <a:latin typeface="Cambria Math" panose="02040503050406030204" pitchFamily="18" charset="0"/>
                            </a:rPr>
                          </m:ctrlPr>
                        </m:sSubSupPr>
                        <m:e>
                          <m:sSubSup>
                            <m:sSubSupPr>
                              <m:ctrlPr>
                                <a:rPr lang="da-DK" b="0" i="1" smtClean="0">
                                  <a:latin typeface="Cambria Math" panose="02040503050406030204" pitchFamily="18" charset="0"/>
                                </a:rPr>
                              </m:ctrlPr>
                            </m:sSubSupPr>
                            <m:e>
                              <m:r>
                                <a:rPr lang="da-DK" b="0" i="1" smtClean="0">
                                  <a:latin typeface="Cambria Math" panose="02040503050406030204" pitchFamily="18" charset="0"/>
                                </a:rPr>
                                <m:t>𝜎</m:t>
                              </m:r>
                            </m:e>
                            <m:sub>
                              <m:r>
                                <a:rPr lang="da-DK" b="0" i="1" smtClean="0">
                                  <a:latin typeface="Cambria Math" panose="02040503050406030204" pitchFamily="18" charset="0"/>
                                </a:rPr>
                                <m:t>𝑛𝑢𝑠𝑖𝑎𝑛𝑐𝑒</m:t>
                              </m:r>
                            </m:sub>
                            <m:sup>
                              <m:r>
                                <a:rPr lang="da-DK" b="0" i="1" smtClean="0">
                                  <a:latin typeface="Cambria Math" panose="02040503050406030204" pitchFamily="18" charset="0"/>
                                </a:rPr>
                                <m:t>2</m:t>
                              </m:r>
                            </m:sup>
                          </m:sSubSup>
                          <m:r>
                            <a:rPr lang="da-DK" b="0" i="1" smtClean="0">
                              <a:latin typeface="Cambria Math" panose="02040503050406030204" pitchFamily="18" charset="0"/>
                            </a:rPr>
                            <m:t>+</m:t>
                          </m:r>
                          <m:r>
                            <a:rPr lang="da-DK" b="0" i="1" smtClean="0">
                              <a:latin typeface="Cambria Math" panose="02040503050406030204" pitchFamily="18" charset="0"/>
                            </a:rPr>
                            <m:t>𝜎</m:t>
                          </m:r>
                        </m:e>
                        <m:sub>
                          <m:r>
                            <a:rPr lang="da-DK" b="0" i="1" smtClean="0">
                              <a:latin typeface="Cambria Math" panose="02040503050406030204" pitchFamily="18" charset="0"/>
                            </a:rPr>
                            <m:t>𝑟𝑎𝑛𝑑𝑜𝑚</m:t>
                          </m:r>
                        </m:sub>
                        <m:sup>
                          <m:r>
                            <a:rPr lang="da-DK" b="0" i="1" smtClean="0">
                              <a:latin typeface="Cambria Math" panose="02040503050406030204" pitchFamily="18" charset="0"/>
                            </a:rPr>
                            <m:t>2</m:t>
                          </m:r>
                        </m:sup>
                      </m:sSubSup>
                    </m:oMath>
                  </m:oMathPara>
                </a14:m>
                <a:endParaRPr lang="da-DK" sz="1600" b="0" i="1" dirty="0"/>
              </a:p>
              <a:p>
                <a:pPr marL="216000" lvl="1" indent="0">
                  <a:buNone/>
                </a:pPr>
                <a:r>
                  <a:rPr lang="en-US" sz="1600" b="0" i="0" dirty="0"/>
                  <a:t>Examples of nuisance variance:</a:t>
                </a:r>
              </a:p>
              <a:p>
                <a:pPr lvl="1">
                  <a:buFont typeface="Arial" panose="020B0604020202020204" pitchFamily="34" charset="0"/>
                  <a:buChar char="•"/>
                </a:pPr>
                <a:r>
                  <a:rPr lang="en-US" sz="1600" dirty="0"/>
                  <a:t>Results differ due to chemical differences (batch variation)</a:t>
                </a:r>
              </a:p>
              <a:p>
                <a:pPr lvl="1">
                  <a:buFont typeface="Arial" panose="020B0604020202020204" pitchFamily="34" charset="0"/>
                  <a:buChar char="•"/>
                </a:pPr>
                <a:r>
                  <a:rPr lang="en-US" sz="1600" b="0" i="0" dirty="0"/>
                  <a:t>Results differ due to instrumental fluctuations</a:t>
                </a:r>
              </a:p>
              <a:p>
                <a:pPr marL="216000" lvl="1" indent="0">
                  <a:buNone/>
                </a:pPr>
                <a:endParaRPr lang="da-DK" sz="1600" dirty="0"/>
              </a:p>
              <a:p>
                <a:pPr marL="216000" lvl="1" indent="0">
                  <a:buNone/>
                </a:pPr>
                <a:r>
                  <a:rPr lang="en-US" sz="1600" b="0" i="0" dirty="0"/>
                  <a:t>Examples of random variance</a:t>
                </a:r>
                <a:r>
                  <a:rPr lang="da-DK" sz="1600" b="0" i="0" dirty="0"/>
                  <a:t>:</a:t>
                </a:r>
              </a:p>
              <a:p>
                <a:pPr lvl="2"/>
                <a:r>
                  <a:rPr lang="en-US" sz="1600" b="0" i="0" dirty="0"/>
                  <a:t>White noise (electrical measurement equipment</a:t>
                </a:r>
                <a:r>
                  <a:rPr lang="en-US" sz="1600" dirty="0"/>
                  <a:t>)</a:t>
                </a:r>
                <a:endParaRPr lang="en-US" sz="1600" b="0" i="0" dirty="0"/>
              </a:p>
              <a:p>
                <a:pPr lvl="2"/>
                <a:r>
                  <a:rPr lang="en-US" sz="1600" dirty="0"/>
                  <a:t>Small ambient temperature fluctuations </a:t>
                </a:r>
                <a:r>
                  <a:rPr lang="en-US" sz="1600" dirty="0" err="1"/>
                  <a:t>ect</a:t>
                </a:r>
                <a:r>
                  <a:rPr lang="en-US" sz="1600" dirty="0"/>
                  <a:t>.</a:t>
                </a:r>
              </a:p>
              <a:p>
                <a:pPr lvl="1">
                  <a:buFont typeface="Arial" panose="020B0604020202020204" pitchFamily="34" charset="0"/>
                  <a:buChar char="•"/>
                </a:pPr>
                <a:r>
                  <a:rPr lang="en-US" sz="1600" dirty="0"/>
                  <a:t>One cannot and should not block out total random noise!  </a:t>
                </a:r>
              </a:p>
              <a:p>
                <a:pPr lvl="1">
                  <a:buFont typeface="Arial" panose="020B0604020202020204" pitchFamily="34" charset="0"/>
                  <a:buChar char="•"/>
                </a:pPr>
                <a:endParaRPr lang="da-DK" dirty="0">
                  <a:latin typeface="Cambria Math" panose="02040503050406030204" pitchFamily="18" charset="0"/>
                </a:endParaRPr>
              </a:p>
              <a:p>
                <a:pPr marL="216000" lvl="1" indent="0">
                  <a:buNone/>
                </a:pPr>
                <a:r>
                  <a:rPr lang="en-US" sz="1600" dirty="0"/>
                  <a:t>How about personal errors? </a:t>
                </a:r>
              </a:p>
              <a:p>
                <a:pPr lvl="2">
                  <a:buFont typeface="Arial" panose="020B0604020202020204" pitchFamily="34" charset="0"/>
                  <a:buChar char="•"/>
                </a:pPr>
                <a:r>
                  <a:rPr lang="en-US" sz="1600" dirty="0"/>
                  <a:t>In science: Operator bias. </a:t>
                </a:r>
              </a:p>
              <a:p>
                <a:pPr lvl="2">
                  <a:buFont typeface="Arial" panose="020B0604020202020204" pitchFamily="34" charset="0"/>
                  <a:buChar char="•"/>
                </a:pPr>
                <a:r>
                  <a:rPr lang="en-US" sz="1600" b="0" i="0" dirty="0"/>
                  <a:t>Effect can be tested by having more people conduct the same experiment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4726" y="1706328"/>
                <a:ext cx="9312374" cy="4747008"/>
              </a:xfrm>
              <a:blipFill>
                <a:blip r:embed="rId2"/>
                <a:stretch>
                  <a:fillRect l="-1243" t="-1412" b="-899"/>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10</a:t>
            </a:fld>
            <a:endParaRPr lang="en-GB" dirty="0"/>
          </a:p>
        </p:txBody>
      </p:sp>
    </p:spTree>
    <p:extLst>
      <p:ext uri="{BB962C8B-B14F-4D97-AF65-F5344CB8AC3E}">
        <p14:creationId xmlns:p14="http://schemas.microsoft.com/office/powerpoint/2010/main" val="298824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Quantifying nuisance variance </a:t>
                </a:r>
              </a:p>
              <a:p>
                <a:pPr lvl="1">
                  <a:buFont typeface="Arial" panose="020B0604020202020204" pitchFamily="34" charset="0"/>
                  <a:buChar char="•"/>
                </a:pPr>
                <a:r>
                  <a:rPr lang="en-US" dirty="0"/>
                  <a:t>Digital read out </a:t>
                </a:r>
              </a:p>
              <a:p>
                <a:pPr lvl="2">
                  <a:buFont typeface="Arial" panose="020B0604020202020204" pitchFamily="34" charset="0"/>
                  <a:buChar char="•"/>
                </a:pPr>
                <a:r>
                  <a:rPr lang="en-US" dirty="0"/>
                  <a:t>Follows a uniform distribution function, with standard error: </a:t>
                </a:r>
                <a:endParaRPr lang="da-DK" b="0" i="1" dirty="0">
                  <a:latin typeface="Cambria Math" panose="02040503050406030204" pitchFamily="18" charset="0"/>
                </a:endParaRPr>
              </a:p>
              <a:p>
                <a:pPr marL="417600" lvl="2"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𝜎</m:t>
                      </m:r>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b="0" i="1" smtClean="0">
                              <a:latin typeface="Cambria Math" panose="02040503050406030204" pitchFamily="18" charset="0"/>
                            </a:rPr>
                            <m:t>𝑚𝑎𝑥</m:t>
                          </m:r>
                          <m:r>
                            <a:rPr lang="da-DK" b="0" i="1" smtClean="0">
                              <a:latin typeface="Cambria Math" panose="02040503050406030204" pitchFamily="18" charset="0"/>
                            </a:rPr>
                            <m:t>−</m:t>
                          </m:r>
                          <m:r>
                            <a:rPr lang="da-DK" b="0" i="1" smtClean="0">
                              <a:latin typeface="Cambria Math" panose="02040503050406030204" pitchFamily="18" charset="0"/>
                            </a:rPr>
                            <m:t>𝑚𝑖𝑛</m:t>
                          </m:r>
                        </m:num>
                        <m:den>
                          <m:r>
                            <a:rPr lang="da-DK" b="0" i="1" smtClean="0">
                              <a:latin typeface="Cambria Math" panose="02040503050406030204" pitchFamily="18" charset="0"/>
                            </a:rPr>
                            <m:t>√12</m:t>
                          </m:r>
                        </m:den>
                      </m:f>
                    </m:oMath>
                  </m:oMathPara>
                </a14:m>
                <a:endParaRPr lang="en-US" dirty="0"/>
              </a:p>
              <a:p>
                <a:pPr lvl="2">
                  <a:buFont typeface="Arial" panose="020B0604020202020204" pitchFamily="34" charset="0"/>
                  <a:buChar char="•"/>
                </a:pPr>
                <a:r>
                  <a:rPr lang="en-US" dirty="0"/>
                  <a:t>Example 2 digits weight:</a:t>
                </a:r>
              </a:p>
              <a:p>
                <a:pPr lvl="3">
                  <a:buFont typeface="Arial" panose="020B0604020202020204" pitchFamily="34" charset="0"/>
                  <a:buChar char="•"/>
                </a:pPr>
                <a:r>
                  <a:rPr lang="en-US" dirty="0"/>
                  <a:t>Measurement: 8.55g, correct round off from 8.545g, but could wrong from 8.555g, hence our uncertainty of the measurement would be:</a:t>
                </a:r>
              </a:p>
              <a:p>
                <a:pPr marL="630000" lvl="3" indent="0">
                  <a:buNone/>
                </a:pPr>
                <a14:m>
                  <m:oMathPara xmlns:m="http://schemas.openxmlformats.org/officeDocument/2006/math">
                    <m:oMathParaPr>
                      <m:jc m:val="centerGroup"/>
                    </m:oMathParaPr>
                    <m:oMath xmlns:m="http://schemas.openxmlformats.org/officeDocument/2006/math">
                      <m:r>
                        <a:rPr lang="da-DK" i="1">
                          <a:latin typeface="Cambria Math" panose="02040503050406030204" pitchFamily="18" charset="0"/>
                        </a:rPr>
                        <m:t>𝜎</m:t>
                      </m:r>
                      <m:r>
                        <a:rPr lang="da-DK" i="1">
                          <a:latin typeface="Cambria Math" panose="02040503050406030204" pitchFamily="18" charset="0"/>
                        </a:rPr>
                        <m:t>=</m:t>
                      </m:r>
                      <m:f>
                        <m:fPr>
                          <m:ctrlPr>
                            <a:rPr lang="da-DK" i="1">
                              <a:latin typeface="Cambria Math" panose="02040503050406030204" pitchFamily="18" charset="0"/>
                            </a:rPr>
                          </m:ctrlPr>
                        </m:fPr>
                        <m:num>
                          <m:r>
                            <a:rPr lang="da-DK" i="1">
                              <a:latin typeface="Cambria Math" panose="02040503050406030204" pitchFamily="18" charset="0"/>
                            </a:rPr>
                            <m:t>𝑚𝑎𝑥</m:t>
                          </m:r>
                          <m:r>
                            <a:rPr lang="da-DK" i="1">
                              <a:latin typeface="Cambria Math" panose="02040503050406030204" pitchFamily="18" charset="0"/>
                            </a:rPr>
                            <m:t>−</m:t>
                          </m:r>
                          <m:r>
                            <a:rPr lang="da-DK" i="1">
                              <a:latin typeface="Cambria Math" panose="02040503050406030204" pitchFamily="18" charset="0"/>
                            </a:rPr>
                            <m:t>𝑚𝑖𝑛</m:t>
                          </m:r>
                        </m:num>
                        <m:den>
                          <m:r>
                            <a:rPr lang="da-DK" i="1">
                              <a:latin typeface="Cambria Math" panose="02040503050406030204" pitchFamily="18" charset="0"/>
                            </a:rPr>
                            <m:t>√12</m:t>
                          </m:r>
                        </m:den>
                      </m:f>
                      <m:r>
                        <a:rPr lang="da-DK" i="1">
                          <a:latin typeface="Cambria Math" panose="02040503050406030204" pitchFamily="18" charset="0"/>
                        </a:rPr>
                        <m:t>=</m:t>
                      </m:r>
                      <m:f>
                        <m:fPr>
                          <m:ctrlPr>
                            <a:rPr lang="da-DK" i="1">
                              <a:latin typeface="Cambria Math" panose="02040503050406030204" pitchFamily="18" charset="0"/>
                            </a:rPr>
                          </m:ctrlPr>
                        </m:fPr>
                        <m:num>
                          <m:r>
                            <a:rPr lang="da-DK" b="0" i="1" smtClean="0">
                              <a:latin typeface="Cambria Math" panose="02040503050406030204" pitchFamily="18" charset="0"/>
                            </a:rPr>
                            <m:t>8.555</m:t>
                          </m:r>
                          <m:r>
                            <a:rPr lang="da-DK" i="1">
                              <a:latin typeface="Cambria Math" panose="02040503050406030204" pitchFamily="18" charset="0"/>
                            </a:rPr>
                            <m:t>−</m:t>
                          </m:r>
                          <m:r>
                            <a:rPr lang="da-DK" b="0" i="1" smtClean="0">
                              <a:latin typeface="Cambria Math" panose="02040503050406030204" pitchFamily="18" charset="0"/>
                            </a:rPr>
                            <m:t>8.545</m:t>
                          </m:r>
                        </m:num>
                        <m:den>
                          <m:r>
                            <a:rPr lang="da-DK" i="1">
                              <a:latin typeface="Cambria Math" panose="02040503050406030204" pitchFamily="18" charset="0"/>
                            </a:rPr>
                            <m:t>√12</m:t>
                          </m:r>
                        </m:den>
                      </m:f>
                      <m:r>
                        <a:rPr lang="da-DK" b="0" i="1" smtClean="0">
                          <a:latin typeface="Cambria Math" panose="02040503050406030204" pitchFamily="18" charset="0"/>
                        </a:rPr>
                        <m:t>≈0.003</m:t>
                      </m:r>
                    </m:oMath>
                  </m:oMathPara>
                </a14:m>
                <a:endParaRPr lang="en-US" dirty="0"/>
              </a:p>
              <a:p>
                <a:pPr marL="828000" lvl="4" indent="0">
                  <a:buNone/>
                </a:pPr>
                <a:r>
                  <a:rPr lang="en-US" dirty="0"/>
                  <a:t>hence : </a:t>
                </a:r>
                <a14:m>
                  <m:oMath xmlns:m="http://schemas.openxmlformats.org/officeDocument/2006/math">
                    <m:r>
                      <m:rPr>
                        <m:sty m:val="p"/>
                      </m:rPr>
                      <a:rPr lang="da-DK">
                        <a:latin typeface="Cambria Math" panose="02040503050406030204" pitchFamily="18" charset="0"/>
                      </a:rPr>
                      <m:t>W</m:t>
                    </m:r>
                    <m:r>
                      <m:rPr>
                        <m:sty m:val="p"/>
                      </m:rPr>
                      <a:rPr lang="da-DK" b="0" i="0" smtClean="0">
                        <a:latin typeface="Cambria Math" panose="02040503050406030204" pitchFamily="18" charset="0"/>
                      </a:rPr>
                      <m:t>eight</m:t>
                    </m:r>
                    <m:r>
                      <a:rPr lang="da-DK" b="0" i="0" smtClean="0">
                        <a:latin typeface="Cambria Math" panose="02040503050406030204" pitchFamily="18" charset="0"/>
                      </a:rPr>
                      <m:t>=</m:t>
                    </m:r>
                    <m:r>
                      <a:rPr lang="da-DK" b="0" i="1" smtClean="0">
                        <a:latin typeface="Cambria Math" panose="02040503050406030204" pitchFamily="18" charset="0"/>
                      </a:rPr>
                      <m:t>8.55</m:t>
                    </m:r>
                    <m:r>
                      <a:rPr lang="da-DK" b="0" i="1" smtClean="0">
                        <a:latin typeface="Cambria Math" panose="02040503050406030204" pitchFamily="18" charset="0"/>
                        <a:ea typeface="Cambria Math" panose="02040503050406030204" pitchFamily="18" charset="0"/>
                      </a:rPr>
                      <m:t>±3.00⋅</m:t>
                    </m:r>
                    <m:sSup>
                      <m:sSupPr>
                        <m:ctrlPr>
                          <a:rPr lang="da-DK" b="0" i="1" smtClean="0">
                            <a:latin typeface="Cambria Math" panose="02040503050406030204" pitchFamily="18" charset="0"/>
                            <a:ea typeface="Cambria Math" panose="02040503050406030204" pitchFamily="18" charset="0"/>
                          </a:rPr>
                        </m:ctrlPr>
                      </m:sSupPr>
                      <m:e>
                        <m:r>
                          <a:rPr lang="da-DK" b="0" i="1" smtClean="0">
                            <a:latin typeface="Cambria Math" panose="02040503050406030204" pitchFamily="18" charset="0"/>
                            <a:ea typeface="Cambria Math" panose="02040503050406030204" pitchFamily="18" charset="0"/>
                          </a:rPr>
                          <m:t>10</m:t>
                        </m:r>
                      </m:e>
                      <m:sup>
                        <m:r>
                          <a:rPr lang="da-DK" b="0" i="1" smtClean="0">
                            <a:latin typeface="Cambria Math" panose="02040503050406030204" pitchFamily="18" charset="0"/>
                            <a:ea typeface="Cambria Math" panose="02040503050406030204" pitchFamily="18" charset="0"/>
                          </a:rPr>
                          <m:t>−3</m:t>
                        </m:r>
                      </m:sup>
                    </m:sSup>
                  </m:oMath>
                </a14:m>
                <a:endParaRPr lang="en-US" dirty="0"/>
              </a:p>
              <a:p>
                <a:pPr lvl="2">
                  <a:buFont typeface="Arial" panose="020B0604020202020204" pitchFamily="34" charset="0"/>
                  <a:buChar char="•"/>
                </a:pPr>
                <a:endParaRPr lang="en-US" dirty="0"/>
              </a:p>
              <a:p>
                <a:pPr lvl="2">
                  <a:buFont typeface="Arial" panose="020B0604020202020204" pitchFamily="34" charset="0"/>
                  <a:buChar char="•"/>
                </a:pPr>
                <a:r>
                  <a:rPr lang="en-US" dirty="0"/>
                  <a:t>Question if I had only weighted 0.55 grams would my uncertainty be worse?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11</a:t>
            </a:fld>
            <a:endParaRPr lang="en-GB" dirty="0"/>
          </a:p>
        </p:txBody>
      </p:sp>
    </p:spTree>
    <p:extLst>
      <p:ext uri="{BB962C8B-B14F-4D97-AF65-F5344CB8AC3E}">
        <p14:creationId xmlns:p14="http://schemas.microsoft.com/office/powerpoint/2010/main" val="123702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Quantifying nuisance variance </a:t>
                </a:r>
              </a:p>
              <a:p>
                <a:pPr lvl="1">
                  <a:buFont typeface="Arial" panose="020B0604020202020204" pitchFamily="34" charset="0"/>
                  <a:buChar char="•"/>
                </a:pPr>
                <a:r>
                  <a:rPr lang="en-US" dirty="0"/>
                  <a:t>Analog read out</a:t>
                </a:r>
              </a:p>
              <a:p>
                <a:pPr lvl="2">
                  <a:buFont typeface="Arial" panose="020B0604020202020204" pitchFamily="34" charset="0"/>
                  <a:buChar char="•"/>
                </a:pPr>
                <a:r>
                  <a:rPr lang="en-US" dirty="0"/>
                  <a:t>Follows a triangular distribution, with standard error</a:t>
                </a:r>
              </a:p>
              <a:p>
                <a:pPr marL="417600" lvl="2" indent="0">
                  <a:buNone/>
                </a:pPr>
                <a14:m>
                  <m:oMathPara xmlns:m="http://schemas.openxmlformats.org/officeDocument/2006/math">
                    <m:oMathParaPr>
                      <m:jc m:val="centerGroup"/>
                    </m:oMathParaPr>
                    <m:oMath xmlns:m="http://schemas.openxmlformats.org/officeDocument/2006/math">
                      <m:r>
                        <a:rPr lang="da-DK" i="1">
                          <a:latin typeface="Cambria Math" panose="02040503050406030204" pitchFamily="18" charset="0"/>
                        </a:rPr>
                        <m:t>𝜎</m:t>
                      </m:r>
                      <m:r>
                        <a:rPr lang="da-DK" i="1">
                          <a:latin typeface="Cambria Math" panose="02040503050406030204" pitchFamily="18" charset="0"/>
                        </a:rPr>
                        <m:t>=</m:t>
                      </m:r>
                      <m:f>
                        <m:fPr>
                          <m:ctrlPr>
                            <a:rPr lang="da-DK" i="1">
                              <a:latin typeface="Cambria Math" panose="02040503050406030204" pitchFamily="18" charset="0"/>
                            </a:rPr>
                          </m:ctrlPr>
                        </m:fPr>
                        <m:num>
                          <m:r>
                            <a:rPr lang="da-DK" i="1">
                              <a:latin typeface="Cambria Math" panose="02040503050406030204" pitchFamily="18" charset="0"/>
                            </a:rPr>
                            <m:t>𝑚𝑎𝑥</m:t>
                          </m:r>
                          <m:r>
                            <a:rPr lang="da-DK" i="1">
                              <a:latin typeface="Cambria Math" panose="02040503050406030204" pitchFamily="18" charset="0"/>
                            </a:rPr>
                            <m:t>−</m:t>
                          </m:r>
                          <m:r>
                            <a:rPr lang="da-DK" i="1">
                              <a:latin typeface="Cambria Math" panose="02040503050406030204" pitchFamily="18" charset="0"/>
                            </a:rPr>
                            <m:t>𝑚𝑖𝑛</m:t>
                          </m:r>
                        </m:num>
                        <m:den>
                          <m:r>
                            <a:rPr lang="da-DK" i="1">
                              <a:latin typeface="Cambria Math" panose="02040503050406030204" pitchFamily="18" charset="0"/>
                            </a:rPr>
                            <m:t>√2</m:t>
                          </m:r>
                          <m:r>
                            <a:rPr lang="da-DK" b="0" i="1" smtClean="0">
                              <a:latin typeface="Cambria Math" panose="02040503050406030204" pitchFamily="18" charset="0"/>
                            </a:rPr>
                            <m:t>4</m:t>
                          </m:r>
                        </m:den>
                      </m:f>
                    </m:oMath>
                  </m:oMathPara>
                </a14:m>
                <a:endParaRPr lang="en-US" dirty="0"/>
              </a:p>
              <a:p>
                <a:pPr lvl="2"/>
                <a:r>
                  <a:rPr lang="en-US" dirty="0"/>
                  <a:t>Example thermometer with 0.1 degree indicators</a:t>
                </a:r>
              </a:p>
              <a:p>
                <a:pPr lvl="3">
                  <a:buFont typeface="Arial" panose="020B0604020202020204" pitchFamily="34" charset="0"/>
                  <a:buChar char="•"/>
                </a:pPr>
                <a:r>
                  <a:rPr lang="en-US" dirty="0"/>
                  <a:t>Center Measurement 2.2, can be either 2.1 or 2.3, due to how good you eyeball the measurement.  Hence the uncertainty would be </a:t>
                </a:r>
              </a:p>
              <a:p>
                <a:pPr marL="630000" lvl="3" indent="0">
                  <a:buNone/>
                </a:pPr>
                <a14:m>
                  <m:oMathPara xmlns:m="http://schemas.openxmlformats.org/officeDocument/2006/math">
                    <m:oMathParaPr>
                      <m:jc m:val="centerGroup"/>
                    </m:oMathParaPr>
                    <m:oMath xmlns:m="http://schemas.openxmlformats.org/officeDocument/2006/math">
                      <m:r>
                        <a:rPr lang="da-DK" i="1">
                          <a:latin typeface="Cambria Math" panose="02040503050406030204" pitchFamily="18" charset="0"/>
                        </a:rPr>
                        <m:t>𝜎</m:t>
                      </m:r>
                      <m:r>
                        <a:rPr lang="da-DK" i="1">
                          <a:latin typeface="Cambria Math" panose="02040503050406030204" pitchFamily="18" charset="0"/>
                        </a:rPr>
                        <m:t>=</m:t>
                      </m:r>
                      <m:f>
                        <m:fPr>
                          <m:ctrlPr>
                            <a:rPr lang="da-DK" i="1">
                              <a:latin typeface="Cambria Math" panose="02040503050406030204" pitchFamily="18" charset="0"/>
                            </a:rPr>
                          </m:ctrlPr>
                        </m:fPr>
                        <m:num>
                          <m:r>
                            <a:rPr lang="da-DK" i="1">
                              <a:latin typeface="Cambria Math" panose="02040503050406030204" pitchFamily="18" charset="0"/>
                            </a:rPr>
                            <m:t>𝑚𝑎𝑥</m:t>
                          </m:r>
                          <m:r>
                            <a:rPr lang="da-DK" i="1">
                              <a:latin typeface="Cambria Math" panose="02040503050406030204" pitchFamily="18" charset="0"/>
                            </a:rPr>
                            <m:t>−</m:t>
                          </m:r>
                          <m:r>
                            <a:rPr lang="da-DK" i="1">
                              <a:latin typeface="Cambria Math" panose="02040503050406030204" pitchFamily="18" charset="0"/>
                            </a:rPr>
                            <m:t>𝑚𝑖𝑛</m:t>
                          </m:r>
                        </m:num>
                        <m:den>
                          <m:r>
                            <a:rPr lang="da-DK" i="1">
                              <a:latin typeface="Cambria Math" panose="02040503050406030204" pitchFamily="18" charset="0"/>
                            </a:rPr>
                            <m:t>√24</m:t>
                          </m:r>
                        </m:den>
                      </m:f>
                      <m:r>
                        <a:rPr lang="da-DK" b="0" i="1" smtClean="0">
                          <a:latin typeface="Cambria Math" panose="02040503050406030204" pitchFamily="18" charset="0"/>
                        </a:rPr>
                        <m:t>=</m:t>
                      </m:r>
                      <m:f>
                        <m:fPr>
                          <m:ctrlPr>
                            <a:rPr lang="da-DK" i="1">
                              <a:latin typeface="Cambria Math" panose="02040503050406030204" pitchFamily="18" charset="0"/>
                            </a:rPr>
                          </m:ctrlPr>
                        </m:fPr>
                        <m:num>
                          <m:r>
                            <a:rPr lang="da-DK" b="0" i="1" smtClean="0">
                              <a:latin typeface="Cambria Math" panose="02040503050406030204" pitchFamily="18" charset="0"/>
                            </a:rPr>
                            <m:t>2.3</m:t>
                          </m:r>
                          <m:r>
                            <a:rPr lang="da-DK" i="1">
                              <a:latin typeface="Cambria Math" panose="02040503050406030204" pitchFamily="18" charset="0"/>
                            </a:rPr>
                            <m:t>−</m:t>
                          </m:r>
                          <m:r>
                            <a:rPr lang="da-DK" b="0" i="1" smtClean="0">
                              <a:latin typeface="Cambria Math" panose="02040503050406030204" pitchFamily="18" charset="0"/>
                            </a:rPr>
                            <m:t>2.1</m:t>
                          </m:r>
                        </m:num>
                        <m:den>
                          <m:r>
                            <a:rPr lang="da-DK" i="1">
                              <a:latin typeface="Cambria Math" panose="02040503050406030204" pitchFamily="18" charset="0"/>
                            </a:rPr>
                            <m:t>√24</m:t>
                          </m:r>
                        </m:den>
                      </m:f>
                      <m:r>
                        <a:rPr lang="da-DK" b="0" i="1" smtClean="0">
                          <a:latin typeface="Cambria Math" panose="02040503050406030204" pitchFamily="18" charset="0"/>
                        </a:rPr>
                        <m:t>≈0.04</m:t>
                      </m:r>
                    </m:oMath>
                  </m:oMathPara>
                </a14:m>
                <a:endParaRPr lang="en-US" dirty="0"/>
              </a:p>
              <a:p>
                <a:pPr marL="630000" lvl="3" indent="0">
                  <a:buNone/>
                </a:pPr>
                <a:r>
                  <a:rPr lang="en-US" dirty="0"/>
                  <a:t>hence : </a:t>
                </a:r>
                <a14:m>
                  <m:oMath xmlns:m="http://schemas.openxmlformats.org/officeDocument/2006/math">
                    <m:r>
                      <m:rPr>
                        <m:sty m:val="p"/>
                      </m:rPr>
                      <a:rPr lang="da-DK" dirty="0" smtClean="0">
                        <a:latin typeface="Cambria Math" panose="02040503050406030204" pitchFamily="18" charset="0"/>
                      </a:rPr>
                      <m:t>T</m:t>
                    </m:r>
                    <m:r>
                      <m:rPr>
                        <m:sty m:val="p"/>
                      </m:rPr>
                      <a:rPr lang="da-DK" b="0" i="0" smtClean="0">
                        <a:latin typeface="Cambria Math" panose="02040503050406030204" pitchFamily="18" charset="0"/>
                      </a:rPr>
                      <m:t>emperature</m:t>
                    </m:r>
                    <m:r>
                      <a:rPr lang="da-DK">
                        <a:latin typeface="Cambria Math" panose="02040503050406030204" pitchFamily="18" charset="0"/>
                      </a:rPr>
                      <m:t>=</m:t>
                    </m:r>
                    <m:r>
                      <a:rPr lang="da-DK" b="0" i="1" smtClean="0">
                        <a:latin typeface="Cambria Math" panose="02040503050406030204" pitchFamily="18" charset="0"/>
                      </a:rPr>
                      <m:t>2.2</m:t>
                    </m:r>
                    <m:r>
                      <a:rPr lang="da-DK" i="1">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4</m:t>
                    </m:r>
                    <m:r>
                      <a:rPr lang="da-DK" i="1">
                        <a:latin typeface="Cambria Math" panose="02040503050406030204" pitchFamily="18" charset="0"/>
                        <a:ea typeface="Cambria Math" panose="02040503050406030204" pitchFamily="18" charset="0"/>
                      </a:rPr>
                      <m:t>.0⋅</m:t>
                    </m:r>
                    <m:sSup>
                      <m:sSupPr>
                        <m:ctrlPr>
                          <a:rPr lang="da-DK" i="1">
                            <a:latin typeface="Cambria Math" panose="02040503050406030204" pitchFamily="18" charset="0"/>
                            <a:ea typeface="Cambria Math" panose="02040503050406030204" pitchFamily="18" charset="0"/>
                          </a:rPr>
                        </m:ctrlPr>
                      </m:sSupPr>
                      <m:e>
                        <m:r>
                          <a:rPr lang="da-DK" i="1">
                            <a:latin typeface="Cambria Math" panose="02040503050406030204" pitchFamily="18" charset="0"/>
                            <a:ea typeface="Cambria Math" panose="02040503050406030204" pitchFamily="18" charset="0"/>
                          </a:rPr>
                          <m:t>10</m:t>
                        </m:r>
                      </m:e>
                      <m:sup>
                        <m:r>
                          <a:rPr lang="da-DK" i="1">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2</m:t>
                        </m:r>
                      </m:sup>
                    </m:sSup>
                  </m:oMath>
                </a14:m>
                <a:endParaRPr lang="en-US" dirty="0"/>
              </a:p>
              <a:p>
                <a:pPr marL="630000" lvl="3" indent="0">
                  <a:buNone/>
                </a:pPr>
                <a:endParaRPr lang="en-US" dirty="0"/>
              </a:p>
              <a:p>
                <a:pPr lvl="3">
                  <a:buFont typeface="Arial" panose="020B0604020202020204" pitchFamily="34" charset="0"/>
                  <a:buChar char="•"/>
                </a:pPr>
                <a:r>
                  <a:rPr lang="en-US" dirty="0"/>
                  <a:t>Question: if I increase the number of indicators on the same thermometer would my accuracy increase?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r="-1702"/>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12</a:t>
            </a:fld>
            <a:endParaRPr lang="en-GB" dirty="0"/>
          </a:p>
        </p:txBody>
      </p:sp>
    </p:spTree>
    <p:extLst>
      <p:ext uri="{BB962C8B-B14F-4D97-AF65-F5344CB8AC3E}">
        <p14:creationId xmlns:p14="http://schemas.microsoft.com/office/powerpoint/2010/main" val="271667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8702" y="1484784"/>
                <a:ext cx="9528398" cy="5056416"/>
              </a:xfrm>
            </p:spPr>
            <p:txBody>
              <a:bodyPr/>
              <a:lstStyle/>
              <a:p>
                <a:r>
                  <a:rPr lang="en-US" dirty="0"/>
                  <a:t>Quantifying nuisance variance </a:t>
                </a:r>
              </a:p>
              <a:p>
                <a:pPr lvl="1">
                  <a:buFont typeface="Arial" panose="020B0604020202020204" pitchFamily="34" charset="0"/>
                  <a:buChar char="•"/>
                </a:pPr>
                <a:r>
                  <a:rPr lang="en-US" dirty="0"/>
                  <a:t>Multiple measurements</a:t>
                </a:r>
              </a:p>
              <a:p>
                <a:pPr lvl="2">
                  <a:buFont typeface="Arial" panose="020B0604020202020204" pitchFamily="34" charset="0"/>
                  <a:buChar char="•"/>
                </a:pPr>
                <a:r>
                  <a:rPr lang="en-US" dirty="0"/>
                  <a:t>Here one is often interested in quantifying the standard error of the mean, that is how certain are we for the mean, not just a single sample.</a:t>
                </a:r>
              </a:p>
              <a:p>
                <a:pPr lvl="2">
                  <a:buFont typeface="Arial" panose="020B0604020202020204" pitchFamily="34" charset="0"/>
                  <a:buChar char="•"/>
                </a:pPr>
                <a:endParaRPr lang="en-US" dirty="0"/>
              </a:p>
              <a:p>
                <a:pPr lvl="2">
                  <a:buFont typeface="Arial" panose="020B0604020202020204" pitchFamily="34" charset="0"/>
                  <a:buChar char="•"/>
                </a:pPr>
                <a:r>
                  <a:rPr lang="en-US" dirty="0"/>
                  <a:t>Formula: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𝜎</m:t>
                        </m:r>
                      </m:e>
                      <m:sub>
                        <m:r>
                          <a:rPr lang="da-DK" b="0" i="1" smtClean="0">
                            <a:latin typeface="Cambria Math" panose="02040503050406030204" pitchFamily="18" charset="0"/>
                          </a:rPr>
                          <m:t>𝑚𝑒𝑎𝑛</m:t>
                        </m:r>
                      </m:sub>
                    </m:sSub>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b="0" i="1" smtClean="0">
                            <a:latin typeface="Cambria Math" panose="02040503050406030204" pitchFamily="18" charset="0"/>
                          </a:rPr>
                          <m:t>𝜎</m:t>
                        </m:r>
                      </m:num>
                      <m:den>
                        <m:r>
                          <a:rPr lang="da-DK" b="0" i="1" smtClean="0">
                            <a:latin typeface="Cambria Math" panose="02040503050406030204" pitchFamily="18" charset="0"/>
                          </a:rPr>
                          <m:t>√</m:t>
                        </m:r>
                        <m:r>
                          <a:rPr lang="da-DK" b="0" i="1" smtClean="0">
                            <a:latin typeface="Cambria Math" panose="02040503050406030204" pitchFamily="18" charset="0"/>
                          </a:rPr>
                          <m:t>𝑁</m:t>
                        </m:r>
                      </m:den>
                    </m:f>
                  </m:oMath>
                </a14:m>
                <a:endParaRPr lang="en-US" dirty="0"/>
              </a:p>
              <a:p>
                <a:pPr lvl="2">
                  <a:buFont typeface="Arial" panose="020B0604020202020204" pitchFamily="34" charset="0"/>
                  <a:buChar char="•"/>
                </a:pPr>
                <a:endParaRPr lang="en-US" dirty="0"/>
              </a:p>
              <a:p>
                <a:pPr lvl="2">
                  <a:buFont typeface="Arial" panose="020B0604020202020204" pitchFamily="34" charset="0"/>
                  <a:buChar char="•"/>
                </a:pPr>
                <a:r>
                  <a:rPr lang="en-US" sz="1600" dirty="0"/>
                  <a:t>Proof read it if you want to: (check out </a:t>
                </a:r>
                <a:r>
                  <a:rPr lang="en-US" sz="1400" dirty="0" err="1"/>
                  <a:t>Bienaymé</a:t>
                </a:r>
                <a:r>
                  <a:rPr lang="en-US" sz="1400" dirty="0"/>
                  <a:t> formula for equation 3</a:t>
                </a:r>
                <a:r>
                  <a:rPr lang="en-US" sz="1600" dirty="0"/>
                  <a:t>)</a:t>
                </a:r>
              </a:p>
              <a:p>
                <a:pPr marL="630000" lvl="3" indent="0">
                  <a:buNone/>
                </a:pPr>
                <a:r>
                  <a:rPr lang="en-US" sz="1600" dirty="0"/>
                  <a:t>Our sum </a:t>
                </a:r>
                <a14:m>
                  <m:oMath xmlns:m="http://schemas.openxmlformats.org/officeDocument/2006/math">
                    <m:r>
                      <a:rPr lang="da-DK" sz="1600" b="0" i="1" smtClean="0">
                        <a:latin typeface="Cambria Math" panose="02040503050406030204" pitchFamily="18" charset="0"/>
                      </a:rPr>
                      <m:t>𝑆</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𝑥</m:t>
                        </m:r>
                      </m:e>
                      <m:sub>
                        <m:r>
                          <a:rPr lang="da-DK" sz="1600" b="0" i="1" smtClean="0">
                            <a:latin typeface="Cambria Math" panose="02040503050406030204" pitchFamily="18" charset="0"/>
                          </a:rPr>
                          <m:t>1</m:t>
                        </m:r>
                      </m:sub>
                    </m:sSub>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𝑥</m:t>
                        </m:r>
                      </m:e>
                      <m:sub>
                        <m:r>
                          <a:rPr lang="da-DK" sz="1600" b="0" i="1" smtClean="0">
                            <a:latin typeface="Cambria Math" panose="02040503050406030204" pitchFamily="18" charset="0"/>
                          </a:rPr>
                          <m:t>2</m:t>
                        </m:r>
                      </m:sub>
                    </m:sSub>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𝑥</m:t>
                        </m:r>
                      </m:e>
                      <m:sub>
                        <m:r>
                          <a:rPr lang="da-DK" sz="1600" b="0" i="1" smtClean="0">
                            <a:latin typeface="Cambria Math" panose="02040503050406030204" pitchFamily="18" charset="0"/>
                          </a:rPr>
                          <m:t>𝑛</m:t>
                        </m:r>
                      </m:sub>
                    </m:sSub>
                    <m:r>
                      <a:rPr lang="da-DK" sz="1600" b="0" i="1" smtClean="0">
                        <a:latin typeface="Cambria Math" panose="02040503050406030204" pitchFamily="18" charset="0"/>
                      </a:rPr>
                      <m:t>}</m:t>
                    </m:r>
                  </m:oMath>
                </a14:m>
                <a:r>
                  <a:rPr lang="en-US" sz="1600" dirty="0"/>
                  <a:t> has the following variance</a:t>
                </a:r>
              </a:p>
              <a:p>
                <a:pPr marL="630000" lvl="3" indent="0" algn="ctr">
                  <a:buNone/>
                </a:pPr>
                <a14:m>
                  <m:oMath xmlns:m="http://schemas.openxmlformats.org/officeDocument/2006/math">
                    <m:r>
                      <m:rPr>
                        <m:sty m:val="p"/>
                      </m:rPr>
                      <a:rPr lang="da-DK" sz="1600" b="0" i="0" smtClean="0">
                        <a:latin typeface="Cambria Math" panose="02040503050406030204" pitchFamily="18" charset="0"/>
                      </a:rPr>
                      <m:t>V</m:t>
                    </m:r>
                    <m:r>
                      <a:rPr lang="da-DK" sz="1600" b="0" i="0" smtClean="0">
                        <a:latin typeface="Cambria Math" panose="02040503050406030204" pitchFamily="18" charset="0"/>
                      </a:rPr>
                      <m:t>(</m:t>
                    </m:r>
                    <m:r>
                      <a:rPr lang="da-DK" sz="1600" i="1">
                        <a:latin typeface="Cambria Math" panose="02040503050406030204" pitchFamily="18" charset="0"/>
                      </a:rPr>
                      <m:t>𝑆</m:t>
                    </m:r>
                    <m:r>
                      <a:rPr lang="da-DK" sz="1600" b="0" i="1" smtClean="0">
                        <a:latin typeface="Cambria Math" panose="02040503050406030204" pitchFamily="18" charset="0"/>
                      </a:rPr>
                      <m:t>)</m:t>
                    </m:r>
                    <m:r>
                      <a:rPr lang="da-DK" sz="1600" i="1">
                        <a:latin typeface="Cambria Math" panose="02040503050406030204" pitchFamily="18" charset="0"/>
                      </a:rPr>
                      <m:t>={</m:t>
                    </m:r>
                    <m:r>
                      <a:rPr lang="da-DK" sz="1600" b="0" i="1" smtClean="0">
                        <a:latin typeface="Cambria Math" panose="02040503050406030204" pitchFamily="18" charset="0"/>
                      </a:rPr>
                      <m:t>𝑉</m:t>
                    </m:r>
                    <m:r>
                      <a:rPr lang="da-DK" sz="1600" b="0" i="1" smtClean="0">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𝑥</m:t>
                        </m:r>
                      </m:e>
                      <m:sub>
                        <m:r>
                          <a:rPr lang="da-DK" sz="1600" i="1">
                            <a:latin typeface="Cambria Math" panose="02040503050406030204" pitchFamily="18" charset="0"/>
                          </a:rPr>
                          <m:t>1</m:t>
                        </m:r>
                      </m:sub>
                    </m:sSub>
                    <m:r>
                      <a:rPr lang="da-DK" sz="1600" b="0" i="1" smtClean="0">
                        <a:latin typeface="Cambria Math" panose="02040503050406030204" pitchFamily="18" charset="0"/>
                      </a:rPr>
                      <m:t>)</m:t>
                    </m:r>
                    <m:r>
                      <a:rPr lang="da-DK" sz="1600" i="1">
                        <a:latin typeface="Cambria Math" panose="02040503050406030204" pitchFamily="18" charset="0"/>
                      </a:rPr>
                      <m:t>+</m:t>
                    </m:r>
                    <m:r>
                      <a:rPr lang="da-DK" sz="1600" b="0" i="1" smtClean="0">
                        <a:latin typeface="Cambria Math" panose="02040503050406030204" pitchFamily="18" charset="0"/>
                      </a:rPr>
                      <m:t>𝑉</m:t>
                    </m:r>
                    <m:r>
                      <a:rPr lang="da-DK" sz="1600" b="0" i="1" smtClean="0">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𝑥</m:t>
                        </m:r>
                      </m:e>
                      <m:sub>
                        <m:r>
                          <a:rPr lang="da-DK" sz="1600" i="1">
                            <a:latin typeface="Cambria Math" panose="02040503050406030204" pitchFamily="18" charset="0"/>
                          </a:rPr>
                          <m:t>2</m:t>
                        </m:r>
                      </m:sub>
                    </m:sSub>
                    <m:r>
                      <a:rPr lang="da-DK" sz="1600" b="0" i="1" smtClean="0">
                        <a:latin typeface="Cambria Math" panose="02040503050406030204" pitchFamily="18" charset="0"/>
                      </a:rPr>
                      <m:t>)</m:t>
                    </m:r>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b="0" i="1" smtClean="0">
                            <a:latin typeface="Cambria Math" panose="02040503050406030204" pitchFamily="18" charset="0"/>
                          </a:rPr>
                          <m:t>𝑉</m:t>
                        </m:r>
                        <m:r>
                          <a:rPr lang="da-DK" sz="1600" b="0" i="1" smtClean="0">
                            <a:latin typeface="Cambria Math" panose="02040503050406030204" pitchFamily="18" charset="0"/>
                          </a:rPr>
                          <m:t>(</m:t>
                        </m:r>
                        <m:r>
                          <a:rPr lang="da-DK" sz="1600" i="1">
                            <a:latin typeface="Cambria Math" panose="02040503050406030204" pitchFamily="18" charset="0"/>
                          </a:rPr>
                          <m:t>𝑥</m:t>
                        </m:r>
                      </m:e>
                      <m:sub>
                        <m:r>
                          <a:rPr lang="da-DK" sz="1600" i="1">
                            <a:latin typeface="Cambria Math" panose="02040503050406030204" pitchFamily="18" charset="0"/>
                          </a:rPr>
                          <m:t>𝑛</m:t>
                        </m:r>
                      </m:sub>
                    </m:sSub>
                    <m:r>
                      <a:rPr lang="da-DK" sz="1600" b="0" i="1" smtClean="0">
                        <a:latin typeface="Cambria Math" panose="02040503050406030204" pitchFamily="18" charset="0"/>
                      </a:rPr>
                      <m:t>)</m:t>
                    </m:r>
                    <m:r>
                      <a:rPr lang="da-DK" sz="1600" i="1">
                        <a:latin typeface="Cambria Math" panose="02040503050406030204" pitchFamily="18" charset="0"/>
                      </a:rPr>
                      <m:t>}</m:t>
                    </m:r>
                    <m:r>
                      <a:rPr lang="da-DK" sz="1600" b="0" i="1" smtClean="0">
                        <a:latin typeface="Cambria Math" panose="02040503050406030204" pitchFamily="18" charset="0"/>
                      </a:rPr>
                      <m:t>=</m:t>
                    </m:r>
                    <m:r>
                      <a:rPr lang="da-DK" sz="1600" b="0" i="1" smtClean="0">
                        <a:latin typeface="Cambria Math" panose="02040503050406030204" pitchFamily="18" charset="0"/>
                      </a:rPr>
                      <m:t>𝑛</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𝜎</m:t>
                        </m:r>
                      </m:e>
                      <m:sup>
                        <m:r>
                          <a:rPr lang="da-DK" sz="1600" b="0" i="1" smtClean="0">
                            <a:latin typeface="Cambria Math" panose="02040503050406030204" pitchFamily="18" charset="0"/>
                          </a:rPr>
                          <m:t>2</m:t>
                        </m:r>
                      </m:sup>
                    </m:sSup>
                    <m:r>
                      <a:rPr lang="da-DK" sz="1600" b="0" i="1" smtClean="0">
                        <a:latin typeface="Cambria Math" panose="02040503050406030204" pitchFamily="18" charset="0"/>
                      </a:rPr>
                      <m:t>  </m:t>
                    </m:r>
                  </m:oMath>
                </a14:m>
                <a:r>
                  <a:rPr lang="en-US" sz="1600" dirty="0"/>
                  <a:t> </a:t>
                </a:r>
              </a:p>
              <a:p>
                <a:pPr marL="630000" lvl="3" indent="0">
                  <a:buNone/>
                </a:pPr>
                <a:r>
                  <a:rPr lang="en-US" sz="1600" dirty="0"/>
                  <a:t>Hence the variance of the mean of S, </a:t>
                </a:r>
                <a14:m>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𝑆</m:t>
                        </m:r>
                      </m:e>
                      <m:sub>
                        <m:r>
                          <a:rPr lang="da-DK" sz="1600" b="0" i="1" smtClean="0">
                            <a:latin typeface="Cambria Math" panose="02040503050406030204" pitchFamily="18" charset="0"/>
                          </a:rPr>
                          <m:t>𝑚𝑒𝑎𝑛</m:t>
                        </m:r>
                      </m:sub>
                    </m:sSub>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𝑆</m:t>
                        </m:r>
                      </m:num>
                      <m:den>
                        <m:r>
                          <a:rPr lang="da-DK" sz="1600" b="0" i="1" smtClean="0">
                            <a:latin typeface="Cambria Math" panose="02040503050406030204" pitchFamily="18" charset="0"/>
                          </a:rPr>
                          <m:t>𝑛</m:t>
                        </m:r>
                      </m:den>
                    </m:f>
                  </m:oMath>
                </a14:m>
                <a:r>
                  <a:rPr lang="en-US" sz="1600" dirty="0"/>
                  <a:t> is then equal to</a:t>
                </a:r>
              </a:p>
              <a:p>
                <a:pPr marL="417600" lvl="2" indent="0" algn="ctr">
                  <a:buNone/>
                </a:pPr>
                <a14:m>
                  <m:oMathPara xmlns:m="http://schemas.openxmlformats.org/officeDocument/2006/math">
                    <m:oMathParaPr>
                      <m:jc m:val="centerGroup"/>
                    </m:oMathParaPr>
                    <m:oMath xmlns:m="http://schemas.openxmlformats.org/officeDocument/2006/math">
                      <m:r>
                        <m:rPr>
                          <m:sty m:val="p"/>
                        </m:rPr>
                        <a:rPr lang="da-DK" sz="1600">
                          <a:latin typeface="Cambria Math" panose="02040503050406030204" pitchFamily="18" charset="0"/>
                        </a:rPr>
                        <m:t>V</m:t>
                      </m:r>
                      <m:d>
                        <m:dPr>
                          <m:ctrlPr>
                            <a:rPr lang="da-DK" sz="1600" i="1">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i="1">
                                  <a:latin typeface="Cambria Math" panose="02040503050406030204" pitchFamily="18" charset="0"/>
                                </a:rPr>
                                <m:t>𝑆</m:t>
                              </m:r>
                            </m:e>
                            <m:sub>
                              <m:r>
                                <a:rPr lang="da-DK" sz="1600" b="0" i="1" smtClean="0">
                                  <a:latin typeface="Cambria Math" panose="02040503050406030204" pitchFamily="18" charset="0"/>
                                </a:rPr>
                                <m:t>𝑚𝑒𝑎𝑛</m:t>
                              </m:r>
                            </m:sub>
                          </m:sSub>
                        </m:e>
                      </m:d>
                      <m:r>
                        <a:rPr lang="da-DK" sz="1600" i="1">
                          <a:latin typeface="Cambria Math" panose="02040503050406030204" pitchFamily="18" charset="0"/>
                        </a:rPr>
                        <m:t>=</m:t>
                      </m:r>
                      <m:r>
                        <a:rPr lang="da-DK" sz="1600" b="0" i="1" smtClean="0">
                          <a:latin typeface="Cambria Math" panose="02040503050406030204" pitchFamily="18" charset="0"/>
                        </a:rPr>
                        <m:t>𝑉</m:t>
                      </m:r>
                      <m:d>
                        <m:dPr>
                          <m:ctrlPr>
                            <a:rPr lang="da-DK" sz="1600" b="0" i="1" smtClean="0">
                              <a:latin typeface="Cambria Math" panose="02040503050406030204" pitchFamily="18" charset="0"/>
                            </a:rPr>
                          </m:ctrlPr>
                        </m:dPr>
                        <m:e>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𝑛</m:t>
                              </m:r>
                            </m:den>
                          </m:f>
                          <m:r>
                            <a:rPr lang="da-DK" sz="1600" b="0" i="1" smtClean="0">
                              <a:latin typeface="Cambria Math" panose="02040503050406030204" pitchFamily="18" charset="0"/>
                            </a:rPr>
                            <m:t>⋅</m:t>
                          </m:r>
                          <m:r>
                            <a:rPr lang="da-DK" sz="1600" b="0" i="1" smtClean="0">
                              <a:latin typeface="Cambria Math" panose="02040503050406030204" pitchFamily="18" charset="0"/>
                            </a:rPr>
                            <m:t>𝑆</m:t>
                          </m:r>
                        </m:e>
                      </m: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𝑛</m:t>
                              </m:r>
                            </m:e>
                            <m:sup>
                              <m:r>
                                <a:rPr lang="da-DK" sz="1600" b="0" i="1" smtClean="0">
                                  <a:latin typeface="Cambria Math" panose="02040503050406030204" pitchFamily="18" charset="0"/>
                                </a:rPr>
                                <m:t>2</m:t>
                              </m:r>
                            </m:sup>
                          </m:sSup>
                        </m:den>
                      </m:f>
                      <m:r>
                        <a:rPr lang="da-DK" sz="1600" b="0" i="1" smtClean="0">
                          <a:latin typeface="Cambria Math" panose="02040503050406030204" pitchFamily="18" charset="0"/>
                        </a:rPr>
                        <m:t>𝑉</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𝑛</m:t>
                              </m:r>
                            </m:e>
                            <m:sup>
                              <m:r>
                                <a:rPr lang="da-DK" sz="1600" b="0" i="1" smtClean="0">
                                  <a:latin typeface="Cambria Math" panose="02040503050406030204" pitchFamily="18" charset="0"/>
                                </a:rPr>
                                <m:t>2</m:t>
                              </m:r>
                            </m:sup>
                          </m:sSup>
                        </m:den>
                      </m:f>
                      <m:r>
                        <a:rPr lang="da-DK" sz="1600" b="0" i="1" smtClean="0">
                          <a:latin typeface="Cambria Math" panose="02040503050406030204" pitchFamily="18" charset="0"/>
                        </a:rPr>
                        <m:t>𝑛</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𝜎</m:t>
                          </m:r>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𝜎</m:t>
                              </m:r>
                            </m:e>
                            <m:sup>
                              <m:r>
                                <a:rPr lang="da-DK" sz="1600" b="0" i="1" smtClean="0">
                                  <a:latin typeface="Cambria Math" panose="02040503050406030204" pitchFamily="18" charset="0"/>
                                </a:rPr>
                                <m:t>2</m:t>
                              </m:r>
                            </m:sup>
                          </m:sSup>
                          <m:r>
                            <a:rPr lang="da-DK" sz="1600" b="0" i="1" smtClean="0">
                              <a:latin typeface="Cambria Math" panose="02040503050406030204" pitchFamily="18" charset="0"/>
                            </a:rPr>
                            <m:t> </m:t>
                          </m:r>
                        </m:num>
                        <m:den>
                          <m:r>
                            <a:rPr lang="da-DK" sz="1600" b="0" i="1" smtClean="0">
                              <a:latin typeface="Cambria Math" panose="02040503050406030204" pitchFamily="18" charset="0"/>
                            </a:rPr>
                            <m:t>𝑛</m:t>
                          </m:r>
                        </m:den>
                      </m:f>
                      <m:r>
                        <a:rPr lang="da-DK" sz="1600" b="0" i="1" smtClean="0">
                          <a:latin typeface="Cambria Math" panose="02040503050406030204" pitchFamily="18" charset="0"/>
                        </a:rPr>
                        <m:t> </m:t>
                      </m:r>
                    </m:oMath>
                  </m:oMathPara>
                </a14:m>
                <a:endParaRPr lang="en-US" sz="1600" dirty="0"/>
              </a:p>
              <a:p>
                <a:pPr marL="417600" lvl="2" indent="0" algn="ctr">
                  <a:buNone/>
                </a:pPr>
                <a14:m>
                  <m:oMathPara xmlns:m="http://schemas.openxmlformats.org/officeDocument/2006/math">
                    <m:oMathParaPr>
                      <m:jc m:val="centerGroup"/>
                    </m:oMathParaPr>
                    <m:oMath xmlns:m="http://schemas.openxmlformats.org/officeDocument/2006/math">
                      <m:sSub>
                        <m:sSubPr>
                          <m:ctrlPr>
                            <a:rPr lang="da-DK" sz="1600" i="1">
                              <a:latin typeface="Cambria Math" panose="02040503050406030204" pitchFamily="18" charset="0"/>
                            </a:rPr>
                          </m:ctrlPr>
                        </m:sSubPr>
                        <m:e>
                          <m:r>
                            <a:rPr lang="da-DK" sz="1600" i="1">
                              <a:latin typeface="Cambria Math" panose="02040503050406030204" pitchFamily="18" charset="0"/>
                            </a:rPr>
                            <m:t>𝜎</m:t>
                          </m:r>
                        </m:e>
                        <m:sub>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𝑠</m:t>
                              </m:r>
                            </m:e>
                            <m:sub>
                              <m:r>
                                <a:rPr lang="da-DK" sz="1600" b="0" i="1" smtClean="0">
                                  <a:latin typeface="Cambria Math" panose="02040503050406030204" pitchFamily="18" charset="0"/>
                                </a:rPr>
                                <m:t>𝑚𝑒𝑎𝑛</m:t>
                              </m:r>
                            </m:sub>
                          </m:sSub>
                        </m:sub>
                      </m:sSub>
                      <m:r>
                        <a:rPr lang="da-DK" sz="1600" b="0" i="1" smtClean="0">
                          <a:latin typeface="Cambria Math" panose="02040503050406030204" pitchFamily="18" charset="0"/>
                        </a:rPr>
                        <m:t>=</m:t>
                      </m:r>
                      <m:rad>
                        <m:radPr>
                          <m:degHide m:val="on"/>
                          <m:ctrlPr>
                            <a:rPr lang="da-DK" sz="1600" b="0" i="1" smtClean="0">
                              <a:latin typeface="Cambria Math" panose="02040503050406030204" pitchFamily="18" charset="0"/>
                            </a:rPr>
                          </m:ctrlPr>
                        </m:radPr>
                        <m:deg/>
                        <m:e>
                          <m:r>
                            <a:rPr lang="da-DK" sz="1600" i="1">
                              <a:latin typeface="Cambria Math" panose="02040503050406030204" pitchFamily="18" charset="0"/>
                            </a:rPr>
                            <m:t>𝑉</m:t>
                          </m:r>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𝑆</m:t>
                              </m:r>
                            </m:e>
                            <m:sub>
                              <m:r>
                                <a:rPr lang="da-DK" sz="1600" i="1">
                                  <a:latin typeface="Cambria Math" panose="02040503050406030204" pitchFamily="18" charset="0"/>
                                </a:rPr>
                                <m:t>𝑚𝑒𝑎𝑛</m:t>
                              </m:r>
                            </m:sub>
                          </m:sSub>
                          <m:r>
                            <a:rPr lang="da-DK" sz="1600" i="1">
                              <a:latin typeface="Cambria Math" panose="02040503050406030204" pitchFamily="18" charset="0"/>
                            </a:rPr>
                            <m:t>)</m:t>
                          </m:r>
                        </m:e>
                      </m:rad>
                      <m:r>
                        <a:rPr lang="da-DK" sz="1600" b="0" i="1" smtClean="0">
                          <a:latin typeface="Cambria Math" panose="02040503050406030204" pitchFamily="18" charset="0"/>
                        </a:rPr>
                        <m:t>=</m:t>
                      </m:r>
                      <m:rad>
                        <m:radPr>
                          <m:degHide m:val="on"/>
                          <m:ctrlPr>
                            <a:rPr lang="da-DK" sz="1600" b="0" i="1" smtClean="0">
                              <a:latin typeface="Cambria Math" panose="02040503050406030204" pitchFamily="18" charset="0"/>
                            </a:rPr>
                          </m:ctrlPr>
                        </m:radPr>
                        <m:deg/>
                        <m:e>
                          <m:f>
                            <m:fPr>
                              <m:ctrlPr>
                                <a:rPr lang="da-DK" sz="1600" i="1">
                                  <a:latin typeface="Cambria Math" panose="02040503050406030204" pitchFamily="18" charset="0"/>
                                </a:rPr>
                              </m:ctrlPr>
                            </m:fPr>
                            <m:num>
                              <m:sSup>
                                <m:sSupPr>
                                  <m:ctrlPr>
                                    <a:rPr lang="da-DK" sz="1600" i="1">
                                      <a:latin typeface="Cambria Math" panose="02040503050406030204" pitchFamily="18" charset="0"/>
                                    </a:rPr>
                                  </m:ctrlPr>
                                </m:sSupPr>
                                <m:e>
                                  <m:r>
                                    <a:rPr lang="da-DK" sz="1600" i="1">
                                      <a:latin typeface="Cambria Math" panose="02040503050406030204" pitchFamily="18" charset="0"/>
                                    </a:rPr>
                                    <m:t>𝜎</m:t>
                                  </m:r>
                                </m:e>
                                <m:sup>
                                  <m:r>
                                    <a:rPr lang="da-DK" sz="1600" i="1">
                                      <a:latin typeface="Cambria Math" panose="02040503050406030204" pitchFamily="18" charset="0"/>
                                    </a:rPr>
                                    <m:t>2</m:t>
                                  </m:r>
                                </m:sup>
                              </m:sSup>
                              <m:r>
                                <a:rPr lang="da-DK" sz="1600" i="1">
                                  <a:latin typeface="Cambria Math" panose="02040503050406030204" pitchFamily="18" charset="0"/>
                                </a:rPr>
                                <m:t> </m:t>
                              </m:r>
                            </m:num>
                            <m:den>
                              <m:r>
                                <a:rPr lang="da-DK" sz="1600" i="1">
                                  <a:latin typeface="Cambria Math" panose="02040503050406030204" pitchFamily="18" charset="0"/>
                                </a:rPr>
                                <m:t>𝑛</m:t>
                              </m:r>
                            </m:den>
                          </m:f>
                        </m:e>
                      </m:ra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𝜎</m:t>
                          </m:r>
                          <m:r>
                            <a:rPr lang="da-DK" sz="1600" b="0" i="1" smtClean="0">
                              <a:latin typeface="Cambria Math" panose="02040503050406030204" pitchFamily="18" charset="0"/>
                            </a:rPr>
                            <m:t> </m:t>
                          </m:r>
                        </m:num>
                        <m:den>
                          <m:r>
                            <a:rPr lang="da-DK" sz="1600" b="0" i="1" smtClean="0">
                              <a:latin typeface="Cambria Math" panose="02040503050406030204" pitchFamily="18" charset="0"/>
                            </a:rPr>
                            <m:t>√</m:t>
                          </m:r>
                          <m:r>
                            <a:rPr lang="da-DK" sz="1600" b="0" i="1" smtClean="0">
                              <a:latin typeface="Cambria Math" panose="02040503050406030204" pitchFamily="18" charset="0"/>
                            </a:rPr>
                            <m:t>𝑛</m:t>
                          </m:r>
                        </m:den>
                      </m:f>
                    </m:oMath>
                  </m:oMathPara>
                </a14:m>
                <a:endParaRPr lang="en-US" sz="1600" dirty="0"/>
              </a:p>
              <a:p>
                <a:pPr marL="417600" lvl="2"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8702" y="1484784"/>
                <a:ext cx="9528398" cy="5056416"/>
              </a:xfrm>
              <a:blipFill>
                <a:blip r:embed="rId2"/>
                <a:stretch>
                  <a:fillRect l="-1408" t="-1568"/>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13</a:t>
            </a:fld>
            <a:endParaRPr lang="en-GB" dirty="0"/>
          </a:p>
        </p:txBody>
      </p:sp>
      <p:sp>
        <p:nvSpPr>
          <p:cNvPr id="5" name="TextBox 4"/>
          <p:cNvSpPr txBox="1"/>
          <p:nvPr/>
        </p:nvSpPr>
        <p:spPr>
          <a:xfrm>
            <a:off x="4871070" y="3068960"/>
            <a:ext cx="3024336" cy="492443"/>
          </a:xfrm>
          <a:prstGeom prst="rect">
            <a:avLst/>
          </a:prstGeom>
          <a:noFill/>
        </p:spPr>
        <p:txBody>
          <a:bodyPr wrap="square" lIns="0" tIns="0" rIns="0" bIns="0" rtlCol="0">
            <a:spAutoFit/>
          </a:bodyPr>
          <a:lstStyle/>
          <a:p>
            <a:pPr algn="l">
              <a:spcBef>
                <a:spcPts val="432"/>
              </a:spcBef>
            </a:pPr>
            <a:r>
              <a:rPr lang="en-US" dirty="0">
                <a:latin typeface="+mn-lt"/>
              </a:rPr>
              <a:t>Question: how can we increase the certainty of out mean?</a:t>
            </a:r>
          </a:p>
        </p:txBody>
      </p:sp>
    </p:spTree>
    <p:extLst>
      <p:ext uri="{BB962C8B-B14F-4D97-AF65-F5344CB8AC3E}">
        <p14:creationId xmlns:p14="http://schemas.microsoft.com/office/powerpoint/2010/main" val="19655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Multiple error contributions, what now?</a:t>
                </a:r>
              </a:p>
              <a:p>
                <a:pPr lvl="1">
                  <a:buFont typeface="Arial" panose="020B0604020202020204" pitchFamily="34" charset="0"/>
                  <a:buChar char="•"/>
                </a:pPr>
                <a:r>
                  <a:rPr lang="en-US" dirty="0"/>
                  <a:t>Problem statement: </a:t>
                </a:r>
              </a:p>
              <a:p>
                <a:pPr marL="216000" lvl="1" indent="0">
                  <a:buNone/>
                </a:pPr>
                <a:r>
                  <a:rPr lang="en-US" dirty="0"/>
                  <a:t>We have measured 10 pH samples on a digital pH indicator with one digit. The resulting  standard error for our samples are 0.2 and an average of 7.4 and since we have only one digit we get </a:t>
                </a:r>
              </a:p>
              <a:p>
                <a:pPr marL="216000" lvl="1" indent="0">
                  <a:buNone/>
                </a:pPr>
                <a:endParaRPr lang="en-US" dirty="0"/>
              </a:p>
              <a:p>
                <a:pPr marL="216000" lvl="1"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i="1">
                              <a:latin typeface="Cambria Math" panose="02040503050406030204" pitchFamily="18" charset="0"/>
                            </a:rPr>
                            <m:t>𝜎</m:t>
                          </m:r>
                        </m:e>
                        <m:sub>
                          <m:r>
                            <a:rPr lang="da-DK" b="0" i="1" smtClean="0">
                              <a:latin typeface="Cambria Math" panose="02040503050406030204" pitchFamily="18" charset="0"/>
                            </a:rPr>
                            <m:t>𝑑𝑖𝑔𝑖𝑡𝑎𝑙</m:t>
                          </m:r>
                        </m:sub>
                      </m:sSub>
                      <m:r>
                        <a:rPr lang="da-DK" i="1">
                          <a:latin typeface="Cambria Math" panose="02040503050406030204" pitchFamily="18" charset="0"/>
                        </a:rPr>
                        <m:t>=</m:t>
                      </m:r>
                      <m:f>
                        <m:fPr>
                          <m:ctrlPr>
                            <a:rPr lang="da-DK" i="1">
                              <a:latin typeface="Cambria Math" panose="02040503050406030204" pitchFamily="18" charset="0"/>
                            </a:rPr>
                          </m:ctrlPr>
                        </m:fPr>
                        <m:num>
                          <m:r>
                            <a:rPr lang="da-DK" b="0" i="1" smtClean="0">
                              <a:latin typeface="Cambria Math" panose="02040503050406030204" pitchFamily="18" charset="0"/>
                            </a:rPr>
                            <m:t>7.45</m:t>
                          </m:r>
                          <m:r>
                            <a:rPr lang="da-DK" i="1">
                              <a:latin typeface="Cambria Math" panose="02040503050406030204" pitchFamily="18" charset="0"/>
                            </a:rPr>
                            <m:t>−</m:t>
                          </m:r>
                          <m:r>
                            <a:rPr lang="da-DK" b="0" i="1" smtClean="0">
                              <a:latin typeface="Cambria Math" panose="02040503050406030204" pitchFamily="18" charset="0"/>
                            </a:rPr>
                            <m:t>7.35</m:t>
                          </m:r>
                        </m:num>
                        <m:den>
                          <m:r>
                            <a:rPr lang="da-DK" i="1">
                              <a:latin typeface="Cambria Math" panose="02040503050406030204" pitchFamily="18" charset="0"/>
                            </a:rPr>
                            <m:t>√12</m:t>
                          </m:r>
                        </m:den>
                      </m:f>
                      <m:r>
                        <a:rPr lang="da-DK" b="0" i="1" smtClean="0">
                          <a:latin typeface="Cambria Math" panose="02040503050406030204" pitchFamily="18" charset="0"/>
                        </a:rPr>
                        <m:t>≈0.03</m:t>
                      </m:r>
                    </m:oMath>
                  </m:oMathPara>
                </a14:m>
                <a:endParaRPr lang="en-US" dirty="0"/>
              </a:p>
              <a:p>
                <a:pPr marL="216000" lvl="1" indent="0">
                  <a:buNone/>
                </a:pPr>
                <a:r>
                  <a:rPr lang="en-US" dirty="0"/>
                  <a:t>Hence we can add these</a:t>
                </a:r>
              </a:p>
              <a:p>
                <a:pPr marL="216000" lvl="1"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𝜎</m:t>
                      </m:r>
                      <m:r>
                        <a:rPr lang="da-DK" b="0" i="1" smtClean="0">
                          <a:latin typeface="Cambria Math" panose="02040503050406030204" pitchFamily="18" charset="0"/>
                        </a:rPr>
                        <m:t> =</m:t>
                      </m:r>
                      <m:rad>
                        <m:radPr>
                          <m:degHide m:val="on"/>
                          <m:ctrlPr>
                            <a:rPr lang="da-DK" i="1" smtClean="0">
                              <a:latin typeface="Cambria Math" panose="02040503050406030204" pitchFamily="18" charset="0"/>
                            </a:rPr>
                          </m:ctrlPr>
                        </m:radPr>
                        <m:deg/>
                        <m:e>
                          <m:sSubSup>
                            <m:sSubSupPr>
                              <m:ctrlPr>
                                <a:rPr lang="da-DK" i="1">
                                  <a:latin typeface="Cambria Math" panose="02040503050406030204" pitchFamily="18" charset="0"/>
                                </a:rPr>
                              </m:ctrlPr>
                            </m:sSubSupPr>
                            <m:e>
                              <m:sSubSup>
                                <m:sSubSupPr>
                                  <m:ctrlPr>
                                    <a:rPr lang="da-DK" i="1">
                                      <a:latin typeface="Cambria Math" panose="02040503050406030204" pitchFamily="18" charset="0"/>
                                    </a:rPr>
                                  </m:ctrlPr>
                                </m:sSubSupPr>
                                <m:e>
                                  <m:r>
                                    <a:rPr lang="da-DK" i="1">
                                      <a:latin typeface="Cambria Math" panose="02040503050406030204" pitchFamily="18" charset="0"/>
                                    </a:rPr>
                                    <m:t>𝜎</m:t>
                                  </m:r>
                                </m:e>
                                <m:sub>
                                  <m:r>
                                    <a:rPr lang="da-DK" i="1">
                                      <a:latin typeface="Cambria Math" panose="02040503050406030204" pitchFamily="18" charset="0"/>
                                    </a:rPr>
                                    <m:t>𝑑𝑖𝑔𝑡𝑎𝑙</m:t>
                                  </m:r>
                                </m:sub>
                                <m:sup>
                                  <m:r>
                                    <a:rPr lang="da-DK" i="1">
                                      <a:latin typeface="Cambria Math" panose="02040503050406030204" pitchFamily="18" charset="0"/>
                                    </a:rPr>
                                    <m:t>2</m:t>
                                  </m:r>
                                </m:sup>
                              </m:sSubSup>
                              <m:r>
                                <a:rPr lang="da-DK" i="1">
                                  <a:latin typeface="Cambria Math" panose="02040503050406030204" pitchFamily="18" charset="0"/>
                                </a:rPr>
                                <m:t>+</m:t>
                              </m:r>
                              <m:r>
                                <a:rPr lang="da-DK" i="1">
                                  <a:latin typeface="Cambria Math" panose="02040503050406030204" pitchFamily="18" charset="0"/>
                                </a:rPr>
                                <m:t>𝜎</m:t>
                              </m:r>
                            </m:e>
                            <m:sub>
                              <m:r>
                                <a:rPr lang="da-DK" i="1">
                                  <a:latin typeface="Cambria Math" panose="02040503050406030204" pitchFamily="18" charset="0"/>
                                </a:rPr>
                                <m:t>𝑟𝑎𝑛𝑑𝑜𝑚</m:t>
                              </m:r>
                            </m:sub>
                            <m:sup>
                              <m:r>
                                <a:rPr lang="da-DK" i="1">
                                  <a:latin typeface="Cambria Math" panose="02040503050406030204" pitchFamily="18" charset="0"/>
                                </a:rPr>
                                <m:t>2</m:t>
                              </m:r>
                            </m:sup>
                          </m:sSubSup>
                        </m:e>
                      </m:rad>
                    </m:oMath>
                  </m:oMathPara>
                </a14:m>
                <a:endParaRPr lang="da-DK" dirty="0"/>
              </a:p>
              <a:p>
                <a:pPr marL="216000" lvl="1" indent="0">
                  <a:buNone/>
                </a:pPr>
                <a:r>
                  <a:rPr lang="da-DK" dirty="0"/>
                  <a:t>So, the </a:t>
                </a:r>
                <a:r>
                  <a:rPr lang="da-DK" dirty="0" err="1"/>
                  <a:t>random</a:t>
                </a:r>
                <a:r>
                  <a:rPr lang="da-DK" dirty="0"/>
                  <a:t> variation has more </a:t>
                </a:r>
                <a:r>
                  <a:rPr lang="da-DK" dirty="0" err="1"/>
                  <a:t>contribution</a:t>
                </a:r>
                <a:r>
                  <a:rPr lang="da-DK" dirty="0"/>
                  <a:t> </a:t>
                </a:r>
                <a:r>
                  <a:rPr lang="da-DK" dirty="0" err="1"/>
                  <a:t>than</a:t>
                </a:r>
                <a:r>
                  <a:rPr lang="da-DK" dirty="0"/>
                  <a:t> the </a:t>
                </a:r>
                <a:r>
                  <a:rPr lang="da-DK" dirty="0" err="1"/>
                  <a:t>nusiance</a:t>
                </a:r>
                <a:r>
                  <a:rPr lang="da-DK" dirty="0"/>
                  <a:t> </a:t>
                </a:r>
                <a:r>
                  <a:rPr lang="da-DK" dirty="0" err="1"/>
                  <a:t>variance</a:t>
                </a:r>
                <a:r>
                  <a:rPr lang="da-DK" dirty="0"/>
                  <a:t> </a:t>
                </a:r>
              </a:p>
              <a:p>
                <a:pPr marL="216000" lvl="1" indent="0">
                  <a:buNone/>
                </a:pPr>
                <a:endParaRPr lang="da-DK" dirty="0"/>
              </a:p>
              <a:p>
                <a:pPr marL="216000" lvl="1" indent="0">
                  <a:buNone/>
                </a:pPr>
                <a:r>
                  <a:rPr lang="en-US" dirty="0"/>
                  <a:t>Remember the significant digits should be appropriate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r="-137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14</a:t>
            </a:fld>
            <a:endParaRPr lang="en-GB" dirty="0"/>
          </a:p>
        </p:txBody>
      </p:sp>
    </p:spTree>
    <p:extLst>
      <p:ext uri="{BB962C8B-B14F-4D97-AF65-F5344CB8AC3E}">
        <p14:creationId xmlns:p14="http://schemas.microsoft.com/office/powerpoint/2010/main" val="1973184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Multiple error contributions in general</a:t>
                </a:r>
              </a:p>
              <a:p>
                <a:pPr lvl="1">
                  <a:buFont typeface="Arial" panose="020B0604020202020204" pitchFamily="34" charset="0"/>
                  <a:buChar char="•"/>
                </a:pPr>
                <a:r>
                  <a:rPr lang="en-US" dirty="0"/>
                  <a:t>Temping to just add variance, that’s not how it works </a:t>
                </a:r>
                <a:r>
                  <a:rPr lang="en-US" dirty="0">
                    <a:sym typeface="Wingdings" panose="05000000000000000000" pitchFamily="2" charset="2"/>
                  </a:rPr>
                  <a:t></a:t>
                </a:r>
              </a:p>
              <a:p>
                <a:pPr lvl="1">
                  <a:buFont typeface="Arial" panose="020B0604020202020204" pitchFamily="34" charset="0"/>
                  <a:buChar char="•"/>
                </a:pPr>
                <a:r>
                  <a:rPr lang="en-US" dirty="0">
                    <a:sym typeface="Wingdings" panose="05000000000000000000" pitchFamily="2" charset="2"/>
                  </a:rPr>
                  <a:t>Sometimes the error is no longer a sum but a product, log dependent or something else</a:t>
                </a:r>
              </a:p>
              <a:p>
                <a:pPr lvl="1">
                  <a:buFont typeface="Arial" panose="020B0604020202020204" pitchFamily="34" charset="0"/>
                  <a:buChar char="•"/>
                </a:pPr>
                <a:endParaRPr lang="en-US" dirty="0">
                  <a:sym typeface="Wingdings" panose="05000000000000000000" pitchFamily="2" charset="2"/>
                </a:endParaRPr>
              </a:p>
              <a:p>
                <a:pPr>
                  <a:buFont typeface="Arial" panose="020B0604020202020204" pitchFamily="34" charset="0"/>
                  <a:buChar char="•"/>
                </a:pPr>
                <a:r>
                  <a:rPr lang="en-US" dirty="0">
                    <a:sym typeface="Wingdings" panose="05000000000000000000" pitchFamily="2" charset="2"/>
                  </a:rPr>
                  <a:t>What now?</a:t>
                </a:r>
              </a:p>
              <a:p>
                <a:pPr lvl="1">
                  <a:buFont typeface="Arial" panose="020B0604020202020204" pitchFamily="34" charset="0"/>
                  <a:buChar char="•"/>
                </a:pPr>
                <a:r>
                  <a:rPr lang="en-US" dirty="0">
                    <a:sym typeface="Wingdings" panose="05000000000000000000" pitchFamily="2" charset="2"/>
                  </a:rPr>
                  <a:t>A first order Taylor approximation can be used called the error propagation law</a:t>
                </a:r>
              </a:p>
              <a:p>
                <a:pPr lvl="1">
                  <a:buFont typeface="Arial" panose="020B0604020202020204" pitchFamily="34" charset="0"/>
                  <a:buChar char="•"/>
                </a:pPr>
                <a:r>
                  <a:rPr lang="en-US" dirty="0">
                    <a:sym typeface="Wingdings" panose="05000000000000000000" pitchFamily="2" charset="2"/>
                  </a:rPr>
                  <a:t>The simplest version assumes all variables are uncorrelated  </a:t>
                </a:r>
              </a:p>
              <a:p>
                <a:pPr lvl="1">
                  <a:buFont typeface="Arial" panose="020B0604020202020204" pitchFamily="34" charset="0"/>
                  <a:buChar char="•"/>
                </a:pPr>
                <a:r>
                  <a:rPr lang="en-US" dirty="0">
                    <a:sym typeface="Wingdings" panose="05000000000000000000" pitchFamily="2" charset="2"/>
                  </a:rPr>
                  <a:t>Can be expanded into a correlated version as well (omitted here)</a:t>
                </a:r>
              </a:p>
              <a:p>
                <a:pPr lvl="1">
                  <a:buFont typeface="Arial" panose="020B0604020202020204" pitchFamily="34" charset="0"/>
                  <a:buChar char="•"/>
                </a:pPr>
                <a:endParaRPr lang="en-US" dirty="0">
                  <a:sym typeface="Wingdings" panose="05000000000000000000" pitchFamily="2" charset="2"/>
                </a:endParaRPr>
              </a:p>
              <a:p>
                <a:pPr marL="216000" lvl="1"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sym typeface="Wingdings" panose="05000000000000000000" pitchFamily="2" charset="2"/>
                            </a:rPr>
                          </m:ctrlPr>
                        </m:sSubPr>
                        <m:e>
                          <m:sSup>
                            <m:sSupPr>
                              <m:ctrlPr>
                                <a:rPr lang="da-DK" b="0" i="1" smtClean="0">
                                  <a:latin typeface="Cambria Math" panose="02040503050406030204" pitchFamily="18" charset="0"/>
                                  <a:sym typeface="Wingdings" panose="05000000000000000000" pitchFamily="2" charset="2"/>
                                </a:rPr>
                              </m:ctrlPr>
                            </m:sSupPr>
                            <m:e>
                              <m:r>
                                <a:rPr lang="da-DK" b="0" i="1" smtClean="0">
                                  <a:latin typeface="Cambria Math" panose="02040503050406030204" pitchFamily="18" charset="0"/>
                                  <a:sym typeface="Wingdings" panose="05000000000000000000" pitchFamily="2" charset="2"/>
                                </a:rPr>
                                <m:t>𝜎</m:t>
                              </m:r>
                            </m:e>
                            <m:sup>
                              <m:r>
                                <a:rPr lang="da-DK" b="0" i="1" smtClean="0">
                                  <a:latin typeface="Cambria Math" panose="02040503050406030204" pitchFamily="18" charset="0"/>
                                  <a:sym typeface="Wingdings" panose="05000000000000000000" pitchFamily="2" charset="2"/>
                                </a:rPr>
                                <m:t>2</m:t>
                              </m:r>
                            </m:sup>
                          </m:sSup>
                        </m:e>
                        <m:sub>
                          <m:r>
                            <a:rPr lang="da-DK" b="0" i="1" smtClean="0">
                              <a:latin typeface="Cambria Math" panose="02040503050406030204" pitchFamily="18" charset="0"/>
                              <a:sym typeface="Wingdings" panose="05000000000000000000" pitchFamily="2" charset="2"/>
                            </a:rPr>
                            <m:t>𝑓</m:t>
                          </m:r>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𝑋</m:t>
                              </m:r>
                            </m:e>
                            <m:sub>
                              <m:r>
                                <a:rPr lang="da-DK" b="0" i="1" smtClean="0">
                                  <a:latin typeface="Cambria Math" panose="02040503050406030204" pitchFamily="18" charset="0"/>
                                  <a:sym typeface="Wingdings" panose="05000000000000000000" pitchFamily="2" charset="2"/>
                                </a:rPr>
                                <m:t>1</m:t>
                              </m:r>
                            </m:sub>
                          </m:sSub>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𝑋</m:t>
                              </m:r>
                            </m:e>
                            <m:sub>
                              <m:r>
                                <a:rPr lang="da-DK" b="0" i="1" smtClean="0">
                                  <a:latin typeface="Cambria Math" panose="02040503050406030204" pitchFamily="18" charset="0"/>
                                  <a:sym typeface="Wingdings" panose="05000000000000000000" pitchFamily="2" charset="2"/>
                                </a:rPr>
                                <m:t>𝑛</m:t>
                              </m:r>
                            </m:sub>
                          </m:sSub>
                          <m:r>
                            <a:rPr lang="da-DK" b="0" i="1" smtClean="0">
                              <a:latin typeface="Cambria Math" panose="02040503050406030204" pitchFamily="18" charset="0"/>
                              <a:sym typeface="Wingdings" panose="05000000000000000000" pitchFamily="2" charset="2"/>
                            </a:rPr>
                            <m:t>)</m:t>
                          </m:r>
                        </m:sub>
                      </m:sSub>
                      <m:r>
                        <a:rPr lang="da-DK" b="0" i="1" smtClean="0">
                          <a:latin typeface="Cambria Math" panose="02040503050406030204" pitchFamily="18" charset="0"/>
                          <a:sym typeface="Wingdings" panose="05000000000000000000" pitchFamily="2" charset="2"/>
                        </a:rPr>
                        <m:t>=</m:t>
                      </m:r>
                      <m:nary>
                        <m:naryPr>
                          <m:chr m:val="∑"/>
                          <m:ctrlPr>
                            <a:rPr lang="da-DK" b="0" i="1" smtClean="0">
                              <a:latin typeface="Cambria Math" panose="02040503050406030204" pitchFamily="18" charset="0"/>
                              <a:sym typeface="Wingdings" panose="05000000000000000000" pitchFamily="2" charset="2"/>
                            </a:rPr>
                          </m:ctrlPr>
                        </m:naryPr>
                        <m:sub>
                          <m:r>
                            <m:rPr>
                              <m:brk m:alnAt="23"/>
                            </m:rPr>
                            <a:rPr lang="da-DK" b="0" i="1" smtClean="0">
                              <a:latin typeface="Cambria Math" panose="02040503050406030204" pitchFamily="18" charset="0"/>
                              <a:sym typeface="Wingdings" panose="05000000000000000000" pitchFamily="2" charset="2"/>
                            </a:rPr>
                            <m:t>𝑖</m:t>
                          </m:r>
                          <m:r>
                            <a:rPr lang="da-DK" b="0" i="1" smtClean="0">
                              <a:latin typeface="Cambria Math" panose="02040503050406030204" pitchFamily="18" charset="0"/>
                              <a:sym typeface="Wingdings" panose="05000000000000000000" pitchFamily="2" charset="2"/>
                            </a:rPr>
                            <m:t>=1</m:t>
                          </m:r>
                        </m:sub>
                        <m:sup>
                          <m:r>
                            <a:rPr lang="da-DK" b="0" i="1" smtClean="0">
                              <a:latin typeface="Cambria Math" panose="02040503050406030204" pitchFamily="18" charset="0"/>
                              <a:sym typeface="Wingdings" panose="05000000000000000000" pitchFamily="2" charset="2"/>
                            </a:rPr>
                            <m:t>𝑛</m:t>
                          </m:r>
                        </m:sup>
                        <m:e>
                          <m:sSup>
                            <m:sSupPr>
                              <m:ctrlPr>
                                <a:rPr lang="da-DK" b="0" i="1" smtClean="0">
                                  <a:latin typeface="Cambria Math" panose="02040503050406030204" pitchFamily="18" charset="0"/>
                                  <a:sym typeface="Wingdings" panose="05000000000000000000" pitchFamily="2" charset="2"/>
                                </a:rPr>
                              </m:ctrlPr>
                            </m:sSupPr>
                            <m:e>
                              <m:d>
                                <m:dPr>
                                  <m:ctrlPr>
                                    <a:rPr lang="da-DK" b="0" i="1" smtClean="0">
                                      <a:latin typeface="Cambria Math" panose="02040503050406030204" pitchFamily="18" charset="0"/>
                                      <a:sym typeface="Wingdings" panose="05000000000000000000" pitchFamily="2" charset="2"/>
                                    </a:rPr>
                                  </m:ctrlPr>
                                </m:dPr>
                                <m:e>
                                  <m:f>
                                    <m:fPr>
                                      <m:ctrlPr>
                                        <a:rPr lang="da-DK" b="0" i="1" smtClean="0">
                                          <a:latin typeface="Cambria Math" panose="02040503050406030204" pitchFamily="18" charset="0"/>
                                          <a:sym typeface="Wingdings" panose="05000000000000000000" pitchFamily="2" charset="2"/>
                                        </a:rPr>
                                      </m:ctrlPr>
                                    </m:fPr>
                                    <m:num>
                                      <m:r>
                                        <a:rPr lang="da-DK" b="0" i="1" smtClean="0">
                                          <a:latin typeface="Cambria Math" panose="02040503050406030204" pitchFamily="18" charset="0"/>
                                          <a:sym typeface="Wingdings" panose="05000000000000000000" pitchFamily="2" charset="2"/>
                                        </a:rPr>
                                        <m:t>𝛿</m:t>
                                      </m:r>
                                      <m:r>
                                        <a:rPr lang="da-DK" b="0" i="1" smtClean="0">
                                          <a:latin typeface="Cambria Math" panose="02040503050406030204" pitchFamily="18" charset="0"/>
                                          <a:sym typeface="Wingdings" panose="05000000000000000000" pitchFamily="2" charset="2"/>
                                        </a:rPr>
                                        <m:t>𝑓</m:t>
                                      </m:r>
                                    </m:num>
                                    <m:den>
                                      <m:r>
                                        <a:rPr lang="da-DK" b="0" i="1" smtClean="0">
                                          <a:latin typeface="Cambria Math" panose="02040503050406030204" pitchFamily="18" charset="0"/>
                                          <a:sym typeface="Wingdings" panose="05000000000000000000" pitchFamily="2" charset="2"/>
                                        </a:rPr>
                                        <m:t>𝛿</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𝑖</m:t>
                                          </m:r>
                                        </m:sub>
                                      </m:sSub>
                                    </m:den>
                                  </m:f>
                                </m:e>
                              </m:d>
                            </m:e>
                            <m:sup>
                              <m:r>
                                <a:rPr lang="da-DK" b="0" i="1" smtClean="0">
                                  <a:latin typeface="Cambria Math" panose="02040503050406030204" pitchFamily="18" charset="0"/>
                                  <a:sym typeface="Wingdings" panose="05000000000000000000" pitchFamily="2" charset="2"/>
                                </a:rPr>
                                <m:t>2</m:t>
                              </m:r>
                            </m:sup>
                          </m:sSup>
                          <m:sSubSup>
                            <m:sSubSupPr>
                              <m:ctrlPr>
                                <a:rPr lang="da-DK" b="0" i="1" smtClean="0">
                                  <a:latin typeface="Cambria Math" panose="02040503050406030204" pitchFamily="18" charset="0"/>
                                  <a:sym typeface="Wingdings" panose="05000000000000000000" pitchFamily="2" charset="2"/>
                                </a:rPr>
                              </m:ctrlPr>
                            </m:sSubSupPr>
                            <m:e>
                              <m:r>
                                <a:rPr lang="da-DK" b="0" i="1" smtClean="0">
                                  <a:latin typeface="Cambria Math" panose="02040503050406030204" pitchFamily="18" charset="0"/>
                                  <a:sym typeface="Wingdings" panose="05000000000000000000" pitchFamily="2" charset="2"/>
                                </a:rPr>
                                <m:t>𝜎</m:t>
                              </m:r>
                            </m:e>
                            <m:sub>
                              <m:r>
                                <a:rPr lang="da-DK" b="0" i="1" smtClean="0">
                                  <a:latin typeface="Cambria Math" panose="02040503050406030204" pitchFamily="18" charset="0"/>
                                  <a:sym typeface="Wingdings" panose="05000000000000000000" pitchFamily="2" charset="2"/>
                                </a:rPr>
                                <m:t>𝑖</m:t>
                              </m:r>
                            </m:sub>
                            <m:sup>
                              <m:r>
                                <a:rPr lang="da-DK" b="0" i="1" smtClean="0">
                                  <a:latin typeface="Cambria Math" panose="02040503050406030204" pitchFamily="18" charset="0"/>
                                  <a:sym typeface="Wingdings" panose="05000000000000000000" pitchFamily="2" charset="2"/>
                                </a:rPr>
                                <m:t>2</m:t>
                              </m:r>
                            </m:sup>
                          </m:sSubSup>
                        </m:e>
                      </m:nary>
                    </m:oMath>
                  </m:oMathPara>
                </a14:m>
                <a:endParaRPr lang="en-US" dirty="0">
                  <a:sym typeface="Wingdings" panose="05000000000000000000" pitchFamily="2" charset="2"/>
                </a:endParaRPr>
              </a:p>
              <a:p>
                <a:pPr marL="216000" lvl="1" indent="0">
                  <a:buNone/>
                </a:pPr>
                <a:r>
                  <a:rPr lang="en-US" dirty="0">
                    <a:sym typeface="Wingdings" panose="05000000000000000000" pitchFamily="2" charset="2"/>
                  </a:rPr>
                  <a:t>It may look a little grim, but don’t worry we go though some examples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r="-851"/>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15</a:t>
            </a:fld>
            <a:endParaRPr lang="en-GB" dirty="0"/>
          </a:p>
        </p:txBody>
      </p:sp>
    </p:spTree>
    <p:extLst>
      <p:ext uri="{BB962C8B-B14F-4D97-AF65-F5344CB8AC3E}">
        <p14:creationId xmlns:p14="http://schemas.microsoft.com/office/powerpoint/2010/main" val="4143499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one, sum relation</a:t>
                </a:r>
              </a:p>
              <a:p>
                <a:pPr lvl="1">
                  <a:buFont typeface="Arial" panose="020B0604020202020204" pitchFamily="34" charset="0"/>
                  <a:buChar char="•"/>
                </a:pPr>
                <a:r>
                  <a:rPr lang="en-US" dirty="0"/>
                  <a:t>Two replicates made, one with mean x1=1.5±0.1 other with mean x2=1.3±0.3, what is the overall standard error?</a:t>
                </a:r>
              </a:p>
              <a:p>
                <a:pPr marL="216000" lvl="1" indent="0">
                  <a:buNone/>
                </a:pPr>
                <a14:m>
                  <m:oMathPara xmlns:m="http://schemas.openxmlformats.org/officeDocument/2006/math">
                    <m:oMathParaPr>
                      <m:jc m:val="centerGroup"/>
                    </m:oMathParaPr>
                    <m:oMath xmlns:m="http://schemas.openxmlformats.org/officeDocument/2006/math">
                      <m:sSub>
                        <m:sSubPr>
                          <m:ctrlPr>
                            <a:rPr lang="da-DK" i="1">
                              <a:latin typeface="Cambria Math" panose="02040503050406030204" pitchFamily="18" charset="0"/>
                              <a:sym typeface="Wingdings" panose="05000000000000000000" pitchFamily="2" charset="2"/>
                            </a:rPr>
                          </m:ctrlPr>
                        </m:sSubPr>
                        <m:e>
                          <m:sSup>
                            <m:sSupPr>
                              <m:ctrlPr>
                                <a:rPr lang="da-DK" i="1">
                                  <a:latin typeface="Cambria Math" panose="02040503050406030204" pitchFamily="18" charset="0"/>
                                  <a:sym typeface="Wingdings" panose="05000000000000000000" pitchFamily="2" charset="2"/>
                                </a:rPr>
                              </m:ctrlPr>
                            </m:sSupPr>
                            <m:e>
                              <m:r>
                                <a:rPr lang="da-DK" i="1">
                                  <a:latin typeface="Cambria Math" panose="02040503050406030204" pitchFamily="18" charset="0"/>
                                  <a:sym typeface="Wingdings" panose="05000000000000000000" pitchFamily="2" charset="2"/>
                                </a:rPr>
                                <m:t>𝜎</m:t>
                              </m:r>
                            </m:e>
                            <m:sup>
                              <m:r>
                                <a:rPr lang="da-DK" i="1">
                                  <a:latin typeface="Cambria Math" panose="02040503050406030204" pitchFamily="18" charset="0"/>
                                  <a:sym typeface="Wingdings" panose="05000000000000000000" pitchFamily="2" charset="2"/>
                                </a:rPr>
                                <m:t>2</m:t>
                              </m:r>
                            </m:sup>
                          </m:sSup>
                        </m:e>
                        <m:sub>
                          <m:r>
                            <a:rPr lang="da-DK" i="1">
                              <a:latin typeface="Cambria Math" panose="02040503050406030204" pitchFamily="18" charset="0"/>
                              <a:sym typeface="Wingdings" panose="05000000000000000000" pitchFamily="2" charset="2"/>
                            </a:rPr>
                            <m:t>𝑓</m:t>
                          </m:r>
                          <m:r>
                            <a:rPr lang="da-DK" i="1">
                              <a:latin typeface="Cambria Math" panose="02040503050406030204" pitchFamily="18" charset="0"/>
                              <a:sym typeface="Wingdings" panose="05000000000000000000" pitchFamily="2" charset="2"/>
                            </a:rPr>
                            <m:t>(</m:t>
                          </m:r>
                          <m:sSub>
                            <m:sSubPr>
                              <m:ctrlPr>
                                <a:rPr lang="da-DK" i="1">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𝑋</m:t>
                              </m:r>
                            </m:e>
                            <m:sub>
                              <m:r>
                                <a:rPr lang="da-DK" i="1">
                                  <a:latin typeface="Cambria Math" panose="02040503050406030204" pitchFamily="18" charset="0"/>
                                  <a:sym typeface="Wingdings" panose="05000000000000000000" pitchFamily="2" charset="2"/>
                                </a:rPr>
                                <m:t>1</m:t>
                              </m:r>
                            </m:sub>
                          </m:sSub>
                          <m:r>
                            <a:rPr lang="da-DK" b="0" i="1" smtClean="0">
                              <a:latin typeface="Cambria Math" panose="02040503050406030204" pitchFamily="18" charset="0"/>
                              <a:sym typeface="Wingdings" panose="05000000000000000000" pitchFamily="2" charset="2"/>
                            </a:rPr>
                            <m:t>,</m:t>
                          </m:r>
                          <m:sSub>
                            <m:sSubPr>
                              <m:ctrlPr>
                                <a:rPr lang="da-DK" i="1">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𝑋</m:t>
                              </m:r>
                            </m:e>
                            <m:sub>
                              <m:r>
                                <a:rPr lang="da-DK" b="0" i="1" smtClean="0">
                                  <a:latin typeface="Cambria Math" panose="02040503050406030204" pitchFamily="18" charset="0"/>
                                  <a:sym typeface="Wingdings" panose="05000000000000000000" pitchFamily="2" charset="2"/>
                                </a:rPr>
                                <m:t>2</m:t>
                              </m:r>
                            </m:sub>
                          </m:sSub>
                          <m:r>
                            <a:rPr lang="da-DK" i="1">
                              <a:latin typeface="Cambria Math" panose="02040503050406030204" pitchFamily="18" charset="0"/>
                              <a:sym typeface="Wingdings" panose="05000000000000000000" pitchFamily="2" charset="2"/>
                            </a:rPr>
                            <m:t>)</m:t>
                          </m:r>
                        </m:sub>
                      </m:sSub>
                      <m:r>
                        <a:rPr lang="da-DK" b="0" i="1" smtClean="0">
                          <a:latin typeface="Cambria Math" panose="02040503050406030204" pitchFamily="18" charset="0"/>
                          <a:sym typeface="Wingdings" panose="05000000000000000000" pitchFamily="2" charset="2"/>
                        </a:rPr>
                        <m:t>=</m:t>
                      </m:r>
                      <m:nary>
                        <m:naryPr>
                          <m:chr m:val="∑"/>
                          <m:ctrlPr>
                            <a:rPr lang="da-DK" i="1">
                              <a:latin typeface="Cambria Math" panose="02040503050406030204" pitchFamily="18" charset="0"/>
                              <a:sym typeface="Wingdings" panose="05000000000000000000" pitchFamily="2" charset="2"/>
                            </a:rPr>
                          </m:ctrlPr>
                        </m:naryPr>
                        <m:sub>
                          <m:r>
                            <m:rPr>
                              <m:brk m:alnAt="23"/>
                            </m:rPr>
                            <a:rPr lang="da-DK" i="1">
                              <a:latin typeface="Cambria Math" panose="02040503050406030204" pitchFamily="18" charset="0"/>
                              <a:sym typeface="Wingdings" panose="05000000000000000000" pitchFamily="2" charset="2"/>
                            </a:rPr>
                            <m:t>𝑖</m:t>
                          </m:r>
                          <m:r>
                            <a:rPr lang="da-DK" i="1">
                              <a:latin typeface="Cambria Math" panose="02040503050406030204" pitchFamily="18" charset="0"/>
                              <a:sym typeface="Wingdings" panose="05000000000000000000" pitchFamily="2" charset="2"/>
                            </a:rPr>
                            <m:t>=1</m:t>
                          </m:r>
                        </m:sub>
                        <m:sup>
                          <m:r>
                            <a:rPr lang="da-DK" i="1">
                              <a:latin typeface="Cambria Math" panose="02040503050406030204" pitchFamily="18" charset="0"/>
                              <a:sym typeface="Wingdings" panose="05000000000000000000" pitchFamily="2" charset="2"/>
                            </a:rPr>
                            <m:t>𝑛</m:t>
                          </m:r>
                          <m:r>
                            <a:rPr lang="da-DK" b="0" i="1" smtClean="0">
                              <a:latin typeface="Cambria Math" panose="02040503050406030204" pitchFamily="18" charset="0"/>
                              <a:sym typeface="Wingdings" panose="05000000000000000000" pitchFamily="2" charset="2"/>
                            </a:rPr>
                            <m:t>=2</m:t>
                          </m:r>
                        </m:sup>
                        <m:e>
                          <m:sSup>
                            <m:sSupPr>
                              <m:ctrlPr>
                                <a:rPr lang="da-DK" i="1">
                                  <a:latin typeface="Cambria Math" panose="02040503050406030204" pitchFamily="18" charset="0"/>
                                  <a:sym typeface="Wingdings" panose="05000000000000000000" pitchFamily="2" charset="2"/>
                                </a:rPr>
                              </m:ctrlPr>
                            </m:sSupPr>
                            <m:e>
                              <m:d>
                                <m:dPr>
                                  <m:ctrlPr>
                                    <a:rPr lang="da-DK" i="1">
                                      <a:latin typeface="Cambria Math" panose="02040503050406030204" pitchFamily="18" charset="0"/>
                                      <a:sym typeface="Wingdings" panose="05000000000000000000" pitchFamily="2" charset="2"/>
                                    </a:rPr>
                                  </m:ctrlPr>
                                </m:dPr>
                                <m:e>
                                  <m:f>
                                    <m:fPr>
                                      <m:ctrlPr>
                                        <a:rPr lang="da-DK" i="1">
                                          <a:latin typeface="Cambria Math" panose="02040503050406030204" pitchFamily="18" charset="0"/>
                                          <a:sym typeface="Wingdings" panose="05000000000000000000" pitchFamily="2" charset="2"/>
                                        </a:rPr>
                                      </m:ctrlPr>
                                    </m:fPr>
                                    <m:num>
                                      <m:r>
                                        <a:rPr lang="da-DK" i="1">
                                          <a:latin typeface="Cambria Math" panose="02040503050406030204" pitchFamily="18" charset="0"/>
                                          <a:sym typeface="Wingdings" panose="05000000000000000000" pitchFamily="2" charset="2"/>
                                        </a:rPr>
                                        <m:t>𝛿</m:t>
                                      </m:r>
                                      <m:r>
                                        <a:rPr lang="da-DK" i="1">
                                          <a:latin typeface="Cambria Math" panose="02040503050406030204" pitchFamily="18" charset="0"/>
                                          <a:sym typeface="Wingdings" panose="05000000000000000000" pitchFamily="2" charset="2"/>
                                        </a:rPr>
                                        <m:t>𝑓</m:t>
                                      </m:r>
                                    </m:num>
                                    <m:den>
                                      <m:r>
                                        <a:rPr lang="da-DK" i="1">
                                          <a:latin typeface="Cambria Math" panose="02040503050406030204" pitchFamily="18" charset="0"/>
                                          <a:sym typeface="Wingdings" panose="05000000000000000000" pitchFamily="2" charset="2"/>
                                        </a:rPr>
                                        <m:t>𝛿</m:t>
                                      </m:r>
                                      <m:sSub>
                                        <m:sSubPr>
                                          <m:ctrlPr>
                                            <a:rPr lang="da-DK" i="1">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𝑥</m:t>
                                          </m:r>
                                        </m:e>
                                        <m:sub>
                                          <m:r>
                                            <a:rPr lang="da-DK" i="1">
                                              <a:latin typeface="Cambria Math" panose="02040503050406030204" pitchFamily="18" charset="0"/>
                                              <a:sym typeface="Wingdings" panose="05000000000000000000" pitchFamily="2" charset="2"/>
                                            </a:rPr>
                                            <m:t>𝑖</m:t>
                                          </m:r>
                                        </m:sub>
                                      </m:sSub>
                                    </m:den>
                                  </m:f>
                                </m:e>
                              </m:d>
                            </m:e>
                            <m:sup>
                              <m:r>
                                <a:rPr lang="da-DK" i="1">
                                  <a:latin typeface="Cambria Math" panose="02040503050406030204" pitchFamily="18" charset="0"/>
                                  <a:sym typeface="Wingdings" panose="05000000000000000000" pitchFamily="2" charset="2"/>
                                </a:rPr>
                                <m:t>2</m:t>
                              </m:r>
                            </m:sup>
                          </m:sSup>
                          <m:sSubSup>
                            <m:sSubSupPr>
                              <m:ctrlPr>
                                <a:rPr lang="da-DK" i="1">
                                  <a:latin typeface="Cambria Math" panose="02040503050406030204" pitchFamily="18" charset="0"/>
                                  <a:sym typeface="Wingdings" panose="05000000000000000000" pitchFamily="2" charset="2"/>
                                </a:rPr>
                              </m:ctrlPr>
                            </m:sSubSupPr>
                            <m:e>
                              <m:r>
                                <a:rPr lang="da-DK" i="1">
                                  <a:latin typeface="Cambria Math" panose="02040503050406030204" pitchFamily="18" charset="0"/>
                                  <a:sym typeface="Wingdings" panose="05000000000000000000" pitchFamily="2" charset="2"/>
                                </a:rPr>
                                <m:t>𝜎</m:t>
                              </m:r>
                            </m:e>
                            <m:sub>
                              <m:r>
                                <a:rPr lang="da-DK" i="1">
                                  <a:latin typeface="Cambria Math" panose="02040503050406030204" pitchFamily="18" charset="0"/>
                                  <a:sym typeface="Wingdings" panose="05000000000000000000" pitchFamily="2" charset="2"/>
                                </a:rPr>
                                <m:t>𝑖</m:t>
                              </m:r>
                            </m:sub>
                            <m:sup>
                              <m:r>
                                <a:rPr lang="da-DK" i="1">
                                  <a:latin typeface="Cambria Math" panose="02040503050406030204" pitchFamily="18" charset="0"/>
                                  <a:sym typeface="Wingdings" panose="05000000000000000000" pitchFamily="2" charset="2"/>
                                </a:rPr>
                                <m:t>2</m:t>
                              </m:r>
                            </m:sup>
                          </m:sSubSup>
                          <m:r>
                            <a:rPr lang="da-DK" b="0" i="1" smtClean="0">
                              <a:latin typeface="Cambria Math" panose="02040503050406030204" pitchFamily="18" charset="0"/>
                              <a:sym typeface="Wingdings" panose="05000000000000000000" pitchFamily="2" charset="2"/>
                            </a:rPr>
                            <m:t>=</m:t>
                          </m:r>
                          <m:sSup>
                            <m:sSupPr>
                              <m:ctrlPr>
                                <a:rPr lang="da-DK" i="1">
                                  <a:latin typeface="Cambria Math" panose="02040503050406030204" pitchFamily="18" charset="0"/>
                                  <a:sym typeface="Wingdings" panose="05000000000000000000" pitchFamily="2" charset="2"/>
                                </a:rPr>
                              </m:ctrlPr>
                            </m:sSupPr>
                            <m:e>
                              <m:d>
                                <m:dPr>
                                  <m:ctrlPr>
                                    <a:rPr lang="da-DK" i="1">
                                      <a:latin typeface="Cambria Math" panose="02040503050406030204" pitchFamily="18" charset="0"/>
                                      <a:sym typeface="Wingdings" panose="05000000000000000000" pitchFamily="2" charset="2"/>
                                    </a:rPr>
                                  </m:ctrlPr>
                                </m:dPr>
                                <m:e>
                                  <m:f>
                                    <m:fPr>
                                      <m:ctrlPr>
                                        <a:rPr lang="da-DK" i="1">
                                          <a:latin typeface="Cambria Math" panose="02040503050406030204" pitchFamily="18" charset="0"/>
                                          <a:sym typeface="Wingdings" panose="05000000000000000000" pitchFamily="2" charset="2"/>
                                        </a:rPr>
                                      </m:ctrlPr>
                                    </m:fPr>
                                    <m:num>
                                      <m:r>
                                        <a:rPr lang="da-DK" i="1">
                                          <a:latin typeface="Cambria Math" panose="02040503050406030204" pitchFamily="18" charset="0"/>
                                          <a:sym typeface="Wingdings" panose="05000000000000000000" pitchFamily="2" charset="2"/>
                                        </a:rPr>
                                        <m:t>𝛿</m:t>
                                      </m:r>
                                      <m:r>
                                        <a:rPr lang="da-DK" b="0" i="1" smtClean="0">
                                          <a:latin typeface="Cambria Math" panose="02040503050406030204" pitchFamily="18" charset="0"/>
                                          <a:sym typeface="Wingdings" panose="05000000000000000000" pitchFamily="2" charset="2"/>
                                        </a:rPr>
                                        <m:t>𝑓</m:t>
                                      </m:r>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1</m:t>
                                          </m:r>
                                        </m:sub>
                                      </m:sSub>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2</m:t>
                                          </m:r>
                                        </m:sub>
                                      </m:sSub>
                                      <m:r>
                                        <a:rPr lang="da-DK" b="0" i="1" smtClean="0">
                                          <a:latin typeface="Cambria Math" panose="02040503050406030204" pitchFamily="18" charset="0"/>
                                          <a:sym typeface="Wingdings" panose="05000000000000000000" pitchFamily="2" charset="2"/>
                                        </a:rPr>
                                        <m:t>)</m:t>
                                      </m:r>
                                    </m:num>
                                    <m:den>
                                      <m:r>
                                        <a:rPr lang="da-DK" i="1">
                                          <a:latin typeface="Cambria Math" panose="02040503050406030204" pitchFamily="18" charset="0"/>
                                          <a:sym typeface="Wingdings" panose="05000000000000000000" pitchFamily="2" charset="2"/>
                                        </a:rPr>
                                        <m:t>𝛿</m:t>
                                      </m:r>
                                      <m:sSub>
                                        <m:sSubPr>
                                          <m:ctrlPr>
                                            <a:rPr lang="da-DK" i="1" smtClean="0">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1</m:t>
                                          </m:r>
                                        </m:sub>
                                      </m:sSub>
                                    </m:den>
                                  </m:f>
                                </m:e>
                              </m:d>
                            </m:e>
                            <m:sup>
                              <m:r>
                                <a:rPr lang="da-DK" i="1">
                                  <a:latin typeface="Cambria Math" panose="02040503050406030204" pitchFamily="18" charset="0"/>
                                  <a:sym typeface="Wingdings" panose="05000000000000000000" pitchFamily="2" charset="2"/>
                                </a:rPr>
                                <m:t>2</m:t>
                              </m:r>
                            </m:sup>
                          </m:sSup>
                          <m:sSubSup>
                            <m:sSubSupPr>
                              <m:ctrlPr>
                                <a:rPr lang="da-DK" i="1">
                                  <a:latin typeface="Cambria Math" panose="02040503050406030204" pitchFamily="18" charset="0"/>
                                  <a:sym typeface="Wingdings" panose="05000000000000000000" pitchFamily="2" charset="2"/>
                                </a:rPr>
                              </m:ctrlPr>
                            </m:sSubSupPr>
                            <m:e>
                              <m:r>
                                <a:rPr lang="da-DK" i="1">
                                  <a:latin typeface="Cambria Math" panose="02040503050406030204" pitchFamily="18" charset="0"/>
                                  <a:sym typeface="Wingdings" panose="05000000000000000000" pitchFamily="2" charset="2"/>
                                </a:rPr>
                                <m:t>𝜎</m:t>
                              </m:r>
                            </m:e>
                            <m:sub>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1</m:t>
                                  </m:r>
                                </m:sub>
                              </m:sSub>
                            </m:sub>
                            <m:sup>
                              <m:r>
                                <a:rPr lang="da-DK" i="1">
                                  <a:latin typeface="Cambria Math" panose="02040503050406030204" pitchFamily="18" charset="0"/>
                                  <a:sym typeface="Wingdings" panose="05000000000000000000" pitchFamily="2" charset="2"/>
                                </a:rPr>
                                <m:t>2</m:t>
                              </m:r>
                            </m:sup>
                          </m:sSubSup>
                          <m:r>
                            <a:rPr lang="da-DK" b="0" i="1" smtClean="0">
                              <a:latin typeface="Cambria Math" panose="02040503050406030204" pitchFamily="18" charset="0"/>
                              <a:sym typeface="Wingdings" panose="05000000000000000000" pitchFamily="2" charset="2"/>
                            </a:rPr>
                            <m:t>+</m:t>
                          </m:r>
                          <m:sSup>
                            <m:sSupPr>
                              <m:ctrlPr>
                                <a:rPr lang="da-DK" i="1">
                                  <a:latin typeface="Cambria Math" panose="02040503050406030204" pitchFamily="18" charset="0"/>
                                  <a:sym typeface="Wingdings" panose="05000000000000000000" pitchFamily="2" charset="2"/>
                                </a:rPr>
                              </m:ctrlPr>
                            </m:sSupPr>
                            <m:e>
                              <m:d>
                                <m:dPr>
                                  <m:ctrlPr>
                                    <a:rPr lang="da-DK" i="1">
                                      <a:latin typeface="Cambria Math" panose="02040503050406030204" pitchFamily="18" charset="0"/>
                                      <a:sym typeface="Wingdings" panose="05000000000000000000" pitchFamily="2" charset="2"/>
                                    </a:rPr>
                                  </m:ctrlPr>
                                </m:dPr>
                                <m:e>
                                  <m:f>
                                    <m:fPr>
                                      <m:ctrlPr>
                                        <a:rPr lang="da-DK" i="1">
                                          <a:latin typeface="Cambria Math" panose="02040503050406030204" pitchFamily="18" charset="0"/>
                                          <a:sym typeface="Wingdings" panose="05000000000000000000" pitchFamily="2" charset="2"/>
                                        </a:rPr>
                                      </m:ctrlPr>
                                    </m:fPr>
                                    <m:num>
                                      <m:r>
                                        <a:rPr lang="da-DK" i="1">
                                          <a:latin typeface="Cambria Math" panose="02040503050406030204" pitchFamily="18" charset="0"/>
                                          <a:sym typeface="Wingdings" panose="05000000000000000000" pitchFamily="2" charset="2"/>
                                        </a:rPr>
                                        <m:t>𝛿</m:t>
                                      </m:r>
                                      <m:r>
                                        <a:rPr lang="da-DK" i="1">
                                          <a:latin typeface="Cambria Math" panose="02040503050406030204" pitchFamily="18" charset="0"/>
                                          <a:sym typeface="Wingdings" panose="05000000000000000000" pitchFamily="2" charset="2"/>
                                        </a:rPr>
                                        <m:t>𝑓</m:t>
                                      </m:r>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1</m:t>
                                          </m:r>
                                        </m:sub>
                                      </m:sSub>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2</m:t>
                                          </m:r>
                                        </m:sub>
                                      </m:sSub>
                                      <m:r>
                                        <a:rPr lang="da-DK" b="0" i="1" smtClean="0">
                                          <a:latin typeface="Cambria Math" panose="02040503050406030204" pitchFamily="18" charset="0"/>
                                          <a:sym typeface="Wingdings" panose="05000000000000000000" pitchFamily="2" charset="2"/>
                                        </a:rPr>
                                        <m:t>)</m:t>
                                      </m:r>
                                    </m:num>
                                    <m:den>
                                      <m:r>
                                        <a:rPr lang="da-DK" i="1">
                                          <a:latin typeface="Cambria Math" panose="02040503050406030204" pitchFamily="18" charset="0"/>
                                          <a:sym typeface="Wingdings" panose="05000000000000000000" pitchFamily="2" charset="2"/>
                                        </a:rPr>
                                        <m:t>𝛿</m:t>
                                      </m:r>
                                      <m:sSub>
                                        <m:sSubPr>
                                          <m:ctrlPr>
                                            <a:rPr lang="da-DK" i="1">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2</m:t>
                                          </m:r>
                                        </m:sub>
                                      </m:sSub>
                                    </m:den>
                                  </m:f>
                                </m:e>
                              </m:d>
                            </m:e>
                            <m:sup>
                              <m:r>
                                <a:rPr lang="da-DK" i="1">
                                  <a:latin typeface="Cambria Math" panose="02040503050406030204" pitchFamily="18" charset="0"/>
                                  <a:sym typeface="Wingdings" panose="05000000000000000000" pitchFamily="2" charset="2"/>
                                </a:rPr>
                                <m:t>2</m:t>
                              </m:r>
                            </m:sup>
                          </m:sSup>
                          <m:sSubSup>
                            <m:sSubSupPr>
                              <m:ctrlPr>
                                <a:rPr lang="da-DK" i="1">
                                  <a:latin typeface="Cambria Math" panose="02040503050406030204" pitchFamily="18" charset="0"/>
                                  <a:sym typeface="Wingdings" panose="05000000000000000000" pitchFamily="2" charset="2"/>
                                </a:rPr>
                              </m:ctrlPr>
                            </m:sSubSupPr>
                            <m:e>
                              <m:r>
                                <a:rPr lang="da-DK" i="1">
                                  <a:latin typeface="Cambria Math" panose="02040503050406030204" pitchFamily="18" charset="0"/>
                                  <a:sym typeface="Wingdings" panose="05000000000000000000" pitchFamily="2" charset="2"/>
                                </a:rPr>
                                <m:t>𝜎</m:t>
                              </m:r>
                            </m:e>
                            <m:sub>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2</m:t>
                                  </m:r>
                                </m:sub>
                              </m:sSub>
                            </m:sub>
                            <m:sup>
                              <m:r>
                                <a:rPr lang="da-DK" i="1">
                                  <a:latin typeface="Cambria Math" panose="02040503050406030204" pitchFamily="18" charset="0"/>
                                  <a:sym typeface="Wingdings" panose="05000000000000000000" pitchFamily="2" charset="2"/>
                                </a:rPr>
                                <m:t>2</m:t>
                              </m:r>
                            </m:sup>
                          </m:sSubSup>
                          <m:r>
                            <a:rPr lang="da-DK" b="0" i="1" smtClean="0">
                              <a:latin typeface="Cambria Math" panose="02040503050406030204" pitchFamily="18" charset="0"/>
                              <a:sym typeface="Wingdings" panose="05000000000000000000" pitchFamily="2" charset="2"/>
                            </a:rPr>
                            <m:t>=</m:t>
                          </m:r>
                        </m:e>
                      </m:nary>
                    </m:oMath>
                  </m:oMathPara>
                </a14:m>
                <a:endParaRPr lang="en-US" dirty="0"/>
              </a:p>
              <a:p>
                <a:r>
                  <a:rPr lang="en-US" dirty="0"/>
                  <a:t>Here </a:t>
                </a:r>
                <a14:m>
                  <m:oMath xmlns:m="http://schemas.openxmlformats.org/officeDocument/2006/math">
                    <m:r>
                      <a:rPr lang="da-DK" b="0" i="1" smtClean="0">
                        <a:latin typeface="Cambria Math" panose="02040503050406030204" pitchFamily="18" charset="0"/>
                      </a:rPr>
                      <m:t>𝑓</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e>
                    </m:d>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da-DK" i="1">
                              <a:latin typeface="Cambria Math" panose="02040503050406030204" pitchFamily="18" charset="0"/>
                              <a:sym typeface="Wingdings" panose="05000000000000000000" pitchFamily="2" charset="2"/>
                            </a:rPr>
                          </m:ctrlPr>
                        </m:sSupPr>
                        <m:e>
                          <m:d>
                            <m:dPr>
                              <m:ctrlPr>
                                <a:rPr lang="da-DK" i="1">
                                  <a:latin typeface="Cambria Math" panose="02040503050406030204" pitchFamily="18" charset="0"/>
                                  <a:sym typeface="Wingdings" panose="05000000000000000000" pitchFamily="2" charset="2"/>
                                </a:rPr>
                              </m:ctrlPr>
                            </m:dPr>
                            <m:e>
                              <m:f>
                                <m:fPr>
                                  <m:ctrlPr>
                                    <a:rPr lang="da-DK" i="1">
                                      <a:latin typeface="Cambria Math" panose="02040503050406030204" pitchFamily="18" charset="0"/>
                                      <a:sym typeface="Wingdings" panose="05000000000000000000" pitchFamily="2" charset="2"/>
                                    </a:rPr>
                                  </m:ctrlPr>
                                </m:fPr>
                                <m:num>
                                  <m:r>
                                    <a:rPr lang="da-DK" b="0" i="1" smtClean="0">
                                      <a:latin typeface="Cambria Math" panose="02040503050406030204" pitchFamily="18" charset="0"/>
                                      <a:sym typeface="Wingdings" panose="05000000000000000000" pitchFamily="2" charset="2"/>
                                    </a:rPr>
                                    <m:t>𝛿</m:t>
                                  </m:r>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1</m:t>
                                      </m:r>
                                    </m:sub>
                                  </m:sSub>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2</m:t>
                                      </m:r>
                                    </m:sub>
                                  </m:sSub>
                                  <m:r>
                                    <a:rPr lang="da-DK" b="0" i="1" smtClean="0">
                                      <a:latin typeface="Cambria Math" panose="02040503050406030204" pitchFamily="18" charset="0"/>
                                      <a:sym typeface="Wingdings" panose="05000000000000000000" pitchFamily="2" charset="2"/>
                                    </a:rPr>
                                    <m:t>)</m:t>
                                  </m:r>
                                </m:num>
                                <m:den>
                                  <m:r>
                                    <a:rPr lang="da-DK" i="1">
                                      <a:latin typeface="Cambria Math" panose="02040503050406030204" pitchFamily="18" charset="0"/>
                                      <a:sym typeface="Wingdings" panose="05000000000000000000" pitchFamily="2" charset="2"/>
                                    </a:rPr>
                                    <m:t>𝛿</m:t>
                                  </m:r>
                                  <m:sSub>
                                    <m:sSubPr>
                                      <m:ctrlPr>
                                        <a:rPr lang="da-DK" i="1">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𝑥</m:t>
                                      </m:r>
                                    </m:e>
                                    <m:sub>
                                      <m:r>
                                        <a:rPr lang="da-DK" i="1">
                                          <a:latin typeface="Cambria Math" panose="02040503050406030204" pitchFamily="18" charset="0"/>
                                          <a:sym typeface="Wingdings" panose="05000000000000000000" pitchFamily="2" charset="2"/>
                                        </a:rPr>
                                        <m:t>1</m:t>
                                      </m:r>
                                    </m:sub>
                                  </m:sSub>
                                </m:den>
                              </m:f>
                            </m:e>
                          </m:d>
                        </m:e>
                        <m:sup>
                          <m:r>
                            <a:rPr lang="da-DK" i="1">
                              <a:latin typeface="Cambria Math" panose="02040503050406030204" pitchFamily="18" charset="0"/>
                              <a:sym typeface="Wingdings" panose="05000000000000000000" pitchFamily="2" charset="2"/>
                            </a:rPr>
                            <m:t>2</m:t>
                          </m:r>
                        </m:sup>
                      </m:sSup>
                      <m:r>
                        <a:rPr lang="da-DK" b="0" i="1" smtClean="0">
                          <a:latin typeface="Cambria Math" panose="02040503050406030204" pitchFamily="18" charset="0"/>
                          <a:sym typeface="Wingdings" panose="05000000000000000000" pitchFamily="2" charset="2"/>
                        </a:rPr>
                        <m:t>=</m:t>
                      </m:r>
                      <m:sSup>
                        <m:sSupPr>
                          <m:ctrlPr>
                            <a:rPr lang="da-DK" b="0" i="1" smtClean="0">
                              <a:latin typeface="Cambria Math" panose="02040503050406030204" pitchFamily="18" charset="0"/>
                              <a:sym typeface="Wingdings" panose="05000000000000000000" pitchFamily="2" charset="2"/>
                            </a:rPr>
                          </m:ctrlPr>
                        </m:sSupPr>
                        <m:e>
                          <m:r>
                            <a:rPr lang="da-DK" b="0" i="1" smtClean="0">
                              <a:latin typeface="Cambria Math" panose="02040503050406030204" pitchFamily="18" charset="0"/>
                              <a:sym typeface="Wingdings" panose="05000000000000000000" pitchFamily="2" charset="2"/>
                            </a:rPr>
                            <m:t>1</m:t>
                          </m:r>
                        </m:e>
                        <m:sup>
                          <m:r>
                            <a:rPr lang="da-DK" b="0" i="1" smtClean="0">
                              <a:latin typeface="Cambria Math" panose="02040503050406030204" pitchFamily="18" charset="0"/>
                              <a:sym typeface="Wingdings" panose="05000000000000000000" pitchFamily="2" charset="2"/>
                            </a:rPr>
                            <m:t>2</m:t>
                          </m:r>
                        </m:sup>
                      </m:sSup>
                      <m:r>
                        <a:rPr lang="da-DK" b="0" i="0" smtClean="0">
                          <a:latin typeface="Cambria Math" panose="02040503050406030204" pitchFamily="18" charset="0"/>
                          <a:sym typeface="Wingdings" panose="05000000000000000000" pitchFamily="2" charset="2"/>
                        </a:rPr>
                        <m:t> </m:t>
                      </m:r>
                      <m:r>
                        <a:rPr lang="da-DK" b="0" i="1" smtClean="0">
                          <a:latin typeface="Cambria Math" panose="02040503050406030204" pitchFamily="18" charset="0"/>
                          <a:sym typeface="Wingdings" panose="05000000000000000000" pitchFamily="2" charset="2"/>
                        </a:rPr>
                        <m:t> </m:t>
                      </m:r>
                      <m:r>
                        <a:rPr lang="da-DK" b="0" i="1" smtClean="0">
                          <a:latin typeface="Cambria Math" panose="02040503050406030204" pitchFamily="18" charset="0"/>
                          <a:sym typeface="Wingdings" panose="05000000000000000000" pitchFamily="2" charset="2"/>
                        </a:rPr>
                        <m:t>𝑎𝑛𝑑</m:t>
                      </m:r>
                      <m:r>
                        <a:rPr lang="da-DK" b="0" i="1" smtClean="0">
                          <a:latin typeface="Cambria Math" panose="02040503050406030204" pitchFamily="18" charset="0"/>
                          <a:sym typeface="Wingdings" panose="05000000000000000000" pitchFamily="2" charset="2"/>
                        </a:rPr>
                        <m:t> </m:t>
                      </m:r>
                      <m:sSup>
                        <m:sSupPr>
                          <m:ctrlPr>
                            <a:rPr lang="da-DK" i="1">
                              <a:latin typeface="Cambria Math" panose="02040503050406030204" pitchFamily="18" charset="0"/>
                              <a:sym typeface="Wingdings" panose="05000000000000000000" pitchFamily="2" charset="2"/>
                            </a:rPr>
                          </m:ctrlPr>
                        </m:sSupPr>
                        <m:e>
                          <m:d>
                            <m:dPr>
                              <m:ctrlPr>
                                <a:rPr lang="da-DK" i="1">
                                  <a:latin typeface="Cambria Math" panose="02040503050406030204" pitchFamily="18" charset="0"/>
                                  <a:sym typeface="Wingdings" panose="05000000000000000000" pitchFamily="2" charset="2"/>
                                </a:rPr>
                              </m:ctrlPr>
                            </m:dPr>
                            <m:e>
                              <m:f>
                                <m:fPr>
                                  <m:ctrlPr>
                                    <a:rPr lang="da-DK" i="1">
                                      <a:latin typeface="Cambria Math" panose="02040503050406030204" pitchFamily="18" charset="0"/>
                                      <a:sym typeface="Wingdings" panose="05000000000000000000" pitchFamily="2" charset="2"/>
                                    </a:rPr>
                                  </m:ctrlPr>
                                </m:fPr>
                                <m:num>
                                  <m:r>
                                    <a:rPr lang="da-DK" i="1">
                                      <a:latin typeface="Cambria Math" panose="02040503050406030204" pitchFamily="18" charset="0"/>
                                      <a:sym typeface="Wingdings" panose="05000000000000000000" pitchFamily="2" charset="2"/>
                                    </a:rPr>
                                    <m:t>𝛿</m:t>
                                  </m:r>
                                  <m:d>
                                    <m:dPr>
                                      <m:ctrlPr>
                                        <a:rPr lang="da-DK" i="1">
                                          <a:latin typeface="Cambria Math" panose="02040503050406030204" pitchFamily="18" charset="0"/>
                                          <a:sym typeface="Wingdings" panose="05000000000000000000" pitchFamily="2" charset="2"/>
                                        </a:rPr>
                                      </m:ctrlPr>
                                    </m:dPr>
                                    <m:e>
                                      <m:sSub>
                                        <m:sSubPr>
                                          <m:ctrlPr>
                                            <a:rPr lang="da-DK" i="1">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𝑥</m:t>
                                          </m:r>
                                        </m:e>
                                        <m:sub>
                                          <m:r>
                                            <a:rPr lang="da-DK" i="1">
                                              <a:latin typeface="Cambria Math" panose="02040503050406030204" pitchFamily="18" charset="0"/>
                                              <a:sym typeface="Wingdings" panose="05000000000000000000" pitchFamily="2" charset="2"/>
                                            </a:rPr>
                                            <m:t>1</m:t>
                                          </m:r>
                                        </m:sub>
                                      </m:sSub>
                                      <m:r>
                                        <a:rPr lang="da-DK" b="0" i="1" smtClean="0">
                                          <a:latin typeface="Cambria Math" panose="02040503050406030204" pitchFamily="18" charset="0"/>
                                          <a:sym typeface="Wingdings" panose="05000000000000000000" pitchFamily="2" charset="2"/>
                                        </a:rPr>
                                        <m:t>+</m:t>
                                      </m:r>
                                      <m:sSub>
                                        <m:sSubPr>
                                          <m:ctrlPr>
                                            <a:rPr lang="da-DK" i="1">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𝑥</m:t>
                                          </m:r>
                                        </m:e>
                                        <m:sub>
                                          <m:r>
                                            <a:rPr lang="da-DK" i="1">
                                              <a:latin typeface="Cambria Math" panose="02040503050406030204" pitchFamily="18" charset="0"/>
                                              <a:sym typeface="Wingdings" panose="05000000000000000000" pitchFamily="2" charset="2"/>
                                            </a:rPr>
                                            <m:t>2</m:t>
                                          </m:r>
                                        </m:sub>
                                      </m:sSub>
                                    </m:e>
                                  </m:d>
                                </m:num>
                                <m:den>
                                  <m:r>
                                    <a:rPr lang="da-DK" i="1">
                                      <a:latin typeface="Cambria Math" panose="02040503050406030204" pitchFamily="18" charset="0"/>
                                      <a:sym typeface="Wingdings" panose="05000000000000000000" pitchFamily="2" charset="2"/>
                                    </a:rPr>
                                    <m:t>𝛿</m:t>
                                  </m:r>
                                  <m:sSub>
                                    <m:sSubPr>
                                      <m:ctrlPr>
                                        <a:rPr lang="da-DK" i="1">
                                          <a:latin typeface="Cambria Math" panose="02040503050406030204" pitchFamily="18" charset="0"/>
                                          <a:sym typeface="Wingdings" panose="05000000000000000000" pitchFamily="2" charset="2"/>
                                        </a:rPr>
                                      </m:ctrlPr>
                                    </m:sSubPr>
                                    <m:e>
                                      <m:r>
                                        <a:rPr lang="da-DK" i="1">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2</m:t>
                                      </m:r>
                                    </m:sub>
                                  </m:sSub>
                                </m:den>
                              </m:f>
                            </m:e>
                          </m:d>
                        </m:e>
                        <m:sup>
                          <m:r>
                            <a:rPr lang="da-DK" i="1">
                              <a:latin typeface="Cambria Math" panose="02040503050406030204" pitchFamily="18" charset="0"/>
                              <a:sym typeface="Wingdings" panose="05000000000000000000" pitchFamily="2" charset="2"/>
                            </a:rPr>
                            <m:t>2</m:t>
                          </m:r>
                        </m:sup>
                      </m:sSup>
                      <m:r>
                        <a:rPr lang="da-DK" b="0" i="1" smtClean="0">
                          <a:latin typeface="Cambria Math" panose="02040503050406030204" pitchFamily="18" charset="0"/>
                          <a:sym typeface="Wingdings" panose="05000000000000000000" pitchFamily="2" charset="2"/>
                        </a:rPr>
                        <m:t>=</m:t>
                      </m:r>
                      <m:sSup>
                        <m:sSupPr>
                          <m:ctrlPr>
                            <a:rPr lang="da-DK" b="0" i="1" smtClean="0">
                              <a:latin typeface="Cambria Math" panose="02040503050406030204" pitchFamily="18" charset="0"/>
                              <a:sym typeface="Wingdings" panose="05000000000000000000" pitchFamily="2" charset="2"/>
                            </a:rPr>
                          </m:ctrlPr>
                        </m:sSupPr>
                        <m:e>
                          <m:r>
                            <a:rPr lang="da-DK" b="0" i="1" smtClean="0">
                              <a:latin typeface="Cambria Math" panose="02040503050406030204" pitchFamily="18" charset="0"/>
                              <a:sym typeface="Wingdings" panose="05000000000000000000" pitchFamily="2" charset="2"/>
                            </a:rPr>
                            <m:t>1</m:t>
                          </m:r>
                        </m:e>
                        <m:sup>
                          <m:r>
                            <a:rPr lang="da-DK" b="0" i="1" smtClean="0">
                              <a:latin typeface="Cambria Math" panose="02040503050406030204" pitchFamily="18" charset="0"/>
                              <a:sym typeface="Wingdings" panose="05000000000000000000" pitchFamily="2" charset="2"/>
                            </a:rPr>
                            <m:t>2</m:t>
                          </m:r>
                        </m:sup>
                      </m:sSup>
                    </m:oMath>
                  </m:oMathPara>
                </a14:m>
                <a:endParaRPr lang="en-US" dirty="0"/>
              </a:p>
              <a:p>
                <a:pPr marL="216000" lvl="1" indent="0">
                  <a:buNone/>
                </a:pPr>
                <a:r>
                  <a:rPr lang="en-US" dirty="0"/>
                  <a:t>Hence then overall variance is </a:t>
                </a:r>
              </a:p>
              <a:p>
                <a:pPr marL="216000" lvl="1" indent="0">
                  <a:buNone/>
                </a:pPr>
                <a14:m>
                  <m:oMathPara xmlns:m="http://schemas.openxmlformats.org/officeDocument/2006/math">
                    <m:oMathParaPr>
                      <m:jc m:val="centerGroup"/>
                    </m:oMathParaPr>
                    <m:oMath xmlns:m="http://schemas.openxmlformats.org/officeDocument/2006/math">
                      <m:sSubSup>
                        <m:sSubSupPr>
                          <m:ctrlPr>
                            <a:rPr lang="da-DK" b="0" i="1" smtClean="0">
                              <a:latin typeface="Cambria Math" panose="02040503050406030204" pitchFamily="18" charset="0"/>
                              <a:sym typeface="Wingdings" panose="05000000000000000000" pitchFamily="2" charset="2"/>
                            </a:rPr>
                          </m:ctrlPr>
                        </m:sSubSupPr>
                        <m:e>
                          <m:r>
                            <a:rPr lang="da-DK" b="0" i="1" smtClean="0">
                              <a:latin typeface="Cambria Math" panose="02040503050406030204" pitchFamily="18" charset="0"/>
                              <a:sym typeface="Wingdings" panose="05000000000000000000" pitchFamily="2" charset="2"/>
                            </a:rPr>
                            <m:t>𝜎</m:t>
                          </m:r>
                        </m:e>
                        <m:sub>
                          <m:r>
                            <a:rPr lang="da-DK" b="0" i="1" smtClean="0">
                              <a:latin typeface="Cambria Math" panose="02040503050406030204" pitchFamily="18" charset="0"/>
                              <a:sym typeface="Wingdings" panose="05000000000000000000" pitchFamily="2" charset="2"/>
                            </a:rPr>
                            <m:t>𝑓</m:t>
                          </m:r>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1</m:t>
                              </m:r>
                            </m:sub>
                          </m:sSub>
                          <m:r>
                            <a:rPr lang="da-DK" b="0" i="1" smtClean="0">
                              <a:latin typeface="Cambria Math" panose="02040503050406030204" pitchFamily="18" charset="0"/>
                              <a:sym typeface="Wingdings" panose="05000000000000000000" pitchFamily="2" charset="2"/>
                            </a:rPr>
                            <m:t>,</m:t>
                          </m:r>
                          <m:sSub>
                            <m:sSubPr>
                              <m:ctrlPr>
                                <a:rPr lang="da-DK" b="0" i="1" smtClean="0">
                                  <a:latin typeface="Cambria Math" panose="02040503050406030204" pitchFamily="18" charset="0"/>
                                  <a:sym typeface="Wingdings" panose="05000000000000000000" pitchFamily="2" charset="2"/>
                                </a:rPr>
                              </m:ctrlPr>
                            </m:sSubPr>
                            <m:e>
                              <m:r>
                                <a:rPr lang="da-DK" b="0" i="1" smtClean="0">
                                  <a:latin typeface="Cambria Math" panose="02040503050406030204" pitchFamily="18" charset="0"/>
                                  <a:sym typeface="Wingdings" panose="05000000000000000000" pitchFamily="2" charset="2"/>
                                </a:rPr>
                                <m:t>𝑥</m:t>
                              </m:r>
                            </m:e>
                            <m:sub>
                              <m:r>
                                <a:rPr lang="da-DK" b="0" i="1" smtClean="0">
                                  <a:latin typeface="Cambria Math" panose="02040503050406030204" pitchFamily="18" charset="0"/>
                                  <a:sym typeface="Wingdings" panose="05000000000000000000" pitchFamily="2" charset="2"/>
                                </a:rPr>
                                <m:t>2</m:t>
                              </m:r>
                            </m:sub>
                          </m:sSub>
                          <m:r>
                            <a:rPr lang="da-DK" b="0" i="1" smtClean="0">
                              <a:latin typeface="Cambria Math" panose="02040503050406030204" pitchFamily="18" charset="0"/>
                              <a:sym typeface="Wingdings" panose="05000000000000000000" pitchFamily="2" charset="2"/>
                            </a:rPr>
                            <m:t>)</m:t>
                          </m:r>
                        </m:sub>
                        <m:sup>
                          <m:r>
                            <a:rPr lang="da-DK" b="0" i="1" smtClean="0">
                              <a:latin typeface="Cambria Math" panose="02040503050406030204" pitchFamily="18" charset="0"/>
                              <a:sym typeface="Wingdings" panose="05000000000000000000" pitchFamily="2" charset="2"/>
                            </a:rPr>
                            <m:t>2</m:t>
                          </m:r>
                        </m:sup>
                      </m:sSubSup>
                      <m:r>
                        <a:rPr lang="da-DK" b="0" i="1" smtClean="0">
                          <a:latin typeface="Cambria Math" panose="02040503050406030204" pitchFamily="18" charset="0"/>
                          <a:sym typeface="Wingdings" panose="05000000000000000000" pitchFamily="2" charset="2"/>
                        </a:rPr>
                        <m:t>=</m:t>
                      </m:r>
                      <m:sSup>
                        <m:sSupPr>
                          <m:ctrlPr>
                            <a:rPr lang="da-DK" b="0" i="1" smtClean="0">
                              <a:latin typeface="Cambria Math" panose="02040503050406030204" pitchFamily="18" charset="0"/>
                              <a:sym typeface="Wingdings" panose="05000000000000000000" pitchFamily="2" charset="2"/>
                            </a:rPr>
                          </m:ctrlPr>
                        </m:sSupPr>
                        <m:e>
                          <m:r>
                            <a:rPr lang="da-DK" b="0" i="1" smtClean="0">
                              <a:latin typeface="Cambria Math" panose="02040503050406030204" pitchFamily="18" charset="0"/>
                              <a:sym typeface="Wingdings" panose="05000000000000000000" pitchFamily="2" charset="2"/>
                            </a:rPr>
                            <m:t>1</m:t>
                          </m:r>
                        </m:e>
                        <m:sup>
                          <m:r>
                            <a:rPr lang="da-DK" b="0" i="1" smtClean="0">
                              <a:latin typeface="Cambria Math" panose="02040503050406030204" pitchFamily="18" charset="0"/>
                              <a:sym typeface="Wingdings" panose="05000000000000000000" pitchFamily="2" charset="2"/>
                            </a:rPr>
                            <m:t>2</m:t>
                          </m:r>
                        </m:sup>
                      </m:sSup>
                      <m:r>
                        <a:rPr lang="da-DK" b="0" i="1" smtClean="0">
                          <a:latin typeface="Cambria Math" panose="02040503050406030204" pitchFamily="18" charset="0"/>
                          <a:sym typeface="Wingdings" panose="05000000000000000000" pitchFamily="2" charset="2"/>
                        </a:rPr>
                        <m:t>⋅</m:t>
                      </m:r>
                      <m:sSup>
                        <m:sSupPr>
                          <m:ctrlPr>
                            <a:rPr lang="da-DK" b="0" i="1" smtClean="0">
                              <a:latin typeface="Cambria Math" panose="02040503050406030204" pitchFamily="18" charset="0"/>
                              <a:sym typeface="Wingdings" panose="05000000000000000000" pitchFamily="2" charset="2"/>
                            </a:rPr>
                          </m:ctrlPr>
                        </m:sSupPr>
                        <m:e>
                          <m:r>
                            <a:rPr lang="da-DK" b="0" i="1" smtClean="0">
                              <a:latin typeface="Cambria Math" panose="02040503050406030204" pitchFamily="18" charset="0"/>
                              <a:sym typeface="Wingdings" panose="05000000000000000000" pitchFamily="2" charset="2"/>
                            </a:rPr>
                            <m:t>0.1</m:t>
                          </m:r>
                        </m:e>
                        <m:sup>
                          <m:r>
                            <a:rPr lang="da-DK" b="0" i="1" smtClean="0">
                              <a:latin typeface="Cambria Math" panose="02040503050406030204" pitchFamily="18" charset="0"/>
                              <a:sym typeface="Wingdings" panose="05000000000000000000" pitchFamily="2" charset="2"/>
                            </a:rPr>
                            <m:t>2</m:t>
                          </m:r>
                        </m:sup>
                      </m:sSup>
                      <m:r>
                        <a:rPr lang="da-DK" b="0" i="1" smtClean="0">
                          <a:latin typeface="Cambria Math" panose="02040503050406030204" pitchFamily="18" charset="0"/>
                          <a:sym typeface="Wingdings" panose="05000000000000000000" pitchFamily="2" charset="2"/>
                        </a:rPr>
                        <m:t>+</m:t>
                      </m:r>
                      <m:sSup>
                        <m:sSupPr>
                          <m:ctrlPr>
                            <a:rPr lang="da-DK" b="0" i="1" smtClean="0">
                              <a:latin typeface="Cambria Math" panose="02040503050406030204" pitchFamily="18" charset="0"/>
                              <a:sym typeface="Wingdings" panose="05000000000000000000" pitchFamily="2" charset="2"/>
                            </a:rPr>
                          </m:ctrlPr>
                        </m:sSupPr>
                        <m:e>
                          <m:r>
                            <a:rPr lang="da-DK" b="0" i="1" smtClean="0">
                              <a:latin typeface="Cambria Math" panose="02040503050406030204" pitchFamily="18" charset="0"/>
                              <a:sym typeface="Wingdings" panose="05000000000000000000" pitchFamily="2" charset="2"/>
                            </a:rPr>
                            <m:t>1</m:t>
                          </m:r>
                        </m:e>
                        <m:sup>
                          <m:r>
                            <a:rPr lang="da-DK" b="0" i="1" smtClean="0">
                              <a:latin typeface="Cambria Math" panose="02040503050406030204" pitchFamily="18" charset="0"/>
                              <a:sym typeface="Wingdings" panose="05000000000000000000" pitchFamily="2" charset="2"/>
                            </a:rPr>
                            <m:t>2</m:t>
                          </m:r>
                        </m:sup>
                      </m:sSup>
                      <m:r>
                        <a:rPr lang="da-DK" b="0" i="1" smtClean="0">
                          <a:latin typeface="Cambria Math" panose="02040503050406030204" pitchFamily="18" charset="0"/>
                          <a:sym typeface="Wingdings" panose="05000000000000000000" pitchFamily="2" charset="2"/>
                        </a:rPr>
                        <m:t>⋅</m:t>
                      </m:r>
                      <m:sSup>
                        <m:sSupPr>
                          <m:ctrlPr>
                            <a:rPr lang="da-DK" b="0" i="1" smtClean="0">
                              <a:latin typeface="Cambria Math" panose="02040503050406030204" pitchFamily="18" charset="0"/>
                              <a:sym typeface="Wingdings" panose="05000000000000000000" pitchFamily="2" charset="2"/>
                            </a:rPr>
                          </m:ctrlPr>
                        </m:sSupPr>
                        <m:e>
                          <m:r>
                            <a:rPr lang="da-DK" b="0" i="1" smtClean="0">
                              <a:latin typeface="Cambria Math" panose="02040503050406030204" pitchFamily="18" charset="0"/>
                              <a:sym typeface="Wingdings" panose="05000000000000000000" pitchFamily="2" charset="2"/>
                            </a:rPr>
                            <m:t>0.3</m:t>
                          </m:r>
                        </m:e>
                        <m:sup>
                          <m:r>
                            <a:rPr lang="da-DK" b="0" i="1" smtClean="0">
                              <a:latin typeface="Cambria Math" panose="02040503050406030204" pitchFamily="18" charset="0"/>
                              <a:sym typeface="Wingdings" panose="05000000000000000000" pitchFamily="2" charset="2"/>
                            </a:rPr>
                            <m:t>2</m:t>
                          </m:r>
                        </m:sup>
                      </m:sSup>
                      <m:r>
                        <a:rPr lang="da-DK" b="0" i="1" smtClean="0">
                          <a:latin typeface="Cambria Math" panose="02040503050406030204" pitchFamily="18" charset="0"/>
                          <a:sym typeface="Wingdings" panose="05000000000000000000" pitchFamily="2" charset="2"/>
                        </a:rPr>
                        <m:t>=0.1</m:t>
                      </m:r>
                    </m:oMath>
                  </m:oMathPara>
                </a14:m>
                <a:endParaRPr lang="da-DK" b="0" dirty="0">
                  <a:sym typeface="Wingdings" panose="05000000000000000000" pitchFamily="2" charset="2"/>
                </a:endParaRPr>
              </a:p>
              <a:p>
                <a:pPr marL="216000" lvl="1"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𝜎</m:t>
                          </m:r>
                        </m:e>
                        <m:sub>
                          <m:r>
                            <a:rPr lang="da-DK" b="0" i="1" smtClean="0">
                              <a:latin typeface="Cambria Math" panose="02040503050406030204" pitchFamily="18" charset="0"/>
                            </a:rPr>
                            <m:t>𝑓</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r>
                            <a:rPr lang="da-DK" b="0" i="1" smtClean="0">
                              <a:latin typeface="Cambria Math" panose="02040503050406030204" pitchFamily="18" charset="0"/>
                            </a:rPr>
                            <m:t>)</m:t>
                          </m:r>
                        </m:sub>
                      </m:sSub>
                      <m:r>
                        <a:rPr lang="da-DK" b="0" i="1" smtClean="0">
                          <a:latin typeface="Cambria Math" panose="02040503050406030204" pitchFamily="18" charset="0"/>
                        </a:rPr>
                        <m:t>=</m:t>
                      </m:r>
                      <m:rad>
                        <m:radPr>
                          <m:degHide m:val="on"/>
                          <m:ctrlPr>
                            <a:rPr lang="da-DK" b="0" i="1" smtClean="0">
                              <a:latin typeface="Cambria Math" panose="02040503050406030204" pitchFamily="18" charset="0"/>
                            </a:rPr>
                          </m:ctrlPr>
                        </m:radPr>
                        <m:deg/>
                        <m:e>
                          <m:r>
                            <a:rPr lang="da-DK" b="0" i="1" smtClean="0">
                              <a:latin typeface="Cambria Math" panose="02040503050406030204" pitchFamily="18" charset="0"/>
                            </a:rPr>
                            <m:t>0.1</m:t>
                          </m:r>
                        </m:e>
                      </m:rad>
                      <m:r>
                        <a:rPr lang="da-DK" b="0" i="1" smtClean="0">
                          <a:latin typeface="Cambria Math" panose="02040503050406030204" pitchFamily="18" charset="0"/>
                        </a:rPr>
                        <m:t>≈</m:t>
                      </m:r>
                      <m:r>
                        <a:rPr lang="da-DK" b="0" i="0" smtClean="0">
                          <a:latin typeface="Cambria Math" panose="02040503050406030204" pitchFamily="18" charset="0"/>
                        </a:rPr>
                        <m:t>0.32</m:t>
                      </m:r>
                    </m:oMath>
                  </m:oMathPara>
                </a14:m>
                <a:endParaRPr lang="en-US" dirty="0"/>
              </a:p>
              <a:p>
                <a:pPr marL="0" indent="0">
                  <a:buNone/>
                </a:pPr>
                <a:endParaRPr lang="en-US" dirty="0"/>
              </a:p>
              <a:p>
                <a:pPr marL="0" indent="0">
                  <a:buNone/>
                </a:pPr>
                <a:r>
                  <a:rPr lang="en-US" dirty="0"/>
                  <a:t>So whenever we have a sum the general rule is that one can add the variances</a:t>
                </a:r>
              </a:p>
              <a:p>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5" t="-174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16</a:t>
            </a:fld>
            <a:endParaRPr lang="en-GB" dirty="0"/>
          </a:p>
        </p:txBody>
      </p:sp>
    </p:spTree>
    <p:extLst>
      <p:ext uri="{BB962C8B-B14F-4D97-AF65-F5344CB8AC3E}">
        <p14:creationId xmlns:p14="http://schemas.microsoft.com/office/powerpoint/2010/main" val="426673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a:t>Example two, product relation</a:t>
                </a:r>
              </a:p>
              <a:p>
                <a:pPr lvl="1">
                  <a:buFont typeface="Arial" panose="020B0604020202020204" pitchFamily="34" charset="0"/>
                  <a:buChar char="•"/>
                </a:pPr>
                <a:r>
                  <a:rPr lang="en-US" sz="1600" dirty="0"/>
                  <a:t>You have recorded x1 and x2 dataset and wish to calculate y the mean value and standard error of y based on the two dataset. The following relation exists</a:t>
                </a:r>
              </a:p>
              <a:p>
                <a:pPr marL="216000" lvl="1" indent="0" algn="ctr">
                  <a:buNone/>
                </a:pPr>
                <a14:m>
                  <m:oMath xmlns:m="http://schemas.openxmlformats.org/officeDocument/2006/math">
                    <m:r>
                      <a:rPr lang="da-DK" sz="1600" b="0" i="1" smtClean="0">
                        <a:latin typeface="Cambria Math" panose="02040503050406030204" pitchFamily="18" charset="0"/>
                      </a:rPr>
                      <m:t>𝑦</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𝑥</m:t>
                        </m:r>
                      </m:e>
                      <m:sub>
                        <m:r>
                          <a:rPr lang="da-DK" sz="1600" b="0" i="1" smtClean="0">
                            <a:latin typeface="Cambria Math" panose="02040503050406030204" pitchFamily="18" charset="0"/>
                          </a:rPr>
                          <m:t>1</m:t>
                        </m:r>
                      </m:sub>
                    </m:sSub>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𝑥</m:t>
                        </m:r>
                      </m:e>
                      <m:sub>
                        <m:r>
                          <a:rPr lang="da-DK" sz="1600" b="0" i="1" smtClean="0">
                            <a:latin typeface="Cambria Math" panose="02040503050406030204" pitchFamily="18" charset="0"/>
                          </a:rPr>
                          <m:t>2</m:t>
                        </m:r>
                      </m:sub>
                    </m:sSub>
                  </m:oMath>
                </a14:m>
                <a:r>
                  <a:rPr lang="en-US" sz="1600" dirty="0"/>
                  <a:t>  </a:t>
                </a:r>
              </a:p>
              <a:p>
                <a:pPr lvl="1">
                  <a:buFont typeface="Arial" panose="020B0604020202020204" pitchFamily="34" charset="0"/>
                  <a:buChar char="•"/>
                </a:pPr>
                <a:r>
                  <a:rPr lang="en-US" sz="1600" dirty="0"/>
                  <a:t>The mean and standard error of the two dataset were found to be x1=4.00±0.20 and x2=30.00±1.10</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The new mean is found as y</a:t>
                </a:r>
                <a14:m>
                  <m:oMath xmlns:m="http://schemas.openxmlformats.org/officeDocument/2006/math">
                    <m:r>
                      <a:rPr lang="da-DK" sz="1600" b="0" i="1" smtClean="0">
                        <a:latin typeface="Cambria Math" panose="02040503050406030204" pitchFamily="18" charset="0"/>
                      </a:rPr>
                      <m:t>=4⋅30=120</m:t>
                    </m:r>
                  </m:oMath>
                </a14:m>
                <a:r>
                  <a:rPr lang="en-US" sz="1600" dirty="0"/>
                  <a:t> </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The new error is found from the error propagation law</a:t>
                </a:r>
              </a:p>
              <a:p>
                <a:pPr marL="216000" lvl="1" indent="0">
                  <a:buNone/>
                </a:pPr>
                <a14:m>
                  <m:oMathPara xmlns:m="http://schemas.openxmlformats.org/officeDocument/2006/math">
                    <m:oMathParaPr>
                      <m:jc m:val="centerGroup"/>
                    </m:oMathParaPr>
                    <m:oMath xmlns:m="http://schemas.openxmlformats.org/officeDocument/2006/math">
                      <m:sSub>
                        <m:sSubPr>
                          <m:ctrlPr>
                            <a:rPr lang="da-DK" sz="1600" i="1">
                              <a:latin typeface="Cambria Math" panose="02040503050406030204" pitchFamily="18" charset="0"/>
                              <a:sym typeface="Wingdings" panose="05000000000000000000" pitchFamily="2" charset="2"/>
                            </a:rPr>
                          </m:ctrlPr>
                        </m:sSubPr>
                        <m:e>
                          <m:sSup>
                            <m:sSupPr>
                              <m:ctrlPr>
                                <a:rPr lang="da-DK" sz="1600" i="1">
                                  <a:latin typeface="Cambria Math" panose="02040503050406030204" pitchFamily="18" charset="0"/>
                                  <a:sym typeface="Wingdings" panose="05000000000000000000" pitchFamily="2" charset="2"/>
                                </a:rPr>
                              </m:ctrlPr>
                            </m:sSupPr>
                            <m:e>
                              <m:r>
                                <a:rPr lang="da-DK" sz="1600" i="1">
                                  <a:latin typeface="Cambria Math" panose="02040503050406030204" pitchFamily="18" charset="0"/>
                                  <a:sym typeface="Wingdings" panose="05000000000000000000" pitchFamily="2" charset="2"/>
                                </a:rPr>
                                <m:t>𝜎</m:t>
                              </m:r>
                            </m:e>
                            <m:sup>
                              <m:r>
                                <a:rPr lang="da-DK" sz="1600" i="1">
                                  <a:latin typeface="Cambria Math" panose="02040503050406030204" pitchFamily="18" charset="0"/>
                                  <a:sym typeface="Wingdings" panose="05000000000000000000" pitchFamily="2" charset="2"/>
                                </a:rPr>
                                <m:t>2</m:t>
                              </m:r>
                            </m:sup>
                          </m:sSup>
                        </m:e>
                        <m:sub>
                          <m:r>
                            <a:rPr lang="da-DK" sz="1600" i="1">
                              <a:latin typeface="Cambria Math" panose="02040503050406030204" pitchFamily="18" charset="0"/>
                              <a:sym typeface="Wingdings" panose="05000000000000000000" pitchFamily="2" charset="2"/>
                            </a:rPr>
                            <m:t>𝑓</m:t>
                          </m:r>
                          <m:r>
                            <a:rPr lang="da-DK" sz="1600" i="1">
                              <a:latin typeface="Cambria Math" panose="02040503050406030204" pitchFamily="18" charset="0"/>
                              <a:sym typeface="Wingdings" panose="05000000000000000000" pitchFamily="2" charset="2"/>
                            </a:rPr>
                            <m:t>(</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𝑋</m:t>
                              </m:r>
                            </m:e>
                            <m:sub>
                              <m:r>
                                <a:rPr lang="da-DK" sz="1600" i="1">
                                  <a:latin typeface="Cambria Math" panose="02040503050406030204" pitchFamily="18" charset="0"/>
                                  <a:sym typeface="Wingdings" panose="05000000000000000000" pitchFamily="2" charset="2"/>
                                </a:rPr>
                                <m:t>1</m:t>
                              </m:r>
                            </m:sub>
                          </m:sSub>
                          <m:r>
                            <a:rPr lang="da-DK" sz="1600" i="1">
                              <a:latin typeface="Cambria Math" panose="02040503050406030204" pitchFamily="18" charset="0"/>
                              <a:sym typeface="Wingdings" panose="05000000000000000000" pitchFamily="2" charset="2"/>
                            </a:rPr>
                            <m:t>,</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𝑋</m:t>
                              </m:r>
                            </m:e>
                            <m:sub>
                              <m:r>
                                <a:rPr lang="da-DK" sz="1600" i="1">
                                  <a:latin typeface="Cambria Math" panose="02040503050406030204" pitchFamily="18" charset="0"/>
                                  <a:sym typeface="Wingdings" panose="05000000000000000000" pitchFamily="2" charset="2"/>
                                </a:rPr>
                                <m:t>2</m:t>
                              </m:r>
                            </m:sub>
                          </m:sSub>
                          <m:r>
                            <a:rPr lang="da-DK" sz="1600" i="1">
                              <a:latin typeface="Cambria Math" panose="02040503050406030204" pitchFamily="18" charset="0"/>
                              <a:sym typeface="Wingdings" panose="05000000000000000000" pitchFamily="2" charset="2"/>
                            </a:rPr>
                            <m:t>)</m:t>
                          </m:r>
                        </m:sub>
                      </m:sSub>
                      <m:r>
                        <a:rPr lang="da-DK" sz="1600" b="0" i="1" smtClean="0">
                          <a:latin typeface="Cambria Math" panose="02040503050406030204" pitchFamily="18" charset="0"/>
                          <a:sym typeface="Wingdings" panose="05000000000000000000" pitchFamily="2" charset="2"/>
                        </a:rPr>
                        <m:t>=</m:t>
                      </m:r>
                      <m:sSup>
                        <m:sSupPr>
                          <m:ctrlPr>
                            <a:rPr lang="da-DK" sz="1600" i="1">
                              <a:latin typeface="Cambria Math" panose="02040503050406030204" pitchFamily="18" charset="0"/>
                              <a:sym typeface="Wingdings" panose="05000000000000000000" pitchFamily="2" charset="2"/>
                            </a:rPr>
                          </m:ctrlPr>
                        </m:sSupPr>
                        <m:e>
                          <m:d>
                            <m:dPr>
                              <m:ctrlPr>
                                <a:rPr lang="da-DK" sz="1600" i="1">
                                  <a:latin typeface="Cambria Math" panose="02040503050406030204" pitchFamily="18" charset="0"/>
                                  <a:sym typeface="Wingdings" panose="05000000000000000000" pitchFamily="2" charset="2"/>
                                </a:rPr>
                              </m:ctrlPr>
                            </m:dPr>
                            <m:e>
                              <m:f>
                                <m:fPr>
                                  <m:ctrlPr>
                                    <a:rPr lang="da-DK" sz="1600" i="1">
                                      <a:latin typeface="Cambria Math" panose="02040503050406030204" pitchFamily="18" charset="0"/>
                                      <a:sym typeface="Wingdings" panose="05000000000000000000" pitchFamily="2" charset="2"/>
                                    </a:rPr>
                                  </m:ctrlPr>
                                </m:fPr>
                                <m:num>
                                  <m:r>
                                    <a:rPr lang="da-DK" sz="1600" i="1">
                                      <a:latin typeface="Cambria Math" panose="02040503050406030204" pitchFamily="18" charset="0"/>
                                      <a:sym typeface="Wingdings" panose="05000000000000000000" pitchFamily="2" charset="2"/>
                                    </a:rPr>
                                    <m:t>𝛿</m:t>
                                  </m:r>
                                  <m:r>
                                    <a:rPr lang="da-DK" sz="1600" b="0" i="1" smtClean="0">
                                      <a:latin typeface="Cambria Math" panose="02040503050406030204" pitchFamily="18" charset="0"/>
                                      <a:sym typeface="Wingdings" panose="05000000000000000000" pitchFamily="2" charset="2"/>
                                    </a:rPr>
                                    <m:t>𝑦</m:t>
                                  </m:r>
                                  <m:r>
                                    <a:rPr lang="da-DK" sz="1600" i="1">
                                      <a:latin typeface="Cambria Math" panose="02040503050406030204" pitchFamily="18" charset="0"/>
                                      <a:sym typeface="Wingdings" panose="05000000000000000000" pitchFamily="2" charset="2"/>
                                    </a:rPr>
                                    <m:t>(</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i="1">
                                          <a:latin typeface="Cambria Math" panose="02040503050406030204" pitchFamily="18" charset="0"/>
                                          <a:sym typeface="Wingdings" panose="05000000000000000000" pitchFamily="2" charset="2"/>
                                        </a:rPr>
                                        <m:t>1</m:t>
                                      </m:r>
                                    </m:sub>
                                  </m:sSub>
                                  <m:r>
                                    <a:rPr lang="da-DK" sz="1600" i="1">
                                      <a:latin typeface="Cambria Math" panose="02040503050406030204" pitchFamily="18" charset="0"/>
                                      <a:sym typeface="Wingdings" panose="05000000000000000000" pitchFamily="2" charset="2"/>
                                    </a:rPr>
                                    <m:t>,</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i="1">
                                          <a:latin typeface="Cambria Math" panose="02040503050406030204" pitchFamily="18" charset="0"/>
                                          <a:sym typeface="Wingdings" panose="05000000000000000000" pitchFamily="2" charset="2"/>
                                        </a:rPr>
                                        <m:t>2</m:t>
                                      </m:r>
                                    </m:sub>
                                  </m:sSub>
                                  <m:r>
                                    <a:rPr lang="da-DK" sz="1600" i="1">
                                      <a:latin typeface="Cambria Math" panose="02040503050406030204" pitchFamily="18" charset="0"/>
                                      <a:sym typeface="Wingdings" panose="05000000000000000000" pitchFamily="2" charset="2"/>
                                    </a:rPr>
                                    <m:t>)</m:t>
                                  </m:r>
                                </m:num>
                                <m:den>
                                  <m:r>
                                    <a:rPr lang="da-DK" sz="1600" i="1">
                                      <a:latin typeface="Cambria Math" panose="02040503050406030204" pitchFamily="18" charset="0"/>
                                      <a:sym typeface="Wingdings" panose="05000000000000000000" pitchFamily="2" charset="2"/>
                                    </a:rPr>
                                    <m:t>𝛿</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i="1">
                                          <a:latin typeface="Cambria Math" panose="02040503050406030204" pitchFamily="18" charset="0"/>
                                          <a:sym typeface="Wingdings" panose="05000000000000000000" pitchFamily="2" charset="2"/>
                                        </a:rPr>
                                        <m:t>1</m:t>
                                      </m:r>
                                    </m:sub>
                                  </m:sSub>
                                </m:den>
                              </m:f>
                            </m:e>
                          </m:d>
                        </m:e>
                        <m:sup>
                          <m:r>
                            <a:rPr lang="da-DK" sz="1600" i="1">
                              <a:latin typeface="Cambria Math" panose="02040503050406030204" pitchFamily="18" charset="0"/>
                              <a:sym typeface="Wingdings" panose="05000000000000000000" pitchFamily="2" charset="2"/>
                            </a:rPr>
                            <m:t>2</m:t>
                          </m:r>
                        </m:sup>
                      </m:sSup>
                      <m:sSubSup>
                        <m:sSubSupPr>
                          <m:ctrlPr>
                            <a:rPr lang="da-DK" sz="1600" i="1">
                              <a:latin typeface="Cambria Math" panose="02040503050406030204" pitchFamily="18" charset="0"/>
                              <a:sym typeface="Wingdings" panose="05000000000000000000" pitchFamily="2" charset="2"/>
                            </a:rPr>
                          </m:ctrlPr>
                        </m:sSubSupPr>
                        <m:e>
                          <m:r>
                            <a:rPr lang="da-DK" sz="1600" i="1">
                              <a:latin typeface="Cambria Math" panose="02040503050406030204" pitchFamily="18" charset="0"/>
                              <a:sym typeface="Wingdings" panose="05000000000000000000" pitchFamily="2" charset="2"/>
                            </a:rPr>
                            <m:t>𝜎</m:t>
                          </m:r>
                        </m:e>
                        <m:sub>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i="1">
                                  <a:latin typeface="Cambria Math" panose="02040503050406030204" pitchFamily="18" charset="0"/>
                                  <a:sym typeface="Wingdings" panose="05000000000000000000" pitchFamily="2" charset="2"/>
                                </a:rPr>
                                <m:t>1</m:t>
                              </m:r>
                            </m:sub>
                          </m:sSub>
                        </m:sub>
                        <m:sup>
                          <m:r>
                            <a:rPr lang="da-DK" sz="1600" i="1">
                              <a:latin typeface="Cambria Math" panose="02040503050406030204" pitchFamily="18" charset="0"/>
                              <a:sym typeface="Wingdings" panose="05000000000000000000" pitchFamily="2" charset="2"/>
                            </a:rPr>
                            <m:t>2</m:t>
                          </m:r>
                        </m:sup>
                      </m:sSubSup>
                      <m:r>
                        <a:rPr lang="da-DK" sz="1600" b="0" i="1" smtClean="0">
                          <a:latin typeface="Cambria Math" panose="02040503050406030204" pitchFamily="18" charset="0"/>
                          <a:sym typeface="Wingdings" panose="05000000000000000000" pitchFamily="2" charset="2"/>
                        </a:rPr>
                        <m:t>+</m:t>
                      </m:r>
                      <m:sSup>
                        <m:sSupPr>
                          <m:ctrlPr>
                            <a:rPr lang="da-DK" sz="1600" i="1">
                              <a:latin typeface="Cambria Math" panose="02040503050406030204" pitchFamily="18" charset="0"/>
                              <a:sym typeface="Wingdings" panose="05000000000000000000" pitchFamily="2" charset="2"/>
                            </a:rPr>
                          </m:ctrlPr>
                        </m:sSupPr>
                        <m:e>
                          <m:d>
                            <m:dPr>
                              <m:ctrlPr>
                                <a:rPr lang="da-DK" sz="1600" i="1">
                                  <a:latin typeface="Cambria Math" panose="02040503050406030204" pitchFamily="18" charset="0"/>
                                  <a:sym typeface="Wingdings" panose="05000000000000000000" pitchFamily="2" charset="2"/>
                                </a:rPr>
                              </m:ctrlPr>
                            </m:dPr>
                            <m:e>
                              <m:f>
                                <m:fPr>
                                  <m:ctrlPr>
                                    <a:rPr lang="da-DK" sz="1600" i="1">
                                      <a:latin typeface="Cambria Math" panose="02040503050406030204" pitchFamily="18" charset="0"/>
                                      <a:sym typeface="Wingdings" panose="05000000000000000000" pitchFamily="2" charset="2"/>
                                    </a:rPr>
                                  </m:ctrlPr>
                                </m:fPr>
                                <m:num>
                                  <m:r>
                                    <a:rPr lang="da-DK" sz="1600" i="1">
                                      <a:latin typeface="Cambria Math" panose="02040503050406030204" pitchFamily="18" charset="0"/>
                                      <a:sym typeface="Wingdings" panose="05000000000000000000" pitchFamily="2" charset="2"/>
                                    </a:rPr>
                                    <m:t>𝛿</m:t>
                                  </m:r>
                                  <m:r>
                                    <a:rPr lang="da-DK" sz="1600" i="1">
                                      <a:latin typeface="Cambria Math" panose="02040503050406030204" pitchFamily="18" charset="0"/>
                                      <a:sym typeface="Wingdings" panose="05000000000000000000" pitchFamily="2" charset="2"/>
                                    </a:rPr>
                                    <m:t>𝑦</m:t>
                                  </m:r>
                                  <m:r>
                                    <a:rPr lang="da-DK" sz="1600" i="1">
                                      <a:latin typeface="Cambria Math" panose="02040503050406030204" pitchFamily="18" charset="0"/>
                                      <a:sym typeface="Wingdings" panose="05000000000000000000" pitchFamily="2" charset="2"/>
                                    </a:rPr>
                                    <m:t>(</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i="1">
                                          <a:latin typeface="Cambria Math" panose="02040503050406030204" pitchFamily="18" charset="0"/>
                                          <a:sym typeface="Wingdings" panose="05000000000000000000" pitchFamily="2" charset="2"/>
                                        </a:rPr>
                                        <m:t>1</m:t>
                                      </m:r>
                                    </m:sub>
                                  </m:sSub>
                                  <m:r>
                                    <a:rPr lang="da-DK" sz="1600" i="1">
                                      <a:latin typeface="Cambria Math" panose="02040503050406030204" pitchFamily="18" charset="0"/>
                                      <a:sym typeface="Wingdings" panose="05000000000000000000" pitchFamily="2" charset="2"/>
                                    </a:rPr>
                                    <m:t>,</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i="1">
                                          <a:latin typeface="Cambria Math" panose="02040503050406030204" pitchFamily="18" charset="0"/>
                                          <a:sym typeface="Wingdings" panose="05000000000000000000" pitchFamily="2" charset="2"/>
                                        </a:rPr>
                                        <m:t>2</m:t>
                                      </m:r>
                                    </m:sub>
                                  </m:sSub>
                                  <m:r>
                                    <a:rPr lang="da-DK" sz="1600" i="1">
                                      <a:latin typeface="Cambria Math" panose="02040503050406030204" pitchFamily="18" charset="0"/>
                                      <a:sym typeface="Wingdings" panose="05000000000000000000" pitchFamily="2" charset="2"/>
                                    </a:rPr>
                                    <m:t>)</m:t>
                                  </m:r>
                                </m:num>
                                <m:den>
                                  <m:r>
                                    <a:rPr lang="da-DK" sz="1600" i="1">
                                      <a:latin typeface="Cambria Math" panose="02040503050406030204" pitchFamily="18" charset="0"/>
                                      <a:sym typeface="Wingdings" panose="05000000000000000000" pitchFamily="2" charset="2"/>
                                    </a:rPr>
                                    <m:t>𝛿</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b="0" i="1" smtClean="0">
                                          <a:latin typeface="Cambria Math" panose="02040503050406030204" pitchFamily="18" charset="0"/>
                                          <a:sym typeface="Wingdings" panose="05000000000000000000" pitchFamily="2" charset="2"/>
                                        </a:rPr>
                                        <m:t>2</m:t>
                                      </m:r>
                                    </m:sub>
                                  </m:sSub>
                                </m:den>
                              </m:f>
                            </m:e>
                          </m:d>
                        </m:e>
                        <m:sup>
                          <m:r>
                            <a:rPr lang="da-DK" sz="1600" i="1">
                              <a:latin typeface="Cambria Math" panose="02040503050406030204" pitchFamily="18" charset="0"/>
                              <a:sym typeface="Wingdings" panose="05000000000000000000" pitchFamily="2" charset="2"/>
                            </a:rPr>
                            <m:t>2</m:t>
                          </m:r>
                        </m:sup>
                      </m:sSup>
                      <m:sSubSup>
                        <m:sSubSupPr>
                          <m:ctrlPr>
                            <a:rPr lang="da-DK" sz="1600" i="1">
                              <a:latin typeface="Cambria Math" panose="02040503050406030204" pitchFamily="18" charset="0"/>
                              <a:sym typeface="Wingdings" panose="05000000000000000000" pitchFamily="2" charset="2"/>
                            </a:rPr>
                          </m:ctrlPr>
                        </m:sSubSupPr>
                        <m:e>
                          <m:r>
                            <a:rPr lang="da-DK" sz="1600" i="1">
                              <a:latin typeface="Cambria Math" panose="02040503050406030204" pitchFamily="18" charset="0"/>
                              <a:sym typeface="Wingdings" panose="05000000000000000000" pitchFamily="2" charset="2"/>
                            </a:rPr>
                            <m:t>𝜎</m:t>
                          </m:r>
                        </m:e>
                        <m:sub>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b="0" i="1" smtClean="0">
                                  <a:latin typeface="Cambria Math" panose="02040503050406030204" pitchFamily="18" charset="0"/>
                                  <a:sym typeface="Wingdings" panose="05000000000000000000" pitchFamily="2" charset="2"/>
                                </a:rPr>
                                <m:t>2</m:t>
                              </m:r>
                            </m:sub>
                          </m:sSub>
                        </m:sub>
                        <m:sup>
                          <m:r>
                            <a:rPr lang="da-DK" sz="1600" i="1">
                              <a:latin typeface="Cambria Math" panose="02040503050406030204" pitchFamily="18" charset="0"/>
                              <a:sym typeface="Wingdings" panose="05000000000000000000" pitchFamily="2" charset="2"/>
                            </a:rPr>
                            <m:t>2</m:t>
                          </m:r>
                        </m:sup>
                      </m:sSubSup>
                      <m:r>
                        <a:rPr lang="da-DK" sz="1600" b="0" i="1" smtClean="0">
                          <a:latin typeface="Cambria Math" panose="02040503050406030204" pitchFamily="18" charset="0"/>
                          <a:sym typeface="Wingdings" panose="05000000000000000000" pitchFamily="2" charset="2"/>
                        </a:rPr>
                        <m:t>=</m:t>
                      </m:r>
                      <m:sSubSup>
                        <m:sSubSupPr>
                          <m:ctrlPr>
                            <a:rPr lang="da-DK" sz="1600" b="0" i="1" smtClean="0">
                              <a:latin typeface="Cambria Math" panose="02040503050406030204" pitchFamily="18" charset="0"/>
                              <a:sym typeface="Wingdings" panose="05000000000000000000" pitchFamily="2" charset="2"/>
                            </a:rPr>
                          </m:ctrlPr>
                        </m:sSubSupPr>
                        <m:e>
                          <m:r>
                            <a:rPr lang="da-DK" sz="1600" b="0" i="1" smtClean="0">
                              <a:latin typeface="Cambria Math" panose="02040503050406030204" pitchFamily="18" charset="0"/>
                              <a:sym typeface="Wingdings" panose="05000000000000000000" pitchFamily="2" charset="2"/>
                            </a:rPr>
                            <m:t>𝑥</m:t>
                          </m:r>
                        </m:e>
                        <m:sub>
                          <m:r>
                            <a:rPr lang="da-DK" sz="1600" b="0" i="1" smtClean="0">
                              <a:latin typeface="Cambria Math" panose="02040503050406030204" pitchFamily="18" charset="0"/>
                              <a:sym typeface="Wingdings" panose="05000000000000000000" pitchFamily="2" charset="2"/>
                            </a:rPr>
                            <m:t>2</m:t>
                          </m:r>
                        </m:sub>
                        <m:sup>
                          <m:r>
                            <a:rPr lang="da-DK" sz="1600" b="0" i="1" smtClean="0">
                              <a:latin typeface="Cambria Math" panose="02040503050406030204" pitchFamily="18" charset="0"/>
                              <a:sym typeface="Wingdings" panose="05000000000000000000" pitchFamily="2" charset="2"/>
                            </a:rPr>
                            <m:t>2</m:t>
                          </m:r>
                        </m:sup>
                      </m:sSubSup>
                      <m:r>
                        <a:rPr lang="da-DK" sz="1600" b="0" i="1" smtClean="0">
                          <a:latin typeface="Cambria Math" panose="02040503050406030204" pitchFamily="18" charset="0"/>
                          <a:sym typeface="Wingdings" panose="05000000000000000000" pitchFamily="2" charset="2"/>
                        </a:rPr>
                        <m:t>⋅</m:t>
                      </m:r>
                      <m:sSubSup>
                        <m:sSubSupPr>
                          <m:ctrlPr>
                            <a:rPr lang="da-DK" sz="1600" i="1">
                              <a:latin typeface="Cambria Math" panose="02040503050406030204" pitchFamily="18" charset="0"/>
                              <a:sym typeface="Wingdings" panose="05000000000000000000" pitchFamily="2" charset="2"/>
                            </a:rPr>
                          </m:ctrlPr>
                        </m:sSubSupPr>
                        <m:e>
                          <m:r>
                            <a:rPr lang="da-DK" sz="1600" i="1">
                              <a:latin typeface="Cambria Math" panose="02040503050406030204" pitchFamily="18" charset="0"/>
                              <a:sym typeface="Wingdings" panose="05000000000000000000" pitchFamily="2" charset="2"/>
                            </a:rPr>
                            <m:t>𝜎</m:t>
                          </m:r>
                        </m:e>
                        <m:sub>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i="1">
                                  <a:latin typeface="Cambria Math" panose="02040503050406030204" pitchFamily="18" charset="0"/>
                                  <a:sym typeface="Wingdings" panose="05000000000000000000" pitchFamily="2" charset="2"/>
                                </a:rPr>
                                <m:t>1</m:t>
                              </m:r>
                            </m:sub>
                          </m:sSub>
                        </m:sub>
                        <m:sup>
                          <m:r>
                            <a:rPr lang="da-DK" sz="1600" i="1">
                              <a:latin typeface="Cambria Math" panose="02040503050406030204" pitchFamily="18" charset="0"/>
                              <a:sym typeface="Wingdings" panose="05000000000000000000" pitchFamily="2" charset="2"/>
                            </a:rPr>
                            <m:t>2</m:t>
                          </m:r>
                        </m:sup>
                      </m:sSubSup>
                      <m:r>
                        <a:rPr lang="da-DK" sz="1600" b="0" i="1" smtClean="0">
                          <a:latin typeface="Cambria Math" panose="02040503050406030204" pitchFamily="18" charset="0"/>
                          <a:sym typeface="Wingdings" panose="05000000000000000000" pitchFamily="2" charset="2"/>
                        </a:rPr>
                        <m:t>+</m:t>
                      </m:r>
                      <m:sSubSup>
                        <m:sSubSupPr>
                          <m:ctrlPr>
                            <a:rPr lang="da-DK" sz="1600" i="1">
                              <a:latin typeface="Cambria Math" panose="02040503050406030204" pitchFamily="18" charset="0"/>
                              <a:sym typeface="Wingdings" panose="05000000000000000000" pitchFamily="2" charset="2"/>
                            </a:rPr>
                          </m:ctrlPr>
                        </m:sSubSupPr>
                        <m:e>
                          <m:r>
                            <a:rPr lang="da-DK" sz="1600" i="1">
                              <a:latin typeface="Cambria Math" panose="02040503050406030204" pitchFamily="18" charset="0"/>
                              <a:sym typeface="Wingdings" panose="05000000000000000000" pitchFamily="2" charset="2"/>
                            </a:rPr>
                            <m:t>𝑥</m:t>
                          </m:r>
                        </m:e>
                        <m:sub>
                          <m:r>
                            <a:rPr lang="da-DK" sz="1600" b="0" i="1" smtClean="0">
                              <a:latin typeface="Cambria Math" panose="02040503050406030204" pitchFamily="18" charset="0"/>
                              <a:sym typeface="Wingdings" panose="05000000000000000000" pitchFamily="2" charset="2"/>
                            </a:rPr>
                            <m:t>1</m:t>
                          </m:r>
                        </m:sub>
                        <m:sup>
                          <m:r>
                            <a:rPr lang="da-DK" sz="1600" i="1">
                              <a:latin typeface="Cambria Math" panose="02040503050406030204" pitchFamily="18" charset="0"/>
                              <a:sym typeface="Wingdings" panose="05000000000000000000" pitchFamily="2" charset="2"/>
                            </a:rPr>
                            <m:t>2</m:t>
                          </m:r>
                        </m:sup>
                      </m:sSubSup>
                      <m:r>
                        <a:rPr lang="da-DK" sz="1600" i="1">
                          <a:latin typeface="Cambria Math" panose="02040503050406030204" pitchFamily="18" charset="0"/>
                          <a:sym typeface="Wingdings" panose="05000000000000000000" pitchFamily="2" charset="2"/>
                        </a:rPr>
                        <m:t>⋅</m:t>
                      </m:r>
                      <m:sSubSup>
                        <m:sSubSupPr>
                          <m:ctrlPr>
                            <a:rPr lang="da-DK" sz="1600" i="1">
                              <a:latin typeface="Cambria Math" panose="02040503050406030204" pitchFamily="18" charset="0"/>
                              <a:sym typeface="Wingdings" panose="05000000000000000000" pitchFamily="2" charset="2"/>
                            </a:rPr>
                          </m:ctrlPr>
                        </m:sSubSupPr>
                        <m:e>
                          <m:r>
                            <a:rPr lang="da-DK" sz="1600" i="1">
                              <a:latin typeface="Cambria Math" panose="02040503050406030204" pitchFamily="18" charset="0"/>
                              <a:sym typeface="Wingdings" panose="05000000000000000000" pitchFamily="2" charset="2"/>
                            </a:rPr>
                            <m:t>𝜎</m:t>
                          </m:r>
                        </m:e>
                        <m:sub>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𝑥</m:t>
                              </m:r>
                            </m:e>
                            <m:sub>
                              <m:r>
                                <a:rPr lang="da-DK" sz="1600" b="0" i="1" smtClean="0">
                                  <a:latin typeface="Cambria Math" panose="02040503050406030204" pitchFamily="18" charset="0"/>
                                  <a:sym typeface="Wingdings" panose="05000000000000000000" pitchFamily="2" charset="2"/>
                                </a:rPr>
                                <m:t>2</m:t>
                              </m:r>
                            </m:sub>
                          </m:sSub>
                        </m:sub>
                        <m:sup>
                          <m:r>
                            <a:rPr lang="da-DK" sz="1600" i="1">
                              <a:latin typeface="Cambria Math" panose="02040503050406030204" pitchFamily="18" charset="0"/>
                              <a:sym typeface="Wingdings" panose="05000000000000000000" pitchFamily="2" charset="2"/>
                            </a:rPr>
                            <m:t>2</m:t>
                          </m:r>
                        </m:sup>
                      </m:sSubSup>
                    </m:oMath>
                  </m:oMathPara>
                </a14:m>
                <a:endParaRPr lang="en-US" sz="1600" dirty="0"/>
              </a:p>
              <a:p>
                <a:pPr lvl="1">
                  <a:buFont typeface="Arial" panose="020B0604020202020204" pitchFamily="34" charset="0"/>
                  <a:buChar char="•"/>
                </a:pPr>
                <a:r>
                  <a:rPr lang="en-US" sz="1600" dirty="0"/>
                  <a:t>Inserting numbers</a:t>
                </a:r>
              </a:p>
              <a:p>
                <a:pPr marL="216000" lvl="1" indent="0">
                  <a:buNone/>
                </a:pPr>
                <a14:m>
                  <m:oMathPara xmlns:m="http://schemas.openxmlformats.org/officeDocument/2006/math">
                    <m:oMathParaPr>
                      <m:jc m:val="centerGroup"/>
                    </m:oMathParaPr>
                    <m:oMath xmlns:m="http://schemas.openxmlformats.org/officeDocument/2006/math">
                      <m:sSub>
                        <m:sSubPr>
                          <m:ctrlPr>
                            <a:rPr lang="da-DK" sz="1600" i="1">
                              <a:latin typeface="Cambria Math" panose="02040503050406030204" pitchFamily="18" charset="0"/>
                              <a:sym typeface="Wingdings" panose="05000000000000000000" pitchFamily="2" charset="2"/>
                            </a:rPr>
                          </m:ctrlPr>
                        </m:sSubPr>
                        <m:e>
                          <m:sSup>
                            <m:sSupPr>
                              <m:ctrlPr>
                                <a:rPr lang="da-DK" sz="1600" i="1">
                                  <a:latin typeface="Cambria Math" panose="02040503050406030204" pitchFamily="18" charset="0"/>
                                  <a:sym typeface="Wingdings" panose="05000000000000000000" pitchFamily="2" charset="2"/>
                                </a:rPr>
                              </m:ctrlPr>
                            </m:sSupPr>
                            <m:e>
                              <m:r>
                                <a:rPr lang="da-DK" sz="1600" i="1">
                                  <a:latin typeface="Cambria Math" panose="02040503050406030204" pitchFamily="18" charset="0"/>
                                  <a:sym typeface="Wingdings" panose="05000000000000000000" pitchFamily="2" charset="2"/>
                                </a:rPr>
                                <m:t>𝜎</m:t>
                              </m:r>
                            </m:e>
                            <m:sup>
                              <m:r>
                                <a:rPr lang="da-DK" sz="1600" i="1">
                                  <a:latin typeface="Cambria Math" panose="02040503050406030204" pitchFamily="18" charset="0"/>
                                  <a:sym typeface="Wingdings" panose="05000000000000000000" pitchFamily="2" charset="2"/>
                                </a:rPr>
                                <m:t>2</m:t>
                              </m:r>
                            </m:sup>
                          </m:sSup>
                        </m:e>
                        <m:sub>
                          <m:r>
                            <a:rPr lang="da-DK" sz="1600" i="1">
                              <a:latin typeface="Cambria Math" panose="02040503050406030204" pitchFamily="18" charset="0"/>
                              <a:sym typeface="Wingdings" panose="05000000000000000000" pitchFamily="2" charset="2"/>
                            </a:rPr>
                            <m:t>𝑓</m:t>
                          </m:r>
                          <m:r>
                            <a:rPr lang="da-DK" sz="1600" i="1">
                              <a:latin typeface="Cambria Math" panose="02040503050406030204" pitchFamily="18" charset="0"/>
                              <a:sym typeface="Wingdings" panose="05000000000000000000" pitchFamily="2" charset="2"/>
                            </a:rPr>
                            <m:t>(</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𝑋</m:t>
                              </m:r>
                            </m:e>
                            <m:sub>
                              <m:r>
                                <a:rPr lang="da-DK" sz="1600" i="1">
                                  <a:latin typeface="Cambria Math" panose="02040503050406030204" pitchFamily="18" charset="0"/>
                                  <a:sym typeface="Wingdings" panose="05000000000000000000" pitchFamily="2" charset="2"/>
                                </a:rPr>
                                <m:t>1</m:t>
                              </m:r>
                            </m:sub>
                          </m:sSub>
                          <m:r>
                            <a:rPr lang="da-DK" sz="1600" i="1">
                              <a:latin typeface="Cambria Math" panose="02040503050406030204" pitchFamily="18" charset="0"/>
                              <a:sym typeface="Wingdings" panose="05000000000000000000" pitchFamily="2" charset="2"/>
                            </a:rPr>
                            <m:t>,</m:t>
                          </m:r>
                          <m:sSub>
                            <m:sSubPr>
                              <m:ctrlPr>
                                <a:rPr lang="da-DK" sz="1600" i="1">
                                  <a:latin typeface="Cambria Math" panose="02040503050406030204" pitchFamily="18" charset="0"/>
                                  <a:sym typeface="Wingdings" panose="05000000000000000000" pitchFamily="2" charset="2"/>
                                </a:rPr>
                              </m:ctrlPr>
                            </m:sSubPr>
                            <m:e>
                              <m:r>
                                <a:rPr lang="da-DK" sz="1600" i="1">
                                  <a:latin typeface="Cambria Math" panose="02040503050406030204" pitchFamily="18" charset="0"/>
                                  <a:sym typeface="Wingdings" panose="05000000000000000000" pitchFamily="2" charset="2"/>
                                </a:rPr>
                                <m:t>𝑋</m:t>
                              </m:r>
                            </m:e>
                            <m:sub>
                              <m:r>
                                <a:rPr lang="da-DK" sz="1600" i="1">
                                  <a:latin typeface="Cambria Math" panose="02040503050406030204" pitchFamily="18" charset="0"/>
                                  <a:sym typeface="Wingdings" panose="05000000000000000000" pitchFamily="2" charset="2"/>
                                </a:rPr>
                                <m:t>2</m:t>
                              </m:r>
                            </m:sub>
                          </m:sSub>
                          <m:r>
                            <a:rPr lang="da-DK" sz="1600" i="1">
                              <a:latin typeface="Cambria Math" panose="02040503050406030204" pitchFamily="18" charset="0"/>
                              <a:sym typeface="Wingdings" panose="05000000000000000000" pitchFamily="2" charset="2"/>
                            </a:rPr>
                            <m:t>)</m:t>
                          </m:r>
                        </m:sub>
                      </m:sSub>
                      <m:r>
                        <a:rPr lang="da-DK" sz="1600" i="1">
                          <a:latin typeface="Cambria Math" panose="02040503050406030204" pitchFamily="18" charset="0"/>
                          <a:sym typeface="Wingdings" panose="05000000000000000000" pitchFamily="2" charset="2"/>
                        </a:rPr>
                        <m:t>=</m:t>
                      </m:r>
                      <m:sSup>
                        <m:sSupPr>
                          <m:ctrlPr>
                            <a:rPr lang="da-DK" sz="1600" i="1">
                              <a:latin typeface="Cambria Math" panose="02040503050406030204" pitchFamily="18" charset="0"/>
                              <a:sym typeface="Wingdings" panose="05000000000000000000" pitchFamily="2" charset="2"/>
                            </a:rPr>
                          </m:ctrlPr>
                        </m:sSupPr>
                        <m:e>
                          <m:r>
                            <a:rPr lang="da-DK" sz="1600" i="1">
                              <a:latin typeface="Cambria Math" panose="02040503050406030204" pitchFamily="18" charset="0"/>
                              <a:sym typeface="Wingdings" panose="05000000000000000000" pitchFamily="2" charset="2"/>
                            </a:rPr>
                            <m:t>30</m:t>
                          </m:r>
                        </m:e>
                        <m:sup>
                          <m:r>
                            <a:rPr lang="da-DK" sz="1600" i="1">
                              <a:latin typeface="Cambria Math" panose="02040503050406030204" pitchFamily="18" charset="0"/>
                              <a:sym typeface="Wingdings" panose="05000000000000000000" pitchFamily="2" charset="2"/>
                            </a:rPr>
                            <m:t>2</m:t>
                          </m:r>
                        </m:sup>
                      </m:sSup>
                      <m:r>
                        <a:rPr lang="da-DK" sz="1600" i="1">
                          <a:latin typeface="Cambria Math" panose="02040503050406030204" pitchFamily="18" charset="0"/>
                          <a:sym typeface="Wingdings" panose="05000000000000000000" pitchFamily="2" charset="2"/>
                        </a:rPr>
                        <m:t>⋅</m:t>
                      </m:r>
                      <m:sSup>
                        <m:sSupPr>
                          <m:ctrlPr>
                            <a:rPr lang="da-DK" sz="1600" i="1">
                              <a:latin typeface="Cambria Math" panose="02040503050406030204" pitchFamily="18" charset="0"/>
                              <a:sym typeface="Wingdings" panose="05000000000000000000" pitchFamily="2" charset="2"/>
                            </a:rPr>
                          </m:ctrlPr>
                        </m:sSupPr>
                        <m:e>
                          <m:r>
                            <a:rPr lang="da-DK" sz="1600" i="1">
                              <a:latin typeface="Cambria Math" panose="02040503050406030204" pitchFamily="18" charset="0"/>
                              <a:sym typeface="Wingdings" panose="05000000000000000000" pitchFamily="2" charset="2"/>
                            </a:rPr>
                            <m:t>0.2</m:t>
                          </m:r>
                        </m:e>
                        <m:sup>
                          <m:r>
                            <a:rPr lang="da-DK" sz="1600" i="1">
                              <a:latin typeface="Cambria Math" panose="02040503050406030204" pitchFamily="18" charset="0"/>
                              <a:sym typeface="Wingdings" panose="05000000000000000000" pitchFamily="2" charset="2"/>
                            </a:rPr>
                            <m:t>2</m:t>
                          </m:r>
                        </m:sup>
                      </m:sSup>
                      <m:r>
                        <a:rPr lang="da-DK" sz="1600" i="1">
                          <a:latin typeface="Cambria Math" panose="02040503050406030204" pitchFamily="18" charset="0"/>
                          <a:sym typeface="Wingdings" panose="05000000000000000000" pitchFamily="2" charset="2"/>
                        </a:rPr>
                        <m:t>+</m:t>
                      </m:r>
                      <m:sSup>
                        <m:sSupPr>
                          <m:ctrlPr>
                            <a:rPr lang="da-DK" sz="1600" i="1">
                              <a:latin typeface="Cambria Math" panose="02040503050406030204" pitchFamily="18" charset="0"/>
                              <a:sym typeface="Wingdings" panose="05000000000000000000" pitchFamily="2" charset="2"/>
                            </a:rPr>
                          </m:ctrlPr>
                        </m:sSupPr>
                        <m:e>
                          <m:r>
                            <a:rPr lang="da-DK" sz="1600" i="1">
                              <a:latin typeface="Cambria Math" panose="02040503050406030204" pitchFamily="18" charset="0"/>
                              <a:sym typeface="Wingdings" panose="05000000000000000000" pitchFamily="2" charset="2"/>
                            </a:rPr>
                            <m:t>4</m:t>
                          </m:r>
                        </m:e>
                        <m:sup>
                          <m:r>
                            <a:rPr lang="da-DK" sz="1600" i="1">
                              <a:latin typeface="Cambria Math" panose="02040503050406030204" pitchFamily="18" charset="0"/>
                              <a:sym typeface="Wingdings" panose="05000000000000000000" pitchFamily="2" charset="2"/>
                            </a:rPr>
                            <m:t>2</m:t>
                          </m:r>
                        </m:sup>
                      </m:sSup>
                      <m:r>
                        <a:rPr lang="da-DK" sz="1600" i="1">
                          <a:latin typeface="Cambria Math" panose="02040503050406030204" pitchFamily="18" charset="0"/>
                          <a:sym typeface="Wingdings" panose="05000000000000000000" pitchFamily="2" charset="2"/>
                        </a:rPr>
                        <m:t>⋅</m:t>
                      </m:r>
                      <m:sSup>
                        <m:sSupPr>
                          <m:ctrlPr>
                            <a:rPr lang="da-DK" sz="1600" i="1">
                              <a:latin typeface="Cambria Math" panose="02040503050406030204" pitchFamily="18" charset="0"/>
                              <a:sym typeface="Wingdings" panose="05000000000000000000" pitchFamily="2" charset="2"/>
                            </a:rPr>
                          </m:ctrlPr>
                        </m:sSupPr>
                        <m:e>
                          <m:r>
                            <a:rPr lang="da-DK" sz="1600" i="1">
                              <a:latin typeface="Cambria Math" panose="02040503050406030204" pitchFamily="18" charset="0"/>
                              <a:sym typeface="Wingdings" panose="05000000000000000000" pitchFamily="2" charset="2"/>
                            </a:rPr>
                            <m:t>3.1</m:t>
                          </m:r>
                        </m:e>
                        <m:sup>
                          <m:r>
                            <a:rPr lang="da-DK" sz="1600" i="1">
                              <a:latin typeface="Cambria Math" panose="02040503050406030204" pitchFamily="18" charset="0"/>
                              <a:sym typeface="Wingdings" panose="05000000000000000000" pitchFamily="2" charset="2"/>
                            </a:rPr>
                            <m:t>2</m:t>
                          </m:r>
                        </m:sup>
                      </m:sSup>
                      <m:r>
                        <a:rPr lang="da-DK" sz="1600" b="0" i="1" smtClean="0">
                          <a:latin typeface="Cambria Math" panose="02040503050406030204" pitchFamily="18" charset="0"/>
                          <a:sym typeface="Wingdings" panose="05000000000000000000" pitchFamily="2" charset="2"/>
                        </a:rPr>
                        <m:t>=55.36 </m:t>
                      </m:r>
                      <m:r>
                        <a:rPr lang="da-DK" sz="16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da-DK" sz="16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da-DK" sz="1600" b="0" i="1" smtClean="0">
                              <a:latin typeface="Cambria Math" panose="02040503050406030204" pitchFamily="18" charset="0"/>
                              <a:ea typeface="Cambria Math" panose="02040503050406030204" pitchFamily="18" charset="0"/>
                              <a:sym typeface="Wingdings" panose="05000000000000000000" pitchFamily="2" charset="2"/>
                            </a:rPr>
                            <m:t>𝜎</m:t>
                          </m:r>
                        </m:e>
                        <m:sub>
                          <m:r>
                            <a:rPr lang="da-DK" sz="1600" b="0" i="1" smtClean="0">
                              <a:latin typeface="Cambria Math" panose="02040503050406030204" pitchFamily="18" charset="0"/>
                              <a:ea typeface="Cambria Math" panose="02040503050406030204" pitchFamily="18" charset="0"/>
                              <a:sym typeface="Wingdings" panose="05000000000000000000" pitchFamily="2" charset="2"/>
                            </a:rPr>
                            <m:t>𝑓</m:t>
                          </m:r>
                          <m:d>
                            <m:dPr>
                              <m:ctrlPr>
                                <a:rPr lang="da-DK" sz="1600"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da-DK" sz="16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da-DK" sz="1600" b="0" i="1" smtClean="0">
                                      <a:latin typeface="Cambria Math" panose="02040503050406030204" pitchFamily="18" charset="0"/>
                                      <a:ea typeface="Cambria Math" panose="02040503050406030204" pitchFamily="18" charset="0"/>
                                      <a:sym typeface="Wingdings" panose="05000000000000000000" pitchFamily="2" charset="2"/>
                                    </a:rPr>
                                    <m:t>𝑥</m:t>
                                  </m:r>
                                </m:e>
                                <m:sub>
                                  <m:r>
                                    <a:rPr lang="da-DK" sz="1600" b="0" i="1" smtClean="0">
                                      <a:latin typeface="Cambria Math" panose="02040503050406030204" pitchFamily="18" charset="0"/>
                                      <a:ea typeface="Cambria Math" panose="02040503050406030204" pitchFamily="18" charset="0"/>
                                      <a:sym typeface="Wingdings" panose="05000000000000000000" pitchFamily="2" charset="2"/>
                                    </a:rPr>
                                    <m:t>1</m:t>
                                  </m:r>
                                </m:sub>
                              </m:sSub>
                              <m:r>
                                <a:rPr lang="da-DK" sz="16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da-DK" sz="16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da-DK" sz="1600" b="0" i="1" smtClean="0">
                                      <a:latin typeface="Cambria Math" panose="02040503050406030204" pitchFamily="18" charset="0"/>
                                      <a:ea typeface="Cambria Math" panose="02040503050406030204" pitchFamily="18" charset="0"/>
                                      <a:sym typeface="Wingdings" panose="05000000000000000000" pitchFamily="2" charset="2"/>
                                    </a:rPr>
                                    <m:t>𝑥</m:t>
                                  </m:r>
                                </m:e>
                                <m:sub>
                                  <m:r>
                                    <a:rPr lang="da-DK" sz="1600" b="0" i="1" smtClean="0">
                                      <a:latin typeface="Cambria Math" panose="02040503050406030204" pitchFamily="18" charset="0"/>
                                      <a:ea typeface="Cambria Math" panose="02040503050406030204" pitchFamily="18" charset="0"/>
                                      <a:sym typeface="Wingdings" panose="05000000000000000000" pitchFamily="2" charset="2"/>
                                    </a:rPr>
                                    <m:t>2</m:t>
                                  </m:r>
                                </m:sub>
                              </m:sSub>
                            </m:e>
                          </m:d>
                        </m:sub>
                      </m:sSub>
                      <m:r>
                        <a:rPr lang="da-DK" sz="1600" b="0" i="1" smtClean="0">
                          <a:latin typeface="Cambria Math" panose="02040503050406030204" pitchFamily="18" charset="0"/>
                          <a:ea typeface="Cambria Math" panose="02040503050406030204" pitchFamily="18" charset="0"/>
                          <a:sym typeface="Wingdings" panose="05000000000000000000" pitchFamily="2" charset="2"/>
                        </a:rPr>
                        <m:t>=7.44</m:t>
                      </m:r>
                    </m:oMath>
                  </m:oMathPara>
                </a14:m>
                <a:endParaRPr lang="en-US" sz="1600" dirty="0"/>
              </a:p>
              <a:p>
                <a:pPr marL="216000" lvl="1" indent="0">
                  <a:buNone/>
                </a:pPr>
                <a:endParaRPr lang="en-US" sz="1600" dirty="0"/>
              </a:p>
              <a:p>
                <a:pPr lvl="1">
                  <a:buFont typeface="Arial" panose="020B0604020202020204" pitchFamily="34" charset="0"/>
                  <a:buChar char="•"/>
                </a:pPr>
                <a:r>
                  <a:rPr lang="en-US" sz="1600" dirty="0"/>
                  <a:t>Final result: </a:t>
                </a:r>
                <a14:m>
                  <m:oMath xmlns:m="http://schemas.openxmlformats.org/officeDocument/2006/math">
                    <m:r>
                      <m:rPr>
                        <m:sty m:val="p"/>
                      </m:rPr>
                      <a:rPr lang="da-DK" sz="1600" b="0" i="0" smtClean="0">
                        <a:latin typeface="Cambria Math" panose="02040503050406030204" pitchFamily="18" charset="0"/>
                        <a:ea typeface="Cambria Math" panose="02040503050406030204" pitchFamily="18" charset="0"/>
                      </a:rPr>
                      <m:t>y</m:t>
                    </m:r>
                    <m:r>
                      <a:rPr lang="da-DK" sz="1600" b="0" i="0" smtClean="0">
                        <a:latin typeface="Cambria Math" panose="02040503050406030204" pitchFamily="18" charset="0"/>
                        <a:ea typeface="Cambria Math" panose="02040503050406030204" pitchFamily="18" charset="0"/>
                      </a:rPr>
                      <m:t>=</m:t>
                    </m:r>
                    <m:r>
                      <a:rPr lang="da-DK" sz="1600" i="1">
                        <a:latin typeface="Cambria Math" panose="02040503050406030204" pitchFamily="18" charset="0"/>
                        <a:ea typeface="Cambria Math" panose="02040503050406030204" pitchFamily="18" charset="0"/>
                      </a:rPr>
                      <m:t>120</m:t>
                    </m:r>
                    <m:r>
                      <m:rPr>
                        <m:nor/>
                      </m:rPr>
                      <a:rPr lang="en-US" sz="1600" dirty="0" smtClean="0">
                        <a:latin typeface="Cambria Math" panose="02040503050406030204" pitchFamily="18" charset="0"/>
                        <a:ea typeface="Cambria Math" panose="02040503050406030204" pitchFamily="18" charset="0"/>
                      </a:rPr>
                      <m:t>±</m:t>
                    </m:r>
                    <m:r>
                      <m:rPr>
                        <m:nor/>
                      </m:rPr>
                      <a:rPr lang="da-DK" sz="1600" b="0" i="0" dirty="0" smtClean="0">
                        <a:latin typeface="Cambria Math" panose="02040503050406030204" pitchFamily="18" charset="0"/>
                        <a:ea typeface="Cambria Math" panose="02040503050406030204" pitchFamily="18" charset="0"/>
                      </a:rPr>
                      <m:t>7.44</m:t>
                    </m:r>
                  </m:oMath>
                </a14:m>
                <a:endParaRPr lang="en-US" sz="1600" dirty="0">
                  <a:latin typeface="Cambria Math" panose="02040503050406030204" pitchFamily="18" charset="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43" t="-1475" r="-1767" b="-2279"/>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17</a:t>
            </a:fld>
            <a:endParaRPr lang="en-GB" dirty="0"/>
          </a:p>
        </p:txBody>
      </p:sp>
    </p:spTree>
    <p:extLst>
      <p:ext uri="{BB962C8B-B14F-4D97-AF65-F5344CB8AC3E}">
        <p14:creationId xmlns:p14="http://schemas.microsoft.com/office/powerpoint/2010/main" val="150358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p:sp>
        <p:nvSpPr>
          <p:cNvPr id="3" name="Content Placeholder 2"/>
          <p:cNvSpPr>
            <a:spLocks noGrp="1"/>
          </p:cNvSpPr>
          <p:nvPr>
            <p:ph idx="1"/>
          </p:nvPr>
        </p:nvSpPr>
        <p:spPr/>
        <p:txBody>
          <a:bodyPr/>
          <a:lstStyle/>
          <a:p>
            <a:r>
              <a:rPr lang="en-US" dirty="0"/>
              <a:t>Calibration of measurements</a:t>
            </a:r>
          </a:p>
          <a:p>
            <a:pPr lvl="1">
              <a:buFont typeface="Arial" panose="020B0604020202020204" pitchFamily="34" charset="0"/>
              <a:buChar char="•"/>
            </a:pPr>
            <a:r>
              <a:rPr lang="en-US" dirty="0"/>
              <a:t>Equipment:</a:t>
            </a:r>
          </a:p>
          <a:p>
            <a:pPr lvl="2"/>
            <a:r>
              <a:rPr lang="en-US" dirty="0"/>
              <a:t>Use a </a:t>
            </a:r>
            <a:r>
              <a:rPr lang="en-US" dirty="0">
                <a:solidFill>
                  <a:srgbClr val="00B050"/>
                </a:solidFill>
              </a:rPr>
              <a:t>standard</a:t>
            </a:r>
            <a:r>
              <a:rPr lang="en-US" dirty="0"/>
              <a:t> to calibrate the equipment before usage</a:t>
            </a:r>
          </a:p>
          <a:p>
            <a:pPr lvl="2"/>
            <a:r>
              <a:rPr lang="en-US" dirty="0"/>
              <a:t>Test with </a:t>
            </a:r>
            <a:r>
              <a:rPr lang="en-US" dirty="0">
                <a:solidFill>
                  <a:srgbClr val="00B050"/>
                </a:solidFill>
              </a:rPr>
              <a:t>blanks </a:t>
            </a:r>
            <a:r>
              <a:rPr lang="en-US" dirty="0"/>
              <a:t>for contaminations</a:t>
            </a:r>
          </a:p>
          <a:p>
            <a:pPr lvl="1">
              <a:buFont typeface="Arial" panose="020B0604020202020204" pitchFamily="34" charset="0"/>
              <a:buChar char="•"/>
            </a:pPr>
            <a:r>
              <a:rPr lang="en-US" dirty="0"/>
              <a:t>Samples:</a:t>
            </a:r>
          </a:p>
          <a:p>
            <a:pPr lvl="2"/>
            <a:r>
              <a:rPr lang="en-US" dirty="0"/>
              <a:t>Make </a:t>
            </a:r>
            <a:r>
              <a:rPr lang="en-US" dirty="0">
                <a:solidFill>
                  <a:srgbClr val="00B050"/>
                </a:solidFill>
              </a:rPr>
              <a:t>replicates</a:t>
            </a:r>
          </a:p>
          <a:p>
            <a:pPr lvl="2"/>
            <a:r>
              <a:rPr lang="en-US" dirty="0"/>
              <a:t>Use </a:t>
            </a:r>
            <a:r>
              <a:rPr lang="en-US" dirty="0">
                <a:solidFill>
                  <a:srgbClr val="00B050"/>
                </a:solidFill>
              </a:rPr>
              <a:t>Quality control samples </a:t>
            </a:r>
            <a:r>
              <a:rPr lang="en-US" dirty="0"/>
              <a:t>of replicates</a:t>
            </a:r>
          </a:p>
          <a:p>
            <a:pPr lvl="2"/>
            <a:r>
              <a:rPr lang="en-US" dirty="0"/>
              <a:t>Calibrate for </a:t>
            </a:r>
            <a:r>
              <a:rPr lang="en-US" dirty="0">
                <a:solidFill>
                  <a:srgbClr val="00B050"/>
                </a:solidFill>
              </a:rPr>
              <a:t>batch to batch variations </a:t>
            </a:r>
          </a:p>
          <a:p>
            <a:pPr lvl="2"/>
            <a:endParaRPr lang="en-US" dirty="0"/>
          </a:p>
          <a:p>
            <a:pPr marL="216000" lvl="1" indent="0">
              <a:buNone/>
            </a:pPr>
            <a:r>
              <a:rPr lang="en-US" dirty="0"/>
              <a:t>Complete all of these steps and you have a solid measurement design. remember this for when you do your research, so many errors and or false conclusions can be avoided by doing the “boring” measurement design. </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18</a:t>
            </a:fld>
            <a:endParaRPr lang="en-GB" dirty="0"/>
          </a:p>
        </p:txBody>
      </p:sp>
    </p:spTree>
    <p:extLst>
      <p:ext uri="{BB962C8B-B14F-4D97-AF65-F5344CB8AC3E}">
        <p14:creationId xmlns:p14="http://schemas.microsoft.com/office/powerpoint/2010/main" val="302440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Density functions </a:t>
            </a:r>
            <a:br>
              <a:rPr lang="en-GB"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Definition: A mathematical function which maps the probability of a given value or sample being present within a sample space. </a:t>
                </a:r>
              </a:p>
              <a:p>
                <a:endParaRPr lang="en-US" dirty="0"/>
              </a:p>
              <a:p>
                <a:r>
                  <a:rPr lang="en-US" dirty="0"/>
                  <a:t>Probability density function (PDF) attributes:</a:t>
                </a:r>
              </a:p>
              <a:p>
                <a:pPr lvl="1">
                  <a:buFont typeface="Arial" panose="020B0604020202020204" pitchFamily="34" charset="0"/>
                  <a:buChar char="•"/>
                </a:pPr>
                <a:r>
                  <a:rPr lang="en-US" dirty="0"/>
                  <a:t>Total area of 1</a:t>
                </a:r>
              </a:p>
              <a:p>
                <a:pPr lvl="1">
                  <a:buFont typeface="Arial" panose="020B0604020202020204" pitchFamily="34" charset="0"/>
                  <a:buChar char="•"/>
                </a:pPr>
                <a:r>
                  <a:rPr lang="en-US" dirty="0"/>
                  <a:t>The derivate of the pdf is used to calculate probability</a:t>
                </a:r>
              </a:p>
              <a:p>
                <a:pPr lvl="1">
                  <a:buFont typeface="Arial" panose="020B0604020202020204" pitchFamily="34" charset="0"/>
                  <a:buChar char="•"/>
                </a:pPr>
                <a:r>
                  <a:rPr lang="en-US" dirty="0"/>
                  <a:t>Continuous functions</a:t>
                </a:r>
              </a:p>
              <a:p>
                <a:pPr lvl="1">
                  <a:buFont typeface="Arial" panose="020B0604020202020204" pitchFamily="34" charset="0"/>
                  <a:buChar char="•"/>
                </a:pPr>
                <a:r>
                  <a:rPr lang="en-US" dirty="0"/>
                  <a:t>There are more but left out here</a:t>
                </a:r>
              </a:p>
              <a:p>
                <a:pPr lvl="1">
                  <a:buFont typeface="Arial" panose="020B0604020202020204" pitchFamily="34" charset="0"/>
                  <a:buChar char="•"/>
                </a:pPr>
                <a:endParaRPr lang="en-US" dirty="0"/>
              </a:p>
              <a:p>
                <a:pPr>
                  <a:buFont typeface="Arial" panose="020B0604020202020204" pitchFamily="34" charset="0"/>
                  <a:buChar char="•"/>
                </a:pPr>
                <a:r>
                  <a:rPr lang="en-US" dirty="0"/>
                  <a:t>Important continuous density functions:</a:t>
                </a:r>
              </a:p>
              <a:p>
                <a:pPr lvl="1">
                  <a:buFont typeface="Arial" panose="020B0604020202020204" pitchFamily="34" charset="0"/>
                  <a:buChar char="•"/>
                </a:pPr>
                <a:r>
                  <a:rPr lang="en-US" dirty="0"/>
                  <a:t>Normal distribution</a:t>
                </a:r>
              </a:p>
              <a:p>
                <a:pPr lvl="1">
                  <a:buFont typeface="Arial" panose="020B0604020202020204" pitchFamily="34" charset="0"/>
                  <a:buChar char="•"/>
                </a:pPr>
                <a:r>
                  <a:rPr lang="en-US" dirty="0"/>
                  <a:t>T-distribution</a:t>
                </a:r>
              </a:p>
              <a:p>
                <a:pPr lvl="1">
                  <a:buFont typeface="Arial" panose="020B0604020202020204" pitchFamily="34" charset="0"/>
                  <a:buChar char="•"/>
                </a:pPr>
                <a14:m>
                  <m:oMath xmlns:m="http://schemas.openxmlformats.org/officeDocument/2006/math">
                    <m:sSup>
                      <m:sSupPr>
                        <m:ctrlPr>
                          <a:rPr lang="da-DK" b="0" i="1" smtClean="0">
                            <a:latin typeface="Cambria Math" panose="02040503050406030204" pitchFamily="18" charset="0"/>
                          </a:rPr>
                        </m:ctrlPr>
                      </m:sSupPr>
                      <m:e>
                        <m:r>
                          <a:rPr lang="da-DK" b="0" i="1" smtClean="0">
                            <a:latin typeface="Cambria Math" panose="02040503050406030204" pitchFamily="18" charset="0"/>
                          </a:rPr>
                          <m:t>𝜒</m:t>
                        </m:r>
                      </m:e>
                      <m:sup>
                        <m:r>
                          <a:rPr lang="da-DK" b="0" i="1" smtClean="0">
                            <a:latin typeface="Cambria Math" panose="02040503050406030204" pitchFamily="18" charset="0"/>
                          </a:rPr>
                          <m:t>2</m:t>
                        </m:r>
                      </m:sup>
                    </m:sSup>
                  </m:oMath>
                </a14:m>
                <a:r>
                  <a:rPr lang="en-US" dirty="0"/>
                  <a:t>-distribution</a:t>
                </a:r>
              </a:p>
              <a:p>
                <a:pPr lvl="1">
                  <a:buFont typeface="Arial" panose="020B0604020202020204" pitchFamily="34" charset="0"/>
                  <a:buChar char="•"/>
                </a:pPr>
                <a:r>
                  <a:rPr lang="en-US" dirty="0"/>
                  <a:t>F-distribution</a:t>
                </a:r>
              </a:p>
              <a:p>
                <a:pPr marL="0" indent="0">
                  <a:buNone/>
                </a:pPr>
                <a:endParaRPr lang="en-US" dirty="0"/>
              </a:p>
              <a:p>
                <a:endParaRPr lang="en-US" dirty="0"/>
              </a:p>
              <a:p>
                <a:pPr marL="0" indent="0">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r="-1113" b="-2011"/>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19</a:t>
            </a:fld>
            <a:endParaRPr lang="en-GB"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9053"/>
          <a:stretch/>
        </p:blipFill>
        <p:spPr>
          <a:xfrm>
            <a:off x="7265920" y="3265648"/>
            <a:ext cx="3817726" cy="2952328"/>
          </a:xfrm>
          <a:prstGeom prst="rect">
            <a:avLst/>
          </a:prstGeom>
        </p:spPr>
      </p:pic>
    </p:spTree>
    <p:extLst>
      <p:ext uri="{BB962C8B-B14F-4D97-AF65-F5344CB8AC3E}">
        <p14:creationId xmlns:p14="http://schemas.microsoft.com/office/powerpoint/2010/main" val="428352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Statistics 101</a:t>
            </a:r>
            <a:br>
              <a:rPr lang="en-GB" dirty="0"/>
            </a:br>
            <a:r>
              <a:rPr lang="en-GB" sz="1800" dirty="0"/>
              <a:t>by Mathies Brinks Sørensen (PhD candidate)</a:t>
            </a:r>
            <a:endParaRPr lang="en-GB" dirty="0"/>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Course </a:t>
            </a:r>
            <a:r>
              <a:rPr lang="en-US" dirty="0"/>
              <a:t>26301</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T-distribution and hypothesis testing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Defining a hypothesis</a:t>
                </a:r>
              </a:p>
              <a:p>
                <a:pPr lvl="2"/>
                <a:r>
                  <a:rPr lang="en-US" dirty="0"/>
                  <a:t>A hypothesis set up for a continues one sample outcome can be defined as: </a:t>
                </a:r>
              </a:p>
              <a:p>
                <a:pPr marL="417600" lvl="2"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𝐻</m:t>
                      </m:r>
                      <m:r>
                        <a:rPr lang="da-DK" b="0" i="1" smtClean="0">
                          <a:latin typeface="Cambria Math" panose="02040503050406030204" pitchFamily="18" charset="0"/>
                        </a:rPr>
                        <m:t>0:</m:t>
                      </m:r>
                      <m:r>
                        <a:rPr lang="da-DK" b="0" i="1" smtClean="0">
                          <a:latin typeface="Cambria Math" panose="02040503050406030204" pitchFamily="18" charset="0"/>
                        </a:rPr>
                        <m:t>𝜇</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0</m:t>
                          </m:r>
                        </m:sub>
                      </m:sSub>
                    </m:oMath>
                  </m:oMathPara>
                </a14:m>
                <a:endParaRPr lang="en-US" dirty="0"/>
              </a:p>
              <a:p>
                <a:pPr marL="417600" lvl="2"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𝐻</m:t>
                      </m:r>
                      <m:r>
                        <a:rPr lang="da-DK" b="0" i="1" smtClean="0">
                          <a:latin typeface="Cambria Math" panose="02040503050406030204" pitchFamily="18" charset="0"/>
                        </a:rPr>
                        <m:t>1:</m:t>
                      </m:r>
                      <m:r>
                        <a:rPr lang="da-DK" b="0" i="1" smtClean="0">
                          <a:latin typeface="Cambria Math" panose="02040503050406030204" pitchFamily="18" charset="0"/>
                        </a:rPr>
                        <m:t>𝜇</m:t>
                      </m:r>
                      <m:r>
                        <a:rPr lang="da-DK" b="0" i="1" smtClean="0">
                          <a:latin typeface="Cambria Math" panose="02040503050406030204" pitchFamily="18" charset="0"/>
                          <a:ea typeface="Cambria Math" panose="02040503050406030204" pitchFamily="18" charset="0"/>
                        </a:rPr>
                        <m:t>≠</m:t>
                      </m:r>
                      <m:sSub>
                        <m:sSubPr>
                          <m:ctrlPr>
                            <a:rPr lang="da-DK" b="0" i="1" smtClean="0">
                              <a:latin typeface="Cambria Math" panose="02040503050406030204" pitchFamily="18" charset="0"/>
                              <a:ea typeface="Cambria Math" panose="02040503050406030204" pitchFamily="18" charset="0"/>
                            </a:rPr>
                          </m:ctrlPr>
                        </m:sSubPr>
                        <m:e>
                          <m:r>
                            <a:rPr lang="da-DK" b="0" i="1" smtClean="0">
                              <a:latin typeface="Cambria Math" panose="02040503050406030204" pitchFamily="18" charset="0"/>
                              <a:ea typeface="Cambria Math" panose="02040503050406030204" pitchFamily="18" charset="0"/>
                            </a:rPr>
                            <m:t>𝜇</m:t>
                          </m:r>
                        </m:e>
                        <m:sub>
                          <m:r>
                            <a:rPr lang="da-DK" b="0" i="1" smtClean="0">
                              <a:latin typeface="Cambria Math" panose="02040503050406030204" pitchFamily="18" charset="0"/>
                              <a:ea typeface="Cambria Math" panose="02040503050406030204" pitchFamily="18" charset="0"/>
                            </a:rPr>
                            <m:t>0</m:t>
                          </m:r>
                        </m:sub>
                      </m:sSub>
                    </m:oMath>
                  </m:oMathPara>
                </a14:m>
                <a:endParaRPr lang="en-US" dirty="0"/>
              </a:p>
              <a:p>
                <a:pPr marL="417600" lvl="2" indent="0">
                  <a:buNone/>
                </a:pPr>
                <a:r>
                  <a:rPr lang="en-US" dirty="0"/>
                  <a:t>H0 is a null hypothesis and H1 is the alternative hypothesis, it can be tweaked to include “greater than” or “less than” statement as well. The </a:t>
                </a:r>
                <a14:m>
                  <m:oMath xmlns:m="http://schemas.openxmlformats.org/officeDocument/2006/math">
                    <m:sSub>
                      <m:sSubPr>
                        <m:ctrlPr>
                          <a:rPr lang="da-DK" i="1">
                            <a:latin typeface="Cambria Math" panose="02040503050406030204" pitchFamily="18" charset="0"/>
                          </a:rPr>
                        </m:ctrlPr>
                      </m:sSubPr>
                      <m:e>
                        <m:r>
                          <a:rPr lang="da-DK" i="1">
                            <a:latin typeface="Cambria Math" panose="02040503050406030204" pitchFamily="18" charset="0"/>
                          </a:rPr>
                          <m:t>𝜇</m:t>
                        </m:r>
                      </m:e>
                      <m:sub>
                        <m:r>
                          <a:rPr lang="da-DK" i="1">
                            <a:latin typeface="Cambria Math" panose="02040503050406030204" pitchFamily="18" charset="0"/>
                          </a:rPr>
                          <m:t>0</m:t>
                        </m:r>
                      </m:sub>
                    </m:sSub>
                  </m:oMath>
                </a14:m>
                <a:r>
                  <a:rPr lang="en-US" dirty="0"/>
                  <a:t> is the value of interest and the </a:t>
                </a:r>
                <a14:m>
                  <m:oMath xmlns:m="http://schemas.openxmlformats.org/officeDocument/2006/math">
                    <m:r>
                      <a:rPr lang="da-DK" i="1">
                        <a:latin typeface="Cambria Math" panose="02040503050406030204" pitchFamily="18" charset="0"/>
                      </a:rPr>
                      <m:t>𝜇</m:t>
                    </m:r>
                  </m:oMath>
                </a14:m>
                <a:r>
                  <a:rPr lang="en-US" dirty="0"/>
                  <a:t> refers to the mean </a:t>
                </a:r>
              </a:p>
              <a:p>
                <a:endParaRPr lang="en-US" dirty="0"/>
              </a:p>
              <a:p>
                <a:r>
                  <a:rPr lang="en-US" dirty="0"/>
                  <a:t>Significance level: we want to be able to test if a hypothesis can be rejected given a certain thresholds. Normally one sets this to </a:t>
                </a:r>
                <a14:m>
                  <m:oMath xmlns:m="http://schemas.openxmlformats.org/officeDocument/2006/math">
                    <m:r>
                      <a:rPr lang="da-DK" b="0" i="1" smtClean="0">
                        <a:latin typeface="Cambria Math" panose="02040503050406030204" pitchFamily="18" charset="0"/>
                      </a:rPr>
                      <m:t>𝛼</m:t>
                    </m:r>
                    <m:r>
                      <a:rPr lang="da-DK" b="0" i="1" smtClean="0">
                        <a:latin typeface="Cambria Math" panose="02040503050406030204" pitchFamily="18" charset="0"/>
                      </a:rPr>
                      <m:t>=0.05</m:t>
                    </m:r>
                    <m:r>
                      <a:rPr lang="da-DK" b="0" i="0" smtClean="0">
                        <a:latin typeface="Cambria Math" panose="02040503050406030204" pitchFamily="18" charset="0"/>
                      </a:rPr>
                      <m:t>,</m:t>
                    </m:r>
                  </m:oMath>
                </a14:m>
                <a:r>
                  <a:rPr lang="en-US" dirty="0"/>
                  <a:t> this threshold is meaningless! </a:t>
                </a:r>
              </a:p>
              <a:p>
                <a:endParaRPr lang="en-US" dirty="0"/>
              </a:p>
              <a:p>
                <a:r>
                  <a:rPr lang="en-US" dirty="0"/>
                  <a:t>Rejecting or accepting a hypothesis </a:t>
                </a:r>
              </a:p>
              <a:p>
                <a:pPr lvl="1">
                  <a:buFont typeface="Arial" panose="020B0604020202020204" pitchFamily="34" charset="0"/>
                  <a:buChar char="•"/>
                </a:pPr>
                <a:r>
                  <a:rPr lang="en-US" dirty="0"/>
                  <a:t>If a p-value produced by a hypothesis test is less than </a:t>
                </a:r>
                <a14:m>
                  <m:oMath xmlns:m="http://schemas.openxmlformats.org/officeDocument/2006/math">
                    <m:r>
                      <a:rPr lang="da-DK" b="0" i="1" smtClean="0">
                        <a:latin typeface="Cambria Math" panose="02040503050406030204" pitchFamily="18" charset="0"/>
                      </a:rPr>
                      <m:t>𝛼</m:t>
                    </m:r>
                  </m:oMath>
                </a14:m>
                <a:r>
                  <a:rPr lang="en-US" dirty="0"/>
                  <a:t> we can reject a null hypothesis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r="-137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20</a:t>
            </a:fld>
            <a:endParaRPr lang="en-GB" dirty="0"/>
          </a:p>
        </p:txBody>
      </p:sp>
    </p:spTree>
    <p:extLst>
      <p:ext uri="{BB962C8B-B14F-4D97-AF65-F5344CB8AC3E}">
        <p14:creationId xmlns:p14="http://schemas.microsoft.com/office/powerpoint/2010/main" val="78266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T-distribution and hypothesis testing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One sample worked example</a:t>
                </a:r>
              </a:p>
              <a:p>
                <a:pPr lvl="1">
                  <a:buFont typeface="Arial" panose="020B0604020202020204" pitchFamily="34" charset="0"/>
                  <a:buChar char="•"/>
                </a:pPr>
                <a:r>
                  <a:rPr lang="en-US" dirty="0"/>
                  <a:t>Goal: investigate if there is a difference of the effect in sleeping pills. A set of tests persons participated in the study of pill A and B and recorded the difference in sleeping hours using pill A and B</a:t>
                </a:r>
              </a:p>
              <a:p>
                <a:pPr marL="216000" lvl="1"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𝐻</m:t>
                      </m:r>
                      <m:r>
                        <a:rPr lang="da-DK" b="0" i="1" smtClean="0">
                          <a:latin typeface="Cambria Math" panose="02040503050406030204" pitchFamily="18" charset="0"/>
                        </a:rPr>
                        <m:t>0:0=</m:t>
                      </m:r>
                      <m:r>
                        <a:rPr lang="da-DK" b="0" i="1" smtClean="0">
                          <a:latin typeface="Cambria Math" panose="02040503050406030204" pitchFamily="18" charset="0"/>
                        </a:rPr>
                        <m:t>𝜇</m:t>
                      </m:r>
                    </m:oMath>
                  </m:oMathPara>
                </a14:m>
                <a:endParaRPr lang="da-DK" b="0" dirty="0"/>
              </a:p>
              <a:p>
                <a:pPr marL="216000" lvl="1"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𝐻</m:t>
                      </m:r>
                      <m:r>
                        <a:rPr lang="da-DK" b="0" i="1" smtClean="0">
                          <a:latin typeface="Cambria Math" panose="02040503050406030204" pitchFamily="18" charset="0"/>
                        </a:rPr>
                        <m:t>1:0≠</m:t>
                      </m:r>
                      <m:r>
                        <a:rPr lang="da-DK" b="0" i="1" smtClean="0">
                          <a:latin typeface="Cambria Math" panose="02040503050406030204" pitchFamily="18" charset="0"/>
                        </a:rPr>
                        <m:t>𝜇</m:t>
                      </m:r>
                    </m:oMath>
                  </m:oMathPara>
                </a14:m>
                <a:endParaRPr lang="en-US" dirty="0"/>
              </a:p>
              <a:p>
                <a:pPr lvl="1">
                  <a:buFont typeface="Arial" panose="020B0604020202020204" pitchFamily="34" charset="0"/>
                  <a:buChar char="•"/>
                </a:pPr>
                <a:r>
                  <a:rPr lang="en-US" dirty="0"/>
                  <a:t>Collect the data, results: 25 samples with a mean difference of 1.5 hours and standard error of 0.2 hours</a:t>
                </a:r>
              </a:p>
              <a:p>
                <a:pPr lvl="1">
                  <a:buFont typeface="Arial" panose="020B0604020202020204" pitchFamily="34" charset="0"/>
                  <a:buChar char="•"/>
                </a:pPr>
                <a:r>
                  <a:rPr lang="en-US" dirty="0"/>
                  <a:t>Calculate the test statistics:</a:t>
                </a:r>
              </a:p>
              <a:p>
                <a:pPr marL="216000" lvl="1" indent="0" algn="ctr">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𝑡</m:t>
                          </m:r>
                        </m:e>
                        <m:sub>
                          <m:r>
                            <a:rPr lang="da-DK" b="0" i="1" smtClean="0">
                              <a:latin typeface="Cambria Math" panose="02040503050406030204" pitchFamily="18" charset="0"/>
                            </a:rPr>
                            <m:t>0</m:t>
                          </m:r>
                        </m:sub>
                      </m:sSub>
                      <m:r>
                        <a:rPr lang="da-DK" b="0" i="1" smtClean="0">
                          <a:latin typeface="Cambria Math" panose="02040503050406030204" pitchFamily="18" charset="0"/>
                        </a:rPr>
                        <m:t>=</m:t>
                      </m:r>
                      <m:f>
                        <m:fPr>
                          <m:ctrlPr>
                            <a:rPr lang="da-DK" b="0" i="1" smtClean="0">
                              <a:latin typeface="Cambria Math" panose="02040503050406030204" pitchFamily="18" charset="0"/>
                            </a:rPr>
                          </m:ctrlPr>
                        </m:fPr>
                        <m:num>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𝑥</m:t>
                              </m:r>
                            </m:e>
                          </m:acc>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0</m:t>
                              </m:r>
                            </m:sub>
                          </m:sSub>
                        </m:num>
                        <m:den>
                          <m:r>
                            <a:rPr lang="da-DK" b="0" i="1" smtClean="0">
                              <a:latin typeface="Cambria Math" panose="02040503050406030204" pitchFamily="18" charset="0"/>
                            </a:rPr>
                            <m:t>𝑠</m:t>
                          </m:r>
                          <m:r>
                            <a:rPr lang="da-DK" b="0" i="1" smtClean="0">
                              <a:latin typeface="Cambria Math" panose="02040503050406030204" pitchFamily="18" charset="0"/>
                            </a:rPr>
                            <m:t>/√</m:t>
                          </m:r>
                          <m:r>
                            <a:rPr lang="da-DK" b="0" i="1" smtClean="0">
                              <a:latin typeface="Cambria Math" panose="02040503050406030204" pitchFamily="18" charset="0"/>
                            </a:rPr>
                            <m:t>𝑛</m:t>
                          </m:r>
                        </m:den>
                      </m:f>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b="0" i="1" smtClean="0">
                              <a:latin typeface="Cambria Math" panose="02040503050406030204" pitchFamily="18" charset="0"/>
                            </a:rPr>
                            <m:t>1.5−0.0</m:t>
                          </m:r>
                        </m:num>
                        <m:den>
                          <m:r>
                            <a:rPr lang="da-DK" b="0" i="1" smtClean="0">
                              <a:latin typeface="Cambria Math" panose="02040503050406030204" pitchFamily="18" charset="0"/>
                            </a:rPr>
                            <m:t>0.2/√25</m:t>
                          </m:r>
                        </m:den>
                      </m:f>
                      <m:r>
                        <a:rPr lang="da-DK" b="0" i="1" smtClean="0">
                          <a:latin typeface="Cambria Math" panose="02040503050406030204" pitchFamily="18" charset="0"/>
                        </a:rPr>
                        <m:t>=37.50</m:t>
                      </m:r>
                    </m:oMath>
                  </m:oMathPara>
                </a14:m>
                <a:endParaRPr lang="en-US" dirty="0"/>
              </a:p>
              <a:p>
                <a:pPr lvl="1">
                  <a:buFont typeface="Arial" panose="020B0604020202020204" pitchFamily="34" charset="0"/>
                  <a:buChar char="•"/>
                </a:pPr>
                <a:r>
                  <a:rPr lang="en-US" dirty="0"/>
                  <a:t>Calculate the p-value:</a:t>
                </a:r>
              </a:p>
              <a:p>
                <a:pPr marL="216000" lvl="1" indent="0" algn="ctr">
                  <a:buNone/>
                </a:pPr>
                <a14:m>
                  <m:oMath xmlns:m="http://schemas.openxmlformats.org/officeDocument/2006/math">
                    <m:r>
                      <a:rPr lang="da-DK" b="0" i="1" smtClean="0">
                        <a:latin typeface="Cambria Math" panose="02040503050406030204" pitchFamily="18" charset="0"/>
                      </a:rPr>
                      <m:t>𝑝</m:t>
                    </m:r>
                    <m:r>
                      <a:rPr lang="da-DK" b="0" i="1" smtClean="0">
                        <a:latin typeface="Cambria Math" panose="02040503050406030204" pitchFamily="18" charset="0"/>
                      </a:rPr>
                      <m:t>=2</m:t>
                    </m:r>
                    <m:r>
                      <a:rPr lang="da-DK" b="0" i="1" smtClean="0">
                        <a:latin typeface="Cambria Math" panose="02040503050406030204" pitchFamily="18" charset="0"/>
                      </a:rPr>
                      <m:t>𝑃</m:t>
                    </m:r>
                    <m:r>
                      <a:rPr lang="da-DK" b="0" i="1" smtClean="0">
                        <a:latin typeface="Cambria Math" panose="02040503050406030204" pitchFamily="18" charset="0"/>
                      </a:rPr>
                      <m:t>(</m:t>
                    </m:r>
                    <m:r>
                      <a:rPr lang="da-DK" b="0" i="1" smtClean="0">
                        <a:latin typeface="Cambria Math" panose="02040503050406030204" pitchFamily="18" charset="0"/>
                      </a:rPr>
                      <m:t>𝑇</m:t>
                    </m:r>
                    <m:r>
                      <a:rPr lang="da-DK" b="0" i="1" smtClean="0">
                        <a:latin typeface="Cambria Math" panose="02040503050406030204" pitchFamily="18" charset="0"/>
                      </a:rPr>
                      <m:t>&gt;</m:t>
                    </m:r>
                    <m:d>
                      <m:dPr>
                        <m:begChr m:val="|"/>
                        <m:endChr m:val="|"/>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𝑡</m:t>
                            </m:r>
                          </m:e>
                          <m:sub>
                            <m:r>
                              <a:rPr lang="da-DK" b="0" i="1" smtClean="0">
                                <a:latin typeface="Cambria Math" panose="02040503050406030204" pitchFamily="18" charset="0"/>
                              </a:rPr>
                              <m:t>0</m:t>
                            </m:r>
                          </m:sub>
                        </m:sSub>
                      </m:e>
                    </m:d>
                    <m:r>
                      <a:rPr lang="da-DK" b="0" i="1" smtClean="0">
                        <a:latin typeface="Cambria Math" panose="02040503050406030204" pitchFamily="18" charset="0"/>
                      </a:rPr>
                      <m:t>)=</m:t>
                    </m:r>
                  </m:oMath>
                </a14:m>
                <a:r>
                  <a:rPr lang="en-US" dirty="0"/>
                  <a:t> </a:t>
                </a:r>
                <a14:m>
                  <m:oMath xmlns:m="http://schemas.openxmlformats.org/officeDocument/2006/math">
                    <m:r>
                      <a:rPr lang="da-DK" b="0" i="0" smtClean="0">
                        <a:latin typeface="Cambria Math" panose="02040503050406030204" pitchFamily="18" charset="0"/>
                      </a:rPr>
                      <m:t>2</m:t>
                    </m:r>
                    <m:r>
                      <a:rPr lang="da-DK" i="1">
                        <a:latin typeface="Cambria Math" panose="02040503050406030204" pitchFamily="18" charset="0"/>
                      </a:rPr>
                      <m:t>𝑃</m:t>
                    </m:r>
                    <m:d>
                      <m:dPr>
                        <m:ctrlPr>
                          <a:rPr lang="da-DK" i="1">
                            <a:latin typeface="Cambria Math" panose="02040503050406030204" pitchFamily="18" charset="0"/>
                          </a:rPr>
                        </m:ctrlPr>
                      </m:dPr>
                      <m:e>
                        <m:r>
                          <a:rPr lang="da-DK" i="1">
                            <a:latin typeface="Cambria Math" panose="02040503050406030204" pitchFamily="18" charset="0"/>
                          </a:rPr>
                          <m:t>𝑇</m:t>
                        </m:r>
                        <m:r>
                          <a:rPr lang="da-DK" i="1">
                            <a:latin typeface="Cambria Math" panose="02040503050406030204" pitchFamily="18" charset="0"/>
                          </a:rPr>
                          <m:t>&gt;</m:t>
                        </m:r>
                        <m:d>
                          <m:dPr>
                            <m:begChr m:val="|"/>
                            <m:endChr m:val="|"/>
                            <m:ctrlPr>
                              <a:rPr lang="da-DK" i="1">
                                <a:latin typeface="Cambria Math" panose="02040503050406030204" pitchFamily="18" charset="0"/>
                              </a:rPr>
                            </m:ctrlPr>
                          </m:dPr>
                          <m:e>
                            <m:r>
                              <a:rPr lang="da-DK" b="0" i="1" smtClean="0">
                                <a:latin typeface="Cambria Math" panose="02040503050406030204" pitchFamily="18" charset="0"/>
                              </a:rPr>
                              <m:t>0.42</m:t>
                            </m:r>
                          </m:e>
                        </m:d>
                      </m:e>
                    </m:d>
                    <m:r>
                      <a:rPr lang="da-DK" i="1">
                        <a:latin typeface="Cambria Math" panose="02040503050406030204" pitchFamily="18" charset="0"/>
                      </a:rPr>
                      <m:t>=</m:t>
                    </m:r>
                    <m:r>
                      <a:rPr lang="da-DK" b="0" i="1" smtClean="0">
                        <a:latin typeface="Cambria Math" panose="02040503050406030204" pitchFamily="18" charset="0"/>
                      </a:rPr>
                      <m:t>0</m:t>
                    </m:r>
                  </m:oMath>
                </a14:m>
                <a:endParaRPr lang="da-DK" b="0" dirty="0"/>
              </a:p>
              <a:p>
                <a:pPr lvl="1">
                  <a:buFont typeface="Arial" panose="020B0604020202020204" pitchFamily="34" charset="0"/>
                  <a:buChar char="•"/>
                </a:pPr>
                <a:r>
                  <a:rPr lang="en-US" dirty="0"/>
                  <a:t>Evidence against H0, 0&lt;0.05</a:t>
                </a:r>
              </a:p>
              <a:p>
                <a:pPr lvl="1">
                  <a:buFont typeface="Arial" panose="020B0604020202020204" pitchFamily="34" charset="0"/>
                  <a:buChar char="•"/>
                </a:pPr>
                <a:r>
                  <a:rPr lang="en-US" dirty="0"/>
                  <a:t>This can be expanded into a two variables scenario, comparing not the difference but the two recorded dataset directly! (attend course 02402 for more information </a:t>
                </a:r>
                <a:r>
                  <a:rPr lang="en-US" dirty="0">
                    <a:sym typeface="Wingdings" panose="05000000000000000000" pitchFamily="2" charset="2"/>
                  </a:rPr>
                  <a:t>)</a:t>
                </a:r>
                <a:endParaRPr lang="en-US" dirty="0"/>
              </a:p>
              <a:p>
                <a:pPr lvl="1">
                  <a:buFont typeface="Arial" panose="020B0604020202020204" pitchFamily="34" charset="0"/>
                  <a:buChar char="•"/>
                </a:pPr>
                <a:endParaRPr lang="en-US" dirty="0"/>
              </a:p>
              <a:p>
                <a:pPr marL="216000" lvl="1"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r="-916" b="-9115"/>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21</a:t>
            </a:fld>
            <a:endParaRPr lang="en-GB" dirty="0"/>
          </a:p>
        </p:txBody>
      </p:sp>
    </p:spTree>
    <p:extLst>
      <p:ext uri="{BB962C8B-B14F-4D97-AF65-F5344CB8AC3E}">
        <p14:creationId xmlns:p14="http://schemas.microsoft.com/office/powerpoint/2010/main" val="4208028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30710" y="1484784"/>
                <a:ext cx="9456390" cy="5056416"/>
              </a:xfrm>
            </p:spPr>
            <p:txBody>
              <a:bodyPr/>
              <a:lstStyle/>
              <a:p>
                <a:r>
                  <a:rPr lang="en-US" sz="1600" dirty="0"/>
                  <a:t>Definition:</a:t>
                </a:r>
              </a:p>
              <a:p>
                <a:pPr lvl="1">
                  <a:buFont typeface="Arial" panose="020B0604020202020204" pitchFamily="34" charset="0"/>
                  <a:buChar char="•"/>
                </a:pPr>
                <a:r>
                  <a:rPr lang="en-US" sz="1600" dirty="0"/>
                  <a:t>An interval which provides information about the certainty of a given estimate</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Formula mean: </a:t>
                </a:r>
              </a:p>
              <a:p>
                <a:pPr marL="417600" lvl="2" indent="0" algn="ctr">
                  <a:buNone/>
                </a:pPr>
                <a14:m>
                  <m:oMath xmlns:m="http://schemas.openxmlformats.org/officeDocument/2006/math">
                    <m:r>
                      <a:rPr lang="da-DK" sz="1600" b="0" i="1" smtClean="0">
                        <a:latin typeface="Cambria Math" panose="02040503050406030204" pitchFamily="18" charset="0"/>
                      </a:rPr>
                      <m:t>𝐶</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𝐼</m:t>
                        </m:r>
                      </m:e>
                      <m:sub>
                        <m:r>
                          <a:rPr lang="da-DK" sz="1600" b="0" i="1" smtClean="0">
                            <a:latin typeface="Cambria Math" panose="02040503050406030204" pitchFamily="18" charset="0"/>
                          </a:rPr>
                          <m:t>𝑚𝑒𝑎𝑛</m:t>
                        </m:r>
                      </m:sub>
                    </m:sSub>
                    <m:r>
                      <a:rPr lang="da-DK" sz="1600" b="0" i="1" smtClean="0">
                        <a:latin typeface="Cambria Math" panose="02040503050406030204" pitchFamily="18" charset="0"/>
                      </a:rPr>
                      <m:t>=</m:t>
                    </m:r>
                    <m:acc>
                      <m:accPr>
                        <m:chr m:val="̅"/>
                        <m:ctrlPr>
                          <a:rPr lang="da-DK" sz="1600" b="0" i="1" smtClean="0">
                            <a:latin typeface="Cambria Math" panose="02040503050406030204" pitchFamily="18" charset="0"/>
                          </a:rPr>
                        </m:ctrlPr>
                      </m:accPr>
                      <m:e>
                        <m:r>
                          <a:rPr lang="da-DK" sz="1600" b="0" i="1" smtClean="0">
                            <a:latin typeface="Cambria Math" panose="02040503050406030204" pitchFamily="18" charset="0"/>
                          </a:rPr>
                          <m:t>𝑥</m:t>
                        </m:r>
                      </m:e>
                    </m:acc>
                    <m:r>
                      <a:rPr lang="da-DK" sz="1600" b="0" i="1" smtClean="0">
                        <a:latin typeface="Cambria Math" panose="02040503050406030204" pitchFamily="18" charset="0"/>
                        <a:ea typeface="Cambria Math" panose="02040503050406030204" pitchFamily="18" charset="0"/>
                      </a:rPr>
                      <m:t>±</m:t>
                    </m:r>
                    <m:sSub>
                      <m:sSubPr>
                        <m:ctrlPr>
                          <a:rPr lang="da-DK" sz="1600" b="0" i="1" smtClean="0">
                            <a:latin typeface="Cambria Math" panose="02040503050406030204" pitchFamily="18" charset="0"/>
                            <a:ea typeface="Cambria Math" panose="02040503050406030204" pitchFamily="18" charset="0"/>
                          </a:rPr>
                        </m:ctrlPr>
                      </m:sSubPr>
                      <m:e>
                        <m:r>
                          <a:rPr lang="da-DK" sz="1600" b="0" i="1" smtClean="0">
                            <a:latin typeface="Cambria Math" panose="02040503050406030204" pitchFamily="18" charset="0"/>
                            <a:ea typeface="Cambria Math" panose="02040503050406030204" pitchFamily="18" charset="0"/>
                          </a:rPr>
                          <m:t>𝑡</m:t>
                        </m:r>
                      </m:e>
                      <m:sub>
                        <m:r>
                          <a:rPr lang="da-DK" sz="1600" b="0" i="1" smtClean="0">
                            <a:latin typeface="Cambria Math" panose="02040503050406030204" pitchFamily="18" charset="0"/>
                            <a:ea typeface="Cambria Math" panose="02040503050406030204" pitchFamily="18" charset="0"/>
                          </a:rPr>
                          <m:t>𝑎</m:t>
                        </m:r>
                        <m:r>
                          <a:rPr lang="da-DK" sz="1600" b="0" i="1" smtClean="0">
                            <a:latin typeface="Cambria Math" panose="02040503050406030204" pitchFamily="18" charset="0"/>
                            <a:ea typeface="Cambria Math" panose="02040503050406030204" pitchFamily="18" charset="0"/>
                          </a:rPr>
                          <m:t>/2</m:t>
                        </m:r>
                      </m:sub>
                    </m:sSub>
                    <m:r>
                      <a:rPr lang="da-DK" sz="1600" b="0" i="1" smtClean="0">
                        <a:latin typeface="Cambria Math" panose="02040503050406030204" pitchFamily="18" charset="0"/>
                        <a:ea typeface="Cambria Math" panose="02040503050406030204" pitchFamily="18" charset="0"/>
                      </a:rPr>
                      <m:t>⋅</m:t>
                    </m:r>
                    <m:f>
                      <m:fPr>
                        <m:ctrlPr>
                          <a:rPr lang="da-DK" sz="1600" b="0" i="1" smtClean="0">
                            <a:latin typeface="Cambria Math" panose="02040503050406030204" pitchFamily="18" charset="0"/>
                            <a:ea typeface="Cambria Math" panose="02040503050406030204" pitchFamily="18" charset="0"/>
                          </a:rPr>
                        </m:ctrlPr>
                      </m:fPr>
                      <m:num>
                        <m:sSub>
                          <m:sSubPr>
                            <m:ctrlPr>
                              <a:rPr lang="da-DK" sz="1600" b="0" i="1" smtClean="0">
                                <a:latin typeface="Cambria Math" panose="02040503050406030204" pitchFamily="18" charset="0"/>
                                <a:ea typeface="Cambria Math" panose="02040503050406030204" pitchFamily="18" charset="0"/>
                              </a:rPr>
                            </m:ctrlPr>
                          </m:sSubPr>
                          <m:e>
                            <m:r>
                              <a:rPr lang="da-DK" sz="1600" b="0" i="1" smtClean="0">
                                <a:latin typeface="Cambria Math" panose="02040503050406030204" pitchFamily="18" charset="0"/>
                                <a:ea typeface="Cambria Math" panose="02040503050406030204" pitchFamily="18" charset="0"/>
                              </a:rPr>
                              <m:t>𝜎</m:t>
                            </m:r>
                          </m:e>
                          <m:sub>
                            <m:r>
                              <a:rPr lang="da-DK" sz="1600" b="0" i="1" smtClean="0">
                                <a:latin typeface="Cambria Math" panose="02040503050406030204" pitchFamily="18" charset="0"/>
                                <a:ea typeface="Cambria Math" panose="02040503050406030204" pitchFamily="18" charset="0"/>
                              </a:rPr>
                              <m:t>𝑠𝑎𝑚𝑝𝑙𝑒</m:t>
                            </m:r>
                            <m:r>
                              <a:rPr lang="da-DK" sz="1600" b="0" i="1" smtClean="0">
                                <a:latin typeface="Cambria Math" panose="02040503050406030204" pitchFamily="18" charset="0"/>
                                <a:ea typeface="Cambria Math" panose="02040503050406030204" pitchFamily="18" charset="0"/>
                              </a:rPr>
                              <m:t> </m:t>
                            </m:r>
                          </m:sub>
                        </m:sSub>
                      </m:num>
                      <m:den>
                        <m:r>
                          <a:rPr lang="da-DK" sz="1600" b="0" i="1" smtClean="0">
                            <a:latin typeface="Cambria Math" panose="02040503050406030204" pitchFamily="18" charset="0"/>
                            <a:ea typeface="Cambria Math" panose="02040503050406030204" pitchFamily="18" charset="0"/>
                          </a:rPr>
                          <m:t>√</m:t>
                        </m:r>
                        <m:r>
                          <a:rPr lang="da-DK" sz="1600" b="0" i="1" smtClean="0">
                            <a:latin typeface="Cambria Math" panose="02040503050406030204" pitchFamily="18" charset="0"/>
                            <a:ea typeface="Cambria Math" panose="02040503050406030204" pitchFamily="18" charset="0"/>
                          </a:rPr>
                          <m:t>𝑁</m:t>
                        </m:r>
                      </m:den>
                    </m:f>
                  </m:oMath>
                </a14:m>
                <a:r>
                  <a:rPr lang="en-US" sz="1600" dirty="0"/>
                  <a:t> </a:t>
                </a:r>
              </a:p>
              <a:p>
                <a:pPr lvl="1">
                  <a:buFont typeface="Arial" panose="020B0604020202020204" pitchFamily="34" charset="0"/>
                  <a:buChar char="•"/>
                </a:pPr>
                <a:r>
                  <a:rPr lang="en-US" sz="1600" dirty="0"/>
                  <a:t>Formula variance:</a:t>
                </a:r>
              </a:p>
              <a:p>
                <a:pPr marL="216000" lvl="1" indent="0">
                  <a:buNone/>
                </a:pPr>
                <a14:m>
                  <m:oMathPara xmlns:m="http://schemas.openxmlformats.org/officeDocument/2006/math">
                    <m:oMathParaPr>
                      <m:jc m:val="center"/>
                    </m:oMathParaPr>
                    <m:oMath xmlns:m="http://schemas.openxmlformats.org/officeDocument/2006/math">
                      <m:r>
                        <a:rPr lang="da-DK" sz="1600" b="0" i="1" smtClean="0">
                          <a:latin typeface="Cambria Math" panose="02040503050406030204" pitchFamily="18" charset="0"/>
                        </a:rPr>
                        <m:t>𝐶</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𝐼</m:t>
                          </m:r>
                        </m:e>
                        <m:sub>
                          <m:r>
                            <a:rPr lang="da-DK" sz="1600" b="0" i="1" smtClean="0">
                              <a:latin typeface="Cambria Math" panose="02040503050406030204" pitchFamily="18" charset="0"/>
                            </a:rPr>
                            <m:t>𝑣𝑎𝑟𝑎𝑖𝑛𝑐𝑒</m:t>
                          </m:r>
                        </m:sub>
                      </m:sSub>
                      <m:r>
                        <a:rPr lang="da-DK" sz="1600" b="0" i="1" smtClean="0">
                          <a:latin typeface="Cambria Math" panose="02040503050406030204" pitchFamily="18" charset="0"/>
                        </a:rPr>
                        <m:t>=</m:t>
                      </m:r>
                      <m:d>
                        <m:dPr>
                          <m:begChr m:val="["/>
                          <m:endChr m:val="]"/>
                          <m:ctrlPr>
                            <a:rPr lang="da-DK" sz="1600" b="0" i="1" smtClean="0">
                              <a:latin typeface="Cambria Math" panose="02040503050406030204" pitchFamily="18" charset="0"/>
                            </a:rPr>
                          </m:ctrlPr>
                        </m:dPr>
                        <m:e>
                          <m:f>
                            <m:fPr>
                              <m:ctrlPr>
                                <a:rPr lang="da-DK" sz="1600" b="0" i="1" smtClean="0">
                                  <a:latin typeface="Cambria Math" panose="02040503050406030204" pitchFamily="18" charset="0"/>
                                </a:rPr>
                              </m:ctrlPr>
                            </m:fPr>
                            <m:num>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𝑛</m:t>
                                  </m:r>
                                  <m:r>
                                    <a:rPr lang="da-DK" sz="1600" b="0" i="1" smtClean="0">
                                      <a:latin typeface="Cambria Math" panose="02040503050406030204" pitchFamily="18" charset="0"/>
                                    </a:rPr>
                                    <m:t>−1</m:t>
                                  </m:r>
                                </m:e>
                              </m:d>
                              <m:sSubSup>
                                <m:sSubSupPr>
                                  <m:ctrlPr>
                                    <a:rPr lang="da-DK" sz="1600" b="0" i="1" smtClean="0">
                                      <a:latin typeface="Cambria Math" panose="02040503050406030204" pitchFamily="18" charset="0"/>
                                    </a:rPr>
                                  </m:ctrlPr>
                                </m:sSubSupPr>
                                <m:e>
                                  <m:r>
                                    <a:rPr lang="da-DK" sz="1600" b="0" i="1" smtClean="0">
                                      <a:latin typeface="Cambria Math" panose="02040503050406030204" pitchFamily="18" charset="0"/>
                                    </a:rPr>
                                    <m:t>𝜎</m:t>
                                  </m:r>
                                </m:e>
                                <m:sub>
                                  <m:r>
                                    <a:rPr lang="da-DK" sz="1600" b="0" i="1" smtClean="0">
                                      <a:latin typeface="Cambria Math" panose="02040503050406030204" pitchFamily="18" charset="0"/>
                                    </a:rPr>
                                    <m:t>𝑠𝑎𝑚𝑝𝑙𝑒</m:t>
                                  </m:r>
                                  <m:r>
                                    <a:rPr lang="da-DK" sz="1600" b="0" i="1" smtClean="0">
                                      <a:latin typeface="Cambria Math" panose="02040503050406030204" pitchFamily="18" charset="0"/>
                                    </a:rPr>
                                    <m:t> </m:t>
                                  </m:r>
                                </m:sub>
                                <m:sup>
                                  <m:r>
                                    <a:rPr lang="da-DK" sz="1600" b="0" i="1" smtClean="0">
                                      <a:latin typeface="Cambria Math" panose="02040503050406030204" pitchFamily="18" charset="0"/>
                                    </a:rPr>
                                    <m:t>2</m:t>
                                  </m:r>
                                </m:sup>
                              </m:sSubSup>
                            </m:num>
                            <m:den>
                              <m:sSubSup>
                                <m:sSubSupPr>
                                  <m:ctrlPr>
                                    <a:rPr lang="da-DK" sz="1600" b="0" i="1" smtClean="0">
                                      <a:latin typeface="Cambria Math" panose="02040503050406030204" pitchFamily="18" charset="0"/>
                                    </a:rPr>
                                  </m:ctrlPr>
                                </m:sSubSupPr>
                                <m:e>
                                  <m:r>
                                    <a:rPr lang="da-DK" sz="1600" b="0" i="1" smtClean="0">
                                      <a:latin typeface="Cambria Math" panose="02040503050406030204" pitchFamily="18" charset="0"/>
                                    </a:rPr>
                                    <m:t>𝜒</m:t>
                                  </m:r>
                                </m:e>
                                <m:sub>
                                  <m:r>
                                    <a:rPr lang="da-DK" sz="1600" b="0" i="1" smtClean="0">
                                      <a:latin typeface="Cambria Math" panose="02040503050406030204" pitchFamily="18" charset="0"/>
                                    </a:rPr>
                                    <m:t>1−</m:t>
                                  </m:r>
                                  <m:r>
                                    <a:rPr lang="da-DK" sz="1600" b="0" i="1" smtClean="0">
                                      <a:latin typeface="Cambria Math" panose="02040503050406030204" pitchFamily="18" charset="0"/>
                                    </a:rPr>
                                    <m:t>𝛼</m:t>
                                  </m:r>
                                  <m:r>
                                    <a:rPr lang="da-DK" sz="1600" b="0" i="1" smtClean="0">
                                      <a:latin typeface="Cambria Math" panose="02040503050406030204" pitchFamily="18" charset="0"/>
                                    </a:rPr>
                                    <m:t>/2</m:t>
                                  </m:r>
                                </m:sub>
                                <m:sup>
                                  <m:r>
                                    <a:rPr lang="da-DK" sz="1600" b="0" i="1" smtClean="0">
                                      <a:latin typeface="Cambria Math" panose="02040503050406030204" pitchFamily="18" charset="0"/>
                                    </a:rPr>
                                    <m:t>2</m:t>
                                  </m:r>
                                </m:sup>
                              </m:sSubSup>
                            </m:den>
                          </m:f>
                          <m:r>
                            <a:rPr lang="da-DK" sz="1600" b="0" i="1" smtClean="0">
                              <a:latin typeface="Cambria Math" panose="02040503050406030204" pitchFamily="18" charset="0"/>
                            </a:rPr>
                            <m:t>,</m:t>
                          </m:r>
                          <m:f>
                            <m:fPr>
                              <m:ctrlPr>
                                <a:rPr lang="da-DK" sz="1600" i="1">
                                  <a:latin typeface="Cambria Math" panose="02040503050406030204" pitchFamily="18" charset="0"/>
                                </a:rPr>
                              </m:ctrlPr>
                            </m:fPr>
                            <m:num>
                              <m:d>
                                <m:dPr>
                                  <m:ctrlPr>
                                    <a:rPr lang="da-DK" sz="1600" i="1">
                                      <a:latin typeface="Cambria Math" panose="02040503050406030204" pitchFamily="18" charset="0"/>
                                    </a:rPr>
                                  </m:ctrlPr>
                                </m:dPr>
                                <m:e>
                                  <m:r>
                                    <a:rPr lang="da-DK" sz="1600" i="1">
                                      <a:latin typeface="Cambria Math" panose="02040503050406030204" pitchFamily="18" charset="0"/>
                                    </a:rPr>
                                    <m:t>𝑛</m:t>
                                  </m:r>
                                  <m:r>
                                    <a:rPr lang="da-DK" sz="1600" i="1">
                                      <a:latin typeface="Cambria Math" panose="02040503050406030204" pitchFamily="18" charset="0"/>
                                    </a:rPr>
                                    <m:t>−1</m:t>
                                  </m:r>
                                </m:e>
                              </m:d>
                              <m:sSubSup>
                                <m:sSubSupPr>
                                  <m:ctrlPr>
                                    <a:rPr lang="da-DK" sz="1600" i="1">
                                      <a:latin typeface="Cambria Math" panose="02040503050406030204" pitchFamily="18" charset="0"/>
                                    </a:rPr>
                                  </m:ctrlPr>
                                </m:sSubSupPr>
                                <m:e>
                                  <m:r>
                                    <a:rPr lang="da-DK" sz="1600" i="1">
                                      <a:latin typeface="Cambria Math" panose="02040503050406030204" pitchFamily="18" charset="0"/>
                                    </a:rPr>
                                    <m:t>𝜎</m:t>
                                  </m:r>
                                </m:e>
                                <m:sub>
                                  <m:r>
                                    <a:rPr lang="da-DK" sz="1600" i="1">
                                      <a:latin typeface="Cambria Math" panose="02040503050406030204" pitchFamily="18" charset="0"/>
                                    </a:rPr>
                                    <m:t>𝑠𝑎𝑚𝑝𝑙𝑒</m:t>
                                  </m:r>
                                  <m:r>
                                    <a:rPr lang="da-DK" sz="1600" i="1">
                                      <a:latin typeface="Cambria Math" panose="02040503050406030204" pitchFamily="18" charset="0"/>
                                    </a:rPr>
                                    <m:t> </m:t>
                                  </m:r>
                                </m:sub>
                                <m:sup>
                                  <m:r>
                                    <a:rPr lang="da-DK" sz="1600" i="1">
                                      <a:latin typeface="Cambria Math" panose="02040503050406030204" pitchFamily="18" charset="0"/>
                                    </a:rPr>
                                    <m:t>2</m:t>
                                  </m:r>
                                </m:sup>
                              </m:sSubSup>
                            </m:num>
                            <m:den>
                              <m:sSubSup>
                                <m:sSubSupPr>
                                  <m:ctrlPr>
                                    <a:rPr lang="da-DK" sz="1600" i="1">
                                      <a:latin typeface="Cambria Math" panose="02040503050406030204" pitchFamily="18" charset="0"/>
                                    </a:rPr>
                                  </m:ctrlPr>
                                </m:sSubSupPr>
                                <m:e>
                                  <m:r>
                                    <a:rPr lang="da-DK" sz="1600" i="1">
                                      <a:latin typeface="Cambria Math" panose="02040503050406030204" pitchFamily="18" charset="0"/>
                                    </a:rPr>
                                    <m:t>𝜒</m:t>
                                  </m:r>
                                </m:e>
                                <m:sub>
                                  <m:r>
                                    <a:rPr lang="da-DK" sz="1600" i="1">
                                      <a:latin typeface="Cambria Math" panose="02040503050406030204" pitchFamily="18" charset="0"/>
                                    </a:rPr>
                                    <m:t>𝛼</m:t>
                                  </m:r>
                                  <m:r>
                                    <a:rPr lang="da-DK" sz="1600" i="1">
                                      <a:latin typeface="Cambria Math" panose="02040503050406030204" pitchFamily="18" charset="0"/>
                                    </a:rPr>
                                    <m:t>/2</m:t>
                                  </m:r>
                                </m:sub>
                                <m:sup>
                                  <m:r>
                                    <a:rPr lang="da-DK" sz="1600" i="1">
                                      <a:latin typeface="Cambria Math" panose="02040503050406030204" pitchFamily="18" charset="0"/>
                                    </a:rPr>
                                    <m:t>2</m:t>
                                  </m:r>
                                </m:sup>
                              </m:sSubSup>
                            </m:den>
                          </m:f>
                        </m:e>
                      </m:d>
                    </m:oMath>
                  </m:oMathPara>
                </a14:m>
                <a:endParaRPr lang="en-US" sz="1600" dirty="0"/>
              </a:p>
              <a:p>
                <a:pPr lvl="1">
                  <a:buFont typeface="Arial" panose="020B0604020202020204" pitchFamily="34" charset="0"/>
                  <a:buChar char="•"/>
                </a:pPr>
                <a:r>
                  <a:rPr lang="en-US" sz="1600" dirty="0"/>
                  <a:t>Example:</a:t>
                </a:r>
              </a:p>
              <a:p>
                <a:pPr lvl="2"/>
                <a:r>
                  <a:rPr lang="en-US" sz="1600" dirty="0"/>
                  <a:t>You have found a mean at 40 and a standard deviation at 2 based of 10 samples. What is the certainty of your estimates, based on 95 % confidence?.</a:t>
                </a:r>
              </a:p>
              <a:p>
                <a:pPr marL="417600" lvl="2" indent="0" algn="ctr">
                  <a:buNone/>
                </a:pPr>
                <a14:m>
                  <m:oMath xmlns:m="http://schemas.openxmlformats.org/officeDocument/2006/math">
                    <m:r>
                      <a:rPr lang="da-DK" sz="1600" i="1">
                        <a:latin typeface="Cambria Math" panose="02040503050406030204" pitchFamily="18" charset="0"/>
                      </a:rPr>
                      <m:t>𝐶</m:t>
                    </m:r>
                    <m:sSub>
                      <m:sSubPr>
                        <m:ctrlPr>
                          <a:rPr lang="da-DK" sz="1600" i="1">
                            <a:latin typeface="Cambria Math" panose="02040503050406030204" pitchFamily="18" charset="0"/>
                          </a:rPr>
                        </m:ctrlPr>
                      </m:sSubPr>
                      <m:e>
                        <m:r>
                          <a:rPr lang="da-DK" sz="1600" i="1">
                            <a:latin typeface="Cambria Math" panose="02040503050406030204" pitchFamily="18" charset="0"/>
                          </a:rPr>
                          <m:t>𝐼</m:t>
                        </m:r>
                      </m:e>
                      <m:sub>
                        <m:r>
                          <a:rPr lang="da-DK" sz="1600" i="1">
                            <a:latin typeface="Cambria Math" panose="02040503050406030204" pitchFamily="18" charset="0"/>
                          </a:rPr>
                          <m:t>𝑚𝑒𝑎𝑛</m:t>
                        </m:r>
                      </m:sub>
                    </m:sSub>
                    <m:r>
                      <a:rPr lang="da-DK" sz="1600" i="1">
                        <a:latin typeface="Cambria Math" panose="02040503050406030204" pitchFamily="18" charset="0"/>
                      </a:rPr>
                      <m:t>=</m:t>
                    </m:r>
                    <m:acc>
                      <m:accPr>
                        <m:chr m:val="̅"/>
                        <m:ctrlPr>
                          <a:rPr lang="da-DK" sz="1600" i="1">
                            <a:latin typeface="Cambria Math" panose="02040503050406030204" pitchFamily="18" charset="0"/>
                          </a:rPr>
                        </m:ctrlPr>
                      </m:accPr>
                      <m:e>
                        <m:r>
                          <a:rPr lang="da-DK" sz="1600" i="1">
                            <a:latin typeface="Cambria Math" panose="02040503050406030204" pitchFamily="18" charset="0"/>
                          </a:rPr>
                          <m:t>𝑥</m:t>
                        </m:r>
                      </m:e>
                    </m:acc>
                    <m:r>
                      <a:rPr lang="da-DK" sz="1600" i="1">
                        <a:latin typeface="Cambria Math" panose="02040503050406030204" pitchFamily="18" charset="0"/>
                        <a:ea typeface="Cambria Math" panose="02040503050406030204" pitchFamily="18" charset="0"/>
                      </a:rPr>
                      <m:t>±</m:t>
                    </m:r>
                    <m:sSub>
                      <m:sSubPr>
                        <m:ctrlPr>
                          <a:rPr lang="da-DK" sz="1600" i="1">
                            <a:latin typeface="Cambria Math" panose="02040503050406030204" pitchFamily="18" charset="0"/>
                            <a:ea typeface="Cambria Math" panose="02040503050406030204" pitchFamily="18" charset="0"/>
                          </a:rPr>
                        </m:ctrlPr>
                      </m:sSubPr>
                      <m:e>
                        <m:r>
                          <a:rPr lang="da-DK" sz="1600" i="1">
                            <a:latin typeface="Cambria Math" panose="02040503050406030204" pitchFamily="18" charset="0"/>
                            <a:ea typeface="Cambria Math" panose="02040503050406030204" pitchFamily="18" charset="0"/>
                          </a:rPr>
                          <m:t>𝑡</m:t>
                        </m:r>
                      </m:e>
                      <m:sub>
                        <m:r>
                          <a:rPr lang="da-DK" sz="1600" i="1">
                            <a:latin typeface="Cambria Math" panose="02040503050406030204" pitchFamily="18" charset="0"/>
                            <a:ea typeface="Cambria Math" panose="02040503050406030204" pitchFamily="18" charset="0"/>
                          </a:rPr>
                          <m:t>𝑎</m:t>
                        </m:r>
                        <m:r>
                          <a:rPr lang="da-DK" sz="1600" i="1">
                            <a:latin typeface="Cambria Math" panose="02040503050406030204" pitchFamily="18" charset="0"/>
                            <a:ea typeface="Cambria Math" panose="02040503050406030204" pitchFamily="18" charset="0"/>
                          </a:rPr>
                          <m:t>/2</m:t>
                        </m:r>
                      </m:sub>
                    </m:sSub>
                    <m:r>
                      <a:rPr lang="da-DK" sz="1600" i="1">
                        <a:latin typeface="Cambria Math" panose="02040503050406030204" pitchFamily="18" charset="0"/>
                        <a:ea typeface="Cambria Math" panose="02040503050406030204" pitchFamily="18" charset="0"/>
                      </a:rPr>
                      <m:t>⋅</m:t>
                    </m:r>
                    <m:f>
                      <m:fPr>
                        <m:ctrlPr>
                          <a:rPr lang="da-DK" sz="1600" i="1">
                            <a:latin typeface="Cambria Math" panose="02040503050406030204" pitchFamily="18" charset="0"/>
                            <a:ea typeface="Cambria Math" panose="02040503050406030204" pitchFamily="18" charset="0"/>
                          </a:rPr>
                        </m:ctrlPr>
                      </m:fPr>
                      <m:num>
                        <m:sSub>
                          <m:sSubPr>
                            <m:ctrlPr>
                              <a:rPr lang="da-DK" sz="1600" i="1">
                                <a:latin typeface="Cambria Math" panose="02040503050406030204" pitchFamily="18" charset="0"/>
                                <a:ea typeface="Cambria Math" panose="02040503050406030204" pitchFamily="18" charset="0"/>
                              </a:rPr>
                            </m:ctrlPr>
                          </m:sSubPr>
                          <m:e>
                            <m:r>
                              <a:rPr lang="da-DK" sz="1600" i="1">
                                <a:latin typeface="Cambria Math" panose="02040503050406030204" pitchFamily="18" charset="0"/>
                                <a:ea typeface="Cambria Math" panose="02040503050406030204" pitchFamily="18" charset="0"/>
                              </a:rPr>
                              <m:t>𝜎</m:t>
                            </m:r>
                          </m:e>
                          <m:sub>
                            <m:r>
                              <a:rPr lang="da-DK" sz="1600" i="1">
                                <a:latin typeface="Cambria Math" panose="02040503050406030204" pitchFamily="18" charset="0"/>
                                <a:ea typeface="Cambria Math" panose="02040503050406030204" pitchFamily="18" charset="0"/>
                              </a:rPr>
                              <m:t>𝑠𝑎𝑚𝑝𝑙𝑒</m:t>
                            </m:r>
                            <m:r>
                              <a:rPr lang="da-DK" sz="1600" i="1">
                                <a:latin typeface="Cambria Math" panose="02040503050406030204" pitchFamily="18" charset="0"/>
                                <a:ea typeface="Cambria Math" panose="02040503050406030204" pitchFamily="18" charset="0"/>
                              </a:rPr>
                              <m:t> </m:t>
                            </m:r>
                          </m:sub>
                        </m:sSub>
                      </m:num>
                      <m:den>
                        <m:rad>
                          <m:radPr>
                            <m:degHide m:val="on"/>
                            <m:ctrlPr>
                              <a:rPr lang="da-DK" sz="1600" i="1">
                                <a:latin typeface="Cambria Math" panose="02040503050406030204" pitchFamily="18" charset="0"/>
                                <a:ea typeface="Cambria Math" panose="02040503050406030204" pitchFamily="18" charset="0"/>
                              </a:rPr>
                            </m:ctrlPr>
                          </m:radPr>
                          <m:deg/>
                          <m:e>
                            <m:r>
                              <a:rPr lang="da-DK" sz="1600" i="1">
                                <a:latin typeface="Cambria Math" panose="02040503050406030204" pitchFamily="18" charset="0"/>
                                <a:ea typeface="Cambria Math" panose="02040503050406030204" pitchFamily="18" charset="0"/>
                              </a:rPr>
                              <m:t>𝑁</m:t>
                            </m:r>
                          </m:e>
                        </m:rad>
                      </m:den>
                    </m:f>
                    <m:r>
                      <a:rPr lang="da-DK" sz="1600" b="0" i="1" smtClean="0">
                        <a:latin typeface="Cambria Math" panose="02040503050406030204" pitchFamily="18" charset="0"/>
                        <a:ea typeface="Cambria Math" panose="02040503050406030204" pitchFamily="18" charset="0"/>
                      </a:rPr>
                      <m:t>=40±2.62⋅</m:t>
                    </m:r>
                    <m:f>
                      <m:fPr>
                        <m:ctrlPr>
                          <a:rPr lang="da-DK" sz="1600" b="0" i="1" smtClean="0">
                            <a:latin typeface="Cambria Math" panose="02040503050406030204" pitchFamily="18" charset="0"/>
                            <a:ea typeface="Cambria Math" panose="02040503050406030204" pitchFamily="18" charset="0"/>
                          </a:rPr>
                        </m:ctrlPr>
                      </m:fPr>
                      <m:num>
                        <m:r>
                          <a:rPr lang="da-DK" sz="1600" b="0" i="1" smtClean="0">
                            <a:latin typeface="Cambria Math" panose="02040503050406030204" pitchFamily="18" charset="0"/>
                            <a:ea typeface="Cambria Math" panose="02040503050406030204" pitchFamily="18" charset="0"/>
                          </a:rPr>
                          <m:t>2</m:t>
                        </m:r>
                      </m:num>
                      <m:den>
                        <m:rad>
                          <m:radPr>
                            <m:degHide m:val="on"/>
                            <m:ctrlPr>
                              <a:rPr lang="da-DK" sz="1600" b="0" i="1" smtClean="0">
                                <a:latin typeface="Cambria Math" panose="02040503050406030204" pitchFamily="18" charset="0"/>
                                <a:ea typeface="Cambria Math" panose="02040503050406030204" pitchFamily="18" charset="0"/>
                              </a:rPr>
                            </m:ctrlPr>
                          </m:radPr>
                          <m:deg/>
                          <m:e>
                            <m:r>
                              <a:rPr lang="da-DK" sz="1600" b="0" i="1" smtClean="0">
                                <a:latin typeface="Cambria Math" panose="02040503050406030204" pitchFamily="18" charset="0"/>
                                <a:ea typeface="Cambria Math" panose="02040503050406030204" pitchFamily="18" charset="0"/>
                              </a:rPr>
                              <m:t>10</m:t>
                            </m:r>
                          </m:e>
                        </m:rad>
                      </m:den>
                    </m:f>
                    <m:r>
                      <a:rPr lang="da-DK" sz="1600" b="0" i="1" smtClean="0">
                        <a:latin typeface="Cambria Math" panose="02040503050406030204" pitchFamily="18" charset="0"/>
                        <a:ea typeface="Cambria Math" panose="02040503050406030204" pitchFamily="18" charset="0"/>
                      </a:rPr>
                      <m:t>=[38.57,41,43]</m:t>
                    </m:r>
                  </m:oMath>
                </a14:m>
                <a:r>
                  <a:rPr lang="en-US" sz="1600" dirty="0"/>
                  <a:t> </a:t>
                </a:r>
              </a:p>
              <a:p>
                <a:pPr marL="417600" lvl="2" indent="0" algn="ctr">
                  <a:buNone/>
                </a:pPr>
                <a14:m>
                  <m:oMathPara xmlns:m="http://schemas.openxmlformats.org/officeDocument/2006/math">
                    <m:oMathParaPr>
                      <m:jc m:val="center"/>
                    </m:oMathParaPr>
                    <m:oMath xmlns:m="http://schemas.openxmlformats.org/officeDocument/2006/math">
                      <m:r>
                        <a:rPr lang="da-DK" sz="1600" i="1">
                          <a:latin typeface="Cambria Math" panose="02040503050406030204" pitchFamily="18" charset="0"/>
                        </a:rPr>
                        <m:t>𝐶</m:t>
                      </m:r>
                      <m:sSub>
                        <m:sSubPr>
                          <m:ctrlPr>
                            <a:rPr lang="da-DK" sz="1600" i="1">
                              <a:latin typeface="Cambria Math" panose="02040503050406030204" pitchFamily="18" charset="0"/>
                            </a:rPr>
                          </m:ctrlPr>
                        </m:sSubPr>
                        <m:e>
                          <m:r>
                            <a:rPr lang="da-DK" sz="1600" i="1">
                              <a:latin typeface="Cambria Math" panose="02040503050406030204" pitchFamily="18" charset="0"/>
                            </a:rPr>
                            <m:t>𝐼</m:t>
                          </m:r>
                        </m:e>
                        <m:sub>
                          <m:r>
                            <a:rPr lang="da-DK" sz="1600" i="1">
                              <a:latin typeface="Cambria Math" panose="02040503050406030204" pitchFamily="18" charset="0"/>
                            </a:rPr>
                            <m:t>𝑣𝑎𝑟𝑎𝑖𝑛𝑐𝑒</m:t>
                          </m:r>
                        </m:sub>
                      </m:sSub>
                      <m:r>
                        <a:rPr lang="da-DK" sz="1600" i="1">
                          <a:latin typeface="Cambria Math" panose="02040503050406030204" pitchFamily="18" charset="0"/>
                        </a:rPr>
                        <m:t>=</m:t>
                      </m:r>
                      <m:d>
                        <m:dPr>
                          <m:begChr m:val="["/>
                          <m:endChr m:val="]"/>
                          <m:ctrlPr>
                            <a:rPr lang="da-DK" sz="1600" i="1">
                              <a:latin typeface="Cambria Math" panose="02040503050406030204" pitchFamily="18" charset="0"/>
                            </a:rPr>
                          </m:ctrlPr>
                        </m:dPr>
                        <m:e>
                          <m:f>
                            <m:fPr>
                              <m:ctrlPr>
                                <a:rPr lang="da-DK" sz="1600" i="1">
                                  <a:latin typeface="Cambria Math" panose="02040503050406030204" pitchFamily="18" charset="0"/>
                                </a:rPr>
                              </m:ctrlPr>
                            </m:fPr>
                            <m:num>
                              <m:d>
                                <m:dPr>
                                  <m:ctrlPr>
                                    <a:rPr lang="da-DK" sz="1600" i="1">
                                      <a:latin typeface="Cambria Math" panose="02040503050406030204" pitchFamily="18" charset="0"/>
                                    </a:rPr>
                                  </m:ctrlPr>
                                </m:dPr>
                                <m:e>
                                  <m:r>
                                    <a:rPr lang="da-DK" sz="1600" i="1">
                                      <a:latin typeface="Cambria Math" panose="02040503050406030204" pitchFamily="18" charset="0"/>
                                    </a:rPr>
                                    <m:t>𝑛</m:t>
                                  </m:r>
                                  <m:r>
                                    <a:rPr lang="da-DK" sz="1600" i="1">
                                      <a:latin typeface="Cambria Math" panose="02040503050406030204" pitchFamily="18" charset="0"/>
                                    </a:rPr>
                                    <m:t>−1</m:t>
                                  </m:r>
                                </m:e>
                              </m:d>
                              <m:sSubSup>
                                <m:sSubSupPr>
                                  <m:ctrlPr>
                                    <a:rPr lang="da-DK" sz="1600" i="1">
                                      <a:latin typeface="Cambria Math" panose="02040503050406030204" pitchFamily="18" charset="0"/>
                                    </a:rPr>
                                  </m:ctrlPr>
                                </m:sSubSupPr>
                                <m:e>
                                  <m:r>
                                    <a:rPr lang="da-DK" sz="1600" i="1">
                                      <a:latin typeface="Cambria Math" panose="02040503050406030204" pitchFamily="18" charset="0"/>
                                    </a:rPr>
                                    <m:t>𝜎</m:t>
                                  </m:r>
                                </m:e>
                                <m:sub>
                                  <m:r>
                                    <a:rPr lang="da-DK" sz="1600" i="1">
                                      <a:latin typeface="Cambria Math" panose="02040503050406030204" pitchFamily="18" charset="0"/>
                                    </a:rPr>
                                    <m:t>𝑠𝑎𝑚𝑝𝑙𝑒</m:t>
                                  </m:r>
                                  <m:r>
                                    <a:rPr lang="da-DK" sz="1600" i="1">
                                      <a:latin typeface="Cambria Math" panose="02040503050406030204" pitchFamily="18" charset="0"/>
                                    </a:rPr>
                                    <m:t> </m:t>
                                  </m:r>
                                </m:sub>
                                <m:sup>
                                  <m:r>
                                    <a:rPr lang="da-DK" sz="1600" i="1">
                                      <a:latin typeface="Cambria Math" panose="02040503050406030204" pitchFamily="18" charset="0"/>
                                    </a:rPr>
                                    <m:t>2</m:t>
                                  </m:r>
                                </m:sup>
                              </m:sSubSup>
                            </m:num>
                            <m:den>
                              <m:sSubSup>
                                <m:sSubSupPr>
                                  <m:ctrlPr>
                                    <a:rPr lang="da-DK" sz="1600" i="1">
                                      <a:latin typeface="Cambria Math" panose="02040503050406030204" pitchFamily="18" charset="0"/>
                                    </a:rPr>
                                  </m:ctrlPr>
                                </m:sSubSupPr>
                                <m:e>
                                  <m:r>
                                    <a:rPr lang="da-DK" sz="1600" i="1">
                                      <a:latin typeface="Cambria Math" panose="02040503050406030204" pitchFamily="18" charset="0"/>
                                    </a:rPr>
                                    <m:t>𝜒</m:t>
                                  </m:r>
                                </m:e>
                                <m:sub>
                                  <m:r>
                                    <a:rPr lang="da-DK" sz="1600" i="1">
                                      <a:latin typeface="Cambria Math" panose="02040503050406030204" pitchFamily="18" charset="0"/>
                                    </a:rPr>
                                    <m:t>1−</m:t>
                                  </m:r>
                                  <m:r>
                                    <a:rPr lang="da-DK" sz="1600" i="1">
                                      <a:latin typeface="Cambria Math" panose="02040503050406030204" pitchFamily="18" charset="0"/>
                                    </a:rPr>
                                    <m:t>𝛼</m:t>
                                  </m:r>
                                  <m:r>
                                    <a:rPr lang="da-DK" sz="1600" i="1">
                                      <a:latin typeface="Cambria Math" panose="02040503050406030204" pitchFamily="18" charset="0"/>
                                    </a:rPr>
                                    <m:t>/2</m:t>
                                  </m:r>
                                </m:sub>
                                <m:sup>
                                  <m:r>
                                    <a:rPr lang="da-DK" sz="1600" i="1">
                                      <a:latin typeface="Cambria Math" panose="02040503050406030204" pitchFamily="18" charset="0"/>
                                    </a:rPr>
                                    <m:t>2</m:t>
                                  </m:r>
                                </m:sup>
                              </m:sSubSup>
                            </m:den>
                          </m:f>
                          <m:r>
                            <a:rPr lang="da-DK" sz="1600" i="1">
                              <a:latin typeface="Cambria Math" panose="02040503050406030204" pitchFamily="18" charset="0"/>
                            </a:rPr>
                            <m:t>,</m:t>
                          </m:r>
                          <m:f>
                            <m:fPr>
                              <m:ctrlPr>
                                <a:rPr lang="da-DK" sz="1600" i="1">
                                  <a:latin typeface="Cambria Math" panose="02040503050406030204" pitchFamily="18" charset="0"/>
                                </a:rPr>
                              </m:ctrlPr>
                            </m:fPr>
                            <m:num>
                              <m:d>
                                <m:dPr>
                                  <m:ctrlPr>
                                    <a:rPr lang="da-DK" sz="1600" i="1">
                                      <a:latin typeface="Cambria Math" panose="02040503050406030204" pitchFamily="18" charset="0"/>
                                    </a:rPr>
                                  </m:ctrlPr>
                                </m:dPr>
                                <m:e>
                                  <m:r>
                                    <a:rPr lang="da-DK" sz="1600" i="1">
                                      <a:latin typeface="Cambria Math" panose="02040503050406030204" pitchFamily="18" charset="0"/>
                                    </a:rPr>
                                    <m:t>𝑛</m:t>
                                  </m:r>
                                  <m:r>
                                    <a:rPr lang="da-DK" sz="1600" i="1">
                                      <a:latin typeface="Cambria Math" panose="02040503050406030204" pitchFamily="18" charset="0"/>
                                    </a:rPr>
                                    <m:t>−1</m:t>
                                  </m:r>
                                </m:e>
                              </m:d>
                              <m:sSubSup>
                                <m:sSubSupPr>
                                  <m:ctrlPr>
                                    <a:rPr lang="da-DK" sz="1600" i="1">
                                      <a:latin typeface="Cambria Math" panose="02040503050406030204" pitchFamily="18" charset="0"/>
                                    </a:rPr>
                                  </m:ctrlPr>
                                </m:sSubSupPr>
                                <m:e>
                                  <m:r>
                                    <a:rPr lang="da-DK" sz="1600" i="1">
                                      <a:latin typeface="Cambria Math" panose="02040503050406030204" pitchFamily="18" charset="0"/>
                                    </a:rPr>
                                    <m:t>𝜎</m:t>
                                  </m:r>
                                </m:e>
                                <m:sub>
                                  <m:r>
                                    <a:rPr lang="da-DK" sz="1600" i="1">
                                      <a:latin typeface="Cambria Math" panose="02040503050406030204" pitchFamily="18" charset="0"/>
                                    </a:rPr>
                                    <m:t>𝑠𝑎𝑚𝑝𝑙𝑒</m:t>
                                  </m:r>
                                  <m:r>
                                    <a:rPr lang="da-DK" sz="1600" i="1">
                                      <a:latin typeface="Cambria Math" panose="02040503050406030204" pitchFamily="18" charset="0"/>
                                    </a:rPr>
                                    <m:t> </m:t>
                                  </m:r>
                                </m:sub>
                                <m:sup>
                                  <m:r>
                                    <a:rPr lang="da-DK" sz="1600" i="1">
                                      <a:latin typeface="Cambria Math" panose="02040503050406030204" pitchFamily="18" charset="0"/>
                                    </a:rPr>
                                    <m:t>2</m:t>
                                  </m:r>
                                </m:sup>
                              </m:sSubSup>
                            </m:num>
                            <m:den>
                              <m:sSubSup>
                                <m:sSubSupPr>
                                  <m:ctrlPr>
                                    <a:rPr lang="da-DK" sz="1600" i="1">
                                      <a:latin typeface="Cambria Math" panose="02040503050406030204" pitchFamily="18" charset="0"/>
                                    </a:rPr>
                                  </m:ctrlPr>
                                </m:sSubSupPr>
                                <m:e>
                                  <m:r>
                                    <a:rPr lang="da-DK" sz="1600" i="1">
                                      <a:latin typeface="Cambria Math" panose="02040503050406030204" pitchFamily="18" charset="0"/>
                                    </a:rPr>
                                    <m:t>𝜒</m:t>
                                  </m:r>
                                </m:e>
                                <m:sub>
                                  <m:r>
                                    <a:rPr lang="da-DK" sz="1600" i="1">
                                      <a:latin typeface="Cambria Math" panose="02040503050406030204" pitchFamily="18" charset="0"/>
                                    </a:rPr>
                                    <m:t>𝛼</m:t>
                                  </m:r>
                                  <m:r>
                                    <a:rPr lang="da-DK" sz="1600" i="1">
                                      <a:latin typeface="Cambria Math" panose="02040503050406030204" pitchFamily="18" charset="0"/>
                                    </a:rPr>
                                    <m:t>/2</m:t>
                                  </m:r>
                                </m:sub>
                                <m:sup>
                                  <m:r>
                                    <a:rPr lang="da-DK" sz="1600" i="1">
                                      <a:latin typeface="Cambria Math" panose="02040503050406030204" pitchFamily="18" charset="0"/>
                                    </a:rPr>
                                    <m:t>2</m:t>
                                  </m:r>
                                </m:sup>
                              </m:sSubSup>
                            </m:den>
                          </m:f>
                        </m:e>
                      </m:d>
                      <m:r>
                        <a:rPr lang="da-DK" sz="1600" b="0" i="1" smtClean="0">
                          <a:latin typeface="Cambria Math" panose="02040503050406030204" pitchFamily="18" charset="0"/>
                        </a:rPr>
                        <m:t>=</m:t>
                      </m:r>
                      <m:d>
                        <m:dPr>
                          <m:begChr m:val="["/>
                          <m:endChr m:val="]"/>
                          <m:ctrlPr>
                            <a:rPr lang="da-DK" sz="1600" i="1">
                              <a:latin typeface="Cambria Math" panose="02040503050406030204" pitchFamily="18" charset="0"/>
                            </a:rPr>
                          </m:ctrlPr>
                        </m:dPr>
                        <m:e>
                          <m:f>
                            <m:fPr>
                              <m:ctrlPr>
                                <a:rPr lang="da-DK" sz="1600" i="1">
                                  <a:latin typeface="Cambria Math" panose="02040503050406030204" pitchFamily="18" charset="0"/>
                                </a:rPr>
                              </m:ctrlPr>
                            </m:fPr>
                            <m:num>
                              <m:d>
                                <m:dPr>
                                  <m:ctrlPr>
                                    <a:rPr lang="da-DK" sz="1600" i="1">
                                      <a:latin typeface="Cambria Math" panose="02040503050406030204" pitchFamily="18" charset="0"/>
                                    </a:rPr>
                                  </m:ctrlPr>
                                </m:dPr>
                                <m:e>
                                  <m:r>
                                    <a:rPr lang="da-DK" sz="1600" b="0" i="1" smtClean="0">
                                      <a:latin typeface="Cambria Math" panose="02040503050406030204" pitchFamily="18" charset="0"/>
                                    </a:rPr>
                                    <m:t>10</m:t>
                                  </m:r>
                                  <m:r>
                                    <a:rPr lang="da-DK" sz="1600" i="1">
                                      <a:latin typeface="Cambria Math" panose="02040503050406030204" pitchFamily="18" charset="0"/>
                                    </a:rPr>
                                    <m:t>−1</m:t>
                                  </m:r>
                                </m:e>
                              </m:d>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2</m:t>
                                  </m:r>
                                </m:e>
                                <m:sup>
                                  <m:r>
                                    <a:rPr lang="da-DK" sz="1600" b="0" i="1" smtClean="0">
                                      <a:latin typeface="Cambria Math" panose="02040503050406030204" pitchFamily="18" charset="0"/>
                                    </a:rPr>
                                    <m:t>2</m:t>
                                  </m:r>
                                </m:sup>
                              </m:sSup>
                            </m:num>
                            <m:den>
                              <m:r>
                                <a:rPr lang="da-DK" sz="1600" b="0" i="1" smtClean="0">
                                  <a:latin typeface="Cambria Math" panose="02040503050406030204" pitchFamily="18" charset="0"/>
                                </a:rPr>
                                <m:t>32.85</m:t>
                              </m:r>
                            </m:den>
                          </m:f>
                          <m:r>
                            <a:rPr lang="da-DK" sz="1600" i="1">
                              <a:latin typeface="Cambria Math" panose="02040503050406030204" pitchFamily="18" charset="0"/>
                            </a:rPr>
                            <m:t>,</m:t>
                          </m:r>
                          <m:f>
                            <m:fPr>
                              <m:ctrlPr>
                                <a:rPr lang="da-DK" sz="1600" i="1">
                                  <a:latin typeface="Cambria Math" panose="02040503050406030204" pitchFamily="18" charset="0"/>
                                </a:rPr>
                              </m:ctrlPr>
                            </m:fPr>
                            <m:num>
                              <m:d>
                                <m:dPr>
                                  <m:ctrlPr>
                                    <a:rPr lang="da-DK" sz="1600" i="1">
                                      <a:latin typeface="Cambria Math" panose="02040503050406030204" pitchFamily="18" charset="0"/>
                                    </a:rPr>
                                  </m:ctrlPr>
                                </m:dPr>
                                <m:e>
                                  <m:r>
                                    <a:rPr lang="da-DK" sz="1600" b="0" i="1" smtClean="0">
                                      <a:latin typeface="Cambria Math" panose="02040503050406030204" pitchFamily="18" charset="0"/>
                                    </a:rPr>
                                    <m:t>10</m:t>
                                  </m:r>
                                  <m:r>
                                    <a:rPr lang="da-DK" sz="1600" i="1">
                                      <a:latin typeface="Cambria Math" panose="02040503050406030204" pitchFamily="18" charset="0"/>
                                    </a:rPr>
                                    <m:t>−1</m:t>
                                  </m:r>
                                </m:e>
                              </m:d>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2</m:t>
                                  </m:r>
                                </m:e>
                                <m:sup>
                                  <m:r>
                                    <a:rPr lang="da-DK" sz="1600" b="0" i="1" smtClean="0">
                                      <a:latin typeface="Cambria Math" panose="02040503050406030204" pitchFamily="18" charset="0"/>
                                    </a:rPr>
                                    <m:t>2</m:t>
                                  </m:r>
                                </m:sup>
                              </m:sSup>
                            </m:num>
                            <m:den>
                              <m:r>
                                <a:rPr lang="da-DK" sz="1600" b="0" i="1" smtClean="0">
                                  <a:latin typeface="Cambria Math" panose="02040503050406030204" pitchFamily="18" charset="0"/>
                                </a:rPr>
                                <m:t>8.90</m:t>
                              </m:r>
                            </m:den>
                          </m:f>
                        </m:e>
                      </m:d>
                      <m:r>
                        <a:rPr lang="da-DK" sz="1600" b="0" i="1" smtClean="0">
                          <a:latin typeface="Cambria Math" panose="02040503050406030204" pitchFamily="18" charset="0"/>
                        </a:rPr>
                        <m:t>=[1.10,4.40]</m:t>
                      </m:r>
                    </m:oMath>
                  </m:oMathPara>
                </a14:m>
                <a:endParaRPr lang="en-US" sz="1600" dirty="0"/>
              </a:p>
              <a:p>
                <a:pPr marL="216000" lvl="1" indent="0">
                  <a:buNone/>
                </a:pPr>
                <a:r>
                  <a:rPr lang="en-US" sz="1600" dirty="0"/>
                  <a:t>Conclusion : we can say that with 95 % certainty that the true mean and variance for the population is within the two given intervals. Can we make the interval smaller somehow?</a:t>
                </a:r>
              </a:p>
              <a:p>
                <a:pPr marL="417600" lvl="2"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30710" y="1484784"/>
                <a:ext cx="9456390" cy="5056416"/>
              </a:xfrm>
              <a:blipFill>
                <a:blip r:embed="rId2"/>
                <a:stretch>
                  <a:fillRect l="-1225" t="-1327" r="-51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22</a:t>
            </a:fld>
            <a:endParaRPr lang="en-GB" dirty="0"/>
          </a:p>
        </p:txBody>
      </p:sp>
    </p:spTree>
    <p:extLst>
      <p:ext uri="{BB962C8B-B14F-4D97-AF65-F5344CB8AC3E}">
        <p14:creationId xmlns:p14="http://schemas.microsoft.com/office/powerpoint/2010/main" val="1800980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exercise 1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following data is recorded:</a:t>
                </a:r>
              </a:p>
              <a:p>
                <a:pPr marL="216000" lvl="1"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={10,15,12,5,8,12}</m:t>
                      </m:r>
                    </m:oMath>
                  </m:oMathPara>
                </a14:m>
                <a:endParaRPr lang="en-US" dirty="0"/>
              </a:p>
              <a:p>
                <a:pPr marL="216000" lvl="1" indent="0">
                  <a:buNone/>
                </a:pPr>
                <a:r>
                  <a:rPr lang="en-US" dirty="0"/>
                  <a:t>1. Calculate the mean, variance and standard deviation (use R, Maple, excel or pen and paper).</a:t>
                </a:r>
              </a:p>
              <a:p>
                <a:pPr marL="216000" lvl="1" indent="0">
                  <a:buNone/>
                </a:pPr>
                <a:endParaRPr lang="en-US" dirty="0"/>
              </a:p>
              <a:p>
                <a:pPr marL="216000" lvl="1" indent="0">
                  <a:buNone/>
                </a:pPr>
                <a:r>
                  <a:rPr lang="en-US" dirty="0"/>
                  <a:t>2. Calculate the standard error of the mean and the coefficient of variation for the data</a:t>
                </a:r>
              </a:p>
              <a:p>
                <a:pPr marL="216000" lvl="1" indent="0">
                  <a:buNone/>
                </a:pPr>
                <a:endParaRPr lang="en-US" dirty="0"/>
              </a:p>
              <a:p>
                <a:pPr marL="216000" lvl="1" indent="0">
                  <a:buNone/>
                </a:pPr>
                <a:r>
                  <a:rPr lang="en-US" dirty="0"/>
                  <a:t>3. Consider how one can bring down the standard error of the mean </a:t>
                </a:r>
              </a:p>
              <a:p>
                <a:pPr marL="216000" lvl="1" indent="0">
                  <a:buNone/>
                </a:pPr>
                <a:endParaRPr lang="en-US" dirty="0"/>
              </a:p>
              <a:p>
                <a:pPr marL="216000" lvl="1" indent="0">
                  <a:buNone/>
                </a:pPr>
                <a:r>
                  <a:rPr lang="en-US" dirty="0"/>
                  <a:t>4. Another dataset was recorded with mean 10 and standard error 2 based on 12 samples. How do the two datasets differ? (think about what you calculated in 3 and how this can help you answer the question) </a:t>
                </a:r>
              </a:p>
              <a:p>
                <a:pPr marL="216000" lvl="1" indent="0">
                  <a:buNone/>
                </a:pPr>
                <a:endParaRPr lang="en-US" dirty="0"/>
              </a:p>
              <a:p>
                <a:pPr marL="216000" lvl="1" indent="0">
                  <a:buNone/>
                </a:pPr>
                <a:r>
                  <a:rPr lang="en-US" dirty="0"/>
                  <a:t>5. (optional) find the median of the data x, and check for outliers (do this in either R or excel)</a:t>
                </a:r>
              </a:p>
              <a:p>
                <a:pPr marL="2160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b="-442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23</a:t>
            </a:fld>
            <a:endParaRPr lang="en-GB" dirty="0"/>
          </a:p>
        </p:txBody>
      </p:sp>
    </p:spTree>
    <p:extLst>
      <p:ext uri="{BB962C8B-B14F-4D97-AF65-F5344CB8AC3E}">
        <p14:creationId xmlns:p14="http://schemas.microsoft.com/office/powerpoint/2010/main" val="173787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exercise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following data was recorded, by using an analogue glass burette with 0.2 increment markings (so the measurable scale is 0,0.2,0.4…24.6,24.8,25):</a:t>
                </a:r>
              </a:p>
              <a:p>
                <a:pPr marL="0" indent="0">
                  <a:buNone/>
                </a:pPr>
                <a14:m>
                  <m:oMathPara xmlns:m="http://schemas.openxmlformats.org/officeDocument/2006/math">
                    <m:oMathParaPr>
                      <m:jc m:val="centerGroup"/>
                    </m:oMathParaPr>
                    <m:oMath xmlns:m="http://schemas.openxmlformats.org/officeDocument/2006/math">
                      <m:r>
                        <a:rPr lang="da-DK" i="1">
                          <a:latin typeface="Cambria Math" panose="02040503050406030204" pitchFamily="18" charset="0"/>
                        </a:rPr>
                        <m:t>𝑥</m:t>
                      </m:r>
                      <m:r>
                        <a:rPr lang="da-DK" i="1">
                          <a:latin typeface="Cambria Math" panose="02040503050406030204" pitchFamily="18" charset="0"/>
                        </a:rPr>
                        <m:t>={9.2,8.8,</m:t>
                      </m:r>
                      <m:r>
                        <a:rPr lang="da-DK" b="0" i="1" smtClean="0">
                          <a:latin typeface="Cambria Math" panose="02040503050406030204" pitchFamily="18" charset="0"/>
                        </a:rPr>
                        <m:t>9.0,9.4</m:t>
                      </m:r>
                      <m:r>
                        <a:rPr lang="da-DK" i="1">
                          <a:latin typeface="Cambria Math" panose="02040503050406030204" pitchFamily="18" charset="0"/>
                        </a:rPr>
                        <m:t>}</m:t>
                      </m:r>
                    </m:oMath>
                  </m:oMathPara>
                </a14:m>
                <a:endParaRPr lang="en-US" dirty="0"/>
              </a:p>
              <a:p>
                <a:pPr marL="342900" indent="-342900">
                  <a:buAutoNum type="arabicPeriod"/>
                </a:pPr>
                <a:r>
                  <a:rPr lang="en-US" dirty="0"/>
                  <a:t>Calculate the measurement uncertainty of each of the samples and the sample standard error.</a:t>
                </a:r>
              </a:p>
              <a:p>
                <a:pPr marL="342900" indent="-342900">
                  <a:buAutoNum type="arabicPeriod"/>
                </a:pPr>
                <a:r>
                  <a:rPr lang="en-US" dirty="0"/>
                  <a:t>Calculate the total uncertainty  </a:t>
                </a:r>
              </a:p>
              <a:p>
                <a:pPr marL="342900" indent="-342900">
                  <a:buAutoNum type="arabicPeriod"/>
                </a:pPr>
                <a:r>
                  <a:rPr lang="en-US" dirty="0"/>
                  <a:t>Which of the uncertainty contributions dominates the </a:t>
                </a:r>
                <a:r>
                  <a:rPr lang="en-US"/>
                  <a:t>overall uncertainty? </a:t>
                </a:r>
                <a:endParaRPr lang="en-US" dirty="0"/>
              </a:p>
              <a:p>
                <a:pPr marL="342900" indent="-342900">
                  <a:buAutoNum type="arabicPeriod"/>
                </a:pPr>
                <a:r>
                  <a:rPr lang="en-US" dirty="0"/>
                  <a:t>(Optional) calculate the 95% confidence interval for the mean, variance and standard deviation of x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r="-163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24</a:t>
            </a:fld>
            <a:endParaRPr lang="en-GB" dirty="0"/>
          </a:p>
        </p:txBody>
      </p:sp>
    </p:spTree>
    <p:extLst>
      <p:ext uri="{BB962C8B-B14F-4D97-AF65-F5344CB8AC3E}">
        <p14:creationId xmlns:p14="http://schemas.microsoft.com/office/powerpoint/2010/main" val="344786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exercise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Optional exercise </a:t>
                </a:r>
              </a:p>
              <a:p>
                <a:pPr lvl="1">
                  <a:buFont typeface="Arial" panose="020B0604020202020204" pitchFamily="34" charset="0"/>
                  <a:buChar char="•"/>
                </a:pPr>
                <a:r>
                  <a:rPr lang="en-US" dirty="0"/>
                  <a:t>The ideal gas law is given as </a:t>
                </a:r>
              </a:p>
              <a:p>
                <a:pPr marL="0" indent="0" algn="ctr">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𝑃𝑉</m:t>
                      </m:r>
                      <m:r>
                        <a:rPr lang="da-DK" b="0" i="1" smtClean="0">
                          <a:latin typeface="Cambria Math" panose="02040503050406030204" pitchFamily="18" charset="0"/>
                        </a:rPr>
                        <m:t>=</m:t>
                      </m:r>
                      <m:r>
                        <a:rPr lang="da-DK" b="0" i="1" smtClean="0">
                          <a:latin typeface="Cambria Math" panose="02040503050406030204" pitchFamily="18" charset="0"/>
                        </a:rPr>
                        <m:t>𝑛𝑅𝑇</m:t>
                      </m:r>
                    </m:oMath>
                  </m:oMathPara>
                </a14:m>
                <a:endParaRPr lang="en-US" dirty="0"/>
              </a:p>
              <a:p>
                <a:pPr marL="216000" lvl="1" indent="0">
                  <a:buNone/>
                </a:pPr>
                <a:r>
                  <a:rPr lang="en-US" dirty="0"/>
                  <a:t>You wish to investigate the overall error in estimating number of moles present in gas measurements. You end up with an average pressure of 1000 </a:t>
                </a:r>
                <a:r>
                  <a:rPr lang="en-US" dirty="0" err="1"/>
                  <a:t>kPa</a:t>
                </a:r>
                <a:r>
                  <a:rPr lang="en-US" dirty="0"/>
                  <a:t> in a 100m3 container at an average temperature of 350 kelvin. The errors of the parameters were recorded as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𝜎</m:t>
                        </m:r>
                      </m:e>
                      <m:sub>
                        <m:r>
                          <a:rPr lang="da-DK" b="0" i="1" smtClean="0">
                            <a:latin typeface="Cambria Math" panose="02040503050406030204" pitchFamily="18" charset="0"/>
                          </a:rPr>
                          <m:t>𝑃</m:t>
                        </m:r>
                      </m:sub>
                    </m:sSub>
                    <m:r>
                      <a:rPr lang="da-DK" b="0" i="1" smtClean="0">
                        <a:latin typeface="Cambria Math" panose="02040503050406030204" pitchFamily="18" charset="0"/>
                      </a:rPr>
                      <m:t>=10</m:t>
                    </m:r>
                  </m:oMath>
                </a14:m>
                <a:r>
                  <a:rPr lang="en-US" dirty="0"/>
                  <a:t> kPa, </a:t>
                </a:r>
                <a14:m>
                  <m:oMath xmlns:m="http://schemas.openxmlformats.org/officeDocument/2006/math">
                    <m:sSub>
                      <m:sSubPr>
                        <m:ctrlPr>
                          <a:rPr lang="da-DK" i="1">
                            <a:latin typeface="Cambria Math" panose="02040503050406030204" pitchFamily="18" charset="0"/>
                          </a:rPr>
                        </m:ctrlPr>
                      </m:sSubPr>
                      <m:e>
                        <m:r>
                          <a:rPr lang="da-DK" i="1">
                            <a:latin typeface="Cambria Math" panose="02040503050406030204" pitchFamily="18" charset="0"/>
                          </a:rPr>
                          <m:t>𝜎</m:t>
                        </m:r>
                      </m:e>
                      <m:sub>
                        <m:r>
                          <a:rPr lang="da-DK" b="0" i="1" smtClean="0">
                            <a:latin typeface="Cambria Math" panose="02040503050406030204" pitchFamily="18" charset="0"/>
                          </a:rPr>
                          <m:t>𝑉</m:t>
                        </m:r>
                      </m:sub>
                    </m:sSub>
                    <m:r>
                      <a:rPr lang="da-DK" i="1">
                        <a:latin typeface="Cambria Math" panose="02040503050406030204" pitchFamily="18" charset="0"/>
                      </a:rPr>
                      <m:t>=</m:t>
                    </m:r>
                    <m:r>
                      <a:rPr lang="da-DK" b="0" i="1" smtClean="0">
                        <a:latin typeface="Cambria Math" panose="02040503050406030204" pitchFamily="18" charset="0"/>
                      </a:rPr>
                      <m:t>0.1</m:t>
                    </m:r>
                  </m:oMath>
                </a14:m>
                <a:r>
                  <a:rPr lang="en-US" dirty="0"/>
                  <a:t>m3 and </a:t>
                </a:r>
                <a14:m>
                  <m:oMath xmlns:m="http://schemas.openxmlformats.org/officeDocument/2006/math">
                    <m:sSub>
                      <m:sSubPr>
                        <m:ctrlPr>
                          <a:rPr lang="da-DK" i="1">
                            <a:latin typeface="Cambria Math" panose="02040503050406030204" pitchFamily="18" charset="0"/>
                          </a:rPr>
                        </m:ctrlPr>
                      </m:sSubPr>
                      <m:e>
                        <m:r>
                          <a:rPr lang="da-DK" i="1">
                            <a:latin typeface="Cambria Math" panose="02040503050406030204" pitchFamily="18" charset="0"/>
                          </a:rPr>
                          <m:t>𝜎</m:t>
                        </m:r>
                      </m:e>
                      <m:sub>
                        <m:r>
                          <a:rPr lang="da-DK" b="0" i="1" smtClean="0">
                            <a:latin typeface="Cambria Math" panose="02040503050406030204" pitchFamily="18" charset="0"/>
                          </a:rPr>
                          <m:t>𝑇</m:t>
                        </m:r>
                      </m:sub>
                    </m:sSub>
                    <m:r>
                      <a:rPr lang="da-DK" i="1">
                        <a:latin typeface="Cambria Math" panose="02040503050406030204" pitchFamily="18" charset="0"/>
                      </a:rPr>
                      <m:t>=</m:t>
                    </m:r>
                    <m:r>
                      <a:rPr lang="da-DK" b="0" i="1" smtClean="0">
                        <a:latin typeface="Cambria Math" panose="02040503050406030204" pitchFamily="18" charset="0"/>
                      </a:rPr>
                      <m:t>0.5</m:t>
                    </m:r>
                  </m:oMath>
                </a14:m>
                <a:r>
                  <a:rPr lang="en-US" dirty="0"/>
                  <a:t> </a:t>
                </a:r>
              </a:p>
              <a:p>
                <a:pPr marL="216000" lvl="1" indent="0">
                  <a:buNone/>
                </a:pPr>
                <a:endParaRPr lang="en-US" dirty="0"/>
              </a:p>
              <a:p>
                <a:pPr marL="558900" lvl="1" indent="-342900">
                  <a:buAutoNum type="arabicPeriod"/>
                </a:pPr>
                <a:r>
                  <a:rPr lang="en-US" dirty="0"/>
                  <a:t>Calculate the mean amount of moles   </a:t>
                </a:r>
              </a:p>
              <a:p>
                <a:pPr marL="558900" lvl="1" indent="-342900">
                  <a:buAutoNum type="arabicPeriod"/>
                </a:pPr>
                <a:r>
                  <a:rPr lang="en-US" dirty="0"/>
                  <a:t>Calculate the overall error for the moles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74" t="-1743" r="-262"/>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103EA872-A674-449B-A120-B97244F8E91D}" type="slidenum">
              <a:rPr lang="en-GB" smtClean="0"/>
              <a:pPr/>
              <a:t>25</a:t>
            </a:fld>
            <a:endParaRPr lang="en-GB" dirty="0"/>
          </a:p>
        </p:txBody>
      </p:sp>
    </p:spTree>
    <p:extLst>
      <p:ext uri="{BB962C8B-B14F-4D97-AF65-F5344CB8AC3E}">
        <p14:creationId xmlns:p14="http://schemas.microsoft.com/office/powerpoint/2010/main" val="342577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D89-4678-4B3C-8679-3E429EFBB2DD}"/>
              </a:ext>
            </a:extLst>
          </p:cNvPr>
          <p:cNvSpPr>
            <a:spLocks noGrp="1"/>
          </p:cNvSpPr>
          <p:nvPr>
            <p:ph type="title"/>
          </p:nvPr>
        </p:nvSpPr>
        <p:spPr/>
        <p:txBody>
          <a:bodyPr/>
          <a:lstStyle/>
          <a:p>
            <a:r>
              <a:rPr lang="en-GB" dirty="0"/>
              <a:t>Content</a:t>
            </a:r>
          </a:p>
        </p:txBody>
      </p:sp>
      <p:sp>
        <p:nvSpPr>
          <p:cNvPr id="6" name="Content Placeholder 5">
            <a:extLst>
              <a:ext uri="{FF2B5EF4-FFF2-40B4-BE49-F238E27FC236}">
                <a16:creationId xmlns:a16="http://schemas.microsoft.com/office/drawing/2014/main" id="{5A5890CD-8F90-4FE7-841F-F7B0C2865BA2}"/>
              </a:ext>
            </a:extLst>
          </p:cNvPr>
          <p:cNvSpPr>
            <a:spLocks noGrp="1"/>
          </p:cNvSpPr>
          <p:nvPr>
            <p:ph idx="1"/>
          </p:nvPr>
        </p:nvSpPr>
        <p:spPr/>
        <p:txBody>
          <a:bodyPr/>
          <a:lstStyle/>
          <a:p>
            <a:r>
              <a:rPr lang="en-GB" dirty="0"/>
              <a:t>Introduction</a:t>
            </a:r>
          </a:p>
          <a:p>
            <a:r>
              <a:rPr lang="en-GB" dirty="0"/>
              <a:t>Descriptive statistics</a:t>
            </a:r>
          </a:p>
          <a:p>
            <a:r>
              <a:rPr lang="en-GB" dirty="0"/>
              <a:t>Evaluation of uncertainties</a:t>
            </a:r>
          </a:p>
          <a:p>
            <a:r>
              <a:rPr lang="en-GB" dirty="0"/>
              <a:t>Density functions </a:t>
            </a:r>
          </a:p>
          <a:p>
            <a:r>
              <a:rPr lang="en-GB" dirty="0"/>
              <a:t>T-distribution and hypothesis testing</a:t>
            </a:r>
          </a:p>
          <a:p>
            <a:r>
              <a:rPr lang="en-GB" dirty="0"/>
              <a:t>Confidence intervals</a:t>
            </a:r>
          </a:p>
          <a:p>
            <a:pPr marL="0" indent="0">
              <a:buNone/>
            </a:pPr>
            <a:endParaRPr lang="en-GB" dirty="0"/>
          </a:p>
          <a:p>
            <a:pPr marL="216000" lvl="1" indent="0">
              <a:buNone/>
            </a:pPr>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3</a:t>
            </a:fld>
            <a:endParaRPr lang="en-GB" dirty="0"/>
          </a:p>
        </p:txBody>
      </p:sp>
    </p:spTree>
    <p:custDataLst>
      <p:custData r:id="rId1"/>
      <p:custData r:id="rId2"/>
    </p:custDataLst>
    <p:extLst>
      <p:ext uri="{BB962C8B-B14F-4D97-AF65-F5344CB8AC3E}">
        <p14:creationId xmlns:p14="http://schemas.microsoft.com/office/powerpoint/2010/main" val="179638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774726" y="1706328"/>
            <a:ext cx="9312374" cy="4834872"/>
          </a:xfrm>
        </p:spPr>
        <p:txBody>
          <a:bodyPr/>
          <a:lstStyle/>
          <a:p>
            <a:r>
              <a:rPr lang="en-US" sz="2800" dirty="0"/>
              <a:t>What is statistics?</a:t>
            </a:r>
          </a:p>
          <a:p>
            <a:pPr lvl="1">
              <a:buFont typeface="Arial" panose="020B0604020202020204" pitchFamily="34" charset="0"/>
              <a:buChar char="•"/>
            </a:pPr>
            <a:r>
              <a:rPr lang="en-US" dirty="0"/>
              <a:t>Common or popular definition: A collect of data showing a plot or a graph related to a specific topic (newspapers, gallop, </a:t>
            </a:r>
            <a:r>
              <a:rPr lang="en-US" dirty="0" err="1"/>
              <a:t>Danmarks</a:t>
            </a:r>
            <a:r>
              <a:rPr lang="en-US" dirty="0"/>
              <a:t> </a:t>
            </a:r>
            <a:r>
              <a:rPr lang="en-US" dirty="0" err="1"/>
              <a:t>statistik</a:t>
            </a:r>
            <a:r>
              <a:rPr lang="en-US" dirty="0"/>
              <a:t> lookup, </a:t>
            </a:r>
            <a:r>
              <a:rPr lang="en-US" dirty="0" err="1"/>
              <a:t>ect</a:t>
            </a:r>
            <a:r>
              <a:rPr lang="en-US" dirty="0"/>
              <a:t>.)  </a:t>
            </a:r>
          </a:p>
          <a:p>
            <a:pPr lvl="2">
              <a:buFont typeface="Arial" panose="020B0604020202020204" pitchFamily="34" charset="0"/>
              <a:buChar char="•"/>
            </a:pPr>
            <a:r>
              <a:rPr lang="en-US" dirty="0"/>
              <a:t>In science: </a:t>
            </a:r>
            <a:r>
              <a:rPr lang="en-US" dirty="0">
                <a:solidFill>
                  <a:srgbClr val="00B050"/>
                </a:solidFill>
              </a:rPr>
              <a:t>Descriptive</a:t>
            </a:r>
            <a:r>
              <a:rPr lang="en-US" dirty="0"/>
              <a:t> or </a:t>
            </a:r>
            <a:r>
              <a:rPr lang="en-US" dirty="0">
                <a:solidFill>
                  <a:srgbClr val="00B050"/>
                </a:solidFill>
              </a:rPr>
              <a:t>exploratory</a:t>
            </a:r>
            <a:r>
              <a:rPr lang="en-US" dirty="0"/>
              <a:t> statistic </a:t>
            </a:r>
          </a:p>
          <a:p>
            <a:pPr lvl="2">
              <a:buFont typeface="Arial" panose="020B0604020202020204" pitchFamily="34" charset="0"/>
              <a:buChar char="•"/>
            </a:pPr>
            <a:endParaRPr lang="en-US" dirty="0"/>
          </a:p>
          <a:p>
            <a:pPr lvl="1">
              <a:buFont typeface="Arial" panose="020B0604020202020204" pitchFamily="34" charset="0"/>
              <a:buChar char="•"/>
            </a:pPr>
            <a:r>
              <a:rPr lang="en-US" dirty="0"/>
              <a:t>Broader, more correct definition: How to learn from data to make intelligent decisions</a:t>
            </a:r>
          </a:p>
          <a:p>
            <a:pPr lvl="2">
              <a:buFont typeface="Arial" panose="020B0604020202020204" pitchFamily="34" charset="0"/>
              <a:buChar char="•"/>
            </a:pPr>
            <a:r>
              <a:rPr lang="en-US" dirty="0"/>
              <a:t>In science: </a:t>
            </a:r>
            <a:r>
              <a:rPr lang="en-US" dirty="0">
                <a:solidFill>
                  <a:srgbClr val="00B050"/>
                </a:solidFill>
              </a:rPr>
              <a:t>Inferential statistics </a:t>
            </a:r>
          </a:p>
          <a:p>
            <a:pPr marL="417600" lvl="2" indent="0">
              <a:buNone/>
            </a:pPr>
            <a:endParaRPr lang="en-US" dirty="0">
              <a:solidFill>
                <a:srgbClr val="00B050"/>
              </a:solidFill>
            </a:endParaRPr>
          </a:p>
          <a:p>
            <a:pPr lvl="1">
              <a:buFont typeface="Arial" panose="020B0604020202020204" pitchFamily="34" charset="0"/>
              <a:buChar char="•"/>
            </a:pPr>
            <a:r>
              <a:rPr lang="en-US" dirty="0"/>
              <a:t>Some big fields of inferential statistics: </a:t>
            </a:r>
          </a:p>
          <a:p>
            <a:pPr lvl="2">
              <a:buFont typeface="Arial" panose="020B0604020202020204" pitchFamily="34" charset="0"/>
              <a:buChar char="•"/>
            </a:pPr>
            <a:r>
              <a:rPr lang="en-US" dirty="0" err="1">
                <a:solidFill>
                  <a:srgbClr val="00B050"/>
                </a:solidFill>
              </a:rPr>
              <a:t>Chemometrics</a:t>
            </a:r>
            <a:endParaRPr lang="en-US" dirty="0">
              <a:solidFill>
                <a:srgbClr val="00B050"/>
              </a:solidFill>
            </a:endParaRPr>
          </a:p>
          <a:p>
            <a:pPr lvl="2">
              <a:buFont typeface="Arial" panose="020B0604020202020204" pitchFamily="34" charset="0"/>
              <a:buChar char="•"/>
            </a:pPr>
            <a:r>
              <a:rPr lang="en-US" dirty="0"/>
              <a:t>Epidemiology</a:t>
            </a:r>
          </a:p>
          <a:p>
            <a:pPr lvl="2">
              <a:buFont typeface="Arial" panose="020B0604020202020204" pitchFamily="34" charset="0"/>
              <a:buChar char="•"/>
            </a:pPr>
            <a:r>
              <a:rPr lang="en-US" dirty="0"/>
              <a:t>Quality control</a:t>
            </a:r>
          </a:p>
          <a:p>
            <a:pPr lvl="2">
              <a:buFont typeface="Arial" panose="020B0604020202020204" pitchFamily="34" charset="0"/>
              <a:buChar char="•"/>
            </a:pPr>
            <a:r>
              <a:rPr lang="en-US" dirty="0"/>
              <a:t>Signal processing</a:t>
            </a:r>
          </a:p>
          <a:p>
            <a:pPr lvl="2">
              <a:buFont typeface="Arial" panose="020B0604020202020204" pitchFamily="34" charset="0"/>
              <a:buChar char="•"/>
            </a:pPr>
            <a:r>
              <a:rPr lang="en-US" dirty="0"/>
              <a:t>Machine learning &amp; deep learning  </a:t>
            </a:r>
          </a:p>
          <a:p>
            <a:pPr marL="417600" lvl="2" indent="0">
              <a:buNone/>
            </a:pPr>
            <a:endParaRPr lang="en-US" dirty="0">
              <a:solidFill>
                <a:srgbClr val="00B050"/>
              </a:solidFill>
            </a:endParaRPr>
          </a:p>
          <a:p>
            <a:pPr marL="216000" lvl="1" indent="0">
              <a:buNone/>
            </a:pPr>
            <a:endParaRPr lang="en-US" dirty="0">
              <a:solidFill>
                <a:srgbClr val="00B050"/>
              </a:solidFill>
            </a:endParaRPr>
          </a:p>
          <a:p>
            <a:pPr marL="417600" lvl="2" indent="0">
              <a:buNone/>
            </a:pPr>
            <a:endParaRPr lang="en-US" dirty="0">
              <a:solidFill>
                <a:srgbClr val="00B050"/>
              </a:solidFill>
            </a:endParaRPr>
          </a:p>
        </p:txBody>
      </p:sp>
      <p:sp>
        <p:nvSpPr>
          <p:cNvPr id="4" name="Slide Number Placeholder 3"/>
          <p:cNvSpPr>
            <a:spLocks noGrp="1"/>
          </p:cNvSpPr>
          <p:nvPr>
            <p:ph type="sldNum" sz="quarter" idx="11"/>
          </p:nvPr>
        </p:nvSpPr>
        <p:spPr/>
        <p:txBody>
          <a:bodyPr/>
          <a:lstStyle/>
          <a:p>
            <a:fld id="{103EA872-A674-449B-A120-B97244F8E91D}" type="slidenum">
              <a:rPr lang="en-GB" smtClean="0"/>
              <a:pPr/>
              <a:t>4</a:t>
            </a:fld>
            <a:endParaRPr lang="en-GB" dirty="0"/>
          </a:p>
        </p:txBody>
      </p:sp>
    </p:spTree>
    <p:extLst>
      <p:ext uri="{BB962C8B-B14F-4D97-AF65-F5344CB8AC3E}">
        <p14:creationId xmlns:p14="http://schemas.microsoft.com/office/powerpoint/2010/main" val="165327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774726" y="1706328"/>
            <a:ext cx="9312374" cy="4834872"/>
          </a:xfrm>
        </p:spPr>
        <p:txBody>
          <a:bodyPr/>
          <a:lstStyle/>
          <a:p>
            <a:r>
              <a:rPr lang="en-US" dirty="0"/>
              <a:t>Why is Statistics important?</a:t>
            </a:r>
          </a:p>
          <a:p>
            <a:pPr lvl="1">
              <a:buFont typeface="Arial" panose="020B0604020202020204" pitchFamily="34" charset="0"/>
              <a:buChar char="•"/>
            </a:pPr>
            <a:r>
              <a:rPr lang="en-US" dirty="0"/>
              <a:t>Gives the ability to learn from data</a:t>
            </a:r>
          </a:p>
          <a:p>
            <a:pPr lvl="1">
              <a:buFont typeface="Arial" panose="020B0604020202020204" pitchFamily="34" charset="0"/>
              <a:buChar char="•"/>
            </a:pPr>
            <a:r>
              <a:rPr lang="en-US" dirty="0"/>
              <a:t>Making scientific results comparable </a:t>
            </a:r>
          </a:p>
          <a:p>
            <a:pPr lvl="1">
              <a:buFont typeface="Arial" panose="020B0604020202020204" pitchFamily="34" charset="0"/>
              <a:buChar char="•"/>
            </a:pPr>
            <a:r>
              <a:rPr lang="en-US" dirty="0"/>
              <a:t>Rules of results based on luck (if done probably)</a:t>
            </a:r>
          </a:p>
          <a:p>
            <a:pPr lvl="1">
              <a:buFont typeface="Arial" panose="020B0604020202020204" pitchFamily="34" charset="0"/>
              <a:buChar char="•"/>
            </a:pPr>
            <a:endParaRPr lang="en-US" dirty="0"/>
          </a:p>
          <a:p>
            <a:pPr>
              <a:buFont typeface="Arial" panose="020B0604020202020204" pitchFamily="34" charset="0"/>
              <a:buChar char="•"/>
            </a:pPr>
            <a:r>
              <a:rPr lang="en-US" dirty="0"/>
              <a:t>Interesting note:</a:t>
            </a:r>
          </a:p>
          <a:p>
            <a:pPr marL="216000" lvl="1" indent="0">
              <a:buNone/>
            </a:pPr>
            <a:r>
              <a:rPr lang="en-US" dirty="0"/>
              <a:t>New England Journal of medicine pointed out in 2000 the 11 most influential points for the advances in health of mankind. Application of statistics to medicine was one of them compared to the likes of discovering penicillin and anesthesia.</a:t>
            </a:r>
          </a:p>
          <a:p>
            <a:pPr marL="216000" lvl="1" indent="0">
              <a:buNone/>
            </a:pPr>
            <a:endParaRPr lang="en-US" dirty="0"/>
          </a:p>
          <a:p>
            <a:r>
              <a:rPr lang="en-US" dirty="0"/>
              <a:t>How does this helps us?</a:t>
            </a:r>
          </a:p>
          <a:p>
            <a:pPr lvl="1">
              <a:buFont typeface="Arial" panose="020B0604020202020204" pitchFamily="34" charset="0"/>
              <a:buChar char="•"/>
            </a:pPr>
            <a:r>
              <a:rPr lang="en-US" dirty="0"/>
              <a:t>We can evaluate the robustness of experimental results</a:t>
            </a:r>
          </a:p>
          <a:p>
            <a:pPr lvl="1">
              <a:buFont typeface="Arial" panose="020B0604020202020204" pitchFamily="34" charset="0"/>
              <a:buChar char="•"/>
            </a:pPr>
            <a:r>
              <a:rPr lang="en-US" dirty="0"/>
              <a:t>We can compare experimental results in different setting</a:t>
            </a:r>
          </a:p>
          <a:p>
            <a:pPr lvl="1">
              <a:buFont typeface="Arial" panose="020B0604020202020204" pitchFamily="34" charset="0"/>
              <a:buChar char="•"/>
            </a:pPr>
            <a:r>
              <a:rPr lang="en-US" dirty="0"/>
              <a:t>We can predict behavior of chemical systems given data </a:t>
            </a:r>
          </a:p>
          <a:p>
            <a:pPr lvl="1">
              <a:buFont typeface="Arial" panose="020B0604020202020204" pitchFamily="34" charset="0"/>
              <a:buChar char="•"/>
            </a:pPr>
            <a:r>
              <a:rPr lang="en-US" dirty="0"/>
              <a:t>We can maximize the value of experiments by using statistical experimental designs   </a:t>
            </a:r>
          </a:p>
          <a:p>
            <a:pPr marL="216000" lvl="1" indent="0">
              <a:buNone/>
            </a:pPr>
            <a:r>
              <a:rPr lang="en-US" dirty="0"/>
              <a:t> </a:t>
            </a:r>
          </a:p>
          <a:p>
            <a:pPr marL="216000" lvl="1" indent="0">
              <a:buNone/>
            </a:pPr>
            <a:r>
              <a:rPr lang="en-US" dirty="0"/>
              <a:t> </a:t>
            </a:r>
          </a:p>
          <a:p>
            <a:pPr lvl="2">
              <a:buFont typeface="Arial" panose="020B0604020202020204" pitchFamily="34" charset="0"/>
              <a:buChar char="•"/>
            </a:pP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5</a:t>
            </a:fld>
            <a:endParaRPr lang="en-GB" dirty="0"/>
          </a:p>
        </p:txBody>
      </p:sp>
    </p:spTree>
    <p:extLst>
      <p:ext uri="{BB962C8B-B14F-4D97-AF65-F5344CB8AC3E}">
        <p14:creationId xmlns:p14="http://schemas.microsoft.com/office/powerpoint/2010/main" val="420142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The idea statistical analysis</a:t>
            </a:r>
          </a:p>
          <a:p>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6</a:t>
            </a:fld>
            <a:endParaRPr lang="en-GB" dirty="0"/>
          </a:p>
        </p:txBody>
      </p:sp>
      <p:sp>
        <p:nvSpPr>
          <p:cNvPr id="5" name="Rectangle 4"/>
          <p:cNvSpPr/>
          <p:nvPr/>
        </p:nvSpPr>
        <p:spPr bwMode="auto">
          <a:xfrm>
            <a:off x="577387" y="2132856"/>
            <a:ext cx="1800200" cy="792088"/>
          </a:xfrm>
          <a:prstGeom prst="rect">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6" name="Right Arrow 5"/>
          <p:cNvSpPr/>
          <p:nvPr/>
        </p:nvSpPr>
        <p:spPr bwMode="auto">
          <a:xfrm>
            <a:off x="2521603" y="2391238"/>
            <a:ext cx="1080120" cy="230849"/>
          </a:xfrm>
          <a:prstGeom prst="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7" name="Rectangle 6"/>
          <p:cNvSpPr/>
          <p:nvPr/>
        </p:nvSpPr>
        <p:spPr bwMode="auto">
          <a:xfrm>
            <a:off x="3745739" y="2132856"/>
            <a:ext cx="1800200" cy="792088"/>
          </a:xfrm>
          <a:prstGeom prst="rect">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 name="Right Arrow 7"/>
          <p:cNvSpPr/>
          <p:nvPr/>
        </p:nvSpPr>
        <p:spPr bwMode="auto">
          <a:xfrm>
            <a:off x="5689955" y="2420888"/>
            <a:ext cx="1080120" cy="216024"/>
          </a:xfrm>
          <a:prstGeom prst="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9" name="Rectangle 8"/>
          <p:cNvSpPr/>
          <p:nvPr/>
        </p:nvSpPr>
        <p:spPr bwMode="auto">
          <a:xfrm>
            <a:off x="6942069" y="2132856"/>
            <a:ext cx="1800200" cy="792088"/>
          </a:xfrm>
          <a:prstGeom prst="rect">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Right Arrow 9"/>
          <p:cNvSpPr/>
          <p:nvPr/>
        </p:nvSpPr>
        <p:spPr bwMode="auto">
          <a:xfrm>
            <a:off x="8914263" y="2406063"/>
            <a:ext cx="1080120" cy="216024"/>
          </a:xfrm>
          <a:prstGeom prst="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1" name="Rectangle 10"/>
          <p:cNvSpPr/>
          <p:nvPr/>
        </p:nvSpPr>
        <p:spPr bwMode="auto">
          <a:xfrm>
            <a:off x="10138399" y="2132856"/>
            <a:ext cx="1800200" cy="792088"/>
          </a:xfrm>
          <a:prstGeom prst="rect">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Curved Down Arrow 11"/>
          <p:cNvSpPr/>
          <p:nvPr/>
        </p:nvSpPr>
        <p:spPr bwMode="auto">
          <a:xfrm rot="10800000">
            <a:off x="1083590" y="2940603"/>
            <a:ext cx="10032454" cy="1368152"/>
          </a:xfrm>
          <a:prstGeom prst="curvedDown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3" name="TextBox 12"/>
          <p:cNvSpPr txBox="1"/>
          <p:nvPr/>
        </p:nvSpPr>
        <p:spPr>
          <a:xfrm>
            <a:off x="685399" y="2414329"/>
            <a:ext cx="1584176" cy="184666"/>
          </a:xfrm>
          <a:prstGeom prst="rect">
            <a:avLst/>
          </a:prstGeom>
          <a:noFill/>
        </p:spPr>
        <p:txBody>
          <a:bodyPr wrap="square" lIns="0" tIns="0" rIns="0" bIns="0" rtlCol="0">
            <a:spAutoFit/>
          </a:bodyPr>
          <a:lstStyle/>
          <a:p>
            <a:pPr algn="l">
              <a:spcBef>
                <a:spcPts val="432"/>
              </a:spcBef>
            </a:pPr>
            <a:r>
              <a:rPr lang="en-US" sz="1200" dirty="0">
                <a:solidFill>
                  <a:schemeClr val="bg1"/>
                </a:solidFill>
                <a:latin typeface="+mn-lt"/>
              </a:rPr>
              <a:t>Formulate a hypothesis </a:t>
            </a:r>
          </a:p>
        </p:txBody>
      </p:sp>
      <p:sp>
        <p:nvSpPr>
          <p:cNvPr id="15" name="TextBox 14"/>
          <p:cNvSpPr txBox="1"/>
          <p:nvPr/>
        </p:nvSpPr>
        <p:spPr>
          <a:xfrm>
            <a:off x="3889755" y="2338428"/>
            <a:ext cx="1584176" cy="369332"/>
          </a:xfrm>
          <a:prstGeom prst="rect">
            <a:avLst/>
          </a:prstGeom>
          <a:noFill/>
        </p:spPr>
        <p:txBody>
          <a:bodyPr wrap="square" lIns="0" tIns="0" rIns="0" bIns="0" rtlCol="0">
            <a:spAutoFit/>
          </a:bodyPr>
          <a:lstStyle/>
          <a:p>
            <a:pPr algn="l">
              <a:spcBef>
                <a:spcPts val="432"/>
              </a:spcBef>
            </a:pPr>
            <a:r>
              <a:rPr lang="en-US" sz="1200" dirty="0">
                <a:solidFill>
                  <a:schemeClr val="bg1"/>
                </a:solidFill>
                <a:latin typeface="+mn-lt"/>
              </a:rPr>
              <a:t>Design experiments to match hypothesis </a:t>
            </a:r>
          </a:p>
        </p:txBody>
      </p:sp>
      <p:sp>
        <p:nvSpPr>
          <p:cNvPr id="16" name="TextBox 15"/>
          <p:cNvSpPr txBox="1"/>
          <p:nvPr/>
        </p:nvSpPr>
        <p:spPr>
          <a:xfrm>
            <a:off x="7050081" y="2246095"/>
            <a:ext cx="1584176" cy="553998"/>
          </a:xfrm>
          <a:prstGeom prst="rect">
            <a:avLst/>
          </a:prstGeom>
          <a:noFill/>
        </p:spPr>
        <p:txBody>
          <a:bodyPr wrap="square" lIns="0" tIns="0" rIns="0" bIns="0" rtlCol="0">
            <a:spAutoFit/>
          </a:bodyPr>
          <a:lstStyle/>
          <a:p>
            <a:pPr algn="l">
              <a:spcBef>
                <a:spcPts val="432"/>
              </a:spcBef>
            </a:pPr>
            <a:r>
              <a:rPr lang="en-US" sz="1200" dirty="0">
                <a:solidFill>
                  <a:schemeClr val="bg1"/>
                </a:solidFill>
                <a:latin typeface="+mn-lt"/>
              </a:rPr>
              <a:t>Design measurement strategy to minimize nuisance influence </a:t>
            </a:r>
          </a:p>
        </p:txBody>
      </p:sp>
      <p:sp>
        <p:nvSpPr>
          <p:cNvPr id="17" name="TextBox 16"/>
          <p:cNvSpPr txBox="1"/>
          <p:nvPr/>
        </p:nvSpPr>
        <p:spPr>
          <a:xfrm>
            <a:off x="10295012" y="2227347"/>
            <a:ext cx="1584176" cy="605294"/>
          </a:xfrm>
          <a:prstGeom prst="rect">
            <a:avLst/>
          </a:prstGeom>
          <a:noFill/>
        </p:spPr>
        <p:txBody>
          <a:bodyPr wrap="square" lIns="0" tIns="0" rIns="0" bIns="0" rtlCol="0">
            <a:spAutoFit/>
          </a:bodyPr>
          <a:lstStyle/>
          <a:p>
            <a:pPr algn="l">
              <a:spcBef>
                <a:spcPts val="432"/>
              </a:spcBef>
            </a:pPr>
            <a:r>
              <a:rPr lang="en-US" sz="1200" dirty="0">
                <a:solidFill>
                  <a:schemeClr val="bg1"/>
                </a:solidFill>
                <a:latin typeface="+mn-lt"/>
              </a:rPr>
              <a:t>Investigate results:</a:t>
            </a:r>
          </a:p>
          <a:p>
            <a:pPr>
              <a:spcBef>
                <a:spcPts val="432"/>
              </a:spcBef>
            </a:pPr>
            <a:r>
              <a:rPr lang="en-US" sz="1200" dirty="0">
                <a:solidFill>
                  <a:schemeClr val="bg1"/>
                </a:solidFill>
                <a:latin typeface="+mn-lt"/>
              </a:rPr>
              <a:t>Confirm or reject hypothesis </a:t>
            </a:r>
          </a:p>
        </p:txBody>
      </p:sp>
      <p:sp>
        <p:nvSpPr>
          <p:cNvPr id="18" name="TextBox 17"/>
          <p:cNvSpPr txBox="1"/>
          <p:nvPr/>
        </p:nvSpPr>
        <p:spPr>
          <a:xfrm>
            <a:off x="577387" y="5013176"/>
            <a:ext cx="3501595" cy="738664"/>
          </a:xfrm>
          <a:prstGeom prst="rect">
            <a:avLst/>
          </a:prstGeom>
          <a:noFill/>
        </p:spPr>
        <p:txBody>
          <a:bodyPr wrap="square" lIns="0" tIns="0" rIns="0" bIns="0" rtlCol="0">
            <a:spAutoFit/>
          </a:bodyPr>
          <a:lstStyle/>
          <a:p>
            <a:pPr algn="l">
              <a:spcBef>
                <a:spcPts val="432"/>
              </a:spcBef>
            </a:pPr>
            <a:r>
              <a:rPr lang="en-US" dirty="0">
                <a:latin typeface="+mn-lt"/>
              </a:rPr>
              <a:t>Question: where do you think most people fails when testing out a hypothesis? And why?</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6378" y="4197112"/>
            <a:ext cx="970988" cy="970988"/>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963" y="5378570"/>
            <a:ext cx="970988" cy="970988"/>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963" y="4184179"/>
            <a:ext cx="970988" cy="970988"/>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5452" y="5347164"/>
            <a:ext cx="970988" cy="970988"/>
          </a:xfrm>
          <a:prstGeom prst="rect">
            <a:avLst/>
          </a:prstGeom>
        </p:spPr>
      </p:pic>
      <p:sp>
        <p:nvSpPr>
          <p:cNvPr id="27" name="TextBox 26"/>
          <p:cNvSpPr txBox="1"/>
          <p:nvPr/>
        </p:nvSpPr>
        <p:spPr>
          <a:xfrm>
            <a:off x="8188264" y="5155167"/>
            <a:ext cx="1701280" cy="153888"/>
          </a:xfrm>
          <a:prstGeom prst="rect">
            <a:avLst/>
          </a:prstGeom>
          <a:noFill/>
        </p:spPr>
        <p:txBody>
          <a:bodyPr wrap="square" lIns="0" tIns="0" rIns="0" bIns="0" rtlCol="0">
            <a:spAutoFit/>
          </a:bodyPr>
          <a:lstStyle/>
          <a:p>
            <a:pPr algn="l">
              <a:spcBef>
                <a:spcPts val="432"/>
              </a:spcBef>
            </a:pPr>
            <a:r>
              <a:rPr lang="en-US" sz="1000" dirty="0">
                <a:latin typeface="+mn-lt"/>
              </a:rPr>
              <a:t>High precision and accuracy </a:t>
            </a:r>
          </a:p>
        </p:txBody>
      </p:sp>
      <p:sp>
        <p:nvSpPr>
          <p:cNvPr id="28" name="TextBox 27"/>
          <p:cNvSpPr txBox="1"/>
          <p:nvPr/>
        </p:nvSpPr>
        <p:spPr>
          <a:xfrm>
            <a:off x="9994382" y="5168101"/>
            <a:ext cx="1884805" cy="153888"/>
          </a:xfrm>
          <a:prstGeom prst="rect">
            <a:avLst/>
          </a:prstGeom>
          <a:noFill/>
        </p:spPr>
        <p:txBody>
          <a:bodyPr wrap="square" lIns="0" tIns="0" rIns="0" bIns="0" rtlCol="0">
            <a:spAutoFit/>
          </a:bodyPr>
          <a:lstStyle/>
          <a:p>
            <a:pPr algn="l">
              <a:spcBef>
                <a:spcPts val="432"/>
              </a:spcBef>
            </a:pPr>
            <a:r>
              <a:rPr lang="en-US" sz="1000" dirty="0">
                <a:latin typeface="+mn-lt"/>
              </a:rPr>
              <a:t>low precision and high accuracy </a:t>
            </a:r>
          </a:p>
        </p:txBody>
      </p:sp>
      <p:sp>
        <p:nvSpPr>
          <p:cNvPr id="29" name="TextBox 28"/>
          <p:cNvSpPr txBox="1"/>
          <p:nvPr/>
        </p:nvSpPr>
        <p:spPr>
          <a:xfrm>
            <a:off x="8188264" y="6314200"/>
            <a:ext cx="1701280" cy="153888"/>
          </a:xfrm>
          <a:prstGeom prst="rect">
            <a:avLst/>
          </a:prstGeom>
          <a:noFill/>
        </p:spPr>
        <p:txBody>
          <a:bodyPr wrap="square" lIns="0" tIns="0" rIns="0" bIns="0" rtlCol="0">
            <a:spAutoFit/>
          </a:bodyPr>
          <a:lstStyle/>
          <a:p>
            <a:pPr algn="l">
              <a:spcBef>
                <a:spcPts val="432"/>
              </a:spcBef>
            </a:pPr>
            <a:r>
              <a:rPr lang="en-US" sz="1000" dirty="0">
                <a:latin typeface="+mn-lt"/>
              </a:rPr>
              <a:t>low precision and accuracy </a:t>
            </a:r>
          </a:p>
        </p:txBody>
      </p:sp>
      <p:sp>
        <p:nvSpPr>
          <p:cNvPr id="30" name="TextBox 29"/>
          <p:cNvSpPr txBox="1"/>
          <p:nvPr/>
        </p:nvSpPr>
        <p:spPr>
          <a:xfrm>
            <a:off x="9994382" y="6310369"/>
            <a:ext cx="2005479" cy="157720"/>
          </a:xfrm>
          <a:prstGeom prst="rect">
            <a:avLst/>
          </a:prstGeom>
          <a:noFill/>
        </p:spPr>
        <p:txBody>
          <a:bodyPr wrap="square" lIns="0" tIns="0" rIns="0" bIns="0" rtlCol="0">
            <a:spAutoFit/>
          </a:bodyPr>
          <a:lstStyle/>
          <a:p>
            <a:pPr algn="l">
              <a:spcBef>
                <a:spcPts val="432"/>
              </a:spcBef>
            </a:pPr>
            <a:r>
              <a:rPr lang="en-US" sz="1000" dirty="0">
                <a:latin typeface="+mn-lt"/>
              </a:rPr>
              <a:t>High precision and low accuracy </a:t>
            </a:r>
          </a:p>
        </p:txBody>
      </p:sp>
      <p:sp>
        <p:nvSpPr>
          <p:cNvPr id="33" name="Oval 32"/>
          <p:cNvSpPr/>
          <p:nvPr/>
        </p:nvSpPr>
        <p:spPr bwMode="auto">
          <a:xfrm>
            <a:off x="8937709" y="4662758"/>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35" name="Oval 34"/>
          <p:cNvSpPr/>
          <p:nvPr/>
        </p:nvSpPr>
        <p:spPr bwMode="auto">
          <a:xfrm>
            <a:off x="8926073" y="4692396"/>
            <a:ext cx="45719" cy="45719"/>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36" name="Oval 35"/>
          <p:cNvSpPr/>
          <p:nvPr/>
        </p:nvSpPr>
        <p:spPr bwMode="auto">
          <a:xfrm>
            <a:off x="8849356" y="4618149"/>
            <a:ext cx="45719" cy="45719"/>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39" name="Oval 38"/>
          <p:cNvSpPr/>
          <p:nvPr/>
        </p:nvSpPr>
        <p:spPr bwMode="auto">
          <a:xfrm>
            <a:off x="8876101" y="4571157"/>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0" name="Oval 39"/>
          <p:cNvSpPr/>
          <p:nvPr/>
        </p:nvSpPr>
        <p:spPr bwMode="auto">
          <a:xfrm>
            <a:off x="8812940" y="4625455"/>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1" name="Oval 40"/>
          <p:cNvSpPr/>
          <p:nvPr/>
        </p:nvSpPr>
        <p:spPr bwMode="auto">
          <a:xfrm>
            <a:off x="8878816" y="4679753"/>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2" name="Oval 41"/>
          <p:cNvSpPr/>
          <p:nvPr/>
        </p:nvSpPr>
        <p:spPr bwMode="auto">
          <a:xfrm>
            <a:off x="8921820" y="4569319"/>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3" name="Oval 42"/>
          <p:cNvSpPr/>
          <p:nvPr/>
        </p:nvSpPr>
        <p:spPr bwMode="auto">
          <a:xfrm>
            <a:off x="10516438" y="4726057"/>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4" name="Oval 43"/>
          <p:cNvSpPr/>
          <p:nvPr/>
        </p:nvSpPr>
        <p:spPr bwMode="auto">
          <a:xfrm>
            <a:off x="10485186" y="4541030"/>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5" name="Oval 44"/>
          <p:cNvSpPr/>
          <p:nvPr/>
        </p:nvSpPr>
        <p:spPr bwMode="auto">
          <a:xfrm>
            <a:off x="10658434" y="4708021"/>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6" name="Oval 45"/>
          <p:cNvSpPr/>
          <p:nvPr/>
        </p:nvSpPr>
        <p:spPr bwMode="auto">
          <a:xfrm>
            <a:off x="10719812" y="4589953"/>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7" name="Oval 46"/>
          <p:cNvSpPr/>
          <p:nvPr/>
        </p:nvSpPr>
        <p:spPr bwMode="auto">
          <a:xfrm>
            <a:off x="8885098" y="4617987"/>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8" name="Oval 47"/>
          <p:cNvSpPr/>
          <p:nvPr/>
        </p:nvSpPr>
        <p:spPr bwMode="auto">
          <a:xfrm>
            <a:off x="10448770" y="4665380"/>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9" name="Oval 48"/>
          <p:cNvSpPr/>
          <p:nvPr/>
        </p:nvSpPr>
        <p:spPr bwMode="auto">
          <a:xfrm>
            <a:off x="10551999" y="4525220"/>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1" name="Oval 50"/>
          <p:cNvSpPr/>
          <p:nvPr/>
        </p:nvSpPr>
        <p:spPr bwMode="auto">
          <a:xfrm>
            <a:off x="8737406" y="5680837"/>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2" name="Oval 51"/>
          <p:cNvSpPr/>
          <p:nvPr/>
        </p:nvSpPr>
        <p:spPr bwMode="auto">
          <a:xfrm>
            <a:off x="9142701" y="5680837"/>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3" name="Oval 52"/>
          <p:cNvSpPr/>
          <p:nvPr/>
        </p:nvSpPr>
        <p:spPr bwMode="auto">
          <a:xfrm>
            <a:off x="8382132" y="5758994"/>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4" name="Oval 53"/>
          <p:cNvSpPr/>
          <p:nvPr/>
        </p:nvSpPr>
        <p:spPr bwMode="auto">
          <a:xfrm>
            <a:off x="8974124" y="6084464"/>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5" name="Oval 54"/>
          <p:cNvSpPr/>
          <p:nvPr/>
        </p:nvSpPr>
        <p:spPr bwMode="auto">
          <a:xfrm>
            <a:off x="8898961" y="5451232"/>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6" name="Oval 55"/>
          <p:cNvSpPr/>
          <p:nvPr/>
        </p:nvSpPr>
        <p:spPr bwMode="auto">
          <a:xfrm>
            <a:off x="9286952" y="6084298"/>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7" name="Oval 56"/>
          <p:cNvSpPr/>
          <p:nvPr/>
        </p:nvSpPr>
        <p:spPr bwMode="auto">
          <a:xfrm>
            <a:off x="8966073" y="4660957"/>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8" name="Oval 57"/>
          <p:cNvSpPr/>
          <p:nvPr/>
        </p:nvSpPr>
        <p:spPr bwMode="auto">
          <a:xfrm>
            <a:off x="8669725" y="6048796"/>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9" name="Oval 58"/>
          <p:cNvSpPr/>
          <p:nvPr/>
        </p:nvSpPr>
        <p:spPr bwMode="auto">
          <a:xfrm>
            <a:off x="10205269" y="5793061"/>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60" name="Oval 59"/>
          <p:cNvSpPr/>
          <p:nvPr/>
        </p:nvSpPr>
        <p:spPr bwMode="auto">
          <a:xfrm>
            <a:off x="10278056" y="5789492"/>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61" name="Oval 60"/>
          <p:cNvSpPr/>
          <p:nvPr/>
        </p:nvSpPr>
        <p:spPr bwMode="auto">
          <a:xfrm>
            <a:off x="10234609" y="5861599"/>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62" name="Oval 61"/>
          <p:cNvSpPr/>
          <p:nvPr/>
        </p:nvSpPr>
        <p:spPr bwMode="auto">
          <a:xfrm>
            <a:off x="10268277" y="5861599"/>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63" name="Oval 62"/>
          <p:cNvSpPr/>
          <p:nvPr/>
        </p:nvSpPr>
        <p:spPr bwMode="auto">
          <a:xfrm>
            <a:off x="10142623" y="5815424"/>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64" name="Oval 63"/>
          <p:cNvSpPr/>
          <p:nvPr/>
        </p:nvSpPr>
        <p:spPr bwMode="auto">
          <a:xfrm>
            <a:off x="10185273" y="5736043"/>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65" name="Oval 64"/>
          <p:cNvSpPr/>
          <p:nvPr/>
        </p:nvSpPr>
        <p:spPr bwMode="auto">
          <a:xfrm>
            <a:off x="10185273" y="5880157"/>
            <a:ext cx="72831" cy="71003"/>
          </a:xfrm>
          <a:prstGeom prst="ellipse">
            <a:avLst/>
          </a:prstGeom>
          <a:solidFill>
            <a:srgbClr val="00B050"/>
          </a:solidFill>
          <a:ln w="9525"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79826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 </a:t>
            </a:r>
          </a:p>
        </p:txBody>
      </p:sp>
      <p:sp>
        <p:nvSpPr>
          <p:cNvPr id="3" name="Content Placeholder 2"/>
          <p:cNvSpPr>
            <a:spLocks noGrp="1"/>
          </p:cNvSpPr>
          <p:nvPr>
            <p:ph sz="half" idx="1"/>
          </p:nvPr>
        </p:nvSpPr>
        <p:spPr/>
        <p:txBody>
          <a:bodyPr/>
          <a:lstStyle/>
          <a:p>
            <a:r>
              <a:rPr lang="en-US" dirty="0"/>
              <a:t>Measures of centrality</a:t>
            </a:r>
          </a:p>
          <a:p>
            <a:pPr lvl="1">
              <a:buFont typeface="Arial" panose="020B0604020202020204" pitchFamily="34" charset="0"/>
              <a:buChar char="•"/>
            </a:pPr>
            <a:r>
              <a:rPr lang="en-US" dirty="0"/>
              <a:t>Mean</a:t>
            </a:r>
          </a:p>
          <a:p>
            <a:pPr lvl="1">
              <a:buFont typeface="Arial" panose="020B0604020202020204" pitchFamily="34" charset="0"/>
              <a:buChar char="•"/>
            </a:pPr>
            <a:r>
              <a:rPr lang="en-US" dirty="0"/>
              <a:t>Median</a:t>
            </a:r>
          </a:p>
          <a:p>
            <a:pPr lvl="1">
              <a:buFont typeface="Arial" panose="020B0604020202020204" pitchFamily="34" charset="0"/>
              <a:buChar char="•"/>
            </a:pPr>
            <a:r>
              <a:rPr lang="en-US" dirty="0"/>
              <a:t>Quantiles</a:t>
            </a:r>
          </a:p>
          <a:p>
            <a:pPr lvl="1">
              <a:buFont typeface="Arial" panose="020B0604020202020204" pitchFamily="34" charset="0"/>
              <a:buChar char="•"/>
            </a:pPr>
            <a:endParaRPr lang="en-US" dirty="0"/>
          </a:p>
          <a:p>
            <a:pPr>
              <a:buFont typeface="Arial" panose="020B0604020202020204" pitchFamily="34" charset="0"/>
              <a:buChar char="•"/>
            </a:pPr>
            <a:r>
              <a:rPr lang="en-US" dirty="0"/>
              <a:t>Measures of variability</a:t>
            </a:r>
          </a:p>
          <a:p>
            <a:pPr lvl="1">
              <a:buFont typeface="Arial" panose="020B0604020202020204" pitchFamily="34" charset="0"/>
              <a:buChar char="•"/>
            </a:pPr>
            <a:r>
              <a:rPr lang="en-US" dirty="0"/>
              <a:t>Variance</a:t>
            </a:r>
          </a:p>
          <a:p>
            <a:pPr lvl="1">
              <a:buFont typeface="Arial" panose="020B0604020202020204" pitchFamily="34" charset="0"/>
              <a:buChar char="•"/>
            </a:pPr>
            <a:r>
              <a:rPr lang="en-US" dirty="0"/>
              <a:t>Standard deviation </a:t>
            </a:r>
          </a:p>
          <a:p>
            <a:pPr lvl="1">
              <a:buFont typeface="Arial" panose="020B0604020202020204" pitchFamily="34" charset="0"/>
              <a:buChar char="•"/>
            </a:pPr>
            <a:r>
              <a:rPr lang="en-US" dirty="0"/>
              <a:t>Coefficient of variation</a:t>
            </a:r>
          </a:p>
          <a:p>
            <a:pPr lvl="1">
              <a:buFont typeface="Arial" panose="020B0604020202020204" pitchFamily="34" charset="0"/>
              <a:buChar char="•"/>
            </a:pPr>
            <a:endParaRPr lang="en-US" dirty="0"/>
          </a:p>
          <a:p>
            <a:pPr>
              <a:buFont typeface="Arial" panose="020B0604020202020204" pitchFamily="34" charset="0"/>
              <a:buChar char="•"/>
            </a:pPr>
            <a:r>
              <a:rPr lang="en-US" dirty="0"/>
              <a:t>Measures of relation</a:t>
            </a:r>
          </a:p>
          <a:p>
            <a:pPr lvl="1">
              <a:buFont typeface="Arial" panose="020B0604020202020204" pitchFamily="34" charset="0"/>
              <a:buChar char="•"/>
            </a:pPr>
            <a:r>
              <a:rPr lang="en-US" dirty="0"/>
              <a:t>Covariance </a:t>
            </a:r>
          </a:p>
          <a:p>
            <a:pPr lvl="1">
              <a:buFont typeface="Arial" panose="020B0604020202020204" pitchFamily="34" charset="0"/>
              <a:buChar char="•"/>
            </a:pPr>
            <a:r>
              <a:rPr lang="en-US" dirty="0"/>
              <a:t>Correlation  </a:t>
            </a:r>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7823397" y="426126"/>
                <a:ext cx="4347787" cy="5523153"/>
              </a:xfrm>
            </p:spPr>
            <p:txBody>
              <a:bodyPr/>
              <a:lstStyle/>
              <a:p>
                <a:pPr marL="0" indent="0">
                  <a:buNone/>
                </a:pPr>
                <a:r>
                  <a:rPr lang="da-DK" sz="1200" dirty="0">
                    <a:latin typeface="Cambria Math" panose="02040503050406030204" pitchFamily="18" charset="0"/>
                  </a:rPr>
                  <a:t>1) </a:t>
                </a:r>
                <a:r>
                  <a:rPr lang="en-US" sz="1200" dirty="0">
                    <a:latin typeface="Cambria Math" panose="02040503050406030204" pitchFamily="18" charset="0"/>
                  </a:rPr>
                  <a:t>The mean </a:t>
                </a:r>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oMath>
                </a14:m>
                <a:r>
                  <a:rPr lang="en-US" sz="1200" dirty="0">
                    <a:latin typeface="Cambria Math" panose="02040503050406030204" pitchFamily="18" charset="0"/>
                  </a:rPr>
                  <a:t> of a sample x with N total samples </a:t>
                </a:r>
              </a:p>
              <a:p>
                <a:pPr marL="0" indent="0">
                  <a:buNone/>
                </a:pPr>
                <a14:m>
                  <m:oMathPara xmlns:m="http://schemas.openxmlformats.org/officeDocument/2006/math">
                    <m:oMathParaPr>
                      <m:jc m:val="centerGroup"/>
                    </m:oMathParaPr>
                    <m:oMath xmlns:m="http://schemas.openxmlformats.org/officeDocument/2006/math">
                      <m:acc>
                        <m:accPr>
                          <m:chr m:val="̅"/>
                          <m:ctrlPr>
                            <a:rPr lang="da-DK" sz="1200" i="1" smtClean="0">
                              <a:latin typeface="Cambria Math" panose="02040503050406030204" pitchFamily="18" charset="0"/>
                            </a:rPr>
                          </m:ctrlPr>
                        </m:accPr>
                        <m:e>
                          <m:r>
                            <a:rPr lang="da-DK" sz="1200" i="1">
                              <a:latin typeface="Cambria Math" panose="02040503050406030204" pitchFamily="18" charset="0"/>
                            </a:rPr>
                            <m:t>𝑥</m:t>
                          </m:r>
                        </m:e>
                      </m:acc>
                      <m:r>
                        <a:rPr lang="da-DK" sz="1200" i="1">
                          <a:latin typeface="Cambria Math" panose="02040503050406030204" pitchFamily="18" charset="0"/>
                        </a:rPr>
                        <m:t> =</m:t>
                      </m:r>
                      <m:f>
                        <m:fPr>
                          <m:ctrlPr>
                            <a:rPr lang="da-DK" sz="1200" i="1">
                              <a:latin typeface="Cambria Math" panose="02040503050406030204" pitchFamily="18" charset="0"/>
                            </a:rPr>
                          </m:ctrlPr>
                        </m:fPr>
                        <m:num>
                          <m:r>
                            <a:rPr lang="da-DK" sz="1200" i="1">
                              <a:latin typeface="Cambria Math" panose="02040503050406030204" pitchFamily="18" charset="0"/>
                            </a:rPr>
                            <m:t>1</m:t>
                          </m:r>
                        </m:num>
                        <m:den>
                          <m:r>
                            <a:rPr lang="da-DK" sz="1200" i="1">
                              <a:latin typeface="Cambria Math" panose="02040503050406030204" pitchFamily="18" charset="0"/>
                            </a:rPr>
                            <m:t>𝑁</m:t>
                          </m:r>
                        </m:den>
                      </m:f>
                      <m:nary>
                        <m:naryPr>
                          <m:chr m:val="∑"/>
                          <m:ctrlPr>
                            <a:rPr lang="en-US" sz="1200" i="1">
                              <a:latin typeface="Cambria Math" panose="02040503050406030204" pitchFamily="18" charset="0"/>
                            </a:rPr>
                          </m:ctrlPr>
                        </m:naryPr>
                        <m:sub>
                          <m:r>
                            <m:rPr>
                              <m:brk m:alnAt="23"/>
                            </m:rPr>
                            <a:rPr lang="da-DK" sz="1200" i="1">
                              <a:latin typeface="Cambria Math" panose="02040503050406030204" pitchFamily="18" charset="0"/>
                            </a:rPr>
                            <m:t>𝑖</m:t>
                          </m:r>
                          <m:r>
                            <a:rPr lang="da-DK" sz="1200" i="1">
                              <a:latin typeface="Cambria Math" panose="02040503050406030204" pitchFamily="18" charset="0"/>
                            </a:rPr>
                            <m:t>=1</m:t>
                          </m:r>
                        </m:sub>
                        <m:sup>
                          <m:r>
                            <a:rPr lang="da-DK" sz="1200" i="1">
                              <a:latin typeface="Cambria Math" panose="02040503050406030204" pitchFamily="18" charset="0"/>
                            </a:rPr>
                            <m:t>𝑁</m:t>
                          </m:r>
                        </m:sup>
                        <m:e>
                          <m:sSub>
                            <m:sSubPr>
                              <m:ctrlPr>
                                <a:rPr lang="da-DK" sz="1200" i="1">
                                  <a:latin typeface="Cambria Math" panose="02040503050406030204" pitchFamily="18" charset="0"/>
                                </a:rPr>
                              </m:ctrlPr>
                            </m:sSubPr>
                            <m:e>
                              <m:r>
                                <a:rPr lang="da-DK" sz="1200" i="1">
                                  <a:latin typeface="Cambria Math" panose="02040503050406030204" pitchFamily="18" charset="0"/>
                                </a:rPr>
                                <m:t>𝑥</m:t>
                              </m:r>
                            </m:e>
                            <m:sub>
                              <m:r>
                                <a:rPr lang="da-DK" sz="1200" i="1">
                                  <a:latin typeface="Cambria Math" panose="02040503050406030204" pitchFamily="18" charset="0"/>
                                </a:rPr>
                                <m:t>𝑖</m:t>
                              </m:r>
                            </m:sub>
                          </m:sSub>
                        </m:e>
                      </m:nary>
                    </m:oMath>
                  </m:oMathPara>
                </a14:m>
                <a:endParaRPr lang="da-DK" sz="1200" i="1" dirty="0">
                  <a:latin typeface="Cambria Math" panose="02040503050406030204" pitchFamily="18" charset="0"/>
                </a:endParaRPr>
              </a:p>
              <a:p>
                <a:pPr marL="0" indent="0">
                  <a:buNone/>
                </a:pPr>
                <a:r>
                  <a:rPr lang="en-US" sz="1200" dirty="0">
                    <a:latin typeface="Cambria Math" panose="02040503050406030204" pitchFamily="18" charset="0"/>
                  </a:rPr>
                  <a:t>2) The median </a:t>
                </a:r>
                <a14:m>
                  <m:oMath xmlns:m="http://schemas.openxmlformats.org/officeDocument/2006/math">
                    <m:sSub>
                      <m:sSubPr>
                        <m:ctrlPr>
                          <a:rPr lang="da-DK" sz="1200" i="1">
                            <a:latin typeface="Cambria Math" panose="02040503050406030204" pitchFamily="18" charset="0"/>
                          </a:rPr>
                        </m:ctrlPr>
                      </m:sSubPr>
                      <m:e>
                        <m:r>
                          <m:rPr>
                            <m:sty m:val="p"/>
                          </m:rPr>
                          <a:rPr lang="da-DK" sz="1200" i="0">
                            <a:latin typeface="Cambria Math" panose="02040503050406030204" pitchFamily="18" charset="0"/>
                          </a:rPr>
                          <m:t>Q</m:t>
                        </m:r>
                      </m:e>
                      <m:sub>
                        <m:r>
                          <a:rPr lang="da-DK" sz="1200" i="0">
                            <a:latin typeface="Cambria Math" panose="02040503050406030204" pitchFamily="18" charset="0"/>
                          </a:rPr>
                          <m:t>2</m:t>
                        </m:r>
                      </m:sub>
                    </m:sSub>
                  </m:oMath>
                </a14:m>
                <a:r>
                  <a:rPr lang="en-US" sz="1200" dirty="0">
                    <a:latin typeface="Cambria Math" panose="02040503050406030204" pitchFamily="18" charset="0"/>
                  </a:rPr>
                  <a:t> of sample x </a:t>
                </a:r>
              </a:p>
              <a:p>
                <a:pPr marL="0" indent="0">
                  <a:buNone/>
                </a:pPr>
                <a14:m>
                  <m:oMathPara xmlns:m="http://schemas.openxmlformats.org/officeDocument/2006/math">
                    <m:oMathParaPr>
                      <m:jc m:val="centerGroup"/>
                    </m:oMathParaPr>
                    <m:oMath xmlns:m="http://schemas.openxmlformats.org/officeDocument/2006/math">
                      <m:sSub>
                        <m:sSubPr>
                          <m:ctrlPr>
                            <a:rPr lang="da-DK" sz="1200" b="0" i="1" smtClean="0">
                              <a:latin typeface="Cambria Math" panose="02040503050406030204" pitchFamily="18" charset="0"/>
                            </a:rPr>
                          </m:ctrlPr>
                        </m:sSubPr>
                        <m:e>
                          <m:r>
                            <a:rPr lang="da-DK" sz="1200" b="0" i="1" smtClean="0">
                              <a:latin typeface="Cambria Math" panose="02040503050406030204" pitchFamily="18" charset="0"/>
                            </a:rPr>
                            <m:t>𝑄</m:t>
                          </m:r>
                        </m:e>
                        <m:sub>
                          <m:r>
                            <a:rPr lang="da-DK" sz="1200" b="0" i="1" smtClean="0">
                              <a:latin typeface="Cambria Math" panose="02040503050406030204" pitchFamily="18" charset="0"/>
                            </a:rPr>
                            <m:t>2</m:t>
                          </m:r>
                        </m:sub>
                      </m:sSub>
                      <m:r>
                        <a:rPr lang="da-DK" sz="1200" i="1">
                          <a:latin typeface="Cambria Math" panose="02040503050406030204" pitchFamily="18" charset="0"/>
                        </a:rPr>
                        <m:t>=</m:t>
                      </m:r>
                      <m:d>
                        <m:dPr>
                          <m:begChr m:val="{"/>
                          <m:endChr m:val=""/>
                          <m:ctrlPr>
                            <a:rPr lang="da-DK" sz="1200" i="1" smtClean="0">
                              <a:latin typeface="Cambria Math" panose="02040503050406030204" pitchFamily="18" charset="0"/>
                            </a:rPr>
                          </m:ctrlPr>
                        </m:dPr>
                        <m:e>
                          <m:eqArr>
                            <m:eqArrPr>
                              <m:ctrlPr>
                                <a:rPr lang="da-DK" sz="1200" i="1" smtClean="0">
                                  <a:latin typeface="Cambria Math" panose="02040503050406030204" pitchFamily="18" charset="0"/>
                                </a:rPr>
                              </m:ctrlPr>
                            </m:eqArrPr>
                            <m:e>
                              <m:sSub>
                                <m:sSubPr>
                                  <m:ctrlPr>
                                    <a:rPr lang="da-DK" sz="1200" b="0" i="1" smtClean="0">
                                      <a:latin typeface="Cambria Math" panose="02040503050406030204" pitchFamily="18" charset="0"/>
                                    </a:rPr>
                                  </m:ctrlPr>
                                </m:sSubPr>
                                <m:e>
                                  <m:r>
                                    <a:rPr lang="da-DK" sz="1200" b="0" i="1" smtClean="0">
                                      <a:latin typeface="Cambria Math" panose="02040503050406030204" pitchFamily="18" charset="0"/>
                                    </a:rPr>
                                    <m:t>𝑥</m:t>
                                  </m:r>
                                </m:e>
                                <m:sub>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𝑛</m:t>
                                      </m:r>
                                      <m:r>
                                        <a:rPr lang="da-DK" sz="1200" b="0" i="1" smtClean="0">
                                          <a:latin typeface="Cambria Math" panose="02040503050406030204" pitchFamily="18" charset="0"/>
                                        </a:rPr>
                                        <m:t>+1</m:t>
                                      </m:r>
                                    </m:num>
                                    <m:den>
                                      <m:r>
                                        <a:rPr lang="da-DK" sz="1200" b="0" i="1" smtClean="0">
                                          <a:latin typeface="Cambria Math" panose="02040503050406030204" pitchFamily="18" charset="0"/>
                                        </a:rPr>
                                        <m:t>2</m:t>
                                      </m:r>
                                    </m:den>
                                  </m:f>
                                </m:sub>
                              </m:sSub>
                            </m:e>
                            <m:e>
                              <m:f>
                                <m:fPr>
                                  <m:ctrlPr>
                                    <a:rPr lang="da-DK" sz="1200" b="0" i="1" smtClean="0">
                                      <a:latin typeface="Cambria Math" panose="02040503050406030204" pitchFamily="18" charset="0"/>
                                    </a:rPr>
                                  </m:ctrlPr>
                                </m:fPr>
                                <m:num>
                                  <m:sSub>
                                    <m:sSubPr>
                                      <m:ctrlPr>
                                        <a:rPr lang="da-DK" sz="1200" b="0" i="1" smtClean="0">
                                          <a:latin typeface="Cambria Math" panose="02040503050406030204" pitchFamily="18" charset="0"/>
                                        </a:rPr>
                                      </m:ctrlPr>
                                    </m:sSubPr>
                                    <m:e>
                                      <m:r>
                                        <a:rPr lang="da-DK" sz="1200" b="0" i="1" smtClean="0">
                                          <a:latin typeface="Cambria Math" panose="02040503050406030204" pitchFamily="18" charset="0"/>
                                        </a:rPr>
                                        <m:t>𝑥</m:t>
                                      </m:r>
                                    </m:e>
                                    <m:sub>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𝑛</m:t>
                                          </m:r>
                                        </m:num>
                                        <m:den>
                                          <m:r>
                                            <a:rPr lang="da-DK" sz="1200" b="0" i="1" smtClean="0">
                                              <a:latin typeface="Cambria Math" panose="02040503050406030204" pitchFamily="18" charset="0"/>
                                            </a:rPr>
                                            <m:t>2</m:t>
                                          </m:r>
                                        </m:den>
                                      </m:f>
                                    </m:sub>
                                  </m:sSub>
                                  <m:r>
                                    <a:rPr lang="da-DK" sz="1200" b="0" i="1" smtClean="0">
                                      <a:latin typeface="Cambria Math" panose="02040503050406030204" pitchFamily="18" charset="0"/>
                                    </a:rPr>
                                    <m:t>+</m:t>
                                  </m:r>
                                  <m:sSub>
                                    <m:sSubPr>
                                      <m:ctrlPr>
                                        <a:rPr lang="da-DK" sz="1200" b="0" i="1" smtClean="0">
                                          <a:latin typeface="Cambria Math" panose="02040503050406030204" pitchFamily="18" charset="0"/>
                                        </a:rPr>
                                      </m:ctrlPr>
                                    </m:sSubPr>
                                    <m:e>
                                      <m:r>
                                        <a:rPr lang="da-DK" sz="1200" b="0" i="1" smtClean="0">
                                          <a:latin typeface="Cambria Math" panose="02040503050406030204" pitchFamily="18" charset="0"/>
                                        </a:rPr>
                                        <m:t>𝑥</m:t>
                                      </m:r>
                                    </m:e>
                                    <m:sub>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𝑛</m:t>
                                          </m:r>
                                          <m:r>
                                            <a:rPr lang="da-DK" sz="1200" b="0" i="1" smtClean="0">
                                              <a:latin typeface="Cambria Math" panose="02040503050406030204" pitchFamily="18" charset="0"/>
                                            </a:rPr>
                                            <m:t>+2</m:t>
                                          </m:r>
                                        </m:num>
                                        <m:den>
                                          <m:r>
                                            <a:rPr lang="da-DK" sz="1200" b="0" i="1" smtClean="0">
                                              <a:latin typeface="Cambria Math" panose="02040503050406030204" pitchFamily="18" charset="0"/>
                                            </a:rPr>
                                            <m:t>2</m:t>
                                          </m:r>
                                        </m:den>
                                      </m:f>
                                    </m:sub>
                                  </m:sSub>
                                </m:num>
                                <m:den>
                                  <m:r>
                                    <a:rPr lang="da-DK" sz="1200" b="0" i="1" smtClean="0">
                                      <a:latin typeface="Cambria Math" panose="02040503050406030204" pitchFamily="18" charset="0"/>
                                    </a:rPr>
                                    <m:t>2</m:t>
                                  </m:r>
                                </m:den>
                              </m:f>
                            </m:e>
                          </m:eqArr>
                        </m:e>
                      </m:d>
                    </m:oMath>
                  </m:oMathPara>
                </a14:m>
                <a:endParaRPr lang="en-US" sz="1200" i="1" dirty="0">
                  <a:latin typeface="Cambria Math" panose="02040503050406030204" pitchFamily="18" charset="0"/>
                </a:endParaRPr>
              </a:p>
              <a:p>
                <a:pPr marL="0" indent="0">
                  <a:buNone/>
                </a:pPr>
                <a:r>
                  <a:rPr lang="en-US" sz="1200" dirty="0">
                    <a:latin typeface="Cambria Math" panose="02040503050406030204" pitchFamily="18" charset="0"/>
                  </a:rPr>
                  <a:t>If n (number of samples ) is even </a:t>
                </a:r>
                <a14:m>
                  <m:oMath xmlns:m="http://schemas.openxmlformats.org/officeDocument/2006/math">
                    <m:sSub>
                      <m:sSubPr>
                        <m:ctrlPr>
                          <a:rPr lang="da-DK" sz="1200" i="1">
                            <a:latin typeface="Cambria Math" panose="02040503050406030204" pitchFamily="18" charset="0"/>
                          </a:rPr>
                        </m:ctrlPr>
                      </m:sSubPr>
                      <m:e>
                        <m:r>
                          <a:rPr lang="da-DK" sz="1200" i="1">
                            <a:latin typeface="Cambria Math" panose="02040503050406030204" pitchFamily="18" charset="0"/>
                          </a:rPr>
                          <m:t>𝑄</m:t>
                        </m:r>
                      </m:e>
                      <m:sub>
                        <m:r>
                          <a:rPr lang="da-DK" sz="1200" i="1">
                            <a:latin typeface="Cambria Math" panose="02040503050406030204" pitchFamily="18" charset="0"/>
                          </a:rPr>
                          <m:t>2</m:t>
                        </m:r>
                      </m:sub>
                    </m:sSub>
                  </m:oMath>
                </a14:m>
                <a:r>
                  <a:rPr lang="en-US" sz="1200" dirty="0">
                    <a:latin typeface="Cambria Math" panose="02040503050406030204" pitchFamily="18" charset="0"/>
                  </a:rPr>
                  <a:t> top applies otherwise </a:t>
                </a:r>
                <a14:m>
                  <m:oMath xmlns:m="http://schemas.openxmlformats.org/officeDocument/2006/math">
                    <m:sSub>
                      <m:sSubPr>
                        <m:ctrlPr>
                          <a:rPr lang="da-DK" sz="1200" i="1">
                            <a:latin typeface="Cambria Math" panose="02040503050406030204" pitchFamily="18" charset="0"/>
                          </a:rPr>
                        </m:ctrlPr>
                      </m:sSubPr>
                      <m:e>
                        <m:r>
                          <a:rPr lang="da-DK" sz="1200" i="1">
                            <a:latin typeface="Cambria Math" panose="02040503050406030204" pitchFamily="18" charset="0"/>
                          </a:rPr>
                          <m:t>𝑄</m:t>
                        </m:r>
                      </m:e>
                      <m:sub>
                        <m:r>
                          <a:rPr lang="da-DK" sz="1200" i="1">
                            <a:latin typeface="Cambria Math" panose="02040503050406030204" pitchFamily="18" charset="0"/>
                          </a:rPr>
                          <m:t>2</m:t>
                        </m:r>
                      </m:sub>
                    </m:sSub>
                  </m:oMath>
                </a14:m>
                <a:r>
                  <a:rPr lang="en-US" sz="1200" dirty="0">
                    <a:latin typeface="Cambria Math" panose="02040503050406030204" pitchFamily="18" charset="0"/>
                  </a:rPr>
                  <a:t> bottom.</a:t>
                </a:r>
              </a:p>
              <a:p>
                <a:pPr marL="0" indent="0">
                  <a:buNone/>
                </a:pPr>
                <a:endParaRPr lang="en-US" sz="1200" dirty="0">
                  <a:latin typeface="Cambria Math" panose="02040503050406030204" pitchFamily="18" charset="0"/>
                </a:endParaRPr>
              </a:p>
              <a:p>
                <a:pPr marL="0" indent="0">
                  <a:buNone/>
                </a:pPr>
                <a:r>
                  <a:rPr lang="en-US" sz="1200" dirty="0">
                    <a:latin typeface="Cambria Math" panose="02040503050406030204" pitchFamily="18" charset="0"/>
                  </a:rPr>
                  <a:t>3) The quantiles of a sample</a:t>
                </a:r>
              </a:p>
              <a:p>
                <a:pPr marL="0" indent="0">
                  <a:buNone/>
                </a:pPr>
                <a:r>
                  <a:rPr lang="en-US" sz="1200" dirty="0">
                    <a:latin typeface="Cambria Math" panose="02040503050406030204" pitchFamily="18" charset="0"/>
                  </a:rPr>
                  <a:t>No closed formula – more of a process, many program functions can do this for you</a:t>
                </a:r>
              </a:p>
              <a:p>
                <a:pPr marL="0" indent="0">
                  <a:buNone/>
                </a:pPr>
                <a:endParaRPr lang="en-US" sz="1200" dirty="0">
                  <a:latin typeface="Cambria Math" panose="02040503050406030204" pitchFamily="18" charset="0"/>
                </a:endParaRPr>
              </a:p>
              <a:p>
                <a:pPr marL="0" indent="0">
                  <a:buNone/>
                </a:pPr>
                <a:r>
                  <a:rPr lang="en-US" sz="1200" dirty="0">
                    <a:latin typeface="Cambria Math" panose="02040503050406030204" pitchFamily="18" charset="0"/>
                  </a:rPr>
                  <a:t>4) The variance</a:t>
                </a:r>
              </a:p>
              <a:p>
                <a:pPr marL="0" indent="0">
                  <a:buNone/>
                </a:pPr>
                <a14:m>
                  <m:oMathPara xmlns:m="http://schemas.openxmlformats.org/officeDocument/2006/math">
                    <m:oMathParaPr>
                      <m:jc m:val="centerGroup"/>
                    </m:oMathParaPr>
                    <m:oMath xmlns:m="http://schemas.openxmlformats.org/officeDocument/2006/math">
                      <m:sSup>
                        <m:sSupPr>
                          <m:ctrlPr>
                            <a:rPr lang="da-DK" sz="1200" b="0" i="1" smtClean="0">
                              <a:latin typeface="Cambria Math" panose="02040503050406030204" pitchFamily="18" charset="0"/>
                            </a:rPr>
                          </m:ctrlPr>
                        </m:sSupPr>
                        <m:e>
                          <m:r>
                            <a:rPr lang="da-DK" sz="1200" b="0" i="1" smtClean="0">
                              <a:latin typeface="Cambria Math" panose="02040503050406030204" pitchFamily="18" charset="0"/>
                            </a:rPr>
                            <m:t>𝜎</m:t>
                          </m:r>
                        </m:e>
                        <m:sup>
                          <m:r>
                            <a:rPr lang="da-DK" sz="1200" b="0" i="1" smtClean="0">
                              <a:latin typeface="Cambria Math" panose="02040503050406030204" pitchFamily="18" charset="0"/>
                            </a:rPr>
                            <m:t>2</m:t>
                          </m:r>
                        </m:sup>
                      </m:sSup>
                      <m:r>
                        <a:rPr lang="da-DK" sz="1200" b="0" i="1" smtClean="0">
                          <a:latin typeface="Cambria Math" panose="02040503050406030204" pitchFamily="18" charset="0"/>
                        </a:rPr>
                        <m:t>=</m:t>
                      </m:r>
                      <m:f>
                        <m:fPr>
                          <m:ctrlPr>
                            <a:rPr lang="da-DK" sz="1200" i="1">
                              <a:latin typeface="Cambria Math" panose="02040503050406030204" pitchFamily="18" charset="0"/>
                            </a:rPr>
                          </m:ctrlPr>
                        </m:fPr>
                        <m:num>
                          <m:r>
                            <a:rPr lang="da-DK" sz="1200" i="1">
                              <a:latin typeface="Cambria Math" panose="02040503050406030204" pitchFamily="18" charset="0"/>
                            </a:rPr>
                            <m:t>1</m:t>
                          </m:r>
                        </m:num>
                        <m:den>
                          <m:r>
                            <a:rPr lang="da-DK" sz="1200" i="1">
                              <a:latin typeface="Cambria Math" panose="02040503050406030204" pitchFamily="18" charset="0"/>
                            </a:rPr>
                            <m:t>𝑁</m:t>
                          </m:r>
                          <m:r>
                            <a:rPr lang="da-DK" sz="1200" b="0" i="1" smtClean="0">
                              <a:latin typeface="Cambria Math" panose="02040503050406030204" pitchFamily="18" charset="0"/>
                            </a:rPr>
                            <m:t>−1</m:t>
                          </m:r>
                        </m:den>
                      </m:f>
                      <m:nary>
                        <m:naryPr>
                          <m:chr m:val="∑"/>
                          <m:ctrlPr>
                            <a:rPr lang="en-US" sz="1200" i="1">
                              <a:latin typeface="Cambria Math" panose="02040503050406030204" pitchFamily="18" charset="0"/>
                            </a:rPr>
                          </m:ctrlPr>
                        </m:naryPr>
                        <m:sub>
                          <m:r>
                            <m:rPr>
                              <m:brk m:alnAt="23"/>
                            </m:rPr>
                            <a:rPr lang="da-DK" sz="1200" i="1">
                              <a:latin typeface="Cambria Math" panose="02040503050406030204" pitchFamily="18" charset="0"/>
                            </a:rPr>
                            <m:t>𝑖</m:t>
                          </m:r>
                          <m:r>
                            <a:rPr lang="da-DK" sz="1200" i="1">
                              <a:latin typeface="Cambria Math" panose="02040503050406030204" pitchFamily="18" charset="0"/>
                            </a:rPr>
                            <m:t>=1</m:t>
                          </m:r>
                        </m:sub>
                        <m:sup>
                          <m:r>
                            <a:rPr lang="da-DK" sz="1200" i="1">
                              <a:latin typeface="Cambria Math" panose="02040503050406030204" pitchFamily="18" charset="0"/>
                            </a:rPr>
                            <m:t>𝑁</m:t>
                          </m:r>
                        </m:sup>
                        <m:e>
                          <m:sSup>
                            <m:sSupPr>
                              <m:ctrlPr>
                                <a:rPr lang="da-DK" sz="1200" i="1" smtClean="0">
                                  <a:latin typeface="Cambria Math" panose="02040503050406030204" pitchFamily="18" charset="0"/>
                                </a:rPr>
                              </m:ctrlPr>
                            </m:sSupPr>
                            <m:e>
                              <m:sSub>
                                <m:sSubPr>
                                  <m:ctrlPr>
                                    <a:rPr lang="da-DK" sz="1200" i="1">
                                      <a:latin typeface="Cambria Math" panose="02040503050406030204" pitchFamily="18" charset="0"/>
                                    </a:rPr>
                                  </m:ctrlPr>
                                </m:sSubPr>
                                <m:e>
                                  <m:r>
                                    <a:rPr lang="da-DK" sz="1200" i="1">
                                      <a:latin typeface="Cambria Math" panose="02040503050406030204" pitchFamily="18" charset="0"/>
                                    </a:rPr>
                                    <m:t>(</m:t>
                                  </m:r>
                                  <m:r>
                                    <a:rPr lang="da-DK" sz="1200" i="1">
                                      <a:latin typeface="Cambria Math" panose="02040503050406030204" pitchFamily="18" charset="0"/>
                                    </a:rPr>
                                    <m:t>𝑥</m:t>
                                  </m:r>
                                </m:e>
                                <m:sub>
                                  <m:r>
                                    <a:rPr lang="da-DK" sz="1200" i="1">
                                      <a:latin typeface="Cambria Math" panose="02040503050406030204" pitchFamily="18" charset="0"/>
                                    </a:rPr>
                                    <m:t>𝑖</m:t>
                                  </m:r>
                                </m:sub>
                              </m:sSub>
                              <m:r>
                                <a:rPr lang="da-DK" sz="1200" i="1">
                                  <a:latin typeface="Cambria Math" panose="02040503050406030204" pitchFamily="18" charset="0"/>
                                </a:rPr>
                                <m:t>−</m:t>
                              </m:r>
                              <m:acc>
                                <m:accPr>
                                  <m:chr m:val="̅"/>
                                  <m:ctrlPr>
                                    <a:rPr lang="da-DK" sz="1200" i="1">
                                      <a:latin typeface="Cambria Math" panose="02040503050406030204" pitchFamily="18" charset="0"/>
                                    </a:rPr>
                                  </m:ctrlPr>
                                </m:accPr>
                                <m:e>
                                  <m:r>
                                    <a:rPr lang="da-DK" sz="1200" i="1">
                                      <a:latin typeface="Cambria Math" panose="02040503050406030204" pitchFamily="18" charset="0"/>
                                    </a:rPr>
                                    <m:t>𝑥</m:t>
                                  </m:r>
                                </m:e>
                              </m:acc>
                              <m:r>
                                <a:rPr lang="da-DK" sz="1200" i="1">
                                  <a:latin typeface="Cambria Math" panose="02040503050406030204" pitchFamily="18" charset="0"/>
                                </a:rPr>
                                <m:t>)</m:t>
                              </m:r>
                            </m:e>
                            <m:sup>
                              <m:r>
                                <a:rPr lang="da-DK" sz="1200" b="0" i="1" smtClean="0">
                                  <a:latin typeface="Cambria Math" panose="02040503050406030204" pitchFamily="18" charset="0"/>
                                </a:rPr>
                                <m:t>2</m:t>
                              </m:r>
                            </m:sup>
                          </m:sSup>
                        </m:e>
                      </m:nary>
                    </m:oMath>
                  </m:oMathPara>
                </a14:m>
                <a:endParaRPr lang="en-US" sz="1200" dirty="0">
                  <a:latin typeface="Cambria Math" panose="02040503050406030204" pitchFamily="18" charset="0"/>
                </a:endParaRPr>
              </a:p>
              <a:p>
                <a:pPr marL="0" indent="0">
                  <a:buNone/>
                </a:pPr>
                <a:r>
                  <a:rPr lang="en-US" sz="1200" dirty="0">
                    <a:latin typeface="Cambria Math" panose="02040503050406030204" pitchFamily="18" charset="0"/>
                  </a:rPr>
                  <a:t>5) The standard error </a:t>
                </a:r>
              </a:p>
              <a:p>
                <a:pPr marL="0"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𝜎</m:t>
                      </m:r>
                      <m:r>
                        <a:rPr lang="da-DK" sz="1200" b="0" i="1" smtClean="0">
                          <a:latin typeface="Cambria Math" panose="02040503050406030204" pitchFamily="18" charset="0"/>
                        </a:rPr>
                        <m:t>=√</m:t>
                      </m:r>
                      <m:sSup>
                        <m:sSupPr>
                          <m:ctrlPr>
                            <a:rPr lang="da-DK" sz="1200" b="0" i="1" smtClean="0">
                              <a:latin typeface="Cambria Math" panose="02040503050406030204" pitchFamily="18" charset="0"/>
                            </a:rPr>
                          </m:ctrlPr>
                        </m:sSupPr>
                        <m:e>
                          <m:r>
                            <a:rPr lang="da-DK" sz="1200" b="0" i="1" smtClean="0">
                              <a:latin typeface="Cambria Math" panose="02040503050406030204" pitchFamily="18" charset="0"/>
                            </a:rPr>
                            <m:t>𝜎</m:t>
                          </m:r>
                        </m:e>
                        <m:sup>
                          <m:r>
                            <a:rPr lang="da-DK" sz="1200" b="0" i="1" smtClean="0">
                              <a:latin typeface="Cambria Math" panose="02040503050406030204" pitchFamily="18" charset="0"/>
                            </a:rPr>
                            <m:t>2</m:t>
                          </m:r>
                        </m:sup>
                      </m:sSup>
                    </m:oMath>
                  </m:oMathPara>
                </a14:m>
                <a:endParaRPr lang="en-US" sz="1200" dirty="0">
                  <a:latin typeface="Cambria Math" panose="02040503050406030204" pitchFamily="18" charset="0"/>
                </a:endParaRPr>
              </a:p>
              <a:p>
                <a:pPr marL="0" indent="0">
                  <a:buNone/>
                </a:pPr>
                <a:r>
                  <a:rPr lang="en-US" sz="1200" dirty="0">
                    <a:latin typeface="Cambria Math" panose="02040503050406030204" pitchFamily="18" charset="0"/>
                  </a:rPr>
                  <a:t>6) The coefficient of variation</a:t>
                </a:r>
              </a:p>
              <a:p>
                <a:pPr marL="0" indent="0">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rPr>
                        <m:t>𝑉</m:t>
                      </m:r>
                      <m:r>
                        <a:rPr lang="da-DK" sz="1200" b="0" i="1" smtClean="0">
                          <a:latin typeface="Cambria Math" panose="02040503050406030204" pitchFamily="18" charset="0"/>
                        </a:rPr>
                        <m:t>=</m:t>
                      </m:r>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𝜎</m:t>
                          </m:r>
                        </m:num>
                        <m:den>
                          <m:acc>
                            <m:accPr>
                              <m:chr m:val="̅"/>
                              <m:ctrlPr>
                                <a:rPr lang="da-DK" sz="1200" b="0" i="1" smtClean="0">
                                  <a:latin typeface="Cambria Math" panose="02040503050406030204" pitchFamily="18" charset="0"/>
                                </a:rPr>
                              </m:ctrlPr>
                            </m:accPr>
                            <m:e>
                              <m:r>
                                <a:rPr lang="da-DK" sz="1200" b="0" i="1" smtClean="0">
                                  <a:latin typeface="Cambria Math" panose="02040503050406030204" pitchFamily="18" charset="0"/>
                                </a:rPr>
                                <m:t>𝑥</m:t>
                              </m:r>
                            </m:e>
                          </m:acc>
                        </m:den>
                      </m:f>
                    </m:oMath>
                  </m:oMathPara>
                </a14:m>
                <a:endParaRPr lang="en-US" sz="1200" dirty="0">
                  <a:latin typeface="Cambria Math" panose="02040503050406030204" pitchFamily="18" charset="0"/>
                </a:endParaRPr>
              </a:p>
              <a:p>
                <a:pPr marL="0" indent="0">
                  <a:buNone/>
                </a:pPr>
                <a:r>
                  <a:rPr lang="en-US" sz="1200" dirty="0">
                    <a:latin typeface="Cambria Math" panose="02040503050406030204" pitchFamily="18" charset="0"/>
                  </a:rPr>
                  <a:t>7) The coefficient of variation</a:t>
                </a:r>
              </a:p>
              <a:p>
                <a:pPr marL="0" indent="0">
                  <a:buNone/>
                </a:pPr>
                <a14:m>
                  <m:oMathPara xmlns:m="http://schemas.openxmlformats.org/officeDocument/2006/math">
                    <m:oMathParaPr>
                      <m:jc m:val="centerGroup"/>
                    </m:oMathParaPr>
                    <m:oMath xmlns:m="http://schemas.openxmlformats.org/officeDocument/2006/math">
                      <m:sSub>
                        <m:sSubPr>
                          <m:ctrlPr>
                            <a:rPr lang="da-DK" sz="1200" b="0" i="1" smtClean="0">
                              <a:latin typeface="Cambria Math" panose="02040503050406030204" pitchFamily="18" charset="0"/>
                            </a:rPr>
                          </m:ctrlPr>
                        </m:sSubPr>
                        <m:e>
                          <m:r>
                            <a:rPr lang="da-DK" sz="1200" b="0" i="1" smtClean="0">
                              <a:latin typeface="Cambria Math" panose="02040503050406030204" pitchFamily="18" charset="0"/>
                            </a:rPr>
                            <m:t>𝑠</m:t>
                          </m:r>
                        </m:e>
                        <m:sub>
                          <m:r>
                            <a:rPr lang="da-DK" sz="1200" b="0" i="1" smtClean="0">
                              <a:latin typeface="Cambria Math" panose="02040503050406030204" pitchFamily="18" charset="0"/>
                            </a:rPr>
                            <m:t>𝑥𝑦</m:t>
                          </m:r>
                        </m:sub>
                      </m:sSub>
                      <m:r>
                        <a:rPr lang="da-DK" sz="1200" b="0" i="1" smtClean="0">
                          <a:latin typeface="Cambria Math" panose="02040503050406030204" pitchFamily="18" charset="0"/>
                        </a:rPr>
                        <m:t>=</m:t>
                      </m:r>
                      <m:f>
                        <m:fPr>
                          <m:ctrlPr>
                            <a:rPr lang="da-DK" sz="1200" i="1">
                              <a:latin typeface="Cambria Math" panose="02040503050406030204" pitchFamily="18" charset="0"/>
                            </a:rPr>
                          </m:ctrlPr>
                        </m:fPr>
                        <m:num>
                          <m:r>
                            <a:rPr lang="da-DK" sz="1200" i="1">
                              <a:latin typeface="Cambria Math" panose="02040503050406030204" pitchFamily="18" charset="0"/>
                            </a:rPr>
                            <m:t>1</m:t>
                          </m:r>
                        </m:num>
                        <m:den>
                          <m:r>
                            <a:rPr lang="da-DK" sz="1200" i="1">
                              <a:latin typeface="Cambria Math" panose="02040503050406030204" pitchFamily="18" charset="0"/>
                            </a:rPr>
                            <m:t>𝑁</m:t>
                          </m:r>
                          <m:r>
                            <a:rPr lang="da-DK" sz="1200" i="1">
                              <a:latin typeface="Cambria Math" panose="02040503050406030204" pitchFamily="18" charset="0"/>
                            </a:rPr>
                            <m:t>−1</m:t>
                          </m:r>
                        </m:den>
                      </m:f>
                      <m:nary>
                        <m:naryPr>
                          <m:chr m:val="∑"/>
                          <m:ctrlPr>
                            <a:rPr lang="en-US" sz="1200" i="1">
                              <a:latin typeface="Cambria Math" panose="02040503050406030204" pitchFamily="18" charset="0"/>
                            </a:rPr>
                          </m:ctrlPr>
                        </m:naryPr>
                        <m:sub>
                          <m:r>
                            <m:rPr>
                              <m:brk m:alnAt="23"/>
                            </m:rPr>
                            <a:rPr lang="da-DK" sz="1200" i="1">
                              <a:latin typeface="Cambria Math" panose="02040503050406030204" pitchFamily="18" charset="0"/>
                            </a:rPr>
                            <m:t>𝑖</m:t>
                          </m:r>
                          <m:r>
                            <a:rPr lang="da-DK" sz="1200" i="1">
                              <a:latin typeface="Cambria Math" panose="02040503050406030204" pitchFamily="18" charset="0"/>
                            </a:rPr>
                            <m:t>=1</m:t>
                          </m:r>
                        </m:sub>
                        <m:sup>
                          <m:r>
                            <a:rPr lang="da-DK" sz="1200" i="1">
                              <a:latin typeface="Cambria Math" panose="02040503050406030204" pitchFamily="18" charset="0"/>
                            </a:rPr>
                            <m:t>𝑁</m:t>
                          </m:r>
                        </m:sup>
                        <m:e>
                          <m:r>
                            <a:rPr lang="da-DK" sz="1200" b="0" i="1" smtClean="0">
                              <a:latin typeface="Cambria Math" panose="02040503050406030204" pitchFamily="18" charset="0"/>
                            </a:rPr>
                            <m:t>(</m:t>
                          </m:r>
                          <m:sSub>
                            <m:sSubPr>
                              <m:ctrlPr>
                                <a:rPr lang="da-DK" sz="1200" b="0" i="1" smtClean="0">
                                  <a:latin typeface="Cambria Math" panose="02040503050406030204" pitchFamily="18" charset="0"/>
                                </a:rPr>
                              </m:ctrlPr>
                            </m:sSubPr>
                            <m:e>
                              <m:r>
                                <a:rPr lang="da-DK" sz="1200" b="0" i="1" smtClean="0">
                                  <a:latin typeface="Cambria Math" panose="02040503050406030204" pitchFamily="18" charset="0"/>
                                </a:rPr>
                                <m:t>𝑥</m:t>
                              </m:r>
                            </m:e>
                            <m:sub>
                              <m:r>
                                <a:rPr lang="da-DK" sz="1200" b="0" i="1" smtClean="0">
                                  <a:latin typeface="Cambria Math" panose="02040503050406030204" pitchFamily="18" charset="0"/>
                                </a:rPr>
                                <m:t>𝑖</m:t>
                              </m:r>
                            </m:sub>
                          </m:sSub>
                          <m:r>
                            <a:rPr lang="da-DK" sz="1200" b="0" i="1" smtClean="0">
                              <a:latin typeface="Cambria Math" panose="02040503050406030204" pitchFamily="18" charset="0"/>
                            </a:rPr>
                            <m:t>−</m:t>
                          </m:r>
                          <m:acc>
                            <m:accPr>
                              <m:chr m:val="̅"/>
                              <m:ctrlPr>
                                <a:rPr lang="da-DK" sz="1200" b="0" i="1" smtClean="0">
                                  <a:latin typeface="Cambria Math" panose="02040503050406030204" pitchFamily="18" charset="0"/>
                                </a:rPr>
                              </m:ctrlPr>
                            </m:accPr>
                            <m:e>
                              <m:r>
                                <a:rPr lang="da-DK" sz="1200" b="0" i="1" smtClean="0">
                                  <a:latin typeface="Cambria Math" panose="02040503050406030204" pitchFamily="18" charset="0"/>
                                </a:rPr>
                                <m:t>𝑥</m:t>
                              </m:r>
                            </m:e>
                          </m:acc>
                          <m:r>
                            <a:rPr lang="da-DK" sz="1200" b="0" i="1" smtClean="0">
                              <a:latin typeface="Cambria Math" panose="02040503050406030204" pitchFamily="18" charset="0"/>
                            </a:rPr>
                            <m:t>)(</m:t>
                          </m:r>
                          <m:sSub>
                            <m:sSubPr>
                              <m:ctrlPr>
                                <a:rPr lang="da-DK" sz="1200" b="0" i="1" smtClean="0">
                                  <a:latin typeface="Cambria Math" panose="02040503050406030204" pitchFamily="18" charset="0"/>
                                </a:rPr>
                              </m:ctrlPr>
                            </m:sSubPr>
                            <m:e>
                              <m:r>
                                <a:rPr lang="da-DK" sz="1200" b="0" i="1" smtClean="0">
                                  <a:latin typeface="Cambria Math" panose="02040503050406030204" pitchFamily="18" charset="0"/>
                                </a:rPr>
                                <m:t>𝑦</m:t>
                              </m:r>
                            </m:e>
                            <m:sub>
                              <m:r>
                                <a:rPr lang="da-DK" sz="1200" b="0" i="1" smtClean="0">
                                  <a:latin typeface="Cambria Math" panose="02040503050406030204" pitchFamily="18" charset="0"/>
                                </a:rPr>
                                <m:t>𝑖</m:t>
                              </m:r>
                            </m:sub>
                          </m:sSub>
                          <m:r>
                            <a:rPr lang="da-DK" sz="1200" b="0" i="1" smtClean="0">
                              <a:latin typeface="Cambria Math" panose="02040503050406030204" pitchFamily="18" charset="0"/>
                            </a:rPr>
                            <m:t>−</m:t>
                          </m:r>
                          <m:acc>
                            <m:accPr>
                              <m:chr m:val="̅"/>
                              <m:ctrlPr>
                                <a:rPr lang="da-DK" sz="1200" b="0" i="1" smtClean="0">
                                  <a:latin typeface="Cambria Math" panose="02040503050406030204" pitchFamily="18" charset="0"/>
                                </a:rPr>
                              </m:ctrlPr>
                            </m:accPr>
                            <m:e>
                              <m:r>
                                <a:rPr lang="da-DK" sz="1200" b="0" i="1" smtClean="0">
                                  <a:latin typeface="Cambria Math" panose="02040503050406030204" pitchFamily="18" charset="0"/>
                                </a:rPr>
                                <m:t>𝑦</m:t>
                              </m:r>
                            </m:e>
                          </m:acc>
                          <m:r>
                            <a:rPr lang="da-DK" sz="1200" b="0" i="1" smtClean="0">
                              <a:latin typeface="Cambria Math" panose="02040503050406030204" pitchFamily="18" charset="0"/>
                            </a:rPr>
                            <m:t>)</m:t>
                          </m:r>
                        </m:e>
                      </m:nary>
                    </m:oMath>
                  </m:oMathPara>
                </a14:m>
                <a:endParaRPr lang="en-US" sz="1200" dirty="0">
                  <a:latin typeface="Cambria Math" panose="02040503050406030204" pitchFamily="18" charset="0"/>
                </a:endParaRPr>
              </a:p>
              <a:p>
                <a:pPr marL="0" indent="0">
                  <a:buNone/>
                </a:pPr>
                <a:r>
                  <a:rPr lang="en-US" sz="1200" dirty="0">
                    <a:latin typeface="Cambria Math" panose="02040503050406030204" pitchFamily="18" charset="0"/>
                  </a:rPr>
                  <a:t>8) The sample covariance </a:t>
                </a:r>
              </a:p>
              <a:p>
                <a:pPr marL="0" indent="0">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rPr>
                        <m:t>𝑟</m:t>
                      </m:r>
                      <m:r>
                        <a:rPr lang="da-DK" sz="1200" b="0" i="1" smtClean="0">
                          <a:latin typeface="Cambria Math" panose="02040503050406030204" pitchFamily="18" charset="0"/>
                        </a:rPr>
                        <m:t>=</m:t>
                      </m:r>
                      <m:f>
                        <m:fPr>
                          <m:ctrlPr>
                            <a:rPr lang="da-DK" sz="1200" b="0" i="1" smtClean="0">
                              <a:latin typeface="Cambria Math" panose="02040503050406030204" pitchFamily="18" charset="0"/>
                            </a:rPr>
                          </m:ctrlPr>
                        </m:fPr>
                        <m:num>
                          <m:sSub>
                            <m:sSubPr>
                              <m:ctrlPr>
                                <a:rPr lang="da-DK" sz="1200" b="0" i="1" smtClean="0">
                                  <a:latin typeface="Cambria Math" panose="02040503050406030204" pitchFamily="18" charset="0"/>
                                </a:rPr>
                              </m:ctrlPr>
                            </m:sSubPr>
                            <m:e>
                              <m:r>
                                <a:rPr lang="da-DK" sz="1200" b="0" i="1" smtClean="0">
                                  <a:latin typeface="Cambria Math" panose="02040503050406030204" pitchFamily="18" charset="0"/>
                                </a:rPr>
                                <m:t>𝑠</m:t>
                              </m:r>
                            </m:e>
                            <m:sub>
                              <m:r>
                                <a:rPr lang="da-DK" sz="1200" b="0" i="1" smtClean="0">
                                  <a:latin typeface="Cambria Math" panose="02040503050406030204" pitchFamily="18" charset="0"/>
                                </a:rPr>
                                <m:t>𝑥𝑦</m:t>
                              </m:r>
                            </m:sub>
                          </m:sSub>
                        </m:num>
                        <m:den>
                          <m:sSubSup>
                            <m:sSubSupPr>
                              <m:ctrlPr>
                                <a:rPr lang="da-DK" sz="1200" b="0" i="1" smtClean="0">
                                  <a:latin typeface="Cambria Math" panose="02040503050406030204" pitchFamily="18" charset="0"/>
                                </a:rPr>
                              </m:ctrlPr>
                            </m:sSubSupPr>
                            <m:e>
                              <m:r>
                                <a:rPr lang="da-DK" sz="1200" b="0" i="1" smtClean="0">
                                  <a:latin typeface="Cambria Math" panose="02040503050406030204" pitchFamily="18" charset="0"/>
                                </a:rPr>
                                <m:t>𝜎</m:t>
                              </m:r>
                            </m:e>
                            <m:sub>
                              <m:r>
                                <a:rPr lang="da-DK" sz="1200" b="0" i="1" smtClean="0">
                                  <a:latin typeface="Cambria Math" panose="02040503050406030204" pitchFamily="18" charset="0"/>
                                </a:rPr>
                                <m:t>𝑥</m:t>
                              </m:r>
                            </m:sub>
                            <m:sup>
                              <m:r>
                                <a:rPr lang="da-DK" sz="1200" b="0" i="1" smtClean="0">
                                  <a:latin typeface="Cambria Math" panose="02040503050406030204" pitchFamily="18" charset="0"/>
                                </a:rPr>
                                <m:t>2</m:t>
                              </m:r>
                            </m:sup>
                          </m:sSubSup>
                          <m:r>
                            <a:rPr lang="da-DK" sz="1200" b="0" i="1" smtClean="0">
                              <a:latin typeface="Cambria Math" panose="02040503050406030204" pitchFamily="18" charset="0"/>
                            </a:rPr>
                            <m:t>+</m:t>
                          </m:r>
                          <m:sSubSup>
                            <m:sSubSupPr>
                              <m:ctrlPr>
                                <a:rPr lang="da-DK" sz="1200" b="0" i="1" smtClean="0">
                                  <a:latin typeface="Cambria Math" panose="02040503050406030204" pitchFamily="18" charset="0"/>
                                </a:rPr>
                              </m:ctrlPr>
                            </m:sSubSupPr>
                            <m:e>
                              <m:r>
                                <a:rPr lang="da-DK" sz="1200" b="0" i="1" smtClean="0">
                                  <a:latin typeface="Cambria Math" panose="02040503050406030204" pitchFamily="18" charset="0"/>
                                </a:rPr>
                                <m:t>𝜎</m:t>
                              </m:r>
                            </m:e>
                            <m:sub>
                              <m:r>
                                <a:rPr lang="da-DK" sz="1200" b="0" i="1" smtClean="0">
                                  <a:latin typeface="Cambria Math" panose="02040503050406030204" pitchFamily="18" charset="0"/>
                                </a:rPr>
                                <m:t>𝑦</m:t>
                              </m:r>
                            </m:sub>
                            <m:sup>
                              <m:r>
                                <a:rPr lang="da-DK" sz="1200" b="0" i="1" smtClean="0">
                                  <a:latin typeface="Cambria Math" panose="02040503050406030204" pitchFamily="18" charset="0"/>
                                </a:rPr>
                                <m:t>2</m:t>
                              </m:r>
                            </m:sup>
                          </m:sSubSup>
                        </m:den>
                      </m:f>
                    </m:oMath>
                  </m:oMathPara>
                </a14:m>
                <a:endParaRPr lang="en-US" sz="1200" dirty="0">
                  <a:latin typeface="Cambria Math" panose="02040503050406030204" pitchFamily="18" charset="0"/>
                </a:endParaRP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7823397" y="426126"/>
                <a:ext cx="4347787" cy="5523153"/>
              </a:xfrm>
              <a:blipFill>
                <a:blip r:embed="rId2"/>
                <a:stretch>
                  <a:fillRect l="-2101" t="-883" b="-13355"/>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103EA872-A674-449B-A120-B97244F8E91D}" type="slidenum">
              <a:rPr lang="en-GB" smtClean="0"/>
              <a:pPr/>
              <a:t>7</a:t>
            </a:fld>
            <a:endParaRPr lang="en-GB" dirty="0"/>
          </a:p>
        </p:txBody>
      </p:sp>
      <p:sp>
        <p:nvSpPr>
          <p:cNvPr id="6" name="TextBox 5"/>
          <p:cNvSpPr txBox="1"/>
          <p:nvPr/>
        </p:nvSpPr>
        <p:spPr>
          <a:xfrm>
            <a:off x="413305" y="6130088"/>
            <a:ext cx="6264696" cy="543739"/>
          </a:xfrm>
          <a:prstGeom prst="rect">
            <a:avLst/>
          </a:prstGeom>
          <a:noFill/>
        </p:spPr>
        <p:txBody>
          <a:bodyPr wrap="square" lIns="0" tIns="0" rIns="0" bIns="0" rtlCol="0">
            <a:spAutoFit/>
          </a:bodyPr>
          <a:lstStyle/>
          <a:p>
            <a:pPr>
              <a:spcBef>
                <a:spcPts val="432"/>
              </a:spcBef>
            </a:pPr>
            <a:r>
              <a:rPr lang="en-US" dirty="0">
                <a:latin typeface="+mn-lt"/>
              </a:rPr>
              <a:t>Important: The quality of your centrality depends on the variability!</a:t>
            </a:r>
          </a:p>
          <a:p>
            <a:pPr algn="l">
              <a:spcBef>
                <a:spcPts val="432"/>
              </a:spcBef>
            </a:pPr>
            <a:endParaRPr lang="en-US" dirty="0">
              <a:latin typeface="+mn-lt"/>
            </a:endParaRPr>
          </a:p>
        </p:txBody>
      </p:sp>
    </p:spTree>
    <p:extLst>
      <p:ext uri="{BB962C8B-B14F-4D97-AF65-F5344CB8AC3E}">
        <p14:creationId xmlns:p14="http://schemas.microsoft.com/office/powerpoint/2010/main" val="114656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 </a:t>
            </a:r>
          </a:p>
        </p:txBody>
      </p:sp>
      <p:sp>
        <p:nvSpPr>
          <p:cNvPr id="3" name="Content Placeholder 2"/>
          <p:cNvSpPr>
            <a:spLocks noGrp="1"/>
          </p:cNvSpPr>
          <p:nvPr>
            <p:ph idx="1"/>
          </p:nvPr>
        </p:nvSpPr>
        <p:spPr/>
        <p:txBody>
          <a:bodyPr/>
          <a:lstStyle/>
          <a:p>
            <a:r>
              <a:rPr lang="en-US" dirty="0"/>
              <a:t>Outliers </a:t>
            </a:r>
          </a:p>
          <a:p>
            <a:pPr lvl="1">
              <a:buFont typeface="Arial" panose="020B0604020202020204" pitchFamily="34" charset="0"/>
              <a:buChar char="•"/>
            </a:pPr>
            <a:r>
              <a:rPr lang="en-US" dirty="0"/>
              <a:t>These are measurements that affect your data estimates by having an extreme value compare to the rest of the data</a:t>
            </a:r>
          </a:p>
          <a:p>
            <a:pPr lvl="1">
              <a:buFont typeface="Arial" panose="020B0604020202020204" pitchFamily="34" charset="0"/>
              <a:buChar char="•"/>
            </a:pPr>
            <a:r>
              <a:rPr lang="en-US" dirty="0"/>
              <a:t>Spot the outliers via a boxplot</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Mitigate outliers by using median instead  of the mean </a:t>
            </a:r>
          </a:p>
          <a:p>
            <a:pPr lvl="1">
              <a:buFont typeface="Arial" panose="020B0604020202020204" pitchFamily="34" charset="0"/>
              <a:buChar char="•"/>
            </a:pPr>
            <a:r>
              <a:rPr lang="en-US" dirty="0"/>
              <a:t>Remove outliers (careful consideration though!)</a:t>
            </a:r>
          </a:p>
          <a:p>
            <a:pPr lvl="1">
              <a:buFont typeface="Arial" panose="020B0604020202020204" pitchFamily="34" charset="0"/>
              <a:buChar char="•"/>
            </a:pP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8</a:t>
            </a:fld>
            <a:endParaRPr lang="en-GB" dirty="0"/>
          </a:p>
        </p:txBody>
      </p:sp>
      <p:pic>
        <p:nvPicPr>
          <p:cNvPr id="5" name="Picture 4"/>
          <p:cNvPicPr>
            <a:picLocks noChangeAspect="1"/>
          </p:cNvPicPr>
          <p:nvPr/>
        </p:nvPicPr>
        <p:blipFill>
          <a:blip r:embed="rId2"/>
          <a:stretch>
            <a:fillRect/>
          </a:stretch>
        </p:blipFill>
        <p:spPr>
          <a:xfrm>
            <a:off x="6887294" y="2420888"/>
            <a:ext cx="3750967" cy="2464478"/>
          </a:xfrm>
          <a:prstGeom prst="rect">
            <a:avLst/>
          </a:prstGeom>
        </p:spPr>
      </p:pic>
    </p:spTree>
    <p:extLst>
      <p:ext uri="{BB962C8B-B14F-4D97-AF65-F5344CB8AC3E}">
        <p14:creationId xmlns:p14="http://schemas.microsoft.com/office/powerpoint/2010/main" val="427829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of uncertainties</a:t>
            </a:r>
            <a:endParaRPr lang="en-US" dirty="0"/>
          </a:p>
        </p:txBody>
      </p:sp>
      <p:sp>
        <p:nvSpPr>
          <p:cNvPr id="3" name="Content Placeholder 2"/>
          <p:cNvSpPr>
            <a:spLocks noGrp="1"/>
          </p:cNvSpPr>
          <p:nvPr>
            <p:ph idx="1"/>
          </p:nvPr>
        </p:nvSpPr>
        <p:spPr/>
        <p:txBody>
          <a:bodyPr/>
          <a:lstStyle/>
          <a:p>
            <a:r>
              <a:rPr lang="en-US" dirty="0"/>
              <a:t>What is uncertainty?</a:t>
            </a:r>
          </a:p>
          <a:p>
            <a:pPr lvl="1">
              <a:buFont typeface="Arial" panose="020B0604020202020204" pitchFamily="34" charset="0"/>
              <a:buChar char="•"/>
            </a:pPr>
            <a:r>
              <a:rPr lang="en-US" dirty="0"/>
              <a:t>A cause of data being recorded under imperfect conditions or a lack of information in data.</a:t>
            </a:r>
          </a:p>
          <a:p>
            <a:pPr>
              <a:buFont typeface="Arial" panose="020B0604020202020204" pitchFamily="34" charset="0"/>
              <a:buChar char="•"/>
            </a:pPr>
            <a:endParaRPr lang="en-US" dirty="0"/>
          </a:p>
          <a:p>
            <a:pPr>
              <a:buFont typeface="Arial" panose="020B0604020202020204" pitchFamily="34" charset="0"/>
              <a:buChar char="•"/>
            </a:pPr>
            <a:r>
              <a:rPr lang="en-US" dirty="0"/>
              <a:t>Solutions </a:t>
            </a:r>
          </a:p>
          <a:p>
            <a:pPr lvl="1">
              <a:buFont typeface="Arial" panose="020B0604020202020204" pitchFamily="34" charset="0"/>
              <a:buChar char="•"/>
            </a:pPr>
            <a:r>
              <a:rPr lang="en-US" dirty="0"/>
              <a:t>The perfect solution: Get all data in the world of a specific case (impossible!)</a:t>
            </a:r>
          </a:p>
          <a:p>
            <a:pPr lvl="1">
              <a:buFont typeface="Arial" panose="020B0604020202020204" pitchFamily="34" charset="0"/>
              <a:buChar char="•"/>
            </a:pPr>
            <a:r>
              <a:rPr lang="en-US" dirty="0"/>
              <a:t>The next best thing: Take samples to make up a dataset, downside you get is uncertainty or error.  </a:t>
            </a:r>
          </a:p>
          <a:p>
            <a:pPr lvl="1">
              <a:buFont typeface="Arial" panose="020B0604020202020204" pitchFamily="34" charset="0"/>
              <a:buChar char="•"/>
            </a:pPr>
            <a:endParaRPr lang="en-US" dirty="0"/>
          </a:p>
          <a:p>
            <a:pPr lvl="1">
              <a:buFont typeface="Arial" panose="020B0604020202020204" pitchFamily="34" charset="0"/>
              <a:buChar char="•"/>
            </a:pPr>
            <a:r>
              <a:rPr lang="en-US" dirty="0"/>
              <a:t>Questions:</a:t>
            </a:r>
          </a:p>
          <a:p>
            <a:pPr lvl="2">
              <a:buFont typeface="Arial" panose="020B0604020202020204" pitchFamily="34" charset="0"/>
              <a:buChar char="•"/>
            </a:pPr>
            <a:r>
              <a:rPr lang="en-US" dirty="0"/>
              <a:t>What types of error affects my sample estimates?</a:t>
            </a:r>
          </a:p>
          <a:p>
            <a:pPr lvl="2">
              <a:buFont typeface="Arial" panose="020B0604020202020204" pitchFamily="34" charset="0"/>
              <a:buChar char="•"/>
            </a:pPr>
            <a:r>
              <a:rPr lang="en-US" dirty="0"/>
              <a:t>How to quantify this/these error? </a:t>
            </a:r>
          </a:p>
          <a:p>
            <a:pPr lvl="2">
              <a:buFont typeface="Arial" panose="020B0604020202020204" pitchFamily="34" charset="0"/>
              <a:buChar char="•"/>
            </a:pPr>
            <a:r>
              <a:rPr lang="en-US" dirty="0"/>
              <a:t>How many samples should I make?</a:t>
            </a:r>
          </a:p>
          <a:p>
            <a:pPr lvl="3">
              <a:buFont typeface="Arial" panose="020B0604020202020204" pitchFamily="34" charset="0"/>
              <a:buChar char="•"/>
            </a:pPr>
            <a:r>
              <a:rPr lang="en-US" dirty="0"/>
              <a:t>Hint what happens to your estimates if you make more samples?</a:t>
            </a:r>
          </a:p>
          <a:p>
            <a:pPr marL="0" indent="0">
              <a:buNone/>
            </a:pP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9</a:t>
            </a:fld>
            <a:endParaRPr lang="en-GB" dirty="0"/>
          </a:p>
        </p:txBody>
      </p:sp>
    </p:spTree>
    <p:extLst>
      <p:ext uri="{BB962C8B-B14F-4D97-AF65-F5344CB8AC3E}">
        <p14:creationId xmlns:p14="http://schemas.microsoft.com/office/powerpoint/2010/main" val="1419726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Blank.potx" id="{3B38FA3B-2246-40E5-A61A-EA1559A3CD76}" vid="{D5F764FD-A73C-4B6C-BF48-3536DEB79AD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TemplafyTemplateConfiguration><![CDATA[{"elementsMetadata":[{"type":"shape","id":"2fce62a0-f28a-44e1-a519-0cbe37b25f7a","elementConfiguration":{"binding":"UserProfile.Offices.Workarea_{{DocumentLanguage}}","disableUpdates":false,"type":"text"}},{"type":"shape","id":"58465eeb-cfe0-4970-97ec-88179dc0a9c2","elementConfiguration":{"binding":"Form.Date","format":"{{DateFormats.GeneralDate}}","disableUpdates":false,"type":"date"}},{"type":"shape","id":"5020bdfb-1912-4d6d-a5c3-71b7da283692","elementConfiguration":{"binding":"Form.PresentationTitle","disableUpdates":false,"type":"text"}},{"type":"shape","id":"8d5b95d1-8a23-4044-9620-bf5e7305a170","elementConfiguration":{"binding":"UserProfile.Offices.Workarea_{{DocumentLanguage}}","disableUpdates":false,"type":"text"}},{"type":"shape","id":"79fbb3c3-dd89-47ef-91e9-e0bd2bb0942f","elementConfiguration":{"binding":"Form.Date","format":"{{DateFormats.GeneralDate}}","disableUpdates":false,"type":"date"}},{"type":"shape","id":"5e9447ba-0dff-46ec-ac33-540c046ca40a","elementConfiguration":{"binding":"Form.PresentationTitle","disableUpdates":false,"type":"text"}}],"transformationConfigurations":[{"language":"{{DocumentLanguage}}","disableUpdates":false,"type":"proofingLanguage"}],"enableDocumentContentUpdater":true,"templateName":"DTU Template 16_9 - Corporate red","templateDescription":"","version":"1.2"}]]></TemplafyTemplateConfiguration>
</file>

<file path=customXml/item2.xml><?xml version="1.0" encoding="utf-8"?>
<TemplafySlideTemplateConfiguration><![CDATA[{"elementsMetadata":[],"enableDocumentContentUpdater":true,"documentContentValidatorConfiguration":{"enableDocumentContentValidator":false,"documentContentValidatorVersion":0},"slideId":"636837486366003040","version":"1.2"}]]></TemplafySlideTemplateConfiguration>
</file>

<file path=customXml/item3.xml><?xml version="1.0" encoding="utf-8"?>
<TemplafySlideFormConfiguration><![CDATA[{"formFields":[],"formDataEntries":[]}]]></TemplafySlideFormConfiguration>
</file>

<file path=customXml/item4.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5.xml><?xml version="1.0" encoding="utf-8"?>
<TemplafyFormConfiguration><![CDATA[{"formFields":[{"required":false,"type":"datePicker","name":"Date","label":"Date","helpTexts":{"prefix":"","postfix":""},"spacing":{},"fullyQualifiedName":"Date"},{"required":false,"placeholder":"","lines":0,"type":"textBox","name":"PresentationTitle","label":"Presentation title","helpTexts":{"prefix":"","postfix":""},"spacing":{},"fullyQualifiedName":"PresentationTitle"}],"formDataEntries":[{"name":"Date","value":"4Xm7d242HGo446IH5nRjQA=="},{"name":"PresentationTitle","value":"ZR/I84ubq+6CkRKNk7nn9w=="}]}]]></TemplafyForm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elementsMetadata":[],"enableDocumentContentUpdater":true,"documentContentValidatorConfiguration":{"enableDocumentContentValidator":false,"documentContentValidatorVersion":0},"slideId":"636837486369753289","version":"1.2"}]]></TemplafySlideTemplateConfiguration>
</file>

<file path=customXml/itemProps1.xml><?xml version="1.0" encoding="utf-8"?>
<ds:datastoreItem xmlns:ds="http://schemas.openxmlformats.org/officeDocument/2006/customXml" ds:itemID="{1334258C-C3E7-4029-A615-C886A240FB15}">
  <ds:schemaRefs/>
</ds:datastoreItem>
</file>

<file path=customXml/itemProps2.xml><?xml version="1.0" encoding="utf-8"?>
<ds:datastoreItem xmlns:ds="http://schemas.openxmlformats.org/officeDocument/2006/customXml" ds:itemID="{E5957E33-0059-46CE-AE7B-582F67E40B53}">
  <ds:schemaRefs/>
</ds:datastoreItem>
</file>

<file path=customXml/itemProps3.xml><?xml version="1.0" encoding="utf-8"?>
<ds:datastoreItem xmlns:ds="http://schemas.openxmlformats.org/officeDocument/2006/customXml" ds:itemID="{F4C08C7F-F953-44DE-ACDE-930692BDDB0F}">
  <ds:schemaRefs/>
</ds:datastoreItem>
</file>

<file path=customXml/itemProps4.xml><?xml version="1.0" encoding="utf-8"?>
<ds:datastoreItem xmlns:ds="http://schemas.openxmlformats.org/officeDocument/2006/customXml" ds:itemID="{11FAAC39-0A3A-4CC2-A9C1-60940B78AE17}">
  <ds:schemaRefs/>
</ds:datastoreItem>
</file>

<file path=customXml/itemProps5.xml><?xml version="1.0" encoding="utf-8"?>
<ds:datastoreItem xmlns:ds="http://schemas.openxmlformats.org/officeDocument/2006/customXml" ds:itemID="{05DC2B94-7C1B-4C14-83B0-9CD2A82C27E0}">
  <ds:schemaRefs/>
</ds:datastoreItem>
</file>

<file path=customXml/itemProps6.xml><?xml version="1.0" encoding="utf-8"?>
<ds:datastoreItem xmlns:ds="http://schemas.openxmlformats.org/officeDocument/2006/customXml" ds:itemID="{8660AB89-308F-4A34-B01B-CC1A9333F1B1}">
  <ds:schemaRefs/>
</ds:datastoreItem>
</file>

<file path=customXml/itemProps7.xml><?xml version="1.0" encoding="utf-8"?>
<ds:datastoreItem xmlns:ds="http://schemas.openxmlformats.org/officeDocument/2006/customXml" ds:itemID="{56C8BFB2-A911-4310-9D4A-421D773FAFA6}">
  <ds:schemaRefs/>
</ds:datastoreItem>
</file>

<file path=customXml/itemProps8.xml><?xml version="1.0" encoding="utf-8"?>
<ds:datastoreItem xmlns:ds="http://schemas.openxmlformats.org/officeDocument/2006/customXml" ds:itemID="{02E7CCCE-613B-4CED-B813-E473EA1E01B2}">
  <ds:schemaRefs/>
</ds:datastoreItem>
</file>

<file path=docProps/app.xml><?xml version="1.0" encoding="utf-8"?>
<Properties xmlns="http://schemas.openxmlformats.org/officeDocument/2006/extended-properties" xmlns:vt="http://schemas.openxmlformats.org/officeDocument/2006/docPropsVTypes">
  <Template>blank</Template>
  <TotalTime>1333</TotalTime>
  <Words>2247</Words>
  <Application>Microsoft Office PowerPoint</Application>
  <PresentationFormat>Custom</PresentationFormat>
  <Paragraphs>330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Cambria Math</vt:lpstr>
      <vt:lpstr>Verdana</vt:lpstr>
      <vt:lpstr>Wingdings</vt:lpstr>
      <vt:lpstr>Blank</vt:lpstr>
      <vt:lpstr>PowerPoint Presentation</vt:lpstr>
      <vt:lpstr>Statistics 101 by Mathies Brinks Sørensen (PhD candidate)</vt:lpstr>
      <vt:lpstr>Content</vt:lpstr>
      <vt:lpstr>Introduction</vt:lpstr>
      <vt:lpstr>Introduction</vt:lpstr>
      <vt:lpstr>Introduction </vt:lpstr>
      <vt:lpstr>Descriptive statistics </vt:lpstr>
      <vt:lpstr>Descriptive statistics </vt:lpstr>
      <vt:lpstr>Evaluation of uncertainties</vt:lpstr>
      <vt:lpstr>Evaluation of uncertainties</vt:lpstr>
      <vt:lpstr>Evaluation of uncertainties</vt:lpstr>
      <vt:lpstr>Evaluation of uncertainties</vt:lpstr>
      <vt:lpstr>Evaluation of uncertainties</vt:lpstr>
      <vt:lpstr>Evaluation of uncertainties</vt:lpstr>
      <vt:lpstr>Evaluation of uncertainties</vt:lpstr>
      <vt:lpstr>Evaluation of uncertainties</vt:lpstr>
      <vt:lpstr>Evaluation of uncertainties</vt:lpstr>
      <vt:lpstr>Evaluation of uncertainties</vt:lpstr>
      <vt:lpstr>Density functions  </vt:lpstr>
      <vt:lpstr>T-distribution and hypothesis testing</vt:lpstr>
      <vt:lpstr>T-distribution and hypothesis testing</vt:lpstr>
      <vt:lpstr>Confidence interval</vt:lpstr>
      <vt:lpstr>Small exercise 1 </vt:lpstr>
      <vt:lpstr>Small exercise 2</vt:lpstr>
      <vt:lpstr>Small exercise 3</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Mathies Brinks Sørensen</dc:creator>
  <cp:lastModifiedBy>Mathies Sørensen</cp:lastModifiedBy>
  <cp:revision>68</cp:revision>
  <dcterms:created xsi:type="dcterms:W3CDTF">2022-02-07T13:45:05Z</dcterms:created>
  <dcterms:modified xsi:type="dcterms:W3CDTF">2025-02-16T13:51:57Z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636784030496976655</vt:lpwstr>
  </property>
  <property fmtid="{D5CDD505-2E9C-101B-9397-08002B2CF9AE}" pid="5" name="TemplafyUserProfileId">
    <vt:lpwstr>636838302414865013</vt:lpwstr>
  </property>
  <property fmtid="{D5CDD505-2E9C-101B-9397-08002B2CF9AE}" pid="6" name="TemplafyLanguageCode">
    <vt:lpwstr>en-GB</vt:lpwstr>
  </property>
</Properties>
</file>