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9" r:id="rId5"/>
    <p:sldId id="270" r:id="rId6"/>
    <p:sldId id="271" r:id="rId7"/>
    <p:sldId id="272" r:id="rId8"/>
    <p:sldId id="273" r:id="rId9"/>
    <p:sldId id="274" r:id="rId10"/>
    <p:sldId id="259" r:id="rId11"/>
    <p:sldId id="261" r:id="rId12"/>
    <p:sldId id="263" r:id="rId13"/>
    <p:sldId id="262" r:id="rId14"/>
    <p:sldId id="264" r:id="rId15"/>
    <p:sldId id="266" r:id="rId16"/>
    <p:sldId id="265" r:id="rId17"/>
    <p:sldId id="268" r:id="rId18"/>
    <p:sldId id="267"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800"/>
    <a:srgbClr val="9A7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1/17/2021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tockunlimited.com/vector/circuit-design-on-digital-background_1647006.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fr/docs/Web/JavaScript"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4" Type="http://schemas.openxmlformats.org/officeDocument/2006/relationships/hyperlink" Target="https://www.journaldunet.fr/web-tech/dictionnaire-du-webmastering/1203585-javascri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109000" t="-39000" b="-39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B23881-8066-46E9-AEDD-5DBE38E6E611}"/>
              </a:ext>
            </a:extLst>
          </p:cNvPr>
          <p:cNvSpPr/>
          <p:nvPr/>
        </p:nvSpPr>
        <p:spPr>
          <a:xfrm>
            <a:off x="0" y="0"/>
            <a:ext cx="12192000" cy="6858000"/>
          </a:xfrm>
          <a:prstGeom prst="rect">
            <a:avLst/>
          </a:prstGeom>
          <a:solidFill>
            <a:schemeClr val="dk1">
              <a:alpha val="26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CEBFE237-3979-4282-90A2-C64853924CD2}"/>
              </a:ext>
            </a:extLst>
          </p:cNvPr>
          <p:cNvSpPr>
            <a:spLocks noGrp="1"/>
          </p:cNvSpPr>
          <p:nvPr>
            <p:ph type="ctrTitle"/>
          </p:nvPr>
        </p:nvSpPr>
        <p:spPr>
          <a:xfrm>
            <a:off x="684212" y="2183435"/>
            <a:ext cx="6202017" cy="1041032"/>
          </a:xfrm>
        </p:spPr>
        <p:txBody>
          <a:bodyPr>
            <a:normAutofit/>
          </a:bodyPr>
          <a:lstStyle/>
          <a:p>
            <a:r>
              <a:rPr lang="fr-FR" sz="5400" dirty="0"/>
              <a:t>Langage Web</a:t>
            </a:r>
          </a:p>
        </p:txBody>
      </p:sp>
      <p:sp>
        <p:nvSpPr>
          <p:cNvPr id="3" name="Sous-titre 2">
            <a:extLst>
              <a:ext uri="{FF2B5EF4-FFF2-40B4-BE49-F238E27FC236}">
                <a16:creationId xmlns:a16="http://schemas.microsoft.com/office/drawing/2014/main" id="{BA322B02-C5D1-4AB7-96C8-0D9C55F79F98}"/>
              </a:ext>
            </a:extLst>
          </p:cNvPr>
          <p:cNvSpPr>
            <a:spLocks noGrp="1"/>
          </p:cNvSpPr>
          <p:nvPr>
            <p:ph type="subTitle" idx="1"/>
          </p:nvPr>
        </p:nvSpPr>
        <p:spPr>
          <a:xfrm>
            <a:off x="6886229" y="4426962"/>
            <a:ext cx="5173249" cy="1947333"/>
          </a:xfrm>
        </p:spPr>
        <p:txBody>
          <a:bodyPr/>
          <a:lstStyle/>
          <a:p>
            <a:pPr algn="r"/>
            <a:r>
              <a:rPr lang="fr-FR" dirty="0">
                <a:solidFill>
                  <a:schemeClr val="bg2"/>
                </a:solidFill>
              </a:rPr>
              <a:t>LION Emmanuel</a:t>
            </a:r>
          </a:p>
          <a:p>
            <a:pPr algn="r"/>
            <a:r>
              <a:rPr lang="fr-FR" dirty="0">
                <a:solidFill>
                  <a:schemeClr val="bg2"/>
                </a:solidFill>
              </a:rPr>
              <a:t>BENAMMAR Wissem</a:t>
            </a:r>
          </a:p>
          <a:p>
            <a:pPr algn="r"/>
            <a:r>
              <a:rPr lang="fr-FR" dirty="0">
                <a:solidFill>
                  <a:schemeClr val="bg2"/>
                </a:solidFill>
              </a:rPr>
              <a:t>SURGIS Julie</a:t>
            </a:r>
          </a:p>
        </p:txBody>
      </p:sp>
      <p:sp>
        <p:nvSpPr>
          <p:cNvPr id="4" name="Titre 1">
            <a:extLst>
              <a:ext uri="{FF2B5EF4-FFF2-40B4-BE49-F238E27FC236}">
                <a16:creationId xmlns:a16="http://schemas.microsoft.com/office/drawing/2014/main" id="{B25A52CB-68FA-46A6-B8A6-B3F7DAFA0DAA}"/>
              </a:ext>
            </a:extLst>
          </p:cNvPr>
          <p:cNvSpPr txBox="1">
            <a:spLocks/>
          </p:cNvSpPr>
          <p:nvPr/>
        </p:nvSpPr>
        <p:spPr>
          <a:xfrm>
            <a:off x="295421" y="221151"/>
            <a:ext cx="8001000" cy="459040"/>
          </a:xfrm>
          <a:prstGeom prst="rect">
            <a:avLst/>
          </a:prstGeom>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800" dirty="0">
                <a:solidFill>
                  <a:schemeClr val="bg2">
                    <a:lumMod val="20000"/>
                    <a:lumOff val="80000"/>
                  </a:schemeClr>
                </a:solidFill>
              </a:rPr>
              <a:t>Projet Techno Web</a:t>
            </a:r>
          </a:p>
        </p:txBody>
      </p:sp>
      <p:sp>
        <p:nvSpPr>
          <p:cNvPr id="5" name="Titre 1">
            <a:extLst>
              <a:ext uri="{FF2B5EF4-FFF2-40B4-BE49-F238E27FC236}">
                <a16:creationId xmlns:a16="http://schemas.microsoft.com/office/drawing/2014/main" id="{38AD2D15-F3E5-432E-97FB-6E492E767C59}"/>
              </a:ext>
            </a:extLst>
          </p:cNvPr>
          <p:cNvSpPr txBox="1">
            <a:spLocks/>
          </p:cNvSpPr>
          <p:nvPr/>
        </p:nvSpPr>
        <p:spPr>
          <a:xfrm>
            <a:off x="684212" y="3078835"/>
            <a:ext cx="4822065" cy="564690"/>
          </a:xfrm>
          <a:prstGeom prst="rect">
            <a:avLst/>
          </a:prstGeom>
          <a:effectLst/>
        </p:spPr>
        <p:txBody>
          <a:bodyPr vert="horz" lIns="91440" tIns="45720" rIns="91440" bIns="45720" rtlCol="0" anchor="b">
            <a:normAutofit fontScale="47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Javascript, PHP, typescript</a:t>
            </a:r>
          </a:p>
        </p:txBody>
      </p:sp>
      <p:sp>
        <p:nvSpPr>
          <p:cNvPr id="6" name="Sous-titre 2">
            <a:extLst>
              <a:ext uri="{FF2B5EF4-FFF2-40B4-BE49-F238E27FC236}">
                <a16:creationId xmlns:a16="http://schemas.microsoft.com/office/drawing/2014/main" id="{7E201B47-E6F6-469A-B078-821A0196CC39}"/>
              </a:ext>
            </a:extLst>
          </p:cNvPr>
          <p:cNvSpPr txBox="1">
            <a:spLocks/>
          </p:cNvSpPr>
          <p:nvPr/>
        </p:nvSpPr>
        <p:spPr>
          <a:xfrm>
            <a:off x="6316386" y="1204757"/>
            <a:ext cx="5173249" cy="56469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dirty="0">
                <a:solidFill>
                  <a:schemeClr val="accent4"/>
                </a:solidFill>
              </a:rPr>
              <a:t>DUT informatique – Semestre 1</a:t>
            </a:r>
          </a:p>
        </p:txBody>
      </p:sp>
    </p:spTree>
    <p:extLst>
      <p:ext uri="{BB962C8B-B14F-4D97-AF65-F5344CB8AC3E}">
        <p14:creationId xmlns:p14="http://schemas.microsoft.com/office/powerpoint/2010/main" val="275199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43000">
              <a:srgbClr val="7030A0"/>
            </a:gs>
            <a:gs pos="100000">
              <a:schemeClr val="accent2">
                <a:lumMod val="50000"/>
              </a:schemeClr>
            </a:gs>
          </a:gsLst>
          <a:lin ang="6120000" scaled="1"/>
        </a:gradFill>
        <a:effectLst/>
      </p:bgPr>
    </p:bg>
    <p:spTree>
      <p:nvGrpSpPr>
        <p:cNvPr id="1" name=""/>
        <p:cNvGrpSpPr/>
        <p:nvPr/>
      </p:nvGrpSpPr>
      <p:grpSpPr>
        <a:xfrm>
          <a:off x="0" y="0"/>
          <a:ext cx="0" cy="0"/>
          <a:chOff x="0" y="0"/>
          <a:chExt cx="0" cy="0"/>
        </a:xfrm>
      </p:grpSpPr>
      <p:sp>
        <p:nvSpPr>
          <p:cNvPr id="16" name="Rectangle : coins arrondis 15">
            <a:extLst>
              <a:ext uri="{FF2B5EF4-FFF2-40B4-BE49-F238E27FC236}">
                <a16:creationId xmlns:a16="http://schemas.microsoft.com/office/drawing/2014/main" id="{6C1E1F1E-E7CC-4916-8216-D03905D54834}"/>
              </a:ext>
            </a:extLst>
          </p:cNvPr>
          <p:cNvSpPr/>
          <p:nvPr/>
        </p:nvSpPr>
        <p:spPr>
          <a:xfrm>
            <a:off x="4412974" y="5892579"/>
            <a:ext cx="6440556" cy="5923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2000" dirty="0"/>
              <a:t>Code de programmation ouverte, libre (de droit).</a:t>
            </a:r>
          </a:p>
        </p:txBody>
      </p:sp>
      <p:sp>
        <p:nvSpPr>
          <p:cNvPr id="15" name="Rectangle : coins arrondis 14">
            <a:extLst>
              <a:ext uri="{FF2B5EF4-FFF2-40B4-BE49-F238E27FC236}">
                <a16:creationId xmlns:a16="http://schemas.microsoft.com/office/drawing/2014/main" id="{09E9329D-201B-4E24-8370-BAE84F612977}"/>
              </a:ext>
            </a:extLst>
          </p:cNvPr>
          <p:cNvSpPr/>
          <p:nvPr/>
        </p:nvSpPr>
        <p:spPr>
          <a:xfrm>
            <a:off x="3127512" y="4813867"/>
            <a:ext cx="3366052" cy="5923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2000" dirty="0"/>
              <a:t>Hypertext Preprocessor</a:t>
            </a:r>
          </a:p>
        </p:txBody>
      </p:sp>
      <p:sp>
        <p:nvSpPr>
          <p:cNvPr id="2" name="Titre 1">
            <a:extLst>
              <a:ext uri="{FF2B5EF4-FFF2-40B4-BE49-F238E27FC236}">
                <a16:creationId xmlns:a16="http://schemas.microsoft.com/office/drawing/2014/main" id="{E6AD0222-E3FC-43CA-805C-77478F3D1B34}"/>
              </a:ext>
            </a:extLst>
          </p:cNvPr>
          <p:cNvSpPr>
            <a:spLocks noGrp="1"/>
          </p:cNvSpPr>
          <p:nvPr>
            <p:ph type="title"/>
          </p:nvPr>
        </p:nvSpPr>
        <p:spPr>
          <a:xfrm>
            <a:off x="1015517" y="114114"/>
            <a:ext cx="8534400" cy="1507067"/>
          </a:xfrm>
        </p:spPr>
        <p:txBody>
          <a:bodyPr>
            <a:normAutofit/>
          </a:bodyPr>
          <a:lstStyle/>
          <a:p>
            <a:pPr algn="ctr"/>
            <a:r>
              <a:rPr lang="fr-FR" sz="4000" b="1" u="sng" dirty="0">
                <a:solidFill>
                  <a:schemeClr val="bg1"/>
                </a:solidFill>
              </a:rPr>
              <a:t>PHP</a:t>
            </a:r>
          </a:p>
        </p:txBody>
      </p:sp>
      <p:sp>
        <p:nvSpPr>
          <p:cNvPr id="3" name="Espace réservé du contenu 2">
            <a:extLst>
              <a:ext uri="{FF2B5EF4-FFF2-40B4-BE49-F238E27FC236}">
                <a16:creationId xmlns:a16="http://schemas.microsoft.com/office/drawing/2014/main" id="{44A331F9-1D21-4354-831A-88264B632FDD}"/>
              </a:ext>
            </a:extLst>
          </p:cNvPr>
          <p:cNvSpPr>
            <a:spLocks noGrp="1"/>
          </p:cNvSpPr>
          <p:nvPr>
            <p:ph idx="1"/>
          </p:nvPr>
        </p:nvSpPr>
        <p:spPr>
          <a:xfrm>
            <a:off x="0" y="867647"/>
            <a:ext cx="10363201" cy="4280285"/>
          </a:xfrm>
        </p:spPr>
        <p:txBody>
          <a:bodyPr/>
          <a:lstStyle/>
          <a:p>
            <a:r>
              <a:rPr lang="fr-FR" sz="2400" u="sng" dirty="0">
                <a:solidFill>
                  <a:schemeClr val="tx1"/>
                </a:solidFill>
              </a:rPr>
              <a:t>Présentation</a:t>
            </a:r>
          </a:p>
          <a:p>
            <a:pPr marL="0" indent="0">
              <a:buNone/>
            </a:pPr>
            <a:endParaRPr lang="fr-FR" dirty="0">
              <a:solidFill>
                <a:schemeClr val="tx1"/>
              </a:solidFill>
            </a:endParaRPr>
          </a:p>
          <a:p>
            <a:pPr>
              <a:buFont typeface="Wingdings" panose="05000000000000000000" pitchFamily="2" charset="2"/>
              <a:buChar char="§"/>
            </a:pPr>
            <a:r>
              <a:rPr lang="fr-FR" dirty="0">
                <a:solidFill>
                  <a:schemeClr val="tx1"/>
                </a:solidFill>
              </a:rPr>
              <a:t>PHP est un langage de scripts généraliste et Open Source.</a:t>
            </a:r>
          </a:p>
          <a:p>
            <a:pPr>
              <a:buFont typeface="Wingdings" panose="05000000000000000000" pitchFamily="2" charset="2"/>
              <a:buChar char="§"/>
            </a:pPr>
            <a:endParaRPr lang="fr-FR" dirty="0">
              <a:solidFill>
                <a:schemeClr val="tx1"/>
              </a:solidFill>
            </a:endParaRPr>
          </a:p>
          <a:p>
            <a:pPr>
              <a:buFont typeface="Wingdings" panose="05000000000000000000" pitchFamily="2" charset="2"/>
              <a:buChar char="§"/>
            </a:pPr>
            <a:r>
              <a:rPr lang="fr-FR" dirty="0">
                <a:solidFill>
                  <a:schemeClr val="tx1"/>
                </a:solidFill>
              </a:rPr>
              <a:t>Il peut être intégré facilement au HTML.</a:t>
            </a:r>
            <a:br>
              <a:rPr lang="fr-FR" dirty="0">
                <a:solidFill>
                  <a:schemeClr val="tx1"/>
                </a:solidFill>
              </a:rPr>
            </a:br>
            <a:r>
              <a:rPr lang="fr-FR" dirty="0">
                <a:solidFill>
                  <a:schemeClr val="tx1"/>
                </a:solidFill>
              </a:rPr>
              <a:t>Ce langage a permis de créer de nombreux sites tel que, Facebook et Wikipédia. Il est considéré comme une base pour la création de sites web dynamique, mais également des applications web.</a:t>
            </a:r>
          </a:p>
        </p:txBody>
      </p:sp>
      <p:pic>
        <p:nvPicPr>
          <p:cNvPr id="5" name="Image 4">
            <a:extLst>
              <a:ext uri="{FF2B5EF4-FFF2-40B4-BE49-F238E27FC236}">
                <a16:creationId xmlns:a16="http://schemas.microsoft.com/office/drawing/2014/main" id="{125AF56F-5935-43A7-A3CD-492DC6FC97BB}"/>
              </a:ext>
            </a:extLst>
          </p:cNvPr>
          <p:cNvPicPr>
            <a:picLocks noChangeAspect="1"/>
          </p:cNvPicPr>
          <p:nvPr/>
        </p:nvPicPr>
        <p:blipFill>
          <a:blip r:embed="rId2"/>
          <a:stretch>
            <a:fillRect/>
          </a:stretch>
        </p:blipFill>
        <p:spPr>
          <a:xfrm>
            <a:off x="7222312" y="373066"/>
            <a:ext cx="4413272" cy="2379706"/>
          </a:xfrm>
          <a:prstGeom prst="rect">
            <a:avLst/>
          </a:prstGeom>
        </p:spPr>
      </p:pic>
      <p:sp>
        <p:nvSpPr>
          <p:cNvPr id="11" name="Ellipse 10">
            <a:extLst>
              <a:ext uri="{FF2B5EF4-FFF2-40B4-BE49-F238E27FC236}">
                <a16:creationId xmlns:a16="http://schemas.microsoft.com/office/drawing/2014/main" id="{2377B4BA-7BE2-4BF2-96A9-377E38D168F5}"/>
              </a:ext>
            </a:extLst>
          </p:cNvPr>
          <p:cNvSpPr/>
          <p:nvPr/>
        </p:nvSpPr>
        <p:spPr>
          <a:xfrm>
            <a:off x="118918" y="5664512"/>
            <a:ext cx="3088108" cy="1117968"/>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2400" b="1" dirty="0">
                <a:solidFill>
                  <a:schemeClr val="bg1"/>
                </a:solidFill>
              </a:rPr>
              <a:t>Open Source</a:t>
            </a:r>
          </a:p>
        </p:txBody>
      </p:sp>
      <p:sp>
        <p:nvSpPr>
          <p:cNvPr id="12" name="Ellipse 11">
            <a:extLst>
              <a:ext uri="{FF2B5EF4-FFF2-40B4-BE49-F238E27FC236}">
                <a16:creationId xmlns:a16="http://schemas.microsoft.com/office/drawing/2014/main" id="{58134A5A-9ECE-4557-B865-C667866FFB22}"/>
              </a:ext>
            </a:extLst>
          </p:cNvPr>
          <p:cNvSpPr/>
          <p:nvPr/>
        </p:nvSpPr>
        <p:spPr>
          <a:xfrm>
            <a:off x="266769" y="4675356"/>
            <a:ext cx="1497495" cy="945152"/>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2400" b="1" dirty="0">
                <a:solidFill>
                  <a:schemeClr val="bg1"/>
                </a:solidFill>
              </a:rPr>
              <a:t>PHP</a:t>
            </a:r>
            <a:endParaRPr lang="fr-FR" b="1" dirty="0">
              <a:solidFill>
                <a:schemeClr val="bg1"/>
              </a:solidFill>
            </a:endParaRPr>
          </a:p>
        </p:txBody>
      </p:sp>
      <p:sp>
        <p:nvSpPr>
          <p:cNvPr id="13" name="Flèche : droite 12">
            <a:extLst>
              <a:ext uri="{FF2B5EF4-FFF2-40B4-BE49-F238E27FC236}">
                <a16:creationId xmlns:a16="http://schemas.microsoft.com/office/drawing/2014/main" id="{D4D46755-F9C7-47C8-AF37-2535E2AFAD86}"/>
              </a:ext>
            </a:extLst>
          </p:cNvPr>
          <p:cNvSpPr/>
          <p:nvPr/>
        </p:nvSpPr>
        <p:spPr>
          <a:xfrm>
            <a:off x="1630017" y="4917065"/>
            <a:ext cx="1577009" cy="446073"/>
          </a:xfrm>
          <a:prstGeom prst="rightArrow">
            <a:avLst>
              <a:gd name="adj1" fmla="val 50000"/>
              <a:gd name="adj2" fmla="val 8565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Flèche : droite 13">
            <a:extLst>
              <a:ext uri="{FF2B5EF4-FFF2-40B4-BE49-F238E27FC236}">
                <a16:creationId xmlns:a16="http://schemas.microsoft.com/office/drawing/2014/main" id="{71AC36BE-F4E4-4EDB-BB86-11094012F62C}"/>
              </a:ext>
            </a:extLst>
          </p:cNvPr>
          <p:cNvSpPr/>
          <p:nvPr/>
        </p:nvSpPr>
        <p:spPr>
          <a:xfrm>
            <a:off x="2882347" y="5987026"/>
            <a:ext cx="1577009" cy="446073"/>
          </a:xfrm>
          <a:prstGeom prst="rightArrow">
            <a:avLst>
              <a:gd name="adj1" fmla="val 50000"/>
              <a:gd name="adj2" fmla="val 8565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79106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43000">
              <a:srgbClr val="7030A0"/>
            </a:gs>
            <a:gs pos="100000">
              <a:schemeClr val="accent2">
                <a:lumMod val="5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A331F9-1D21-4354-831A-88264B632FDD}"/>
              </a:ext>
            </a:extLst>
          </p:cNvPr>
          <p:cNvSpPr>
            <a:spLocks noGrp="1"/>
          </p:cNvSpPr>
          <p:nvPr>
            <p:ph idx="1"/>
          </p:nvPr>
        </p:nvSpPr>
        <p:spPr>
          <a:xfrm>
            <a:off x="-1" y="1"/>
            <a:ext cx="10363201" cy="1433658"/>
          </a:xfrm>
        </p:spPr>
        <p:txBody>
          <a:bodyPr>
            <a:normAutofit/>
          </a:bodyPr>
          <a:lstStyle/>
          <a:p>
            <a:r>
              <a:rPr lang="fr-FR" sz="2400" u="sng" dirty="0">
                <a:solidFill>
                  <a:schemeClr val="tx1"/>
                </a:solidFill>
              </a:rPr>
              <a:t>Histoire</a:t>
            </a:r>
          </a:p>
          <a:p>
            <a:pPr marL="0" indent="0">
              <a:buNone/>
            </a:pPr>
            <a:endParaRPr lang="fr-FR" sz="2400" u="sng" dirty="0">
              <a:solidFill>
                <a:schemeClr val="tx1"/>
              </a:solidFill>
            </a:endParaRPr>
          </a:p>
          <a:p>
            <a:pPr marL="0" indent="0">
              <a:buNone/>
            </a:pPr>
            <a:endParaRPr lang="fr-FR" dirty="0">
              <a:solidFill>
                <a:schemeClr val="tx1"/>
              </a:solidFill>
            </a:endParaRPr>
          </a:p>
        </p:txBody>
      </p:sp>
      <p:sp>
        <p:nvSpPr>
          <p:cNvPr id="13" name="Rectangle : coins arrondis 12">
            <a:extLst>
              <a:ext uri="{FF2B5EF4-FFF2-40B4-BE49-F238E27FC236}">
                <a16:creationId xmlns:a16="http://schemas.microsoft.com/office/drawing/2014/main" id="{BBCEA5FD-15FD-42FD-9041-524DBF378E9B}"/>
              </a:ext>
            </a:extLst>
          </p:cNvPr>
          <p:cNvSpPr/>
          <p:nvPr/>
        </p:nvSpPr>
        <p:spPr>
          <a:xfrm>
            <a:off x="5171" y="3022814"/>
            <a:ext cx="3793385" cy="3758096"/>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1994</a:t>
            </a:r>
            <a:endParaRPr lang="fr-FR" b="1" dirty="0">
              <a:solidFill>
                <a:schemeClr val="bg1"/>
              </a:solidFill>
            </a:endParaRPr>
          </a:p>
          <a:p>
            <a:pPr algn="ctr"/>
            <a:endParaRPr lang="fr-FR" dirty="0"/>
          </a:p>
          <a:p>
            <a:pPr algn="ctr"/>
            <a:r>
              <a:rPr lang="fr-FR" sz="2000" dirty="0"/>
              <a:t>Le langage PHP a été créé</a:t>
            </a:r>
            <a:r>
              <a:rPr lang="fr-FR" sz="2000" dirty="0">
                <a:solidFill>
                  <a:srgbClr val="FFFFFF"/>
                </a:solidFill>
                <a:effectLst/>
              </a:rPr>
              <a:t> par Rasmus Lerdorf</a:t>
            </a:r>
            <a:r>
              <a:rPr lang="fr-FR" sz="2000" dirty="0"/>
              <a:t>. C'était à l'origine une bibliothèque logicielle. Rasmus la transformé pour créer des applications dynamiques et simples pour le Web. </a:t>
            </a:r>
          </a:p>
        </p:txBody>
      </p:sp>
      <p:sp>
        <p:nvSpPr>
          <p:cNvPr id="14" name="Rectangle : coins arrondis 13">
            <a:extLst>
              <a:ext uri="{FF2B5EF4-FFF2-40B4-BE49-F238E27FC236}">
                <a16:creationId xmlns:a16="http://schemas.microsoft.com/office/drawing/2014/main" id="{4C85258B-13AD-4BFD-BDCB-ED433BBF75DD}"/>
              </a:ext>
            </a:extLst>
          </p:cNvPr>
          <p:cNvSpPr/>
          <p:nvPr/>
        </p:nvSpPr>
        <p:spPr>
          <a:xfrm>
            <a:off x="3971532" y="3022814"/>
            <a:ext cx="3793385" cy="375809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1995</a:t>
            </a:r>
            <a:endParaRPr lang="fr-FR" b="1" dirty="0">
              <a:solidFill>
                <a:schemeClr val="bg1"/>
              </a:solidFill>
            </a:endParaRPr>
          </a:p>
          <a:p>
            <a:pPr algn="ctr"/>
            <a:endParaRPr lang="fr-FR" dirty="0"/>
          </a:p>
          <a:p>
            <a:pPr algn="ctr"/>
            <a:r>
              <a:rPr lang="fr-FR" sz="2000" dirty="0">
                <a:sym typeface="Wingdings" panose="05000000000000000000" pitchFamily="2" charset="2"/>
              </a:rPr>
              <a:t>Publication de</a:t>
            </a:r>
            <a:r>
              <a:rPr lang="fr-FR" sz="2000" dirty="0"/>
              <a:t> son code. Son code s'appelait PHP/FI.</a:t>
            </a:r>
          </a:p>
        </p:txBody>
      </p:sp>
      <p:sp>
        <p:nvSpPr>
          <p:cNvPr id="15" name="Rectangle : coins arrondis 14">
            <a:extLst>
              <a:ext uri="{FF2B5EF4-FFF2-40B4-BE49-F238E27FC236}">
                <a16:creationId xmlns:a16="http://schemas.microsoft.com/office/drawing/2014/main" id="{78206334-40A9-46A8-A43E-25DFB877C591}"/>
              </a:ext>
            </a:extLst>
          </p:cNvPr>
          <p:cNvSpPr/>
          <p:nvPr/>
        </p:nvSpPr>
        <p:spPr>
          <a:xfrm>
            <a:off x="7937893" y="3022814"/>
            <a:ext cx="3684263" cy="37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1997</a:t>
            </a:r>
            <a:endParaRPr lang="fr-FR" b="1" dirty="0">
              <a:solidFill>
                <a:schemeClr val="bg1"/>
              </a:solidFill>
            </a:endParaRPr>
          </a:p>
          <a:p>
            <a:pPr algn="ctr"/>
            <a:endParaRPr lang="fr-FR" dirty="0"/>
          </a:p>
          <a:p>
            <a:pPr algn="ctr"/>
            <a:r>
              <a:rPr lang="fr-FR" sz="2000" dirty="0">
                <a:solidFill>
                  <a:srgbClr val="FFFFFF"/>
                </a:solidFill>
                <a:effectLst/>
              </a:rPr>
              <a:t>Andi Gutmans et Zeev Suraski</a:t>
            </a:r>
            <a:r>
              <a:rPr lang="fr-FR" sz="2000" dirty="0"/>
              <a:t>, ont redéveloppé le cœur de PHP/FI. Un an plus tard apparition de la version 3 de PHP, devenu PHP.</a:t>
            </a:r>
          </a:p>
        </p:txBody>
      </p:sp>
      <p:pic>
        <p:nvPicPr>
          <p:cNvPr id="19" name="Image 18">
            <a:extLst>
              <a:ext uri="{FF2B5EF4-FFF2-40B4-BE49-F238E27FC236}">
                <a16:creationId xmlns:a16="http://schemas.microsoft.com/office/drawing/2014/main" id="{56F9AD61-3F45-4B12-AE76-A57E8DE1D364}"/>
              </a:ext>
            </a:extLst>
          </p:cNvPr>
          <p:cNvPicPr>
            <a:picLocks noChangeAspect="1"/>
          </p:cNvPicPr>
          <p:nvPr/>
        </p:nvPicPr>
        <p:blipFill rotWithShape="1">
          <a:blip r:embed="rId2"/>
          <a:srcRect l="9352" t="17539" r="9025" b="10465"/>
          <a:stretch/>
        </p:blipFill>
        <p:spPr>
          <a:xfrm>
            <a:off x="2271512" y="805947"/>
            <a:ext cx="2999162" cy="2854042"/>
          </a:xfrm>
          <a:prstGeom prst="ellipse">
            <a:avLst/>
          </a:prstGeom>
          <a:ln w="63500" cap="rnd">
            <a:noFill/>
          </a:ln>
          <a:effectLst/>
          <a:scene3d>
            <a:camera prst="orthographicFront">
              <a:rot lat="0" lon="0" rev="0"/>
            </a:camera>
            <a:lightRig rig="contrasting" dir="t">
              <a:rot lat="0" lon="0" rev="7800000"/>
            </a:lightRig>
          </a:scene3d>
          <a:sp3d>
            <a:bevelT w="139700" h="139700"/>
          </a:sp3d>
        </p:spPr>
      </p:pic>
      <p:pic>
        <p:nvPicPr>
          <p:cNvPr id="21" name="Image 20">
            <a:extLst>
              <a:ext uri="{FF2B5EF4-FFF2-40B4-BE49-F238E27FC236}">
                <a16:creationId xmlns:a16="http://schemas.microsoft.com/office/drawing/2014/main" id="{CD30A486-B101-4630-9A4A-CD954103E39A}"/>
              </a:ext>
            </a:extLst>
          </p:cNvPr>
          <p:cNvPicPr>
            <a:picLocks noChangeAspect="1"/>
          </p:cNvPicPr>
          <p:nvPr/>
        </p:nvPicPr>
        <p:blipFill rotWithShape="1">
          <a:blip r:embed="rId3"/>
          <a:srcRect t="18034"/>
          <a:stretch/>
        </p:blipFill>
        <p:spPr>
          <a:xfrm>
            <a:off x="6569815" y="805947"/>
            <a:ext cx="2345636" cy="2854042"/>
          </a:xfrm>
          <a:prstGeom prst="ellipse">
            <a:avLst/>
          </a:prstGeom>
          <a:ln w="63500" cap="rnd">
            <a:noFill/>
          </a:ln>
          <a:effectLst/>
          <a:scene3d>
            <a:camera prst="orthographicFront">
              <a:rot lat="0" lon="0" rev="0"/>
            </a:camera>
            <a:lightRig rig="contrasting" dir="t">
              <a:rot lat="0" lon="0" rev="7800000"/>
            </a:lightRig>
          </a:scene3d>
          <a:sp3d>
            <a:bevelT w="139700" h="139700"/>
          </a:sp3d>
        </p:spPr>
      </p:pic>
      <p:pic>
        <p:nvPicPr>
          <p:cNvPr id="23" name="Image 22">
            <a:extLst>
              <a:ext uri="{FF2B5EF4-FFF2-40B4-BE49-F238E27FC236}">
                <a16:creationId xmlns:a16="http://schemas.microsoft.com/office/drawing/2014/main" id="{FA347824-C0FC-4D4D-9A55-078E34EE4818}"/>
              </a:ext>
            </a:extLst>
          </p:cNvPr>
          <p:cNvPicPr>
            <a:picLocks noChangeAspect="1"/>
          </p:cNvPicPr>
          <p:nvPr/>
        </p:nvPicPr>
        <p:blipFill rotWithShape="1">
          <a:blip r:embed="rId4"/>
          <a:srcRect t="12529"/>
          <a:stretch/>
        </p:blipFill>
        <p:spPr>
          <a:xfrm>
            <a:off x="10320287" y="805947"/>
            <a:ext cx="1866542" cy="2854042"/>
          </a:xfrm>
          <a:prstGeom prst="ellipse">
            <a:avLst/>
          </a:prstGeom>
          <a:ln w="63500" cap="rnd">
            <a:noFill/>
          </a:ln>
          <a:effectLst/>
          <a:scene3d>
            <a:camera prst="orthographicFront">
              <a:rot lat="0" lon="0" rev="0"/>
            </a:camera>
            <a:lightRig rig="contrasting" dir="t">
              <a:rot lat="0" lon="0" rev="7800000"/>
            </a:lightRig>
          </a:scene3d>
          <a:sp3d>
            <a:bevelT w="139700" h="139700"/>
          </a:sp3d>
        </p:spPr>
      </p:pic>
      <p:sp>
        <p:nvSpPr>
          <p:cNvPr id="24" name="ZoneTexte 23">
            <a:extLst>
              <a:ext uri="{FF2B5EF4-FFF2-40B4-BE49-F238E27FC236}">
                <a16:creationId xmlns:a16="http://schemas.microsoft.com/office/drawing/2014/main" id="{562B6C10-55E7-4301-B713-C49F60B030E7}"/>
              </a:ext>
            </a:extLst>
          </p:cNvPr>
          <p:cNvSpPr txBox="1"/>
          <p:nvPr/>
        </p:nvSpPr>
        <p:spPr>
          <a:xfrm>
            <a:off x="2793062" y="418245"/>
            <a:ext cx="2345635" cy="400110"/>
          </a:xfrm>
          <a:prstGeom prst="rect">
            <a:avLst/>
          </a:prstGeom>
          <a:noFill/>
        </p:spPr>
        <p:txBody>
          <a:bodyPr wrap="square" rtlCol="0">
            <a:spAutoFit/>
          </a:bodyPr>
          <a:lstStyle/>
          <a:p>
            <a:r>
              <a:rPr lang="fr-FR" sz="2000" b="1" dirty="0">
                <a:solidFill>
                  <a:srgbClr val="FFC000"/>
                </a:solidFill>
              </a:rPr>
              <a:t>Rasmus Lerdorf</a:t>
            </a:r>
          </a:p>
        </p:txBody>
      </p:sp>
      <p:sp>
        <p:nvSpPr>
          <p:cNvPr id="25" name="ZoneTexte 24">
            <a:extLst>
              <a:ext uri="{FF2B5EF4-FFF2-40B4-BE49-F238E27FC236}">
                <a16:creationId xmlns:a16="http://schemas.microsoft.com/office/drawing/2014/main" id="{1C66703B-DF52-4529-BC43-C4B2BC5DD238}"/>
              </a:ext>
            </a:extLst>
          </p:cNvPr>
          <p:cNvSpPr txBox="1"/>
          <p:nvPr/>
        </p:nvSpPr>
        <p:spPr>
          <a:xfrm>
            <a:off x="10363179" y="405837"/>
            <a:ext cx="1770873" cy="400110"/>
          </a:xfrm>
          <a:prstGeom prst="rect">
            <a:avLst/>
          </a:prstGeom>
          <a:noFill/>
        </p:spPr>
        <p:txBody>
          <a:bodyPr wrap="square" rtlCol="0">
            <a:spAutoFit/>
          </a:bodyPr>
          <a:lstStyle/>
          <a:p>
            <a:r>
              <a:rPr lang="fr-FR" sz="2000" b="1" dirty="0">
                <a:solidFill>
                  <a:srgbClr val="FFC000"/>
                </a:solidFill>
              </a:rPr>
              <a:t>Zeev Suraski</a:t>
            </a:r>
          </a:p>
        </p:txBody>
      </p:sp>
      <p:sp>
        <p:nvSpPr>
          <p:cNvPr id="26" name="ZoneTexte 25">
            <a:extLst>
              <a:ext uri="{FF2B5EF4-FFF2-40B4-BE49-F238E27FC236}">
                <a16:creationId xmlns:a16="http://schemas.microsoft.com/office/drawing/2014/main" id="{93B5EB85-29BF-4C12-8935-486C64847D20}"/>
              </a:ext>
            </a:extLst>
          </p:cNvPr>
          <p:cNvSpPr txBox="1"/>
          <p:nvPr/>
        </p:nvSpPr>
        <p:spPr>
          <a:xfrm>
            <a:off x="6699115" y="370217"/>
            <a:ext cx="2345635" cy="400110"/>
          </a:xfrm>
          <a:prstGeom prst="rect">
            <a:avLst/>
          </a:prstGeom>
          <a:noFill/>
        </p:spPr>
        <p:txBody>
          <a:bodyPr wrap="square" rtlCol="0">
            <a:spAutoFit/>
          </a:bodyPr>
          <a:lstStyle/>
          <a:p>
            <a:r>
              <a:rPr lang="fr-FR" sz="2000" b="1" dirty="0">
                <a:solidFill>
                  <a:srgbClr val="FFC000"/>
                </a:solidFill>
              </a:rPr>
              <a:t>Andi Gutmans</a:t>
            </a:r>
          </a:p>
        </p:txBody>
      </p:sp>
    </p:spTree>
    <p:extLst>
      <p:ext uri="{BB962C8B-B14F-4D97-AF65-F5344CB8AC3E}">
        <p14:creationId xmlns:p14="http://schemas.microsoft.com/office/powerpoint/2010/main" val="95864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43000">
              <a:srgbClr val="7030A0"/>
            </a:gs>
            <a:gs pos="100000">
              <a:schemeClr val="accent2">
                <a:lumMod val="50000"/>
              </a:schemeClr>
            </a:gs>
          </a:gsLst>
          <a:lin ang="6120000" scaled="1"/>
        </a:gradFill>
        <a:effectLst/>
      </p:bgPr>
    </p:bg>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1AF5794E-1E60-4FE1-B743-8E0973A8A5C3}"/>
              </a:ext>
            </a:extLst>
          </p:cNvPr>
          <p:cNvSpPr/>
          <p:nvPr/>
        </p:nvSpPr>
        <p:spPr>
          <a:xfrm>
            <a:off x="1018944" y="0"/>
            <a:ext cx="9635804" cy="192719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Peu de temps après, ils ont commencé la réécriture du moteur interne de PHP. C’est ce nouveau moteur, appelé Zend Engine </a:t>
            </a:r>
            <a:r>
              <a:rPr lang="fr-FR" sz="2000" dirty="0">
                <a:solidFill>
                  <a:schemeClr val="bg1"/>
                </a:solidFill>
                <a:effectLst/>
              </a:rPr>
              <a:t>— le mot Zend est la contraction de Zeev et Andi — </a:t>
            </a:r>
            <a:r>
              <a:rPr lang="fr-FR" sz="2000" dirty="0">
                <a:solidFill>
                  <a:schemeClr val="bg1"/>
                </a:solidFill>
              </a:rPr>
              <a:t>qui a servi de base à la version 4 de PHP.</a:t>
            </a:r>
            <a:endParaRPr lang="fr-FR" sz="1600" dirty="0">
              <a:solidFill>
                <a:schemeClr val="bg1"/>
              </a:solidFill>
            </a:endParaRPr>
          </a:p>
        </p:txBody>
      </p:sp>
      <p:pic>
        <p:nvPicPr>
          <p:cNvPr id="7" name="Image 6">
            <a:extLst>
              <a:ext uri="{FF2B5EF4-FFF2-40B4-BE49-F238E27FC236}">
                <a16:creationId xmlns:a16="http://schemas.microsoft.com/office/drawing/2014/main" id="{F2BF31D7-D59C-471E-92F1-B05A5651BEF3}"/>
              </a:ext>
            </a:extLst>
          </p:cNvPr>
          <p:cNvPicPr>
            <a:picLocks noChangeAspect="1"/>
          </p:cNvPicPr>
          <p:nvPr/>
        </p:nvPicPr>
        <p:blipFill>
          <a:blip r:embed="rId2"/>
          <a:stretch>
            <a:fillRect/>
          </a:stretch>
        </p:blipFill>
        <p:spPr>
          <a:xfrm>
            <a:off x="663155" y="2019960"/>
            <a:ext cx="10259298" cy="4672387"/>
          </a:xfrm>
          <a:prstGeom prst="roundRect">
            <a:avLst>
              <a:gd name="adj" fmla="val 8594"/>
            </a:avLst>
          </a:prstGeom>
          <a:solidFill>
            <a:srgbClr val="FFFFFF">
              <a:shade val="85000"/>
            </a:srgbClr>
          </a:solidFill>
          <a:ln>
            <a:noFill/>
          </a:ln>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418DFD39-9862-415A-8041-A89BD9E11D61}"/>
              </a:ext>
            </a:extLst>
          </p:cNvPr>
          <p:cNvSpPr/>
          <p:nvPr/>
        </p:nvSpPr>
        <p:spPr>
          <a:xfrm>
            <a:off x="3273286" y="6427304"/>
            <a:ext cx="4333461" cy="43069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000" dirty="0">
                <a:solidFill>
                  <a:schemeClr val="tx1"/>
                </a:solidFill>
              </a:rPr>
              <a:t>Structure interne à Zend Engine</a:t>
            </a:r>
          </a:p>
        </p:txBody>
      </p:sp>
    </p:spTree>
    <p:extLst>
      <p:ext uri="{BB962C8B-B14F-4D97-AF65-F5344CB8AC3E}">
        <p14:creationId xmlns:p14="http://schemas.microsoft.com/office/powerpoint/2010/main" val="192258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43000">
              <a:srgbClr val="7030A0"/>
            </a:gs>
            <a:gs pos="100000">
              <a:schemeClr val="accent2">
                <a:lumMod val="50000"/>
              </a:schemeClr>
            </a:gs>
          </a:gsLst>
          <a:lin ang="6120000" scaled="1"/>
        </a:gradFill>
        <a:effectLst/>
      </p:bgPr>
    </p:bg>
    <p:spTree>
      <p:nvGrpSpPr>
        <p:cNvPr id="1" name=""/>
        <p:cNvGrpSpPr/>
        <p:nvPr/>
      </p:nvGrpSpPr>
      <p:grpSpPr>
        <a:xfrm>
          <a:off x="0" y="0"/>
          <a:ext cx="0" cy="0"/>
          <a:chOff x="0" y="0"/>
          <a:chExt cx="0" cy="0"/>
        </a:xfrm>
      </p:grpSpPr>
      <p:sp>
        <p:nvSpPr>
          <p:cNvPr id="15" name="Flèche : droite 14">
            <a:extLst>
              <a:ext uri="{FF2B5EF4-FFF2-40B4-BE49-F238E27FC236}">
                <a16:creationId xmlns:a16="http://schemas.microsoft.com/office/drawing/2014/main" id="{4D0093D9-1BA1-4D1C-8E18-3B056518CCF5}"/>
              </a:ext>
            </a:extLst>
          </p:cNvPr>
          <p:cNvSpPr/>
          <p:nvPr/>
        </p:nvSpPr>
        <p:spPr>
          <a:xfrm>
            <a:off x="0" y="3337132"/>
            <a:ext cx="12013097" cy="1007158"/>
          </a:xfrm>
          <a:prstGeom prst="rightArrow">
            <a:avLst>
              <a:gd name="adj1" fmla="val 50000"/>
              <a:gd name="adj2" fmla="val 85650"/>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3" name="Espace réservé du contenu 2">
            <a:extLst>
              <a:ext uri="{FF2B5EF4-FFF2-40B4-BE49-F238E27FC236}">
                <a16:creationId xmlns:a16="http://schemas.microsoft.com/office/drawing/2014/main" id="{44A331F9-1D21-4354-831A-88264B632FDD}"/>
              </a:ext>
            </a:extLst>
          </p:cNvPr>
          <p:cNvSpPr>
            <a:spLocks noGrp="1"/>
          </p:cNvSpPr>
          <p:nvPr>
            <p:ph idx="1"/>
          </p:nvPr>
        </p:nvSpPr>
        <p:spPr>
          <a:xfrm>
            <a:off x="0" y="0"/>
            <a:ext cx="10363201" cy="1060174"/>
          </a:xfrm>
        </p:spPr>
        <p:txBody>
          <a:bodyPr>
            <a:normAutofit/>
          </a:bodyPr>
          <a:lstStyle/>
          <a:p>
            <a:r>
              <a:rPr lang="fr-FR" sz="2400" u="sng" dirty="0">
                <a:solidFill>
                  <a:schemeClr val="tx1"/>
                </a:solidFill>
              </a:rPr>
              <a:t>Utilisation</a:t>
            </a:r>
          </a:p>
          <a:p>
            <a:pPr marL="0" indent="0">
              <a:buNone/>
            </a:pPr>
            <a:endParaRPr lang="fr-FR" sz="2400" u="sng" dirty="0">
              <a:solidFill>
                <a:schemeClr val="tx1"/>
              </a:solidFill>
            </a:endParaRPr>
          </a:p>
        </p:txBody>
      </p:sp>
      <p:sp>
        <p:nvSpPr>
          <p:cNvPr id="5" name="Ellipse 4">
            <a:extLst>
              <a:ext uri="{FF2B5EF4-FFF2-40B4-BE49-F238E27FC236}">
                <a16:creationId xmlns:a16="http://schemas.microsoft.com/office/drawing/2014/main" id="{BFCFCB7F-D981-4597-88F4-B9F5AB8DCE25}"/>
              </a:ext>
            </a:extLst>
          </p:cNvPr>
          <p:cNvSpPr/>
          <p:nvPr/>
        </p:nvSpPr>
        <p:spPr>
          <a:xfrm>
            <a:off x="2789584" y="536714"/>
            <a:ext cx="7812155" cy="217998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Forums, Formulaires, Rédaction, Livres d’or, moteur de recherche, Application Web.</a:t>
            </a:r>
          </a:p>
        </p:txBody>
      </p:sp>
      <p:sp>
        <p:nvSpPr>
          <p:cNvPr id="2" name="Rectangle : coins arrondis 1">
            <a:extLst>
              <a:ext uri="{FF2B5EF4-FFF2-40B4-BE49-F238E27FC236}">
                <a16:creationId xmlns:a16="http://schemas.microsoft.com/office/drawing/2014/main" id="{4895A540-295F-46C8-97B6-E1B619025A7F}"/>
              </a:ext>
            </a:extLst>
          </p:cNvPr>
          <p:cNvSpPr/>
          <p:nvPr/>
        </p:nvSpPr>
        <p:spPr>
          <a:xfrm>
            <a:off x="178904" y="775253"/>
            <a:ext cx="2822713" cy="1702904"/>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Langage souvent utilisé pour :</a:t>
            </a:r>
          </a:p>
        </p:txBody>
      </p:sp>
      <p:sp>
        <p:nvSpPr>
          <p:cNvPr id="12" name="Rectangle : coins arrondis 11">
            <a:extLst>
              <a:ext uri="{FF2B5EF4-FFF2-40B4-BE49-F238E27FC236}">
                <a16:creationId xmlns:a16="http://schemas.microsoft.com/office/drawing/2014/main" id="{C9302819-F7A1-4983-99F9-A3AB0AF33272}"/>
              </a:ext>
            </a:extLst>
          </p:cNvPr>
          <p:cNvSpPr/>
          <p:nvPr/>
        </p:nvSpPr>
        <p:spPr>
          <a:xfrm>
            <a:off x="178903" y="2926307"/>
            <a:ext cx="3286539" cy="1768271"/>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2002</a:t>
            </a:r>
            <a:endParaRPr lang="fr-FR" b="1" dirty="0">
              <a:solidFill>
                <a:schemeClr val="bg1"/>
              </a:solidFill>
            </a:endParaRPr>
          </a:p>
          <a:p>
            <a:pPr algn="ctr"/>
            <a:endParaRPr lang="fr-FR" dirty="0"/>
          </a:p>
          <a:p>
            <a:pPr algn="ctr"/>
            <a:r>
              <a:rPr lang="fr-FR" sz="2000" dirty="0"/>
              <a:t>8 millions de sites Web à travers le monde </a:t>
            </a:r>
          </a:p>
        </p:txBody>
      </p:sp>
      <p:sp>
        <p:nvSpPr>
          <p:cNvPr id="13" name="Rectangle : coins arrondis 12">
            <a:extLst>
              <a:ext uri="{FF2B5EF4-FFF2-40B4-BE49-F238E27FC236}">
                <a16:creationId xmlns:a16="http://schemas.microsoft.com/office/drawing/2014/main" id="{46BE2C86-84B8-49F0-9562-F46BA6A36E5F}"/>
              </a:ext>
            </a:extLst>
          </p:cNvPr>
          <p:cNvSpPr/>
          <p:nvPr/>
        </p:nvSpPr>
        <p:spPr>
          <a:xfrm>
            <a:off x="3790121" y="2940771"/>
            <a:ext cx="3054626" cy="176827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2007</a:t>
            </a:r>
            <a:endParaRPr lang="fr-FR" b="1" dirty="0">
              <a:solidFill>
                <a:schemeClr val="bg1"/>
              </a:solidFill>
            </a:endParaRPr>
          </a:p>
          <a:p>
            <a:pPr algn="ctr"/>
            <a:endParaRPr lang="fr-FR" dirty="0"/>
          </a:p>
          <a:p>
            <a:pPr algn="ctr"/>
            <a:r>
              <a:rPr lang="fr-FR" sz="2000" dirty="0">
                <a:sym typeface="Wingdings" panose="05000000000000000000" pitchFamily="2" charset="2"/>
              </a:rPr>
              <a:t>20 millions</a:t>
            </a:r>
            <a:endParaRPr lang="fr-FR" sz="2000" dirty="0"/>
          </a:p>
        </p:txBody>
      </p:sp>
      <p:sp>
        <p:nvSpPr>
          <p:cNvPr id="14" name="Rectangle : coins arrondis 13">
            <a:extLst>
              <a:ext uri="{FF2B5EF4-FFF2-40B4-BE49-F238E27FC236}">
                <a16:creationId xmlns:a16="http://schemas.microsoft.com/office/drawing/2014/main" id="{4653411E-FD94-4EB2-A6C6-4A37324B7607}"/>
              </a:ext>
            </a:extLst>
          </p:cNvPr>
          <p:cNvSpPr/>
          <p:nvPr/>
        </p:nvSpPr>
        <p:spPr>
          <a:xfrm>
            <a:off x="7169426" y="2871195"/>
            <a:ext cx="3054626" cy="182338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2013</a:t>
            </a:r>
            <a:endParaRPr lang="fr-FR" b="1" dirty="0">
              <a:solidFill>
                <a:schemeClr val="bg1"/>
              </a:solidFill>
            </a:endParaRPr>
          </a:p>
          <a:p>
            <a:pPr algn="ctr"/>
            <a:endParaRPr lang="fr-FR" dirty="0"/>
          </a:p>
          <a:p>
            <a:pPr algn="ctr"/>
            <a:r>
              <a:rPr lang="fr-FR" sz="2000" dirty="0">
                <a:solidFill>
                  <a:srgbClr val="FFFFFF"/>
                </a:solidFill>
                <a:effectLst/>
              </a:rPr>
              <a:t>244 millions</a:t>
            </a:r>
            <a:endParaRPr lang="fr-FR" sz="2000" dirty="0"/>
          </a:p>
        </p:txBody>
      </p:sp>
      <p:sp>
        <p:nvSpPr>
          <p:cNvPr id="16" name="Rectangle : coins arrondis 15">
            <a:extLst>
              <a:ext uri="{FF2B5EF4-FFF2-40B4-BE49-F238E27FC236}">
                <a16:creationId xmlns:a16="http://schemas.microsoft.com/office/drawing/2014/main" id="{8AA009CB-44E0-409B-A411-7C7B7272CDF5}"/>
              </a:ext>
            </a:extLst>
          </p:cNvPr>
          <p:cNvSpPr/>
          <p:nvPr/>
        </p:nvSpPr>
        <p:spPr>
          <a:xfrm>
            <a:off x="1822172" y="4964726"/>
            <a:ext cx="6607866" cy="170290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PHP est devenu le langage de programmation Web côté serveur le plus utilisé.</a:t>
            </a:r>
          </a:p>
        </p:txBody>
      </p:sp>
    </p:spTree>
    <p:extLst>
      <p:ext uri="{BB962C8B-B14F-4D97-AF65-F5344CB8AC3E}">
        <p14:creationId xmlns:p14="http://schemas.microsoft.com/office/powerpoint/2010/main" val="1285842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43000">
              <a:srgbClr val="7030A0"/>
            </a:gs>
            <a:gs pos="100000">
              <a:schemeClr val="accent2">
                <a:lumMod val="50000"/>
              </a:schemeClr>
            </a:gs>
          </a:gsLst>
          <a:lin ang="6120000" scaled="1"/>
        </a:gradFill>
        <a:effectLst/>
      </p:bgPr>
    </p:bg>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C00199C6-DD53-4D72-862F-409E7D357BFC}"/>
              </a:ext>
            </a:extLst>
          </p:cNvPr>
          <p:cNvSpPr/>
          <p:nvPr/>
        </p:nvSpPr>
        <p:spPr>
          <a:xfrm>
            <a:off x="434008" y="214142"/>
            <a:ext cx="9677401" cy="1702904"/>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Wingdings 3" panose="05040102010807070707" pitchFamily="18" charset="2"/>
              <a:buNone/>
            </a:pPr>
            <a:r>
              <a:rPr lang="fr-FR" sz="2000" dirty="0">
                <a:solidFill>
                  <a:schemeClr val="tx1"/>
                </a:solidFill>
              </a:rPr>
              <a:t>Enfin en 2010, PHP est le langage dont les logiciels open source sont les plus utilisés dans les entreprises, avec 57 % de taux de pénétration du marché.</a:t>
            </a:r>
          </a:p>
        </p:txBody>
      </p:sp>
      <p:pic>
        <p:nvPicPr>
          <p:cNvPr id="6" name="Image 5">
            <a:extLst>
              <a:ext uri="{FF2B5EF4-FFF2-40B4-BE49-F238E27FC236}">
                <a16:creationId xmlns:a16="http://schemas.microsoft.com/office/drawing/2014/main" id="{76ED03EF-352B-4E2A-BFB8-191B747EC325}"/>
              </a:ext>
            </a:extLst>
          </p:cNvPr>
          <p:cNvPicPr>
            <a:picLocks noChangeAspect="1"/>
          </p:cNvPicPr>
          <p:nvPr/>
        </p:nvPicPr>
        <p:blipFill>
          <a:blip r:embed="rId2"/>
          <a:stretch>
            <a:fillRect/>
          </a:stretch>
        </p:blipFill>
        <p:spPr>
          <a:xfrm>
            <a:off x="3074504" y="2133600"/>
            <a:ext cx="5264283" cy="302944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983045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43000">
              <a:srgbClr val="7030A0"/>
            </a:gs>
            <a:gs pos="100000">
              <a:schemeClr val="accent2">
                <a:lumMod val="5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A331F9-1D21-4354-831A-88264B632FDD}"/>
              </a:ext>
            </a:extLst>
          </p:cNvPr>
          <p:cNvSpPr>
            <a:spLocks noGrp="1"/>
          </p:cNvSpPr>
          <p:nvPr>
            <p:ph idx="1"/>
          </p:nvPr>
        </p:nvSpPr>
        <p:spPr>
          <a:xfrm>
            <a:off x="0" y="0"/>
            <a:ext cx="10363201" cy="1086678"/>
          </a:xfrm>
        </p:spPr>
        <p:txBody>
          <a:bodyPr>
            <a:normAutofit/>
          </a:bodyPr>
          <a:lstStyle/>
          <a:p>
            <a:r>
              <a:rPr lang="fr-FR" sz="2400" u="sng" dirty="0">
                <a:solidFill>
                  <a:schemeClr val="tx1"/>
                </a:solidFill>
              </a:rPr>
              <a:t>Fonctionnement</a:t>
            </a:r>
          </a:p>
          <a:p>
            <a:pPr marL="0" indent="0">
              <a:buNone/>
            </a:pPr>
            <a:endParaRPr lang="fr-FR" dirty="0">
              <a:solidFill>
                <a:schemeClr val="tx1"/>
              </a:solidFill>
            </a:endParaRPr>
          </a:p>
        </p:txBody>
      </p:sp>
      <p:sp>
        <p:nvSpPr>
          <p:cNvPr id="4" name="Rectangle : coins arrondis 3">
            <a:extLst>
              <a:ext uri="{FF2B5EF4-FFF2-40B4-BE49-F238E27FC236}">
                <a16:creationId xmlns:a16="http://schemas.microsoft.com/office/drawing/2014/main" id="{E5ADF2F2-6644-4156-B6CF-8CE5EC504860}"/>
              </a:ext>
            </a:extLst>
          </p:cNvPr>
          <p:cNvSpPr/>
          <p:nvPr/>
        </p:nvSpPr>
        <p:spPr>
          <a:xfrm>
            <a:off x="263386" y="770734"/>
            <a:ext cx="10563640" cy="1702904"/>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
            </a:pPr>
            <a:r>
              <a:rPr lang="fr-FR" sz="2000" dirty="0">
                <a:solidFill>
                  <a:schemeClr val="tx1"/>
                </a:solidFill>
              </a:rPr>
              <a:t>Le code PHP est simplement intégré dans une page HTML. </a:t>
            </a:r>
          </a:p>
          <a:p>
            <a:pPr marL="342900" indent="-342900">
              <a:buFont typeface="Wingdings" panose="05000000000000000000" pitchFamily="2" charset="2"/>
              <a:buChar char="§"/>
            </a:pPr>
            <a:r>
              <a:rPr lang="fr-FR" sz="2000" dirty="0">
                <a:solidFill>
                  <a:schemeClr val="tx1"/>
                </a:solidFill>
              </a:rPr>
              <a:t>Il est placé entre des </a:t>
            </a:r>
            <a:r>
              <a:rPr lang="fr-FR" sz="2000" dirty="0">
                <a:solidFill>
                  <a:schemeClr val="accent5"/>
                </a:solidFill>
              </a:rPr>
              <a:t>marqueurs</a:t>
            </a:r>
            <a:r>
              <a:rPr lang="fr-FR" sz="2000" dirty="0">
                <a:solidFill>
                  <a:schemeClr val="tx1"/>
                </a:solidFill>
              </a:rPr>
              <a:t> de texte. </a:t>
            </a:r>
          </a:p>
          <a:p>
            <a:pPr marL="342900" indent="-342900">
              <a:buFont typeface="Wingdings" panose="05000000000000000000" pitchFamily="2" charset="2"/>
              <a:buChar char="§"/>
            </a:pPr>
            <a:r>
              <a:rPr lang="fr-FR" sz="2000" dirty="0">
                <a:solidFill>
                  <a:schemeClr val="tx1"/>
                </a:solidFill>
              </a:rPr>
              <a:t>Les directives PHP sont généralement terminées par un </a:t>
            </a:r>
            <a:r>
              <a:rPr lang="fr-FR" sz="2000" dirty="0">
                <a:solidFill>
                  <a:schemeClr val="accent5"/>
                </a:solidFill>
                <a:effectLst/>
              </a:rPr>
              <a:t>point-virgule</a:t>
            </a:r>
            <a:r>
              <a:rPr lang="fr-FR" sz="2000" dirty="0">
                <a:solidFill>
                  <a:schemeClr val="tx1"/>
                </a:solidFill>
                <a:effectLst/>
              </a:rPr>
              <a:t> </a:t>
            </a:r>
            <a:r>
              <a:rPr lang="fr-FR" sz="2000" dirty="0">
                <a:solidFill>
                  <a:schemeClr val="tx1"/>
                </a:solidFill>
                <a:effectLst/>
                <a:sym typeface="Wingdings" panose="05000000000000000000" pitchFamily="2" charset="2"/>
              </a:rPr>
              <a:t> « </a:t>
            </a:r>
            <a:r>
              <a:rPr lang="fr-FR" sz="2000" dirty="0">
                <a:solidFill>
                  <a:schemeClr val="accent5"/>
                </a:solidFill>
                <a:effectLst/>
                <a:sym typeface="Wingdings" panose="05000000000000000000" pitchFamily="2" charset="2"/>
              </a:rPr>
              <a:t>;</a:t>
            </a:r>
            <a:r>
              <a:rPr lang="fr-FR" sz="2000" dirty="0">
                <a:solidFill>
                  <a:schemeClr val="tx1"/>
                </a:solidFill>
                <a:effectLst/>
                <a:sym typeface="Wingdings" panose="05000000000000000000" pitchFamily="2" charset="2"/>
              </a:rPr>
              <a:t> »</a:t>
            </a:r>
            <a:r>
              <a:rPr lang="fr-FR" sz="2000" dirty="0">
                <a:solidFill>
                  <a:schemeClr val="tx1"/>
                </a:solidFill>
              </a:rPr>
              <a:t>. </a:t>
            </a:r>
          </a:p>
          <a:p>
            <a:pPr marL="342900" indent="-342900">
              <a:buFont typeface="Wingdings" panose="05000000000000000000" pitchFamily="2" charset="2"/>
              <a:buChar char="§"/>
            </a:pPr>
            <a:r>
              <a:rPr lang="fr-FR" sz="2000" dirty="0">
                <a:solidFill>
                  <a:schemeClr val="tx1"/>
                </a:solidFill>
              </a:rPr>
              <a:t>Remplacer le fichier </a:t>
            </a:r>
            <a:r>
              <a:rPr lang="fr-FR" sz="2000" dirty="0">
                <a:solidFill>
                  <a:schemeClr val="accent5"/>
                </a:solidFill>
              </a:rPr>
              <a:t>.html </a:t>
            </a:r>
            <a:r>
              <a:rPr lang="fr-FR" sz="2000" dirty="0">
                <a:solidFill>
                  <a:schemeClr val="tx1"/>
                </a:solidFill>
              </a:rPr>
              <a:t>par un fichier </a:t>
            </a:r>
            <a:r>
              <a:rPr lang="fr-FR" sz="2000" dirty="0">
                <a:solidFill>
                  <a:schemeClr val="accent5"/>
                </a:solidFill>
              </a:rPr>
              <a:t>.php</a:t>
            </a:r>
            <a:r>
              <a:rPr lang="fr-FR" sz="2000" dirty="0">
                <a:solidFill>
                  <a:schemeClr val="tx1"/>
                </a:solidFill>
              </a:rPr>
              <a:t>.</a:t>
            </a:r>
          </a:p>
        </p:txBody>
      </p:sp>
      <p:pic>
        <p:nvPicPr>
          <p:cNvPr id="5" name="Image 4">
            <a:extLst>
              <a:ext uri="{FF2B5EF4-FFF2-40B4-BE49-F238E27FC236}">
                <a16:creationId xmlns:a16="http://schemas.microsoft.com/office/drawing/2014/main" id="{F797B24D-FF25-4CF0-A8FD-2DA3F78BC207}"/>
              </a:ext>
            </a:extLst>
          </p:cNvPr>
          <p:cNvPicPr>
            <a:picLocks noChangeAspect="1"/>
          </p:cNvPicPr>
          <p:nvPr/>
        </p:nvPicPr>
        <p:blipFill>
          <a:blip r:embed="rId2"/>
          <a:stretch>
            <a:fillRect/>
          </a:stretch>
        </p:blipFill>
        <p:spPr>
          <a:xfrm>
            <a:off x="519691" y="2626819"/>
            <a:ext cx="4913700" cy="4065184"/>
          </a:xfrm>
          <a:prstGeom prst="rect">
            <a:avLst/>
          </a:prstGeom>
        </p:spPr>
      </p:pic>
      <p:sp>
        <p:nvSpPr>
          <p:cNvPr id="6" name="Rectangle : coins arrondis 5">
            <a:extLst>
              <a:ext uri="{FF2B5EF4-FFF2-40B4-BE49-F238E27FC236}">
                <a16:creationId xmlns:a16="http://schemas.microsoft.com/office/drawing/2014/main" id="{7FF10FF7-410D-44E6-B0F5-29C76B400C6E}"/>
              </a:ext>
            </a:extLst>
          </p:cNvPr>
          <p:cNvSpPr/>
          <p:nvPr/>
        </p:nvSpPr>
        <p:spPr>
          <a:xfrm>
            <a:off x="6758610" y="4047485"/>
            <a:ext cx="3054626" cy="1675724"/>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Affiche « Bonjour, je suis un script PHP ! »</a:t>
            </a:r>
            <a:endParaRPr lang="fr-FR" sz="1600" dirty="0">
              <a:solidFill>
                <a:schemeClr val="tx1"/>
              </a:solidFill>
            </a:endParaRPr>
          </a:p>
        </p:txBody>
      </p:sp>
      <p:sp>
        <p:nvSpPr>
          <p:cNvPr id="7" name="Rectangle : coins arrondis 6">
            <a:extLst>
              <a:ext uri="{FF2B5EF4-FFF2-40B4-BE49-F238E27FC236}">
                <a16:creationId xmlns:a16="http://schemas.microsoft.com/office/drawing/2014/main" id="{7940285A-C39C-4FCD-8CDA-D891DDDC5211}"/>
              </a:ext>
            </a:extLst>
          </p:cNvPr>
          <p:cNvSpPr/>
          <p:nvPr/>
        </p:nvSpPr>
        <p:spPr>
          <a:xfrm>
            <a:off x="6301408" y="2810514"/>
            <a:ext cx="3969031" cy="12369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Balise de début </a:t>
            </a:r>
            <a:r>
              <a:rPr lang="fr-FR" sz="2000" dirty="0">
                <a:solidFill>
                  <a:schemeClr val="tx1"/>
                </a:solidFill>
                <a:sym typeface="Wingdings" panose="05000000000000000000" pitchFamily="2" charset="2"/>
              </a:rPr>
              <a:t> « &lt;?php »</a:t>
            </a:r>
          </a:p>
          <a:p>
            <a:pPr algn="ctr"/>
            <a:r>
              <a:rPr lang="fr-FR" sz="2000" dirty="0">
                <a:solidFill>
                  <a:schemeClr val="tx1"/>
                </a:solidFill>
                <a:sym typeface="Wingdings" panose="05000000000000000000" pitchFamily="2" charset="2"/>
              </a:rPr>
              <a:t>Balise de fin  « ?&gt; »</a:t>
            </a:r>
            <a:endParaRPr lang="fr-FR" sz="1600" dirty="0">
              <a:solidFill>
                <a:schemeClr val="tx1"/>
              </a:solidFill>
            </a:endParaRPr>
          </a:p>
        </p:txBody>
      </p:sp>
    </p:spTree>
    <p:extLst>
      <p:ext uri="{BB962C8B-B14F-4D97-AF65-F5344CB8AC3E}">
        <p14:creationId xmlns:p14="http://schemas.microsoft.com/office/powerpoint/2010/main" val="290590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43000">
              <a:srgbClr val="7030A0"/>
            </a:gs>
            <a:gs pos="100000">
              <a:schemeClr val="accent2">
                <a:lumMod val="50000"/>
              </a:schemeClr>
            </a:gs>
          </a:gsLst>
          <a:lin ang="6120000" scaled="1"/>
        </a:gra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BBCA523A-5D35-4FD3-ABB0-4F3EFDA8355F}"/>
              </a:ext>
            </a:extLst>
          </p:cNvPr>
          <p:cNvSpPr/>
          <p:nvPr/>
        </p:nvSpPr>
        <p:spPr>
          <a:xfrm>
            <a:off x="276638" y="200889"/>
            <a:ext cx="10484127" cy="1906207"/>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t>PHP, à la différence des langages de script comme le Javascript, est que le code est </a:t>
            </a:r>
            <a:r>
              <a:rPr lang="fr-FR" sz="2000" dirty="0">
                <a:solidFill>
                  <a:srgbClr val="FFFFFF"/>
                </a:solidFill>
                <a:effectLst/>
              </a:rPr>
              <a:t>exécuté sur le serveur</a:t>
            </a:r>
            <a:r>
              <a:rPr lang="fr-FR" sz="2000" dirty="0"/>
              <a:t>, générant ainsi le HTML, qui sera ensuite envoyé au client. Le client ne reçoit que le résultat du script, sans aucun moyen d'avoir accès au code qui a produit ce résultat. </a:t>
            </a:r>
            <a:endParaRPr lang="fr-FR" sz="2000" dirty="0">
              <a:solidFill>
                <a:schemeClr val="tx1"/>
              </a:solidFill>
            </a:endParaRPr>
          </a:p>
        </p:txBody>
      </p:sp>
      <p:sp>
        <p:nvSpPr>
          <p:cNvPr id="5" name="Rectangle : coins arrondis 4">
            <a:extLst>
              <a:ext uri="{FF2B5EF4-FFF2-40B4-BE49-F238E27FC236}">
                <a16:creationId xmlns:a16="http://schemas.microsoft.com/office/drawing/2014/main" id="{2F439D94-92DB-4E74-9253-FF671E23C7C5}"/>
              </a:ext>
            </a:extLst>
          </p:cNvPr>
          <p:cNvSpPr/>
          <p:nvPr/>
        </p:nvSpPr>
        <p:spPr>
          <a:xfrm>
            <a:off x="1493768" y="2663686"/>
            <a:ext cx="8049865" cy="76531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C’est un programme uniquement exécutable sur un serveur.</a:t>
            </a:r>
            <a:endParaRPr lang="fr-FR" sz="1600" dirty="0">
              <a:solidFill>
                <a:schemeClr val="tx1"/>
              </a:solidFill>
            </a:endParaRPr>
          </a:p>
        </p:txBody>
      </p:sp>
      <p:pic>
        <p:nvPicPr>
          <p:cNvPr id="6" name="Image 5">
            <a:extLst>
              <a:ext uri="{FF2B5EF4-FFF2-40B4-BE49-F238E27FC236}">
                <a16:creationId xmlns:a16="http://schemas.microsoft.com/office/drawing/2014/main" id="{4059E556-538A-429E-86E5-BB60F384B83E}"/>
              </a:ext>
            </a:extLst>
          </p:cNvPr>
          <p:cNvPicPr>
            <a:picLocks noChangeAspect="1"/>
          </p:cNvPicPr>
          <p:nvPr/>
        </p:nvPicPr>
        <p:blipFill rotWithShape="1">
          <a:blip r:embed="rId2"/>
          <a:srcRect l="2268" r="3371"/>
          <a:stretch/>
        </p:blipFill>
        <p:spPr>
          <a:xfrm>
            <a:off x="104359" y="3428999"/>
            <a:ext cx="11895900" cy="305131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309092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43000">
              <a:srgbClr val="7030A0"/>
            </a:gs>
            <a:gs pos="100000">
              <a:schemeClr val="accent2">
                <a:lumMod val="5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A331F9-1D21-4354-831A-88264B632FDD}"/>
              </a:ext>
            </a:extLst>
          </p:cNvPr>
          <p:cNvSpPr>
            <a:spLocks noGrp="1"/>
          </p:cNvSpPr>
          <p:nvPr>
            <p:ph idx="1"/>
          </p:nvPr>
        </p:nvSpPr>
        <p:spPr>
          <a:xfrm>
            <a:off x="0" y="0"/>
            <a:ext cx="10363201" cy="1086678"/>
          </a:xfrm>
        </p:spPr>
        <p:txBody>
          <a:bodyPr/>
          <a:lstStyle/>
          <a:p>
            <a:r>
              <a:rPr lang="fr-FR" sz="2400" u="sng" dirty="0">
                <a:solidFill>
                  <a:schemeClr val="tx1"/>
                </a:solidFill>
              </a:rPr>
              <a:t>Avantages et Inconvénients</a:t>
            </a:r>
          </a:p>
          <a:p>
            <a:endParaRPr lang="fr-FR" dirty="0">
              <a:solidFill>
                <a:schemeClr val="tx1"/>
              </a:solidFill>
            </a:endParaRPr>
          </a:p>
        </p:txBody>
      </p:sp>
      <p:sp>
        <p:nvSpPr>
          <p:cNvPr id="7" name="Rectangle : coins arrondis 6">
            <a:extLst>
              <a:ext uri="{FF2B5EF4-FFF2-40B4-BE49-F238E27FC236}">
                <a16:creationId xmlns:a16="http://schemas.microsoft.com/office/drawing/2014/main" id="{89A67713-D14B-4A3B-AC54-723B5762FB69}"/>
              </a:ext>
            </a:extLst>
          </p:cNvPr>
          <p:cNvSpPr/>
          <p:nvPr/>
        </p:nvSpPr>
        <p:spPr>
          <a:xfrm>
            <a:off x="1" y="530087"/>
            <a:ext cx="5950224" cy="6327914"/>
          </a:xfrm>
          <a:prstGeom prst="roundRect">
            <a:avLst>
              <a:gd name="adj" fmla="val 81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Avantages</a:t>
            </a:r>
            <a:endParaRPr lang="fr-FR" b="1" dirty="0">
              <a:solidFill>
                <a:schemeClr val="bg1"/>
              </a:solidFill>
            </a:endParaRPr>
          </a:p>
          <a:p>
            <a:pPr algn="ctr"/>
            <a:endParaRPr lang="fr-FR" dirty="0"/>
          </a:p>
          <a:p>
            <a:pPr marL="342900" indent="-342900">
              <a:buFont typeface="Wingdings" panose="05000000000000000000" pitchFamily="2" charset="2"/>
              <a:buChar char="§"/>
            </a:pPr>
            <a:r>
              <a:rPr lang="fr-FR" sz="2000" dirty="0"/>
              <a:t>Utilisé sur n'importe quel système d'exploitation et type de serveur.</a:t>
            </a:r>
          </a:p>
          <a:p>
            <a:pPr marL="342900" indent="-342900">
              <a:buFont typeface="Wingdings" panose="05000000000000000000" pitchFamily="2" charset="2"/>
              <a:buChar char="§"/>
            </a:pPr>
            <a:endParaRPr lang="fr-FR" sz="2000" dirty="0"/>
          </a:p>
          <a:p>
            <a:pPr marL="342900" indent="-342900">
              <a:buFont typeface="Wingdings" panose="05000000000000000000" pitchFamily="2" charset="2"/>
              <a:buChar char="§"/>
            </a:pPr>
            <a:r>
              <a:rPr lang="fr-FR" sz="2000" dirty="0"/>
              <a:t>Les applications peuvent être programmées sur les procédures ou sur le projet.</a:t>
            </a:r>
          </a:p>
          <a:p>
            <a:pPr marL="342900" indent="-342900">
              <a:buFont typeface="Wingdings" panose="05000000000000000000" pitchFamily="2" charset="2"/>
              <a:buChar char="§"/>
            </a:pPr>
            <a:endParaRPr lang="fr-FR" sz="2000" dirty="0"/>
          </a:p>
          <a:p>
            <a:pPr marL="342900" indent="-342900">
              <a:buFont typeface="Wingdings" panose="05000000000000000000" pitchFamily="2" charset="2"/>
              <a:buChar char="§"/>
            </a:pPr>
            <a:r>
              <a:rPr lang="fr-FR" sz="2000" dirty="0"/>
              <a:t>Plusieurs fichiers peuvent être générés dynamiquement avec PHP. </a:t>
            </a:r>
          </a:p>
          <a:p>
            <a:pPr marL="342900" indent="-342900">
              <a:buFont typeface="Wingdings" panose="05000000000000000000" pitchFamily="2" charset="2"/>
              <a:buChar char="§"/>
            </a:pPr>
            <a:endParaRPr lang="fr-FR" sz="2000" dirty="0"/>
          </a:p>
          <a:p>
            <a:pPr marL="342900" indent="-342900">
              <a:buFont typeface="Wingdings" panose="05000000000000000000" pitchFamily="2" charset="2"/>
              <a:buChar char="§"/>
            </a:pPr>
            <a:r>
              <a:rPr lang="fr-FR" sz="2000" dirty="0"/>
              <a:t>N’importe qui peut ajouter rapidement un programme dynamique dans un site statique.</a:t>
            </a:r>
          </a:p>
          <a:p>
            <a:pPr marL="342900" indent="-342900">
              <a:buFont typeface="Wingdings" panose="05000000000000000000" pitchFamily="2" charset="2"/>
              <a:buChar char="§"/>
            </a:pPr>
            <a:endParaRPr lang="fr-FR" sz="2000" dirty="0"/>
          </a:p>
          <a:p>
            <a:pPr marL="342900" indent="-342900">
              <a:buFont typeface="Wingdings" panose="05000000000000000000" pitchFamily="2" charset="2"/>
              <a:buChar char="§"/>
            </a:pPr>
            <a:r>
              <a:rPr lang="fr-FR" sz="2000" dirty="0"/>
              <a:t>Idéal pour la création de sites web qui se basent sur les données.</a:t>
            </a:r>
          </a:p>
          <a:p>
            <a:pPr marL="342900" indent="-342900">
              <a:buFont typeface="Wingdings" panose="05000000000000000000" pitchFamily="2" charset="2"/>
              <a:buChar char="§"/>
            </a:pPr>
            <a:endParaRPr lang="fr-FR" sz="2000" dirty="0"/>
          </a:p>
          <a:p>
            <a:pPr marL="342900" indent="-342900">
              <a:buFont typeface="Wingdings" panose="05000000000000000000" pitchFamily="2" charset="2"/>
              <a:buChar char="§"/>
            </a:pPr>
            <a:r>
              <a:rPr lang="fr-FR" sz="2000" dirty="0"/>
              <a:t>Maintenance facile.</a:t>
            </a:r>
          </a:p>
        </p:txBody>
      </p:sp>
      <p:sp>
        <p:nvSpPr>
          <p:cNvPr id="9" name="Rectangle : coins arrondis 8">
            <a:extLst>
              <a:ext uri="{FF2B5EF4-FFF2-40B4-BE49-F238E27FC236}">
                <a16:creationId xmlns:a16="http://schemas.microsoft.com/office/drawing/2014/main" id="{6C494DB9-543D-4315-9774-34DB0448066C}"/>
              </a:ext>
            </a:extLst>
          </p:cNvPr>
          <p:cNvSpPr/>
          <p:nvPr/>
        </p:nvSpPr>
        <p:spPr>
          <a:xfrm>
            <a:off x="6096000" y="543339"/>
            <a:ext cx="5950222" cy="6327914"/>
          </a:xfrm>
          <a:prstGeom prst="roundRect">
            <a:avLst>
              <a:gd name="adj" fmla="val 786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Inconvénients</a:t>
            </a:r>
            <a:endParaRPr lang="fr-FR" b="1" dirty="0">
              <a:solidFill>
                <a:schemeClr val="bg1"/>
              </a:solidFill>
            </a:endParaRPr>
          </a:p>
          <a:p>
            <a:pPr algn="ctr"/>
            <a:endParaRPr lang="fr-FR" dirty="0"/>
          </a:p>
          <a:p>
            <a:pPr marL="342900" indent="-342900">
              <a:buFont typeface="Wingdings" panose="05000000000000000000" pitchFamily="2" charset="2"/>
              <a:buChar char="§"/>
            </a:pPr>
            <a:r>
              <a:rPr lang="fr-FR" sz="2000" dirty="0"/>
              <a:t>Pas la moindre cohérence dans le langage.</a:t>
            </a:r>
          </a:p>
          <a:p>
            <a:endParaRPr lang="fr-FR" sz="2000" dirty="0"/>
          </a:p>
          <a:p>
            <a:pPr marL="342900" indent="-342900">
              <a:buFont typeface="Wingdings" panose="05000000000000000000" pitchFamily="2" charset="2"/>
              <a:buChar char="§"/>
            </a:pPr>
            <a:r>
              <a:rPr lang="fr-FR" sz="2000" dirty="0"/>
              <a:t>Problèmes dues à la gestion automatique des types de données.</a:t>
            </a:r>
          </a:p>
          <a:p>
            <a:endParaRPr lang="fr-FR" sz="2000" dirty="0"/>
          </a:p>
          <a:p>
            <a:pPr marL="342900" indent="-342900">
              <a:buFont typeface="Wingdings" panose="05000000000000000000" pitchFamily="2" charset="2"/>
              <a:buChar char="§"/>
            </a:pPr>
            <a:r>
              <a:rPr lang="fr-FR" sz="2000" dirty="0"/>
              <a:t>Absence de débuggeur.</a:t>
            </a:r>
          </a:p>
          <a:p>
            <a:endParaRPr lang="fr-FR" sz="2000" dirty="0"/>
          </a:p>
          <a:p>
            <a:pPr marL="342900" indent="-342900">
              <a:buFont typeface="Wingdings" panose="05000000000000000000" pitchFamily="2" charset="2"/>
              <a:buChar char="§"/>
            </a:pPr>
            <a:r>
              <a:rPr lang="fr-FR" sz="2000" dirty="0"/>
              <a:t>Pas d’environnement de développement.</a:t>
            </a:r>
          </a:p>
          <a:p>
            <a:endParaRPr lang="fr-FR" sz="2000" dirty="0"/>
          </a:p>
          <a:p>
            <a:endParaRPr lang="fr-FR" sz="2000" dirty="0"/>
          </a:p>
          <a:p>
            <a:endParaRPr lang="fr-FR" sz="2000" dirty="0"/>
          </a:p>
          <a:p>
            <a:pPr marL="457200" indent="-457200">
              <a:buFont typeface="Wingdings" panose="05000000000000000000" pitchFamily="2" charset="2"/>
              <a:buChar char="§"/>
            </a:pPr>
            <a:endParaRPr lang="fr-FR" sz="2000" dirty="0"/>
          </a:p>
          <a:p>
            <a:pPr marL="457200" indent="-457200">
              <a:buFont typeface="Wingdings" panose="05000000000000000000" pitchFamily="2" charset="2"/>
              <a:buChar char="§"/>
            </a:pPr>
            <a:endParaRPr lang="fr-FR" sz="2000" dirty="0"/>
          </a:p>
          <a:p>
            <a:endParaRPr lang="fr-FR" sz="2000" dirty="0"/>
          </a:p>
          <a:p>
            <a:pPr marL="457200" indent="-457200">
              <a:buFont typeface="Wingdings" panose="05000000000000000000" pitchFamily="2" charset="2"/>
              <a:buChar char="§"/>
            </a:pPr>
            <a:endParaRPr lang="fr-FR" sz="2000" dirty="0"/>
          </a:p>
          <a:p>
            <a:pPr marL="457200" indent="-457200">
              <a:buFont typeface="Wingdings" panose="05000000000000000000" pitchFamily="2" charset="2"/>
              <a:buChar char="§"/>
            </a:pPr>
            <a:endParaRPr lang="fr-FR" sz="2000" dirty="0"/>
          </a:p>
        </p:txBody>
      </p:sp>
    </p:spTree>
    <p:extLst>
      <p:ext uri="{BB962C8B-B14F-4D97-AF65-F5344CB8AC3E}">
        <p14:creationId xmlns:p14="http://schemas.microsoft.com/office/powerpoint/2010/main" val="826856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43000">
              <a:srgbClr val="7030A0"/>
            </a:gs>
            <a:gs pos="100000">
              <a:schemeClr val="accent2">
                <a:lumMod val="5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A331F9-1D21-4354-831A-88264B632FDD}"/>
              </a:ext>
            </a:extLst>
          </p:cNvPr>
          <p:cNvSpPr>
            <a:spLocks noGrp="1"/>
          </p:cNvSpPr>
          <p:nvPr>
            <p:ph idx="1"/>
          </p:nvPr>
        </p:nvSpPr>
        <p:spPr>
          <a:xfrm>
            <a:off x="0" y="-1"/>
            <a:ext cx="10283687" cy="5102087"/>
          </a:xfrm>
        </p:spPr>
        <p:txBody>
          <a:bodyPr/>
          <a:lstStyle/>
          <a:p>
            <a:r>
              <a:rPr lang="fr-FR" sz="2400" u="sng" dirty="0">
                <a:solidFill>
                  <a:schemeClr val="tx1"/>
                </a:solidFill>
              </a:rPr>
              <a:t>Conclusion</a:t>
            </a:r>
          </a:p>
          <a:p>
            <a:endParaRPr lang="fr-FR" dirty="0">
              <a:solidFill>
                <a:schemeClr val="tx1"/>
              </a:solidFill>
            </a:endParaRPr>
          </a:p>
          <a:p>
            <a:pPr marL="0" indent="0">
              <a:buNone/>
            </a:pPr>
            <a:r>
              <a:rPr lang="fr-FR" dirty="0">
                <a:solidFill>
                  <a:schemeClr val="tx1"/>
                </a:solidFill>
              </a:rPr>
              <a:t>Pour conclure, le PHP est un langage très intéressant et utilisé pour la création de site dynamique. Il peut s’intégrer dans du HTML sans problème et est compatible par tous les serveurs et systèmes d’exploitation. </a:t>
            </a:r>
          </a:p>
          <a:p>
            <a:pPr marL="0" indent="0">
              <a:buNone/>
            </a:pPr>
            <a:r>
              <a:rPr lang="fr-FR" dirty="0">
                <a:solidFill>
                  <a:schemeClr val="tx1"/>
                </a:solidFill>
              </a:rPr>
              <a:t>De plus, il permet une sécurité bien plus avancée que le HTML. Il est à la fois ouvert aux débutants et aux experts. Cependant, il reste un langage peut pédagogique auquel il ne faut pas rechercher de logique dans le code.</a:t>
            </a:r>
          </a:p>
        </p:txBody>
      </p:sp>
    </p:spTree>
    <p:extLst>
      <p:ext uri="{BB962C8B-B14F-4D97-AF65-F5344CB8AC3E}">
        <p14:creationId xmlns:p14="http://schemas.microsoft.com/office/powerpoint/2010/main" val="364625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34E0B-3D50-49F4-BFF6-B450D8524616}"/>
              </a:ext>
            </a:extLst>
          </p:cNvPr>
          <p:cNvSpPr>
            <a:spLocks noGrp="1"/>
          </p:cNvSpPr>
          <p:nvPr>
            <p:ph type="title"/>
          </p:nvPr>
        </p:nvSpPr>
        <p:spPr>
          <a:xfrm>
            <a:off x="1134786" y="114299"/>
            <a:ext cx="8534400" cy="1507067"/>
          </a:xfrm>
        </p:spPr>
        <p:txBody>
          <a:bodyPr/>
          <a:lstStyle/>
          <a:p>
            <a:pPr algn="ctr"/>
            <a:r>
              <a:rPr lang="fr-FR" b="1" u="sng" dirty="0">
                <a:solidFill>
                  <a:schemeClr val="bg1"/>
                </a:solidFill>
              </a:rPr>
              <a:t>Typescript</a:t>
            </a:r>
          </a:p>
        </p:txBody>
      </p:sp>
      <p:sp>
        <p:nvSpPr>
          <p:cNvPr id="3" name="Espace réservé du contenu 2">
            <a:extLst>
              <a:ext uri="{FF2B5EF4-FFF2-40B4-BE49-F238E27FC236}">
                <a16:creationId xmlns:a16="http://schemas.microsoft.com/office/drawing/2014/main" id="{675106F1-CBD1-4DCF-8AB5-649F2811B8B0}"/>
              </a:ext>
            </a:extLst>
          </p:cNvPr>
          <p:cNvSpPr>
            <a:spLocks noGrp="1"/>
          </p:cNvSpPr>
          <p:nvPr>
            <p:ph idx="1"/>
          </p:nvPr>
        </p:nvSpPr>
        <p:spPr>
          <a:xfrm>
            <a:off x="0" y="1722783"/>
            <a:ext cx="10243929" cy="5113868"/>
          </a:xfrm>
        </p:spPr>
        <p:txBody>
          <a:bodyPr/>
          <a:lstStyle/>
          <a:p>
            <a:endParaRPr lang="fr-FR" dirty="0"/>
          </a:p>
        </p:txBody>
      </p:sp>
    </p:spTree>
    <p:extLst>
      <p:ext uri="{BB962C8B-B14F-4D97-AF65-F5344CB8AC3E}">
        <p14:creationId xmlns:p14="http://schemas.microsoft.com/office/powerpoint/2010/main" val="292764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69DA4BDC-5840-42D1-8B0E-A54442F40708}"/>
              </a:ext>
            </a:extLst>
          </p:cNvPr>
          <p:cNvSpPr/>
          <p:nvPr/>
        </p:nvSpPr>
        <p:spPr>
          <a:xfrm>
            <a:off x="-1" y="1245705"/>
            <a:ext cx="11317357" cy="4055165"/>
          </a:xfrm>
          <a:prstGeom prst="roundRect">
            <a:avLst/>
          </a:prstGeom>
          <a:solidFill>
            <a:schemeClr val="dk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B54A3088-0B9E-405B-8B0E-54E24DBF6690}"/>
              </a:ext>
            </a:extLst>
          </p:cNvPr>
          <p:cNvSpPr>
            <a:spLocks noGrp="1"/>
          </p:cNvSpPr>
          <p:nvPr>
            <p:ph type="title"/>
          </p:nvPr>
        </p:nvSpPr>
        <p:spPr>
          <a:xfrm>
            <a:off x="896247" y="0"/>
            <a:ext cx="8534400" cy="1197850"/>
          </a:xfrm>
        </p:spPr>
        <p:txBody>
          <a:bodyPr>
            <a:normAutofit/>
          </a:bodyPr>
          <a:lstStyle/>
          <a:p>
            <a:pPr algn="ctr"/>
            <a:r>
              <a:rPr lang="fr-FR" sz="4000" dirty="0"/>
              <a:t>Sommaire</a:t>
            </a:r>
          </a:p>
        </p:txBody>
      </p:sp>
      <p:sp>
        <p:nvSpPr>
          <p:cNvPr id="3" name="Espace réservé du contenu 2">
            <a:extLst>
              <a:ext uri="{FF2B5EF4-FFF2-40B4-BE49-F238E27FC236}">
                <a16:creationId xmlns:a16="http://schemas.microsoft.com/office/drawing/2014/main" id="{25627855-C3DF-4765-8ED9-5AF3E78D00B3}"/>
              </a:ext>
            </a:extLst>
          </p:cNvPr>
          <p:cNvSpPr>
            <a:spLocks noGrp="1"/>
          </p:cNvSpPr>
          <p:nvPr>
            <p:ph idx="1"/>
          </p:nvPr>
        </p:nvSpPr>
        <p:spPr>
          <a:xfrm>
            <a:off x="0" y="1245705"/>
            <a:ext cx="4638262" cy="3576615"/>
          </a:xfrm>
        </p:spPr>
        <p:txBody>
          <a:bodyPr/>
          <a:lstStyle/>
          <a:p>
            <a:r>
              <a:rPr lang="fr-FR" sz="2400" b="1" dirty="0">
                <a:solidFill>
                  <a:schemeClr val="tx1"/>
                </a:solidFill>
              </a:rPr>
              <a:t>Javascript</a:t>
            </a:r>
          </a:p>
          <a:p>
            <a:pPr>
              <a:buFont typeface="Wingdings" panose="05000000000000000000" pitchFamily="2" charset="2"/>
              <a:buChar char="§"/>
            </a:pPr>
            <a:r>
              <a:rPr lang="fr-FR" dirty="0">
                <a:solidFill>
                  <a:schemeClr val="tx1"/>
                </a:solidFill>
              </a:rPr>
              <a:t>Définition générale</a:t>
            </a:r>
          </a:p>
          <a:p>
            <a:pPr>
              <a:buFont typeface="Wingdings" panose="05000000000000000000" pitchFamily="2" charset="2"/>
              <a:buChar char="§"/>
            </a:pPr>
            <a:r>
              <a:rPr lang="fr-FR" dirty="0">
                <a:solidFill>
                  <a:schemeClr val="tx1"/>
                </a:solidFill>
              </a:rPr>
              <a:t>Création</a:t>
            </a:r>
          </a:p>
          <a:p>
            <a:pPr>
              <a:buFont typeface="Wingdings" panose="05000000000000000000" pitchFamily="2" charset="2"/>
              <a:buChar char="§"/>
            </a:pPr>
            <a:r>
              <a:rPr lang="fr-FR" dirty="0">
                <a:solidFill>
                  <a:schemeClr val="tx1"/>
                </a:solidFill>
              </a:rPr>
              <a:t>Histoire et standardisation</a:t>
            </a:r>
          </a:p>
          <a:p>
            <a:pPr>
              <a:buFont typeface="Wingdings" panose="05000000000000000000" pitchFamily="2" charset="2"/>
              <a:buChar char="§"/>
            </a:pPr>
            <a:r>
              <a:rPr lang="fr-FR" dirty="0">
                <a:solidFill>
                  <a:schemeClr val="tx1"/>
                </a:solidFill>
              </a:rPr>
              <a:t>Faille et sécurité</a:t>
            </a:r>
          </a:p>
          <a:p>
            <a:pPr>
              <a:buFont typeface="Wingdings" panose="05000000000000000000" pitchFamily="2" charset="2"/>
              <a:buChar char="§"/>
            </a:pPr>
            <a:r>
              <a:rPr lang="fr-FR" dirty="0">
                <a:solidFill>
                  <a:schemeClr val="tx1"/>
                </a:solidFill>
              </a:rPr>
              <a:t>Diversification avec Ajax et JSON</a:t>
            </a:r>
          </a:p>
          <a:p>
            <a:pPr>
              <a:buFont typeface="Wingdings" panose="05000000000000000000" pitchFamily="2" charset="2"/>
              <a:buChar char="§"/>
            </a:pPr>
            <a:r>
              <a:rPr lang="fr-FR" dirty="0">
                <a:solidFill>
                  <a:schemeClr val="tx1"/>
                </a:solidFill>
              </a:rPr>
              <a:t>Conclusion</a:t>
            </a:r>
          </a:p>
        </p:txBody>
      </p:sp>
      <p:sp>
        <p:nvSpPr>
          <p:cNvPr id="4" name="Espace réservé du contenu 2">
            <a:extLst>
              <a:ext uri="{FF2B5EF4-FFF2-40B4-BE49-F238E27FC236}">
                <a16:creationId xmlns:a16="http://schemas.microsoft.com/office/drawing/2014/main" id="{A4E639C0-C6AC-431A-AF86-F4E0A3DD83FD}"/>
              </a:ext>
            </a:extLst>
          </p:cNvPr>
          <p:cNvSpPr txBox="1">
            <a:spLocks/>
          </p:cNvSpPr>
          <p:nvPr/>
        </p:nvSpPr>
        <p:spPr>
          <a:xfrm>
            <a:off x="4527342" y="1127908"/>
            <a:ext cx="4638262" cy="417296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fr-FR" sz="2400" b="1" dirty="0">
                <a:solidFill>
                  <a:schemeClr val="tx1"/>
                </a:solidFill>
              </a:rPr>
              <a:t>PHP</a:t>
            </a:r>
          </a:p>
          <a:p>
            <a:pPr>
              <a:buFont typeface="Wingdings" panose="05000000000000000000" pitchFamily="2" charset="2"/>
              <a:buChar char="§"/>
            </a:pPr>
            <a:r>
              <a:rPr lang="fr-FR" dirty="0">
                <a:solidFill>
                  <a:schemeClr val="tx1"/>
                </a:solidFill>
              </a:rPr>
              <a:t>Présentation</a:t>
            </a:r>
          </a:p>
          <a:p>
            <a:pPr>
              <a:buFont typeface="Wingdings" panose="05000000000000000000" pitchFamily="2" charset="2"/>
              <a:buChar char="§"/>
            </a:pPr>
            <a:r>
              <a:rPr lang="fr-FR" dirty="0">
                <a:solidFill>
                  <a:schemeClr val="tx1"/>
                </a:solidFill>
              </a:rPr>
              <a:t>Histoire</a:t>
            </a:r>
          </a:p>
          <a:p>
            <a:pPr>
              <a:buFont typeface="Wingdings" panose="05000000000000000000" pitchFamily="2" charset="2"/>
              <a:buChar char="§"/>
            </a:pPr>
            <a:r>
              <a:rPr lang="fr-FR" dirty="0">
                <a:solidFill>
                  <a:schemeClr val="tx1"/>
                </a:solidFill>
              </a:rPr>
              <a:t>Utilisation</a:t>
            </a:r>
          </a:p>
          <a:p>
            <a:pPr>
              <a:buFont typeface="Wingdings" panose="05000000000000000000" pitchFamily="2" charset="2"/>
              <a:buChar char="§"/>
            </a:pPr>
            <a:r>
              <a:rPr lang="fr-FR" dirty="0">
                <a:solidFill>
                  <a:schemeClr val="tx1"/>
                </a:solidFill>
              </a:rPr>
              <a:t>Fonctionnement</a:t>
            </a:r>
          </a:p>
          <a:p>
            <a:pPr>
              <a:buFont typeface="Wingdings" panose="05000000000000000000" pitchFamily="2" charset="2"/>
              <a:buChar char="§"/>
            </a:pPr>
            <a:r>
              <a:rPr lang="fr-FR" dirty="0">
                <a:solidFill>
                  <a:schemeClr val="tx1"/>
                </a:solidFill>
              </a:rPr>
              <a:t>Avantages et Inconvénients</a:t>
            </a:r>
          </a:p>
          <a:p>
            <a:pPr>
              <a:buFont typeface="Wingdings" panose="05000000000000000000" pitchFamily="2" charset="2"/>
              <a:buChar char="§"/>
            </a:pPr>
            <a:r>
              <a:rPr lang="fr-FR" dirty="0">
                <a:solidFill>
                  <a:schemeClr val="tx1"/>
                </a:solidFill>
              </a:rPr>
              <a:t>Conclusion</a:t>
            </a:r>
          </a:p>
          <a:p>
            <a:pPr>
              <a:buFont typeface="Wingdings" panose="05000000000000000000" pitchFamily="2" charset="2"/>
              <a:buChar char="§"/>
            </a:pPr>
            <a:r>
              <a:rPr lang="fr-FR" dirty="0">
                <a:solidFill>
                  <a:schemeClr val="tx1"/>
                </a:solidFill>
              </a:rPr>
              <a:t>Lexique</a:t>
            </a:r>
          </a:p>
          <a:p>
            <a:pPr>
              <a:buFont typeface="Wingdings" panose="05000000000000000000" pitchFamily="2" charset="2"/>
              <a:buChar char="§"/>
            </a:pPr>
            <a:r>
              <a:rPr lang="fr-FR" dirty="0">
                <a:solidFill>
                  <a:schemeClr val="tx1"/>
                </a:solidFill>
              </a:rPr>
              <a:t>Source</a:t>
            </a:r>
          </a:p>
        </p:txBody>
      </p:sp>
      <p:sp>
        <p:nvSpPr>
          <p:cNvPr id="6" name="Espace réservé du contenu 2">
            <a:extLst>
              <a:ext uri="{FF2B5EF4-FFF2-40B4-BE49-F238E27FC236}">
                <a16:creationId xmlns:a16="http://schemas.microsoft.com/office/drawing/2014/main" id="{5BD905FF-0E89-411D-91BF-2B8E3855B769}"/>
              </a:ext>
            </a:extLst>
          </p:cNvPr>
          <p:cNvSpPr txBox="1">
            <a:spLocks/>
          </p:cNvSpPr>
          <p:nvPr/>
        </p:nvSpPr>
        <p:spPr>
          <a:xfrm>
            <a:off x="8534399" y="947531"/>
            <a:ext cx="3458819" cy="451899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fr-FR" sz="2400" b="1" dirty="0">
                <a:solidFill>
                  <a:schemeClr val="tx1"/>
                </a:solidFill>
              </a:rPr>
              <a:t>Typescript</a:t>
            </a:r>
            <a:endParaRPr lang="fr-FR" b="1" dirty="0">
              <a:solidFill>
                <a:schemeClr val="tx1"/>
              </a:solidFill>
            </a:endParaRPr>
          </a:p>
          <a:p>
            <a:pPr>
              <a:buFont typeface="Wingdings" panose="05000000000000000000" pitchFamily="2" charset="2"/>
              <a:buChar char="§"/>
            </a:pPr>
            <a:r>
              <a:rPr lang="fr-FR" dirty="0">
                <a:solidFill>
                  <a:schemeClr val="tx1"/>
                </a:solidFill>
              </a:rPr>
              <a:t>Histoire</a:t>
            </a:r>
          </a:p>
          <a:p>
            <a:pPr>
              <a:buFont typeface="Wingdings" panose="05000000000000000000" pitchFamily="2" charset="2"/>
              <a:buChar char="§"/>
            </a:pPr>
            <a:r>
              <a:rPr lang="fr-FR" dirty="0">
                <a:solidFill>
                  <a:schemeClr val="tx1"/>
                </a:solidFill>
              </a:rPr>
              <a:t>Fonctionnalités</a:t>
            </a:r>
          </a:p>
          <a:p>
            <a:pPr>
              <a:buFont typeface="Wingdings" panose="05000000000000000000" pitchFamily="2" charset="2"/>
              <a:buChar char="§"/>
            </a:pPr>
            <a:r>
              <a:rPr lang="fr-FR" dirty="0">
                <a:solidFill>
                  <a:schemeClr val="tx1"/>
                </a:solidFill>
              </a:rPr>
              <a:t>Outil de développement</a:t>
            </a:r>
          </a:p>
          <a:p>
            <a:pPr>
              <a:buFont typeface="Wingdings" panose="05000000000000000000" pitchFamily="2" charset="2"/>
              <a:buChar char="§"/>
            </a:pPr>
            <a:r>
              <a:rPr lang="fr-FR" dirty="0">
                <a:solidFill>
                  <a:schemeClr val="tx1"/>
                </a:solidFill>
              </a:rPr>
              <a:t>Avantages et Inconvénients</a:t>
            </a:r>
          </a:p>
          <a:p>
            <a:pPr>
              <a:buFont typeface="Wingdings" panose="05000000000000000000" pitchFamily="2" charset="2"/>
              <a:buChar char="§"/>
            </a:pPr>
            <a:r>
              <a:rPr lang="fr-FR" dirty="0">
                <a:solidFill>
                  <a:schemeClr val="tx1"/>
                </a:solidFill>
              </a:rPr>
              <a:t>Conclusion</a:t>
            </a:r>
          </a:p>
          <a:p>
            <a:pPr>
              <a:buFont typeface="Wingdings" panose="05000000000000000000" pitchFamily="2" charset="2"/>
              <a:buChar char="§"/>
            </a:pPr>
            <a:r>
              <a:rPr lang="fr-FR" dirty="0">
                <a:solidFill>
                  <a:schemeClr val="tx1"/>
                </a:solidFill>
              </a:rPr>
              <a:t>Références</a:t>
            </a:r>
          </a:p>
        </p:txBody>
      </p:sp>
    </p:spTree>
    <p:extLst>
      <p:ext uri="{BB962C8B-B14F-4D97-AF65-F5344CB8AC3E}">
        <p14:creationId xmlns:p14="http://schemas.microsoft.com/office/powerpoint/2010/main" val="13427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100000">
              <a:srgbClr val="9A7500"/>
            </a:gs>
          </a:gsLst>
          <a:lin ang="612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D7FB51-1A92-42A8-8D8D-BB54916293B1}"/>
              </a:ext>
            </a:extLst>
          </p:cNvPr>
          <p:cNvSpPr>
            <a:spLocks noGrp="1"/>
          </p:cNvSpPr>
          <p:nvPr>
            <p:ph type="title"/>
          </p:nvPr>
        </p:nvSpPr>
        <p:spPr>
          <a:xfrm>
            <a:off x="930090" y="138682"/>
            <a:ext cx="8534400" cy="1507067"/>
          </a:xfrm>
        </p:spPr>
        <p:txBody>
          <a:bodyPr/>
          <a:lstStyle/>
          <a:p>
            <a:pPr algn="ctr"/>
            <a:r>
              <a:rPr lang="fr-FR" b="1" u="sng" dirty="0">
                <a:solidFill>
                  <a:schemeClr val="bg1"/>
                </a:solidFill>
              </a:rPr>
              <a:t>JAvascript</a:t>
            </a:r>
          </a:p>
        </p:txBody>
      </p:sp>
      <p:pic>
        <p:nvPicPr>
          <p:cNvPr id="5" name="Espace réservé du contenu 4">
            <a:extLst>
              <a:ext uri="{FF2B5EF4-FFF2-40B4-BE49-F238E27FC236}">
                <a16:creationId xmlns:a16="http://schemas.microsoft.com/office/drawing/2014/main" id="{50A52352-2141-4439-8723-94C47247B1D0}"/>
              </a:ext>
            </a:extLst>
          </p:cNvPr>
          <p:cNvPicPr>
            <a:picLocks noGrp="1" noChangeAspect="1"/>
          </p:cNvPicPr>
          <p:nvPr>
            <p:ph idx="1"/>
          </p:nvPr>
        </p:nvPicPr>
        <p:blipFill>
          <a:blip r:embed="rId2"/>
          <a:stretch>
            <a:fillRect/>
          </a:stretch>
        </p:blipFill>
        <p:spPr>
          <a:xfrm>
            <a:off x="8566823" y="733913"/>
            <a:ext cx="2695087" cy="2695087"/>
          </a:xfrm>
        </p:spPr>
      </p:pic>
      <p:sp>
        <p:nvSpPr>
          <p:cNvPr id="6" name="ZoneTexte 5">
            <a:extLst>
              <a:ext uri="{FF2B5EF4-FFF2-40B4-BE49-F238E27FC236}">
                <a16:creationId xmlns:a16="http://schemas.microsoft.com/office/drawing/2014/main" id="{B888AE02-ED17-495E-99C2-C629BA0BB0E8}"/>
              </a:ext>
            </a:extLst>
          </p:cNvPr>
          <p:cNvSpPr txBox="1"/>
          <p:nvPr/>
        </p:nvSpPr>
        <p:spPr>
          <a:xfrm>
            <a:off x="59857" y="1414916"/>
            <a:ext cx="3741489"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u="sng" dirty="0">
                <a:solidFill>
                  <a:schemeClr val="bg1"/>
                </a:solidFill>
              </a:rPr>
              <a:t>Définition générale</a:t>
            </a:r>
          </a:p>
        </p:txBody>
      </p:sp>
      <p:sp>
        <p:nvSpPr>
          <p:cNvPr id="7" name="ZoneTexte 6">
            <a:extLst>
              <a:ext uri="{FF2B5EF4-FFF2-40B4-BE49-F238E27FC236}">
                <a16:creationId xmlns:a16="http://schemas.microsoft.com/office/drawing/2014/main" id="{3591CCDA-5244-47E5-B84F-316E64691964}"/>
              </a:ext>
            </a:extLst>
          </p:cNvPr>
          <p:cNvSpPr txBox="1"/>
          <p:nvPr/>
        </p:nvSpPr>
        <p:spPr>
          <a:xfrm>
            <a:off x="352338" y="2081456"/>
            <a:ext cx="7709482" cy="4524315"/>
          </a:xfrm>
          <a:prstGeom prst="rect">
            <a:avLst/>
          </a:prstGeom>
          <a:noFill/>
        </p:spPr>
        <p:txBody>
          <a:bodyPr wrap="square" rtlCol="0">
            <a:spAutoFit/>
          </a:bodyPr>
          <a:lstStyle/>
          <a:p>
            <a:pPr algn="just"/>
            <a:r>
              <a:rPr lang="fr-FR" dirty="0">
                <a:solidFill>
                  <a:schemeClr val="bg1"/>
                </a:solidFill>
              </a:rPr>
              <a:t>Le Javascript est un langage de programmation utilisé dans la majorité du temps dans le domaine du web. Au côté des technologies du HTML et  du CSS il fait figure de proue parmi les technologies du *World Wide Web, et le langage est *orienté objet à prototype.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13" name="Image 12" descr="Une image contenant texte&#10;&#10;Description générée automatiquement">
            <a:extLst>
              <a:ext uri="{FF2B5EF4-FFF2-40B4-BE49-F238E27FC236}">
                <a16:creationId xmlns:a16="http://schemas.microsoft.com/office/drawing/2014/main" id="{443E81C0-9AE0-49A3-84F8-3C34AEBB7E2C}"/>
              </a:ext>
            </a:extLst>
          </p:cNvPr>
          <p:cNvPicPr>
            <a:picLocks noChangeAspect="1"/>
          </p:cNvPicPr>
          <p:nvPr/>
        </p:nvPicPr>
        <p:blipFill>
          <a:blip r:embed="rId3"/>
          <a:stretch>
            <a:fillRect/>
          </a:stretch>
        </p:blipFill>
        <p:spPr>
          <a:xfrm>
            <a:off x="421732" y="3592422"/>
            <a:ext cx="5425910" cy="3193057"/>
          </a:xfrm>
          <a:prstGeom prst="rect">
            <a:avLst/>
          </a:prstGeom>
        </p:spPr>
      </p:pic>
      <p:sp>
        <p:nvSpPr>
          <p:cNvPr id="14" name="ZoneTexte 13">
            <a:extLst>
              <a:ext uri="{FF2B5EF4-FFF2-40B4-BE49-F238E27FC236}">
                <a16:creationId xmlns:a16="http://schemas.microsoft.com/office/drawing/2014/main" id="{61C9A418-1CA5-4142-97F8-9AB0D30C4C39}"/>
              </a:ext>
            </a:extLst>
          </p:cNvPr>
          <p:cNvSpPr txBox="1"/>
          <p:nvPr/>
        </p:nvSpPr>
        <p:spPr>
          <a:xfrm>
            <a:off x="6803472" y="5679347"/>
            <a:ext cx="5715700" cy="1477328"/>
          </a:xfrm>
          <a:prstGeom prst="rect">
            <a:avLst/>
          </a:prstGeom>
          <a:noFill/>
        </p:spPr>
        <p:txBody>
          <a:bodyPr wrap="square" numCol="2" rtlCol="0">
            <a:spAutoFit/>
          </a:bodyPr>
          <a:lstStyle/>
          <a:p>
            <a:r>
              <a:rPr lang="fr-FR" dirty="0">
                <a:solidFill>
                  <a:schemeClr val="bg1"/>
                </a:solidFill>
              </a:rPr>
              <a:t>World Wide Web = système de pages constituant les sites accessibles via internet</a:t>
            </a:r>
          </a:p>
          <a:p>
            <a:endParaRPr lang="fr-FR" dirty="0">
              <a:solidFill>
                <a:schemeClr val="bg1"/>
              </a:solidFill>
            </a:endParaRPr>
          </a:p>
          <a:p>
            <a:r>
              <a:rPr lang="fr-FR" dirty="0">
                <a:solidFill>
                  <a:schemeClr val="bg1"/>
                </a:solidFill>
              </a:rPr>
              <a:t>Orientation objet à prototype = programmation objet excluant les classes</a:t>
            </a:r>
          </a:p>
        </p:txBody>
      </p:sp>
    </p:spTree>
    <p:extLst>
      <p:ext uri="{BB962C8B-B14F-4D97-AF65-F5344CB8AC3E}">
        <p14:creationId xmlns:p14="http://schemas.microsoft.com/office/powerpoint/2010/main" val="147497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100000">
              <a:srgbClr val="9A7500"/>
            </a:gs>
          </a:gsLst>
          <a:lin ang="6120000" scaled="1"/>
        </a:gra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7427970-D52C-4D35-A68F-EC8905525F2F}"/>
              </a:ext>
            </a:extLst>
          </p:cNvPr>
          <p:cNvSpPr txBox="1"/>
          <p:nvPr/>
        </p:nvSpPr>
        <p:spPr>
          <a:xfrm>
            <a:off x="453006" y="578570"/>
            <a:ext cx="2348917"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u="sng" dirty="0">
                <a:solidFill>
                  <a:schemeClr val="bg1"/>
                </a:solidFill>
              </a:rPr>
              <a:t>Création</a:t>
            </a:r>
          </a:p>
        </p:txBody>
      </p:sp>
      <p:pic>
        <p:nvPicPr>
          <p:cNvPr id="8" name="Image 7" descr="Une image contenant personne, complet, homme, mur&#10;&#10;Description générée automatiquement">
            <a:extLst>
              <a:ext uri="{FF2B5EF4-FFF2-40B4-BE49-F238E27FC236}">
                <a16:creationId xmlns:a16="http://schemas.microsoft.com/office/drawing/2014/main" id="{F17AB0CD-5FA1-4F6C-A2AA-263EBF650F5C}"/>
              </a:ext>
            </a:extLst>
          </p:cNvPr>
          <p:cNvPicPr>
            <a:picLocks noChangeAspect="1"/>
          </p:cNvPicPr>
          <p:nvPr/>
        </p:nvPicPr>
        <p:blipFill>
          <a:blip r:embed="rId2"/>
          <a:stretch>
            <a:fillRect/>
          </a:stretch>
        </p:blipFill>
        <p:spPr>
          <a:xfrm>
            <a:off x="7903828" y="883524"/>
            <a:ext cx="2795631" cy="2795631"/>
          </a:xfrm>
          <a:prstGeom prst="rect">
            <a:avLst/>
          </a:prstGeom>
        </p:spPr>
      </p:pic>
      <p:sp>
        <p:nvSpPr>
          <p:cNvPr id="9" name="ZoneTexte 8">
            <a:extLst>
              <a:ext uri="{FF2B5EF4-FFF2-40B4-BE49-F238E27FC236}">
                <a16:creationId xmlns:a16="http://schemas.microsoft.com/office/drawing/2014/main" id="{B5CFCC6B-532C-4A1D-AC2C-745BFD888938}"/>
              </a:ext>
            </a:extLst>
          </p:cNvPr>
          <p:cNvSpPr txBox="1"/>
          <p:nvPr/>
        </p:nvSpPr>
        <p:spPr>
          <a:xfrm>
            <a:off x="453007" y="1149292"/>
            <a:ext cx="7382310" cy="3139321"/>
          </a:xfrm>
          <a:prstGeom prst="rect">
            <a:avLst/>
          </a:prstGeom>
          <a:noFill/>
        </p:spPr>
        <p:txBody>
          <a:bodyPr wrap="square" rtlCol="0">
            <a:spAutoFit/>
          </a:bodyPr>
          <a:lstStyle/>
          <a:p>
            <a:pPr algn="just"/>
            <a:r>
              <a:rPr lang="fr-FR" dirty="0">
                <a:solidFill>
                  <a:schemeClr val="bg1"/>
                </a:solidFill>
              </a:rPr>
              <a:t>Le Javascript fut inventé en Mai 1995 par Brendan Eich travaillant alors à ce moment chez l'entreprise Netscape Communications. Le langage fut standardisé sous le nom d'</a:t>
            </a:r>
            <a:r>
              <a:rPr lang="fr-FR" dirty="0" err="1">
                <a:solidFill>
                  <a:schemeClr val="bg1"/>
                </a:solidFill>
              </a:rPr>
              <a:t>ECMAScript</a:t>
            </a:r>
            <a:r>
              <a:rPr lang="fr-FR" dirty="0">
                <a:solidFill>
                  <a:schemeClr val="bg1"/>
                </a:solidFill>
              </a:rPr>
              <a:t> en juin 1997 suivant le standard ECMA-262, en juin 2020 le standard ECMA-262 en était à sa 11ème édition. Lors de sa conception le créateur trouva inspiration dans certains langages comme le :</a:t>
            </a:r>
          </a:p>
          <a:p>
            <a:pPr algn="just"/>
            <a:r>
              <a:rPr lang="fr-FR" dirty="0">
                <a:solidFill>
                  <a:schemeClr val="bg1"/>
                </a:solidFill>
              </a:rPr>
              <a:t>-C</a:t>
            </a:r>
          </a:p>
          <a:p>
            <a:pPr algn="just"/>
            <a:r>
              <a:rPr lang="fr-FR" dirty="0">
                <a:solidFill>
                  <a:schemeClr val="bg1"/>
                </a:solidFill>
              </a:rPr>
              <a:t>-C++</a:t>
            </a:r>
          </a:p>
          <a:p>
            <a:pPr algn="just"/>
            <a:r>
              <a:rPr lang="fr-FR" dirty="0">
                <a:solidFill>
                  <a:schemeClr val="bg1"/>
                </a:solidFill>
              </a:rPr>
              <a:t>-JAVA</a:t>
            </a:r>
          </a:p>
          <a:p>
            <a:pPr algn="just"/>
            <a:r>
              <a:rPr lang="fr-FR" dirty="0">
                <a:solidFill>
                  <a:schemeClr val="bg1"/>
                </a:solidFill>
              </a:rPr>
              <a:t>-PYTHON</a:t>
            </a:r>
          </a:p>
        </p:txBody>
      </p:sp>
      <p:sp>
        <p:nvSpPr>
          <p:cNvPr id="10" name="Flèche : droite 9">
            <a:extLst>
              <a:ext uri="{FF2B5EF4-FFF2-40B4-BE49-F238E27FC236}">
                <a16:creationId xmlns:a16="http://schemas.microsoft.com/office/drawing/2014/main" id="{3D3F65B7-5DDB-455B-8439-1AA28BEB3E25}"/>
              </a:ext>
            </a:extLst>
          </p:cNvPr>
          <p:cNvSpPr/>
          <p:nvPr/>
        </p:nvSpPr>
        <p:spPr>
          <a:xfrm>
            <a:off x="0" y="4778771"/>
            <a:ext cx="1266738" cy="139552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E0CCC910-3598-4586-A367-F0F253E5D9FA}"/>
              </a:ext>
            </a:extLst>
          </p:cNvPr>
          <p:cNvSpPr/>
          <p:nvPr/>
        </p:nvSpPr>
        <p:spPr>
          <a:xfrm>
            <a:off x="1266738" y="4778772"/>
            <a:ext cx="2785145" cy="1395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3E3DF62-5A44-465B-955D-7C3C4A8C030A}"/>
              </a:ext>
            </a:extLst>
          </p:cNvPr>
          <p:cNvSpPr txBox="1"/>
          <p:nvPr/>
        </p:nvSpPr>
        <p:spPr>
          <a:xfrm>
            <a:off x="1371601" y="5014868"/>
            <a:ext cx="2785145" cy="923330"/>
          </a:xfrm>
          <a:prstGeom prst="rect">
            <a:avLst/>
          </a:prstGeom>
          <a:noFill/>
        </p:spPr>
        <p:txBody>
          <a:bodyPr wrap="square" rtlCol="0">
            <a:spAutoFit/>
          </a:bodyPr>
          <a:lstStyle/>
          <a:p>
            <a:r>
              <a:rPr lang="fr-FR" dirty="0">
                <a:solidFill>
                  <a:srgbClr val="FFFF00"/>
                </a:solidFill>
              </a:rPr>
              <a:t>Création du javascript en Mai 1995 par Brendan Eich</a:t>
            </a:r>
          </a:p>
        </p:txBody>
      </p:sp>
      <p:sp>
        <p:nvSpPr>
          <p:cNvPr id="14" name="Flèche : droite 13">
            <a:extLst>
              <a:ext uri="{FF2B5EF4-FFF2-40B4-BE49-F238E27FC236}">
                <a16:creationId xmlns:a16="http://schemas.microsoft.com/office/drawing/2014/main" id="{5A10D9E9-17CF-4592-8D99-E932556D37C3}"/>
              </a:ext>
            </a:extLst>
          </p:cNvPr>
          <p:cNvSpPr/>
          <p:nvPr/>
        </p:nvSpPr>
        <p:spPr>
          <a:xfrm>
            <a:off x="4051883" y="4778771"/>
            <a:ext cx="1266738" cy="139552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096F4236-EEE6-486A-A60B-59838469493A}"/>
              </a:ext>
            </a:extLst>
          </p:cNvPr>
          <p:cNvSpPr/>
          <p:nvPr/>
        </p:nvSpPr>
        <p:spPr>
          <a:xfrm>
            <a:off x="5318620" y="4778772"/>
            <a:ext cx="2785145" cy="1395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6EDC8674-50B4-45D2-A885-30EEE054CE7A}"/>
              </a:ext>
            </a:extLst>
          </p:cNvPr>
          <p:cNvSpPr txBox="1"/>
          <p:nvPr/>
        </p:nvSpPr>
        <p:spPr>
          <a:xfrm>
            <a:off x="5423484" y="5014868"/>
            <a:ext cx="2575420" cy="923330"/>
          </a:xfrm>
          <a:prstGeom prst="rect">
            <a:avLst/>
          </a:prstGeom>
          <a:noFill/>
        </p:spPr>
        <p:txBody>
          <a:bodyPr wrap="square" rtlCol="0">
            <a:spAutoFit/>
          </a:bodyPr>
          <a:lstStyle/>
          <a:p>
            <a:r>
              <a:rPr lang="fr-FR" dirty="0">
                <a:solidFill>
                  <a:srgbClr val="FFFF00"/>
                </a:solidFill>
              </a:rPr>
              <a:t>Standardisation sous le nom d’</a:t>
            </a:r>
            <a:r>
              <a:rPr lang="fr-FR" dirty="0" err="1">
                <a:solidFill>
                  <a:srgbClr val="FFFF00"/>
                </a:solidFill>
              </a:rPr>
              <a:t>ECMAScript</a:t>
            </a:r>
            <a:r>
              <a:rPr lang="fr-FR" dirty="0">
                <a:solidFill>
                  <a:srgbClr val="FFFF00"/>
                </a:solidFill>
              </a:rPr>
              <a:t> en juin 1997</a:t>
            </a:r>
          </a:p>
        </p:txBody>
      </p:sp>
      <p:sp>
        <p:nvSpPr>
          <p:cNvPr id="18" name="Rectangle 17">
            <a:extLst>
              <a:ext uri="{FF2B5EF4-FFF2-40B4-BE49-F238E27FC236}">
                <a16:creationId xmlns:a16="http://schemas.microsoft.com/office/drawing/2014/main" id="{B968CA8E-65F5-4EFC-AA5C-C74EB3D7F40F}"/>
              </a:ext>
            </a:extLst>
          </p:cNvPr>
          <p:cNvSpPr/>
          <p:nvPr/>
        </p:nvSpPr>
        <p:spPr>
          <a:xfrm>
            <a:off x="9301432" y="4778770"/>
            <a:ext cx="2785145" cy="1395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FF00"/>
                </a:solidFill>
              </a:rPr>
              <a:t>11ème édition du standard en 2020</a:t>
            </a:r>
          </a:p>
        </p:txBody>
      </p:sp>
      <p:sp>
        <p:nvSpPr>
          <p:cNvPr id="19" name="Flèche : droite 18">
            <a:extLst>
              <a:ext uri="{FF2B5EF4-FFF2-40B4-BE49-F238E27FC236}">
                <a16:creationId xmlns:a16="http://schemas.microsoft.com/office/drawing/2014/main" id="{5070D245-7999-4B35-A63D-BEBDB67B7711}"/>
              </a:ext>
            </a:extLst>
          </p:cNvPr>
          <p:cNvSpPr/>
          <p:nvPr/>
        </p:nvSpPr>
        <p:spPr>
          <a:xfrm>
            <a:off x="8034695" y="4778770"/>
            <a:ext cx="1266738" cy="139552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6A1A4D76-F421-4ACD-868E-E5E1359C37D7}"/>
              </a:ext>
            </a:extLst>
          </p:cNvPr>
          <p:cNvSpPr txBox="1"/>
          <p:nvPr/>
        </p:nvSpPr>
        <p:spPr>
          <a:xfrm>
            <a:off x="8544326" y="3721131"/>
            <a:ext cx="1514212" cy="338554"/>
          </a:xfrm>
          <a:prstGeom prst="rect">
            <a:avLst/>
          </a:prstGeom>
          <a:noFill/>
        </p:spPr>
        <p:txBody>
          <a:bodyPr wrap="square" rtlCol="0">
            <a:spAutoFit/>
          </a:bodyPr>
          <a:lstStyle/>
          <a:p>
            <a:r>
              <a:rPr lang="fr-FR" sz="1600" dirty="0">
                <a:solidFill>
                  <a:schemeClr val="bg1"/>
                </a:solidFill>
              </a:rPr>
              <a:t>Brendan Eich</a:t>
            </a:r>
          </a:p>
        </p:txBody>
      </p:sp>
    </p:spTree>
    <p:extLst>
      <p:ext uri="{BB962C8B-B14F-4D97-AF65-F5344CB8AC3E}">
        <p14:creationId xmlns:p14="http://schemas.microsoft.com/office/powerpoint/2010/main" val="144542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100000">
              <a:srgbClr val="9A7500"/>
            </a:gs>
          </a:gsLst>
          <a:lin ang="6120000" scaled="1"/>
        </a:gradFill>
        <a:effectLst/>
      </p:bgPr>
    </p:bg>
    <p:spTree>
      <p:nvGrpSpPr>
        <p:cNvPr id="1" name=""/>
        <p:cNvGrpSpPr/>
        <p:nvPr/>
      </p:nvGrpSpPr>
      <p:grpSpPr>
        <a:xfrm>
          <a:off x="0" y="0"/>
          <a:ext cx="0" cy="0"/>
          <a:chOff x="0" y="0"/>
          <a:chExt cx="0" cy="0"/>
        </a:xfrm>
      </p:grpSpPr>
      <p:sp>
        <p:nvSpPr>
          <p:cNvPr id="21" name="Flèche : droite 20">
            <a:extLst>
              <a:ext uri="{FF2B5EF4-FFF2-40B4-BE49-F238E27FC236}">
                <a16:creationId xmlns:a16="http://schemas.microsoft.com/office/drawing/2014/main" id="{67130B90-8D6D-4863-A1D5-C83E0C99B49B}"/>
              </a:ext>
            </a:extLst>
          </p:cNvPr>
          <p:cNvSpPr/>
          <p:nvPr/>
        </p:nvSpPr>
        <p:spPr>
          <a:xfrm>
            <a:off x="0" y="4037786"/>
            <a:ext cx="12192000" cy="258532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05F0BF3F-6753-4F8B-9DC2-91D818B8B83F}"/>
              </a:ext>
            </a:extLst>
          </p:cNvPr>
          <p:cNvSpPr txBox="1"/>
          <p:nvPr/>
        </p:nvSpPr>
        <p:spPr>
          <a:xfrm>
            <a:off x="125835" y="401936"/>
            <a:ext cx="4899170" cy="461665"/>
          </a:xfrm>
          <a:prstGeom prst="rect">
            <a:avLst/>
          </a:prstGeom>
          <a:noFill/>
        </p:spPr>
        <p:txBody>
          <a:bodyPr wrap="square" rtlCol="0">
            <a:spAutoFit/>
          </a:bodyPr>
          <a:lstStyle/>
          <a:p>
            <a:pPr marL="342900" indent="-342900">
              <a:buFont typeface="Wingdings" panose="05000000000000000000" pitchFamily="2" charset="2"/>
              <a:buChar char="Ø"/>
            </a:pPr>
            <a:r>
              <a:rPr lang="fr-FR" sz="2400" b="1" u="sng" dirty="0">
                <a:solidFill>
                  <a:schemeClr val="bg1"/>
                </a:solidFill>
              </a:rPr>
              <a:t>Histoire et standardisation</a:t>
            </a:r>
          </a:p>
        </p:txBody>
      </p:sp>
      <p:sp>
        <p:nvSpPr>
          <p:cNvPr id="7" name="ZoneTexte 6">
            <a:extLst>
              <a:ext uri="{FF2B5EF4-FFF2-40B4-BE49-F238E27FC236}">
                <a16:creationId xmlns:a16="http://schemas.microsoft.com/office/drawing/2014/main" id="{282B8D28-A6A3-4D75-9CF9-AF2F21689677}"/>
              </a:ext>
            </a:extLst>
          </p:cNvPr>
          <p:cNvSpPr txBox="1"/>
          <p:nvPr/>
        </p:nvSpPr>
        <p:spPr>
          <a:xfrm>
            <a:off x="310392" y="1065888"/>
            <a:ext cx="11881608" cy="1754326"/>
          </a:xfrm>
          <a:prstGeom prst="rect">
            <a:avLst/>
          </a:prstGeom>
          <a:noFill/>
        </p:spPr>
        <p:txBody>
          <a:bodyPr wrap="square" rtlCol="0">
            <a:spAutoFit/>
          </a:bodyPr>
          <a:lstStyle/>
          <a:p>
            <a:pPr marL="285750" indent="-285750">
              <a:buFont typeface="Wingdings" panose="05000000000000000000" pitchFamily="2" charset="2"/>
              <a:buChar char="v"/>
            </a:pPr>
            <a:r>
              <a:rPr lang="fr-FR" dirty="0">
                <a:solidFill>
                  <a:schemeClr val="bg1"/>
                </a:solidFill>
              </a:rPr>
              <a:t>Le langage Javascript s'appelant initialement LiveScript et a était crée  en l'espace de 10 jours, il travaillait à ce moment chez Netscape et fut missionner de la création du langage dans l'optique de renforcer l'offre commerciale du serveur HTTP de Mosaic Communications Corporation.</a:t>
            </a:r>
          </a:p>
          <a:p>
            <a:endParaRPr lang="fr-FR" dirty="0">
              <a:solidFill>
                <a:schemeClr val="bg1"/>
              </a:solidFill>
            </a:endParaRPr>
          </a:p>
          <a:p>
            <a:pPr marL="285750" indent="-285750">
              <a:buFont typeface="Wingdings" panose="05000000000000000000" pitchFamily="2" charset="2"/>
              <a:buChar char="v"/>
            </a:pPr>
            <a:r>
              <a:rPr lang="fr-FR" dirty="0">
                <a:solidFill>
                  <a:schemeClr val="bg1"/>
                </a:solidFill>
              </a:rPr>
              <a:t>Par la suite Netscape implémenta le moteur du Javascript dans son navigateur web, Microsoft réagit alors en créant et implémentant dans Internet Explorer son équivalent JScript en août 1996.</a:t>
            </a:r>
          </a:p>
        </p:txBody>
      </p:sp>
      <p:sp>
        <p:nvSpPr>
          <p:cNvPr id="8" name="Rectangle : coins arrondis 7">
            <a:extLst>
              <a:ext uri="{FF2B5EF4-FFF2-40B4-BE49-F238E27FC236}">
                <a16:creationId xmlns:a16="http://schemas.microsoft.com/office/drawing/2014/main" id="{C811D0AD-7B66-4805-A9F5-476AE34FF22D}"/>
              </a:ext>
            </a:extLst>
          </p:cNvPr>
          <p:cNvSpPr/>
          <p:nvPr/>
        </p:nvSpPr>
        <p:spPr>
          <a:xfrm>
            <a:off x="0" y="4838855"/>
            <a:ext cx="1652631" cy="999553"/>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rgbClr val="FFFF00"/>
                </a:solidFill>
              </a:rPr>
              <a:t>La naissance du standard ECMA-262</a:t>
            </a:r>
          </a:p>
        </p:txBody>
      </p:sp>
      <p:sp>
        <p:nvSpPr>
          <p:cNvPr id="15" name="Rectangle : coins arrondis 14">
            <a:extLst>
              <a:ext uri="{FF2B5EF4-FFF2-40B4-BE49-F238E27FC236}">
                <a16:creationId xmlns:a16="http://schemas.microsoft.com/office/drawing/2014/main" id="{47557A70-14E6-4565-A6A2-A0BC185A4BF2}"/>
              </a:ext>
            </a:extLst>
          </p:cNvPr>
          <p:cNvSpPr/>
          <p:nvPr/>
        </p:nvSpPr>
        <p:spPr>
          <a:xfrm>
            <a:off x="1788256" y="4830874"/>
            <a:ext cx="1652631" cy="999553"/>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solidFill>
                  <a:srgbClr val="FFFF00"/>
                </a:solidFill>
              </a:rPr>
              <a:t>Conformisation avec le standard ISO/CEI 16262</a:t>
            </a:r>
          </a:p>
        </p:txBody>
      </p:sp>
      <p:sp>
        <p:nvSpPr>
          <p:cNvPr id="16" name="Rectangle : coins arrondis 15">
            <a:extLst>
              <a:ext uri="{FF2B5EF4-FFF2-40B4-BE49-F238E27FC236}">
                <a16:creationId xmlns:a16="http://schemas.microsoft.com/office/drawing/2014/main" id="{306FF76D-FCC0-4202-8E14-2BDEB961BEA2}"/>
              </a:ext>
            </a:extLst>
          </p:cNvPr>
          <p:cNvSpPr/>
          <p:nvPr/>
        </p:nvSpPr>
        <p:spPr>
          <a:xfrm>
            <a:off x="3582098" y="4800203"/>
            <a:ext cx="1652631" cy="999553"/>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rgbClr val="FFFF00"/>
                </a:solidFill>
              </a:rPr>
              <a:t>Améliorations du langage</a:t>
            </a:r>
          </a:p>
        </p:txBody>
      </p:sp>
      <p:sp>
        <p:nvSpPr>
          <p:cNvPr id="17" name="Rectangle : coins arrondis 16">
            <a:extLst>
              <a:ext uri="{FF2B5EF4-FFF2-40B4-BE49-F238E27FC236}">
                <a16:creationId xmlns:a16="http://schemas.microsoft.com/office/drawing/2014/main" id="{E5C3BC7B-D8AE-4A46-B427-3AC17E646C75}"/>
              </a:ext>
            </a:extLst>
          </p:cNvPr>
          <p:cNvSpPr/>
          <p:nvPr/>
        </p:nvSpPr>
        <p:spPr>
          <a:xfrm>
            <a:off x="5329109" y="4800203"/>
            <a:ext cx="1652631" cy="999553"/>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rgbClr val="FFFF00"/>
                </a:solidFill>
              </a:rPr>
              <a:t>Version inachevée</a:t>
            </a:r>
          </a:p>
        </p:txBody>
      </p:sp>
      <p:sp>
        <p:nvSpPr>
          <p:cNvPr id="18" name="Rectangle : coins arrondis 17">
            <a:extLst>
              <a:ext uri="{FF2B5EF4-FFF2-40B4-BE49-F238E27FC236}">
                <a16:creationId xmlns:a16="http://schemas.microsoft.com/office/drawing/2014/main" id="{2914E29A-1F17-4AE8-8C4D-F97FFFAE35F7}"/>
              </a:ext>
            </a:extLst>
          </p:cNvPr>
          <p:cNvSpPr/>
          <p:nvPr/>
        </p:nvSpPr>
        <p:spPr>
          <a:xfrm>
            <a:off x="7081707" y="4830875"/>
            <a:ext cx="1652631" cy="999553"/>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rgbClr val="FFFF00"/>
                </a:solidFill>
              </a:rPr>
              <a:t>Améliorations du langage</a:t>
            </a:r>
          </a:p>
        </p:txBody>
      </p:sp>
      <p:sp>
        <p:nvSpPr>
          <p:cNvPr id="19" name="Rectangle : coins arrondis 18">
            <a:extLst>
              <a:ext uri="{FF2B5EF4-FFF2-40B4-BE49-F238E27FC236}">
                <a16:creationId xmlns:a16="http://schemas.microsoft.com/office/drawing/2014/main" id="{E6200EDD-4E58-4A47-91BB-04F3F67BCE09}"/>
              </a:ext>
            </a:extLst>
          </p:cNvPr>
          <p:cNvSpPr/>
          <p:nvPr/>
        </p:nvSpPr>
        <p:spPr>
          <a:xfrm>
            <a:off x="8816829" y="4838854"/>
            <a:ext cx="1652631" cy="999553"/>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solidFill>
                  <a:srgbClr val="FFFF00"/>
                </a:solidFill>
              </a:rPr>
              <a:t>Améliorations du support et des fonctionnalités</a:t>
            </a:r>
          </a:p>
        </p:txBody>
      </p:sp>
      <p:sp>
        <p:nvSpPr>
          <p:cNvPr id="20" name="Rectangle : coins arrondis 19">
            <a:extLst>
              <a:ext uri="{FF2B5EF4-FFF2-40B4-BE49-F238E27FC236}">
                <a16:creationId xmlns:a16="http://schemas.microsoft.com/office/drawing/2014/main" id="{C374554C-5E27-4F0C-8A33-B20195EE813A}"/>
              </a:ext>
            </a:extLst>
          </p:cNvPr>
          <p:cNvSpPr/>
          <p:nvPr/>
        </p:nvSpPr>
        <p:spPr>
          <a:xfrm>
            <a:off x="10539369" y="4838854"/>
            <a:ext cx="1652631" cy="999553"/>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solidFill>
                  <a:srgbClr val="FFFF00"/>
                </a:solidFill>
              </a:rPr>
              <a:t>Adaptation incessante aux nouveaux outils du web</a:t>
            </a:r>
          </a:p>
        </p:txBody>
      </p:sp>
      <p:sp>
        <p:nvSpPr>
          <p:cNvPr id="22" name="ZoneTexte 21">
            <a:extLst>
              <a:ext uri="{FF2B5EF4-FFF2-40B4-BE49-F238E27FC236}">
                <a16:creationId xmlns:a16="http://schemas.microsoft.com/office/drawing/2014/main" id="{B5E2490A-0561-42E0-8C6A-6A7CA466B5CE}"/>
              </a:ext>
            </a:extLst>
          </p:cNvPr>
          <p:cNvSpPr txBox="1"/>
          <p:nvPr/>
        </p:nvSpPr>
        <p:spPr>
          <a:xfrm>
            <a:off x="310392" y="2948813"/>
            <a:ext cx="10335237" cy="923330"/>
          </a:xfrm>
          <a:prstGeom prst="rect">
            <a:avLst/>
          </a:prstGeom>
          <a:noFill/>
        </p:spPr>
        <p:txBody>
          <a:bodyPr wrap="square" rtlCol="0">
            <a:spAutoFit/>
          </a:bodyPr>
          <a:lstStyle/>
          <a:p>
            <a:pPr marL="285750" indent="-285750" algn="just">
              <a:buFont typeface="Wingdings" panose="05000000000000000000" pitchFamily="2" charset="2"/>
              <a:buChar char="v"/>
            </a:pPr>
            <a:r>
              <a:rPr lang="fr-FR" dirty="0">
                <a:solidFill>
                  <a:schemeClr val="bg1"/>
                </a:solidFill>
              </a:rPr>
              <a:t>Netscape soumit le Javascript à </a:t>
            </a:r>
            <a:r>
              <a:rPr lang="fr-FR" dirty="0" err="1">
                <a:solidFill>
                  <a:schemeClr val="bg1"/>
                </a:solidFill>
              </a:rPr>
              <a:t>Ecma</a:t>
            </a:r>
            <a:r>
              <a:rPr lang="fr-FR" dirty="0">
                <a:solidFill>
                  <a:schemeClr val="bg1"/>
                </a:solidFill>
              </a:rPr>
              <a:t> International pour standardisation. Le standard	 ECMA-262 alors associé au Javascript connaitra alors 7 grands changement jusqu'à nos jours :</a:t>
            </a:r>
          </a:p>
        </p:txBody>
      </p:sp>
    </p:spTree>
    <p:extLst>
      <p:ext uri="{BB962C8B-B14F-4D97-AF65-F5344CB8AC3E}">
        <p14:creationId xmlns:p14="http://schemas.microsoft.com/office/powerpoint/2010/main" val="37579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100000">
              <a:srgbClr val="9A7500"/>
            </a:gs>
          </a:gsLst>
          <a:lin ang="6120000" scaled="1"/>
        </a:gra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5F0BF3F-6753-4F8B-9DC2-91D818B8B83F}"/>
              </a:ext>
            </a:extLst>
          </p:cNvPr>
          <p:cNvSpPr txBox="1"/>
          <p:nvPr/>
        </p:nvSpPr>
        <p:spPr>
          <a:xfrm>
            <a:off x="125835" y="401936"/>
            <a:ext cx="4899170" cy="461665"/>
          </a:xfrm>
          <a:prstGeom prst="rect">
            <a:avLst/>
          </a:prstGeom>
          <a:noFill/>
        </p:spPr>
        <p:txBody>
          <a:bodyPr wrap="square" rtlCol="0">
            <a:spAutoFit/>
          </a:bodyPr>
          <a:lstStyle/>
          <a:p>
            <a:pPr marL="342900" indent="-342900">
              <a:buFont typeface="Wingdings" panose="05000000000000000000" pitchFamily="2" charset="2"/>
              <a:buChar char="Ø"/>
            </a:pPr>
            <a:r>
              <a:rPr lang="fr-FR" sz="2400" b="1" u="sng" dirty="0">
                <a:solidFill>
                  <a:schemeClr val="bg1"/>
                </a:solidFill>
              </a:rPr>
              <a:t>Faille et sécurité</a:t>
            </a:r>
          </a:p>
        </p:txBody>
      </p:sp>
      <p:sp>
        <p:nvSpPr>
          <p:cNvPr id="2" name="ZoneTexte 1">
            <a:extLst>
              <a:ext uri="{FF2B5EF4-FFF2-40B4-BE49-F238E27FC236}">
                <a16:creationId xmlns:a16="http://schemas.microsoft.com/office/drawing/2014/main" id="{8A2D2771-1949-4A1F-AB54-ECFE400AD17C}"/>
              </a:ext>
            </a:extLst>
          </p:cNvPr>
          <p:cNvSpPr txBox="1"/>
          <p:nvPr/>
        </p:nvSpPr>
        <p:spPr>
          <a:xfrm>
            <a:off x="687897" y="1770077"/>
            <a:ext cx="10024844" cy="2862322"/>
          </a:xfrm>
          <a:prstGeom prst="rect">
            <a:avLst/>
          </a:prstGeom>
          <a:noFill/>
        </p:spPr>
        <p:txBody>
          <a:bodyPr wrap="square" rtlCol="0">
            <a:spAutoFit/>
          </a:bodyPr>
          <a:lstStyle/>
          <a:p>
            <a:pPr algn="just"/>
            <a:r>
              <a:rPr lang="fr-FR" dirty="0">
                <a:solidFill>
                  <a:schemeClr val="bg1"/>
                </a:solidFill>
              </a:rPr>
              <a:t>Le Javascript de par le fait qu'il est présent dans une page web il peut s'exécuter chez l'utilisateur. Pour éviter tout problèmes les fournisseurs de navigateurs web ont mit en place deux contraintes/restrictions :</a:t>
            </a:r>
          </a:p>
          <a:p>
            <a:pPr algn="just"/>
            <a:endParaRPr lang="fr-FR" dirty="0">
              <a:solidFill>
                <a:schemeClr val="bg1"/>
              </a:solidFill>
            </a:endParaRPr>
          </a:p>
          <a:p>
            <a:pPr marL="285750" indent="-285750" algn="just">
              <a:buFont typeface="Arial" panose="020B0604020202020204" pitchFamily="34" charset="0"/>
              <a:buChar char="•"/>
            </a:pPr>
            <a:r>
              <a:rPr lang="fr-FR" dirty="0">
                <a:solidFill>
                  <a:schemeClr val="bg1"/>
                </a:solidFill>
              </a:rPr>
              <a:t>L'exécution du script du script dans un espace où seul les informations relatives à la page web peuvent être exécutées</a:t>
            </a:r>
          </a:p>
          <a:p>
            <a:pPr marL="285750" indent="-285750" algn="just">
              <a:buFont typeface="Arial" panose="020B0604020202020204" pitchFamily="34" charset="0"/>
              <a:buChar char="•"/>
            </a:pPr>
            <a:endParaRPr lang="fr-FR" dirty="0">
              <a:solidFill>
                <a:schemeClr val="bg1"/>
              </a:solidFill>
            </a:endParaRPr>
          </a:p>
          <a:p>
            <a:pPr marL="285750" indent="-285750" algn="just">
              <a:buFont typeface="Arial" panose="020B0604020202020204" pitchFamily="34" charset="0"/>
              <a:buChar char="•"/>
            </a:pPr>
            <a:r>
              <a:rPr lang="fr-FR" dirty="0">
                <a:solidFill>
                  <a:schemeClr val="bg1"/>
                </a:solidFill>
              </a:rPr>
              <a:t>Le script s'exécute selon les contraintes de *same-origin policy, c'est à dire que le script ne peut pas avoir accès aux mots de passe ou nom d'utilisateur enregistré sur un autre site</a:t>
            </a:r>
          </a:p>
        </p:txBody>
      </p:sp>
      <p:sp>
        <p:nvSpPr>
          <p:cNvPr id="4" name="ZoneTexte 3">
            <a:extLst>
              <a:ext uri="{FF2B5EF4-FFF2-40B4-BE49-F238E27FC236}">
                <a16:creationId xmlns:a16="http://schemas.microsoft.com/office/drawing/2014/main" id="{766792DB-C925-4775-B1D0-D291ECEFFB41}"/>
              </a:ext>
            </a:extLst>
          </p:cNvPr>
          <p:cNvSpPr txBox="1"/>
          <p:nvPr/>
        </p:nvSpPr>
        <p:spPr>
          <a:xfrm>
            <a:off x="822121" y="5436066"/>
            <a:ext cx="4269996" cy="1200329"/>
          </a:xfrm>
          <a:prstGeom prst="rect">
            <a:avLst/>
          </a:prstGeom>
          <a:noFill/>
        </p:spPr>
        <p:txBody>
          <a:bodyPr wrap="square" rtlCol="0">
            <a:spAutoFit/>
          </a:bodyPr>
          <a:lstStyle/>
          <a:p>
            <a:pPr algn="just"/>
            <a:r>
              <a:rPr lang="fr-FR" dirty="0">
                <a:solidFill>
                  <a:schemeClr val="bg1"/>
                </a:solidFill>
              </a:rPr>
              <a:t>Same-origin policy = </a:t>
            </a:r>
            <a:r>
              <a:rPr lang="fr-FR" b="0" i="0" dirty="0">
                <a:solidFill>
                  <a:schemeClr val="bg1"/>
                </a:solidFill>
                <a:effectLst/>
              </a:rPr>
              <a:t>méthode de contrôle utilisée par les navigateurs web pour pallier certains problèmes de sécurité.</a:t>
            </a:r>
            <a:endParaRPr lang="fr-FR" dirty="0">
              <a:solidFill>
                <a:schemeClr val="bg1"/>
              </a:solidFill>
            </a:endParaRPr>
          </a:p>
        </p:txBody>
      </p:sp>
    </p:spTree>
    <p:extLst>
      <p:ext uri="{BB962C8B-B14F-4D97-AF65-F5344CB8AC3E}">
        <p14:creationId xmlns:p14="http://schemas.microsoft.com/office/powerpoint/2010/main" val="172423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100000">
              <a:srgbClr val="9A7500"/>
            </a:gs>
          </a:gsLst>
          <a:lin ang="6120000" scaled="1"/>
        </a:gra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5F0BF3F-6753-4F8B-9DC2-91D818B8B83F}"/>
              </a:ext>
            </a:extLst>
          </p:cNvPr>
          <p:cNvSpPr txBox="1"/>
          <p:nvPr/>
        </p:nvSpPr>
        <p:spPr>
          <a:xfrm>
            <a:off x="125835" y="401936"/>
            <a:ext cx="5738070" cy="461665"/>
          </a:xfrm>
          <a:prstGeom prst="rect">
            <a:avLst/>
          </a:prstGeom>
          <a:noFill/>
        </p:spPr>
        <p:txBody>
          <a:bodyPr wrap="square" rtlCol="0">
            <a:spAutoFit/>
          </a:bodyPr>
          <a:lstStyle/>
          <a:p>
            <a:pPr marL="342900" indent="-342900">
              <a:buFont typeface="Wingdings" panose="05000000000000000000" pitchFamily="2" charset="2"/>
              <a:buChar char="Ø"/>
            </a:pPr>
            <a:r>
              <a:rPr lang="fr-FR" sz="2400" b="1" u="sng" dirty="0">
                <a:solidFill>
                  <a:schemeClr val="bg1"/>
                </a:solidFill>
              </a:rPr>
              <a:t>Diversification avec JSON et AJAX</a:t>
            </a:r>
          </a:p>
        </p:txBody>
      </p:sp>
      <p:pic>
        <p:nvPicPr>
          <p:cNvPr id="5" name="Image 4" descr="Une image contenant texte&#10;&#10;Description générée automatiquement">
            <a:extLst>
              <a:ext uri="{FF2B5EF4-FFF2-40B4-BE49-F238E27FC236}">
                <a16:creationId xmlns:a16="http://schemas.microsoft.com/office/drawing/2014/main" id="{E86CD021-0120-4ECA-BE6E-04B3DA97A7DF}"/>
              </a:ext>
            </a:extLst>
          </p:cNvPr>
          <p:cNvPicPr>
            <a:picLocks noChangeAspect="1"/>
          </p:cNvPicPr>
          <p:nvPr/>
        </p:nvPicPr>
        <p:blipFill>
          <a:blip r:embed="rId2"/>
          <a:stretch>
            <a:fillRect/>
          </a:stretch>
        </p:blipFill>
        <p:spPr>
          <a:xfrm>
            <a:off x="7080202" y="401936"/>
            <a:ext cx="3134292" cy="6228826"/>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C547ADD1-E0F5-4464-8FC4-2F9C46503D5B}"/>
              </a:ext>
            </a:extLst>
          </p:cNvPr>
          <p:cNvPicPr>
            <a:picLocks noChangeAspect="1"/>
          </p:cNvPicPr>
          <p:nvPr/>
        </p:nvPicPr>
        <p:blipFill>
          <a:blip r:embed="rId3"/>
          <a:stretch>
            <a:fillRect/>
          </a:stretch>
        </p:blipFill>
        <p:spPr>
          <a:xfrm>
            <a:off x="591468" y="2718304"/>
            <a:ext cx="5504532" cy="1679135"/>
          </a:xfrm>
          <a:prstGeom prst="rect">
            <a:avLst/>
          </a:prstGeom>
        </p:spPr>
      </p:pic>
    </p:spTree>
    <p:extLst>
      <p:ext uri="{BB962C8B-B14F-4D97-AF65-F5344CB8AC3E}">
        <p14:creationId xmlns:p14="http://schemas.microsoft.com/office/powerpoint/2010/main" val="309085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100000">
              <a:srgbClr val="9A7500"/>
            </a:gs>
          </a:gsLst>
          <a:lin ang="6120000" scaled="1"/>
        </a:gra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5F0BF3F-6753-4F8B-9DC2-91D818B8B83F}"/>
              </a:ext>
            </a:extLst>
          </p:cNvPr>
          <p:cNvSpPr txBox="1"/>
          <p:nvPr/>
        </p:nvSpPr>
        <p:spPr>
          <a:xfrm>
            <a:off x="125835" y="401936"/>
            <a:ext cx="4899170" cy="461665"/>
          </a:xfrm>
          <a:prstGeom prst="rect">
            <a:avLst/>
          </a:prstGeom>
          <a:noFill/>
        </p:spPr>
        <p:txBody>
          <a:bodyPr wrap="square" rtlCol="0">
            <a:spAutoFit/>
          </a:bodyPr>
          <a:lstStyle/>
          <a:p>
            <a:pPr marL="342900" indent="-342900">
              <a:buFont typeface="Wingdings" panose="05000000000000000000" pitchFamily="2" charset="2"/>
              <a:buChar char="Ø"/>
            </a:pPr>
            <a:r>
              <a:rPr lang="fr-FR" sz="2400" b="1" u="sng" dirty="0">
                <a:solidFill>
                  <a:schemeClr val="bg1"/>
                </a:solidFill>
              </a:rPr>
              <a:t>Conclusion</a:t>
            </a:r>
          </a:p>
        </p:txBody>
      </p:sp>
      <p:sp>
        <p:nvSpPr>
          <p:cNvPr id="2" name="ZoneTexte 1">
            <a:extLst>
              <a:ext uri="{FF2B5EF4-FFF2-40B4-BE49-F238E27FC236}">
                <a16:creationId xmlns:a16="http://schemas.microsoft.com/office/drawing/2014/main" id="{543BBBE4-0C01-4FA8-B290-CAF53925B6C7}"/>
              </a:ext>
            </a:extLst>
          </p:cNvPr>
          <p:cNvSpPr txBox="1"/>
          <p:nvPr/>
        </p:nvSpPr>
        <p:spPr>
          <a:xfrm>
            <a:off x="1993783" y="1997839"/>
            <a:ext cx="8204433" cy="2862322"/>
          </a:xfrm>
          <a:prstGeom prst="rect">
            <a:avLst/>
          </a:prstGeom>
          <a:noFill/>
        </p:spPr>
        <p:txBody>
          <a:bodyPr wrap="square" rtlCol="0">
            <a:spAutoFit/>
          </a:bodyPr>
          <a:lstStyle/>
          <a:p>
            <a:pPr algn="just"/>
            <a:r>
              <a:rPr lang="fr-FR" sz="2000" dirty="0">
                <a:solidFill>
                  <a:schemeClr val="bg1"/>
                </a:solidFill>
              </a:rPr>
              <a:t>Pour conclure le Javascript vient donner une dimension dynamique aux pages web qui étaient jusqu'alors de simple page sans interaction. Ce langage vient aussi aider le domaine des requêtes avec l'Ajax pour communiquer de façon dynamique avec une base de données et le domaine du transfert de données avec le JSON et son format plus compact que le XML. De plus c'est un langage possédant une multitude de librairie le rendant primordiale dans le web ainsi que l'apparition de </a:t>
            </a:r>
            <a:r>
              <a:rPr lang="fr-FR" sz="2000" dirty="0" err="1">
                <a:solidFill>
                  <a:schemeClr val="bg1"/>
                </a:solidFill>
              </a:rPr>
              <a:t>framework</a:t>
            </a:r>
            <a:r>
              <a:rPr lang="fr-FR" sz="2000" dirty="0">
                <a:solidFill>
                  <a:schemeClr val="bg1"/>
                </a:solidFill>
              </a:rPr>
              <a:t> comme Vue.js ou Angular.js. </a:t>
            </a:r>
          </a:p>
        </p:txBody>
      </p:sp>
    </p:spTree>
    <p:extLst>
      <p:ext uri="{BB962C8B-B14F-4D97-AF65-F5344CB8AC3E}">
        <p14:creationId xmlns:p14="http://schemas.microsoft.com/office/powerpoint/2010/main" val="9726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100000">
              <a:srgbClr val="9A7500"/>
            </a:gs>
          </a:gsLst>
          <a:lin ang="6120000" scaled="1"/>
        </a:gra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5F0BF3F-6753-4F8B-9DC2-91D818B8B83F}"/>
              </a:ext>
            </a:extLst>
          </p:cNvPr>
          <p:cNvSpPr txBox="1"/>
          <p:nvPr/>
        </p:nvSpPr>
        <p:spPr>
          <a:xfrm>
            <a:off x="125835" y="401936"/>
            <a:ext cx="4899170" cy="461665"/>
          </a:xfrm>
          <a:prstGeom prst="rect">
            <a:avLst/>
          </a:prstGeom>
          <a:noFill/>
        </p:spPr>
        <p:txBody>
          <a:bodyPr wrap="square" rtlCol="0">
            <a:spAutoFit/>
          </a:bodyPr>
          <a:lstStyle/>
          <a:p>
            <a:pPr marL="342900" indent="-342900">
              <a:buFont typeface="Wingdings" panose="05000000000000000000" pitchFamily="2" charset="2"/>
              <a:buChar char="Ø"/>
            </a:pPr>
            <a:r>
              <a:rPr lang="fr-FR" sz="2400" b="1" u="sng" dirty="0">
                <a:solidFill>
                  <a:schemeClr val="bg1"/>
                </a:solidFill>
              </a:rPr>
              <a:t>Sources</a:t>
            </a:r>
          </a:p>
        </p:txBody>
      </p:sp>
      <p:sp>
        <p:nvSpPr>
          <p:cNvPr id="2" name="ZoneTexte 1">
            <a:extLst>
              <a:ext uri="{FF2B5EF4-FFF2-40B4-BE49-F238E27FC236}">
                <a16:creationId xmlns:a16="http://schemas.microsoft.com/office/drawing/2014/main" id="{543BBBE4-0C01-4FA8-B290-CAF53925B6C7}"/>
              </a:ext>
            </a:extLst>
          </p:cNvPr>
          <p:cNvSpPr txBox="1"/>
          <p:nvPr/>
        </p:nvSpPr>
        <p:spPr>
          <a:xfrm>
            <a:off x="1308683" y="2013358"/>
            <a:ext cx="8204433" cy="1938992"/>
          </a:xfrm>
          <a:prstGeom prst="rect">
            <a:avLst/>
          </a:prstGeom>
          <a:noFill/>
        </p:spPr>
        <p:txBody>
          <a:bodyPr wrap="square" rtlCol="0">
            <a:spAutoFit/>
          </a:bodyPr>
          <a:lstStyle/>
          <a:p>
            <a:pPr marL="342900" indent="-342900">
              <a:buFont typeface="Arial" panose="020B0604020202020204" pitchFamily="34" charset="0"/>
              <a:buChar char="•"/>
            </a:pPr>
            <a:r>
              <a:rPr lang="fr-FR" sz="2000" dirty="0">
                <a:solidFill>
                  <a:schemeClr val="bg1"/>
                </a:solidFill>
              </a:rPr>
              <a:t>Wikipédia : </a:t>
            </a:r>
            <a:r>
              <a:rPr lang="fr-FR" sz="2000" dirty="0">
                <a:solidFill>
                  <a:schemeClr val="bg1"/>
                </a:solidFill>
                <a:hlinkClick r:id="rId2"/>
              </a:rPr>
              <a:t>https://fr.wikipedia.org/wiki/JavaScript</a:t>
            </a:r>
            <a:endParaRPr lang="fr-FR" sz="2000" dirty="0">
              <a:solidFill>
                <a:schemeClr val="bg1"/>
              </a:solidFill>
            </a:endParaRPr>
          </a:p>
          <a:p>
            <a:pPr marL="342900" indent="-342900">
              <a:buFont typeface="Arial" panose="020B0604020202020204" pitchFamily="34" charset="0"/>
              <a:buChar char="•"/>
            </a:pPr>
            <a:r>
              <a:rPr lang="fr-FR" sz="2000" dirty="0">
                <a:solidFill>
                  <a:schemeClr val="bg1"/>
                </a:solidFill>
              </a:rPr>
              <a:t>MDN : </a:t>
            </a:r>
            <a:r>
              <a:rPr lang="fr-FR" sz="2000" dirty="0">
                <a:solidFill>
                  <a:schemeClr val="bg1"/>
                </a:solidFill>
                <a:hlinkClick r:id="rId3"/>
              </a:rPr>
              <a:t>https://developer.mozilla.org/fr/docs/Web/JavaScript</a:t>
            </a:r>
            <a:endParaRPr lang="fr-FR" sz="2000" dirty="0">
              <a:solidFill>
                <a:schemeClr val="bg1"/>
              </a:solidFill>
            </a:endParaRPr>
          </a:p>
          <a:p>
            <a:pPr marL="342900" indent="-342900">
              <a:buFont typeface="Arial" panose="020B0604020202020204" pitchFamily="34" charset="0"/>
              <a:buChar char="•"/>
            </a:pPr>
            <a:r>
              <a:rPr lang="fr-FR" sz="2000" dirty="0">
                <a:solidFill>
                  <a:schemeClr val="bg1"/>
                </a:solidFill>
              </a:rPr>
              <a:t>Journaldunet : </a:t>
            </a:r>
            <a:r>
              <a:rPr lang="fr-FR" sz="2000" dirty="0">
                <a:solidFill>
                  <a:schemeClr val="bg1"/>
                </a:solidFill>
                <a:hlinkClick r:id="rId4"/>
              </a:rPr>
              <a:t>https://www.journaldunet.fr/web-tech/dictionnaire-du-webmastering/1203585-javascript/</a:t>
            </a:r>
            <a:endParaRPr lang="fr-FR" sz="2000" dirty="0">
              <a:solidFill>
                <a:schemeClr val="bg1"/>
              </a:solidFill>
            </a:endParaRPr>
          </a:p>
          <a:p>
            <a:pPr marL="342900" indent="-342900">
              <a:buFont typeface="Arial" panose="020B0604020202020204" pitchFamily="34" charset="0"/>
              <a:buChar char="•"/>
            </a:pPr>
            <a:endParaRPr lang="fr-FR" sz="2000" dirty="0">
              <a:solidFill>
                <a:schemeClr val="bg1"/>
              </a:solidFill>
            </a:endParaRPr>
          </a:p>
          <a:p>
            <a:pPr marL="342900" indent="-342900">
              <a:buFont typeface="Arial" panose="020B0604020202020204" pitchFamily="34" charset="0"/>
              <a:buChar char="•"/>
            </a:pPr>
            <a:endParaRPr lang="fr-FR" sz="2000" dirty="0">
              <a:solidFill>
                <a:schemeClr val="bg1"/>
              </a:solidFill>
            </a:endParaRPr>
          </a:p>
        </p:txBody>
      </p:sp>
    </p:spTree>
    <p:extLst>
      <p:ext uri="{BB962C8B-B14F-4D97-AF65-F5344CB8AC3E}">
        <p14:creationId xmlns:p14="http://schemas.microsoft.com/office/powerpoint/2010/main" val="288480306"/>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1245</Words>
  <Application>Microsoft Office PowerPoint</Application>
  <PresentationFormat>Grand écran</PresentationFormat>
  <Paragraphs>165</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Century Gothic</vt:lpstr>
      <vt:lpstr>Wingdings</vt:lpstr>
      <vt:lpstr>Wingdings 3</vt:lpstr>
      <vt:lpstr>Secteur</vt:lpstr>
      <vt:lpstr>Langage Web</vt:lpstr>
      <vt:lpstr>Sommaire</vt:lpstr>
      <vt:lpstr>JAvascript</vt:lpstr>
      <vt:lpstr>Présentation PowerPoint</vt:lpstr>
      <vt:lpstr>Présentation PowerPoint</vt:lpstr>
      <vt:lpstr>Présentation PowerPoint</vt:lpstr>
      <vt:lpstr>Présentation PowerPoint</vt:lpstr>
      <vt:lpstr>Présentation PowerPoint</vt:lpstr>
      <vt:lpstr>Présentation PowerPoint</vt:lpstr>
      <vt:lpstr>PHP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Typescript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 Web</dc:title>
  <dc:creator>julie surgis</dc:creator>
  <cp:lastModifiedBy>Manu .</cp:lastModifiedBy>
  <cp:revision>147</cp:revision>
  <dcterms:created xsi:type="dcterms:W3CDTF">2020-12-22T20:53:41Z</dcterms:created>
  <dcterms:modified xsi:type="dcterms:W3CDTF">2021-01-17T14:06:29Z</dcterms:modified>
</cp:coreProperties>
</file>