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CARE FARMS</a:t>
            </a:r>
            <a:br>
              <a:rPr lang="en-US" dirty="0" smtClean="0"/>
            </a:br>
            <a:r>
              <a:rPr lang="en-US" dirty="0" smtClean="0"/>
              <a:t>SOCIAL FARMS</a:t>
            </a:r>
            <a:br>
              <a:rPr lang="en-US" dirty="0" smtClean="0"/>
            </a:br>
            <a:r>
              <a:rPr lang="en-US" dirty="0" smtClean="0"/>
              <a:t>GREEN FARMS</a:t>
            </a:r>
            <a:endParaRPr lang="en-ZW" dirty="0"/>
          </a:p>
        </p:txBody>
      </p:sp>
      <p:sp>
        <p:nvSpPr>
          <p:cNvPr id="3" name="Subtitle 2"/>
          <p:cNvSpPr>
            <a:spLocks noGrp="1"/>
          </p:cNvSpPr>
          <p:nvPr>
            <p:ph type="subTitle" idx="1"/>
          </p:nvPr>
        </p:nvSpPr>
        <p:spPr/>
        <p:txBody>
          <a:bodyPr/>
          <a:lstStyle/>
          <a:p>
            <a:endParaRPr lang="en-ZW" dirty="0"/>
          </a:p>
        </p:txBody>
      </p:sp>
    </p:spTree>
    <p:extLst>
      <p:ext uri="{BB962C8B-B14F-4D97-AF65-F5344CB8AC3E}">
        <p14:creationId xmlns:p14="http://schemas.microsoft.com/office/powerpoint/2010/main" val="216183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703" y="444138"/>
            <a:ext cx="11077303" cy="6247864"/>
          </a:xfrm>
          <a:prstGeom prst="rect">
            <a:avLst/>
          </a:prstGeom>
        </p:spPr>
        <p:txBody>
          <a:bodyPr wrap="square">
            <a:spAutoFit/>
          </a:bodyPr>
          <a:lstStyle/>
          <a:p>
            <a:r>
              <a:rPr lang="en-ZW" sz="4000" dirty="0">
                <a:solidFill>
                  <a:srgbClr val="111111"/>
                </a:solidFill>
                <a:latin typeface="Arial" panose="020B0604020202020204" pitchFamily="34" charset="0"/>
                <a:ea typeface="Calibri" panose="020F0502020204030204" pitchFamily="34" charset="0"/>
              </a:rPr>
              <a:t>The utilization of agricultural farms as a base for promoting human mental and physical health and social </a:t>
            </a:r>
            <a:r>
              <a:rPr lang="en-ZW" sz="4000" dirty="0" smtClean="0">
                <a:solidFill>
                  <a:srgbClr val="111111"/>
                </a:solidFill>
                <a:latin typeface="Arial" panose="020B0604020202020204" pitchFamily="34" charset="0"/>
                <a:ea typeface="Calibri" panose="020F0502020204030204" pitchFamily="34" charset="0"/>
              </a:rPr>
              <a:t>well-being. </a:t>
            </a:r>
            <a:r>
              <a:rPr lang="en-ZW" sz="4000" dirty="0">
                <a:solidFill>
                  <a:srgbClr val="111111"/>
                </a:solidFill>
                <a:latin typeface="Arial" panose="020B0604020202020204" pitchFamily="34" charset="0"/>
                <a:ea typeface="Calibri" panose="020F0502020204030204" pitchFamily="34" charset="0"/>
              </a:rPr>
              <a:t>On farms, the animals, the plants, the garden, the forest and the landscape are used in recreational or work-related activities </a:t>
            </a:r>
            <a:r>
              <a:rPr lang="en-ZW" sz="4000" dirty="0" smtClean="0">
                <a:solidFill>
                  <a:srgbClr val="111111"/>
                </a:solidFill>
                <a:latin typeface="Arial" panose="020B0604020202020204" pitchFamily="34" charset="0"/>
                <a:ea typeface="Calibri" panose="020F0502020204030204" pitchFamily="34" charset="0"/>
              </a:rPr>
              <a:t>for patients with mental health conditions, </a:t>
            </a:r>
            <a:r>
              <a:rPr lang="en-ZW" sz="4000" dirty="0">
                <a:solidFill>
                  <a:srgbClr val="111111"/>
                </a:solidFill>
                <a:latin typeface="Arial" panose="020B0604020202020204" pitchFamily="34" charset="0"/>
                <a:ea typeface="Calibri" panose="020F0502020204030204" pitchFamily="34" charset="0"/>
              </a:rPr>
              <a:t>people with learning disabilities, people with a drug history, problem youth, burnt-out and elderly people and social-service clients.</a:t>
            </a:r>
            <a:endParaRPr lang="en-ZW" sz="4000" dirty="0"/>
          </a:p>
        </p:txBody>
      </p:sp>
    </p:spTree>
    <p:extLst>
      <p:ext uri="{BB962C8B-B14F-4D97-AF65-F5344CB8AC3E}">
        <p14:creationId xmlns:p14="http://schemas.microsoft.com/office/powerpoint/2010/main" val="322732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529" y="-1353975"/>
            <a:ext cx="10364451" cy="1596177"/>
          </a:xfrm>
        </p:spPr>
        <p:txBody>
          <a:bodyPr/>
          <a:lstStyle/>
          <a:p>
            <a:endParaRPr lang="en-ZW" dirty="0"/>
          </a:p>
        </p:txBody>
      </p:sp>
      <p:sp>
        <p:nvSpPr>
          <p:cNvPr id="3" name="Rectangle 2"/>
          <p:cNvSpPr/>
          <p:nvPr/>
        </p:nvSpPr>
        <p:spPr>
          <a:xfrm>
            <a:off x="1070528" y="242202"/>
            <a:ext cx="9928397" cy="6186309"/>
          </a:xfrm>
          <a:prstGeom prst="rect">
            <a:avLst/>
          </a:prstGeom>
        </p:spPr>
        <p:txBody>
          <a:bodyPr wrap="square">
            <a:spAutoFit/>
          </a:bodyPr>
          <a:lstStyle/>
          <a:p>
            <a:r>
              <a:rPr lang="en-ZW" sz="3600" dirty="0">
                <a:solidFill>
                  <a:srgbClr val="111111"/>
                </a:solidFill>
                <a:latin typeface="Arial" panose="020B0604020202020204" pitchFamily="34" charset="0"/>
                <a:ea typeface="Calibri" panose="020F0502020204030204" pitchFamily="34" charset="0"/>
              </a:rPr>
              <a:t>W</a:t>
            </a:r>
            <a:r>
              <a:rPr lang="en-ZW" sz="3600" dirty="0" smtClean="0">
                <a:solidFill>
                  <a:srgbClr val="111111"/>
                </a:solidFill>
                <a:latin typeface="Arial" panose="020B0604020202020204" pitchFamily="34" charset="0"/>
                <a:ea typeface="Calibri" panose="020F0502020204030204" pitchFamily="34" charset="0"/>
              </a:rPr>
              <a:t>orking </a:t>
            </a:r>
            <a:r>
              <a:rPr lang="en-ZW" sz="3600" dirty="0">
                <a:solidFill>
                  <a:srgbClr val="111111"/>
                </a:solidFill>
                <a:latin typeface="Arial" panose="020B0604020202020204" pitchFamily="34" charset="0"/>
                <a:ea typeface="Calibri" panose="020F0502020204030204" pitchFamily="34" charset="0"/>
              </a:rPr>
              <a:t>on the farm contributes to self-esteem, social skills, rehabilitation, inclusion, responsibility, physical health and sense of purpose. </a:t>
            </a:r>
            <a:endParaRPr lang="en-ZW" sz="3600" dirty="0" smtClean="0">
              <a:solidFill>
                <a:srgbClr val="111111"/>
              </a:solidFill>
              <a:latin typeface="Arial" panose="020B0604020202020204" pitchFamily="34" charset="0"/>
              <a:ea typeface="Calibri" panose="020F0502020204030204" pitchFamily="34" charset="0"/>
            </a:endParaRPr>
          </a:p>
          <a:p>
            <a:endParaRPr lang="en-ZW" sz="3600" dirty="0">
              <a:solidFill>
                <a:srgbClr val="111111"/>
              </a:solidFill>
              <a:latin typeface="Arial" panose="020B0604020202020204" pitchFamily="34" charset="0"/>
              <a:ea typeface="Calibri" panose="020F0502020204030204" pitchFamily="34" charset="0"/>
            </a:endParaRPr>
          </a:p>
          <a:p>
            <a:r>
              <a:rPr lang="en-ZW" sz="3600" dirty="0" smtClean="0">
                <a:solidFill>
                  <a:srgbClr val="111111"/>
                </a:solidFill>
                <a:latin typeface="Arial" panose="020B0604020202020204" pitchFamily="34" charset="0"/>
                <a:ea typeface="Calibri" panose="020F0502020204030204" pitchFamily="34" charset="0"/>
              </a:rPr>
              <a:t>Important </a:t>
            </a:r>
            <a:r>
              <a:rPr lang="en-ZW" sz="3600" dirty="0">
                <a:solidFill>
                  <a:srgbClr val="111111"/>
                </a:solidFill>
                <a:latin typeface="Arial" panose="020B0604020202020204" pitchFamily="34" charset="0"/>
                <a:ea typeface="Calibri" panose="020F0502020204030204" pitchFamily="34" charset="0"/>
              </a:rPr>
              <a:t>recognized qualities of Green Care farms are the space, quietness, useful work, diverse activities, caring activities, the working with plants and animals, and the protective and caring environment of the farmers¿ family and social community</a:t>
            </a:r>
            <a:endParaRPr lang="en-ZW" sz="3600" dirty="0"/>
          </a:p>
        </p:txBody>
      </p:sp>
    </p:spTree>
    <p:extLst>
      <p:ext uri="{BB962C8B-B14F-4D97-AF65-F5344CB8AC3E}">
        <p14:creationId xmlns:p14="http://schemas.microsoft.com/office/powerpoint/2010/main" val="24702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66146"/>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ZW" dirty="0"/>
          </a:p>
        </p:txBody>
      </p:sp>
      <p:sp>
        <p:nvSpPr>
          <p:cNvPr id="3" name="Rectangle 2"/>
          <p:cNvSpPr/>
          <p:nvPr/>
        </p:nvSpPr>
        <p:spPr>
          <a:xfrm>
            <a:off x="783771" y="1658983"/>
            <a:ext cx="11181805" cy="4524315"/>
          </a:xfrm>
          <a:prstGeom prst="rect">
            <a:avLst/>
          </a:prstGeom>
        </p:spPr>
        <p:txBody>
          <a:bodyPr wrap="square">
            <a:spAutoFit/>
          </a:bodyPr>
          <a:lstStyle/>
          <a:p>
            <a:pPr marL="342900" indent="-342900">
              <a:buAutoNum type="arabicPeriod"/>
            </a:pPr>
            <a:r>
              <a:rPr lang="en-US" sz="3600" dirty="0"/>
              <a:t>S</a:t>
            </a:r>
            <a:r>
              <a:rPr lang="en-US" sz="3600" dirty="0" smtClean="0"/>
              <a:t>ocial </a:t>
            </a:r>
            <a:r>
              <a:rPr lang="en-US" sz="3600" dirty="0"/>
              <a:t>causation High stress/reduced access to social capital/malnutrition/ obstetric </a:t>
            </a:r>
            <a:r>
              <a:rPr lang="en-US" sz="3600" dirty="0" smtClean="0"/>
              <a:t>risks</a:t>
            </a:r>
          </a:p>
          <a:p>
            <a:pPr marL="342900" indent="-342900">
              <a:buAutoNum type="arabicPeriod"/>
            </a:pPr>
            <a:r>
              <a:rPr lang="en-US" sz="3600" dirty="0"/>
              <a:t>mental health issues Higher prevalence/ no access to </a:t>
            </a:r>
            <a:r>
              <a:rPr lang="en-US" sz="3600" dirty="0" smtClean="0"/>
              <a:t>care</a:t>
            </a:r>
          </a:p>
          <a:p>
            <a:pPr marL="342900" indent="-342900">
              <a:buAutoNum type="arabicPeriod"/>
            </a:pPr>
            <a:r>
              <a:rPr lang="en-US" sz="3600" dirty="0" smtClean="0"/>
              <a:t>Marginalization </a:t>
            </a:r>
            <a:r>
              <a:rPr lang="en-US" sz="3600" dirty="0"/>
              <a:t>due to caste/gender/age/class/ sexuality/ability/religion, stigma/discrimination, violence, lack of access to education/work/ public </a:t>
            </a:r>
            <a:r>
              <a:rPr lang="en-US" sz="3600" dirty="0" smtClean="0"/>
              <a:t>services</a:t>
            </a:r>
          </a:p>
          <a:p>
            <a:pPr marL="342900" indent="-342900">
              <a:buAutoNum type="arabicPeriod"/>
            </a:pPr>
            <a:r>
              <a:rPr lang="en-US" sz="3600" dirty="0" smtClean="0"/>
              <a:t>Economic </a:t>
            </a:r>
            <a:r>
              <a:rPr lang="en-US" sz="3600" dirty="0"/>
              <a:t>deprivation /low education/unemployment lack of basic amenities/housing, food/water insecurity</a:t>
            </a:r>
            <a:endParaRPr lang="en-ZW" sz="3600" dirty="0"/>
          </a:p>
        </p:txBody>
      </p:sp>
    </p:spTree>
    <p:extLst>
      <p:ext uri="{BB962C8B-B14F-4D97-AF65-F5344CB8AC3E}">
        <p14:creationId xmlns:p14="http://schemas.microsoft.com/office/powerpoint/2010/main" val="367947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166601" cy="255542"/>
          </a:xfrm>
        </p:spPr>
        <p:txBody>
          <a:bodyPr>
            <a:normAutofit fontScale="90000"/>
          </a:bodyPr>
          <a:lstStyle/>
          <a:p>
            <a:endParaRPr lang="en-ZW" dirty="0"/>
          </a:p>
        </p:txBody>
      </p:sp>
      <p:sp>
        <p:nvSpPr>
          <p:cNvPr id="3" name="Rectangle 2"/>
          <p:cNvSpPr/>
          <p:nvPr/>
        </p:nvSpPr>
        <p:spPr>
          <a:xfrm>
            <a:off x="1425388" y="2586446"/>
            <a:ext cx="8458200" cy="2677656"/>
          </a:xfrm>
          <a:prstGeom prst="rect">
            <a:avLst/>
          </a:prstGeom>
        </p:spPr>
        <p:txBody>
          <a:bodyPr wrap="square">
            <a:spAutoFit/>
          </a:bodyPr>
          <a:lstStyle/>
          <a:p>
            <a:r>
              <a:rPr lang="en-US" sz="2800" b="1" dirty="0">
                <a:solidFill>
                  <a:srgbClr val="767676"/>
                </a:solidFill>
                <a:latin typeface="Roboto"/>
              </a:rPr>
              <a:t>Person centered</a:t>
            </a:r>
            <a:r>
              <a:rPr lang="en-US" sz="2800" dirty="0">
                <a:solidFill>
                  <a:srgbClr val="666666"/>
                </a:solidFill>
                <a:latin typeface="Roboto"/>
              </a:rPr>
              <a:t> collaborative </a:t>
            </a:r>
            <a:r>
              <a:rPr lang="en-US" sz="2800" b="1" dirty="0">
                <a:solidFill>
                  <a:srgbClr val="767676"/>
                </a:solidFill>
                <a:latin typeface="Roboto"/>
              </a:rPr>
              <a:t>mental</a:t>
            </a:r>
            <a:r>
              <a:rPr lang="en-US" sz="2800" dirty="0">
                <a:solidFill>
                  <a:srgbClr val="666666"/>
                </a:solidFill>
                <a:latin typeface="Roboto"/>
              </a:rPr>
              <a:t> health nursing practice refers to the process of providing custom health care solutions and </a:t>
            </a:r>
            <a:r>
              <a:rPr lang="en-US" sz="2800" b="1" dirty="0">
                <a:solidFill>
                  <a:srgbClr val="767676"/>
                </a:solidFill>
                <a:latin typeface="Roboto"/>
              </a:rPr>
              <a:t>rehabilitation</a:t>
            </a:r>
            <a:r>
              <a:rPr lang="en-US" sz="2800" dirty="0">
                <a:solidFill>
                  <a:srgbClr val="666666"/>
                </a:solidFill>
                <a:latin typeface="Roboto"/>
              </a:rPr>
              <a:t> to mentally ill patients based on mutually beneficial relationships between the patient, their families and the health care providers</a:t>
            </a:r>
            <a:r>
              <a:rPr lang="en-US" dirty="0">
                <a:solidFill>
                  <a:srgbClr val="666666"/>
                </a:solidFill>
                <a:latin typeface="Roboto"/>
              </a:rPr>
              <a:t>.</a:t>
            </a:r>
            <a:endParaRPr lang="en-ZW" dirty="0"/>
          </a:p>
        </p:txBody>
      </p:sp>
    </p:spTree>
    <p:extLst>
      <p:ext uri="{BB962C8B-B14F-4D97-AF65-F5344CB8AC3E}">
        <p14:creationId xmlns:p14="http://schemas.microsoft.com/office/powerpoint/2010/main" val="367360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 y="182880"/>
            <a:ext cx="10006149" cy="6494085"/>
          </a:xfrm>
          <a:prstGeom prst="rect">
            <a:avLst/>
          </a:prstGeom>
        </p:spPr>
        <p:txBody>
          <a:bodyPr wrap="square">
            <a:spAutoFit/>
          </a:bodyPr>
          <a:lstStyle/>
          <a:p>
            <a:pPr lvl="0"/>
            <a:r>
              <a:rPr lang="en-ZW" sz="3200" b="1" dirty="0"/>
              <a:t>Being socially connected.</a:t>
            </a:r>
            <a:r>
              <a:rPr lang="en-ZW" sz="3200" dirty="0"/>
              <a:t> Working on the farm provides a non-threatening opportunity for social interaction. The focus on the work of the farm means that connections with others are not the focus of the activity, but rather a by-product. For those suffering from mental ill health this can take the pressure off social interactions. The attention is no longer solely on the individual but instead on working together on the task at hand. Where these tasks involve giving attention to the needs of animals and plants there is the opportunity to regain the ability to care and consider others, a vital function for healthy human relationships. Furthermore, interaction with animals is already established as a mechanism for reducing stress and anxiety</a:t>
            </a:r>
            <a:r>
              <a:rPr lang="en-ZW" sz="3200" dirty="0" smtClean="0"/>
              <a:t>.</a:t>
            </a:r>
            <a:endParaRPr lang="en-ZW" sz="3200" dirty="0"/>
          </a:p>
        </p:txBody>
      </p:sp>
    </p:spTree>
    <p:extLst>
      <p:ext uri="{BB962C8B-B14F-4D97-AF65-F5344CB8AC3E}">
        <p14:creationId xmlns:p14="http://schemas.microsoft.com/office/powerpoint/2010/main" val="165589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1966" y="457200"/>
            <a:ext cx="10672354" cy="5148141"/>
          </a:xfrm>
          <a:prstGeom prst="rect">
            <a:avLst/>
          </a:prstGeom>
        </p:spPr>
        <p:txBody>
          <a:bodyPr wrap="square">
            <a:spAutoFit/>
          </a:bodyPr>
          <a:lstStyle/>
          <a:p>
            <a:pPr marL="342900" lvl="0" indent="-342900">
              <a:lnSpc>
                <a:spcPct val="115000"/>
              </a:lnSpc>
              <a:spcBef>
                <a:spcPts val="830"/>
              </a:spcBef>
              <a:spcAft>
                <a:spcPts val="830"/>
              </a:spcAft>
              <a:buSzPts val="1000"/>
              <a:buFont typeface="Symbol" panose="05050102010706020507" pitchFamily="18" charset="2"/>
              <a:buChar char=""/>
              <a:tabLst>
                <a:tab pos="457200" algn="l"/>
              </a:tabLst>
            </a:pPr>
            <a:r>
              <a:rPr lang="en-ZW" sz="3600" b="1" dirty="0">
                <a:solidFill>
                  <a:srgbClr val="000000"/>
                </a:solidFill>
                <a:highlight>
                  <a:srgbClr val="D3D3D3"/>
                </a:highlight>
                <a:latin typeface="Times New Roman" panose="02020603050405020304" pitchFamily="18" charset="0"/>
                <a:ea typeface="Times New Roman" panose="02020603050405020304" pitchFamily="18" charset="0"/>
                <a:cs typeface="Times New Roman" panose="02020603050405020304" pitchFamily="18" charset="0"/>
              </a:rPr>
              <a:t>Personal growth</a:t>
            </a:r>
            <a:r>
              <a:rPr lang="en-ZW" sz="3600" b="1" dirty="0">
                <a:solidFill>
                  <a:srgbClr val="000000"/>
                </a:solidFill>
                <a:highlight>
                  <a:srgbClr val="D3D3D3"/>
                </a:highlight>
                <a:latin typeface="Cambria" panose="02040503050406030204" pitchFamily="18" charset="0"/>
                <a:ea typeface="Times New Roman" panose="02020603050405020304" pitchFamily="18" charset="0"/>
                <a:cs typeface="Times New Roman" panose="02020603050405020304" pitchFamily="18" charset="0"/>
              </a:rPr>
              <a:t>.</a:t>
            </a:r>
            <a:r>
              <a:rPr lang="en-ZW" sz="36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It allows the opportunity to build skills and, importantly, gain the self-efficacy that comes from learning and implementing these skills. Gaining such skills can bring a sense of hopefulness so vital to mental health recovery. Some care farms provide opportunities for taking these skills a step further to qualifications that can provide a vital stepping stone to employment and recovery.</a:t>
            </a:r>
            <a:endParaRPr lang="en-ZW"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278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5760"/>
            <a:ext cx="12192000" cy="6463308"/>
          </a:xfrm>
          <a:prstGeom prst="rect">
            <a:avLst/>
          </a:prstGeom>
        </p:spPr>
        <p:txBody>
          <a:bodyPr wrap="square">
            <a:spAutoFit/>
          </a:bodyPr>
          <a:lstStyle/>
          <a:p>
            <a:pPr>
              <a:lnSpc>
                <a:spcPct val="115000"/>
              </a:lnSpc>
              <a:spcBef>
                <a:spcPts val="830"/>
              </a:spcBef>
              <a:spcAft>
                <a:spcPts val="830"/>
              </a:spcAft>
            </a:pPr>
            <a:r>
              <a:rPr lang="en-ZW" sz="4000" dirty="0">
                <a:solidFill>
                  <a:srgbClr val="000000"/>
                </a:solidFill>
                <a:highlight>
                  <a:srgbClr val="D3D3D3"/>
                </a:highlight>
                <a:latin typeface="Times New Roman" panose="02020603050405020304" pitchFamily="18" charset="0"/>
                <a:ea typeface="Times New Roman" panose="02020603050405020304" pitchFamily="18" charset="0"/>
                <a:cs typeface="Times New Roman" panose="02020603050405020304" pitchFamily="18" charset="0"/>
              </a:rPr>
              <a:t>Physical activity.</a:t>
            </a:r>
            <a:r>
              <a:rPr lang="en-ZW" sz="4000"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The links with physical activity and mental health are well established. Working on a care farm provides ample opportunity for physical activity. It has the advantage that it is not undertaken purely for the purpose of doing something physical, but instead is performed, almost unconsciously, as part of ordinary farm activities. Feeling physically tired at the end of the day is a positive aspect, helping them to sleep and providing a sense of achievement.</a:t>
            </a:r>
            <a:endParaRPr lang="en-ZW"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22720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178</TotalTime>
  <Words>205</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Cambria</vt:lpstr>
      <vt:lpstr>Roboto</vt:lpstr>
      <vt:lpstr>Symbol</vt:lpstr>
      <vt:lpstr>Times New Roman</vt:lpstr>
      <vt:lpstr>Tw Cen MT</vt:lpstr>
      <vt:lpstr>Droplet</vt:lpstr>
      <vt:lpstr>CARE FARMS SOCIAL FARMS GREEN FARMS</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 FARMS SOCIAL FARMS GREEN FARMS</dc:title>
  <dc:creator>User</dc:creator>
  <cp:lastModifiedBy>User</cp:lastModifiedBy>
  <cp:revision>9</cp:revision>
  <dcterms:created xsi:type="dcterms:W3CDTF">2020-08-07T14:03:05Z</dcterms:created>
  <dcterms:modified xsi:type="dcterms:W3CDTF">2021-11-18T13:54:53Z</dcterms:modified>
</cp:coreProperties>
</file>