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varScale="1">
        <p:scale>
          <a:sx n="63" d="100"/>
          <a:sy n="63" d="100"/>
        </p:scale>
        <p:origin x="354" y="-3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07.12.2022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Maqsood Ansari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marL="171450" lvl="0" indent="-171450">
              <a:buFontTx/>
              <a:buChar char="-"/>
            </a:pPr>
            <a:r>
              <a:rPr lang="en-US" dirty="0"/>
              <a:t>We found that Food and Healthy Eating are among the popular categories, suggesting that users like healthy food content</a:t>
            </a:r>
          </a:p>
          <a:p>
            <a:pPr marL="171450" lvl="0" indent="-171450">
              <a:buFontTx/>
              <a:buChar char="-"/>
            </a:pPr>
            <a:r>
              <a:rPr lang="en-US" dirty="0"/>
              <a:t>We also found that Science and Technology are among the popular categories, suggesting that users like sci-fi content</a:t>
            </a:r>
          </a:p>
          <a:p>
            <a:pPr marL="171450" lvl="0" indent="-171450">
              <a:buFontTx/>
              <a:buChar char="-"/>
            </a:pPr>
            <a:r>
              <a:rPr lang="en-US" dirty="0"/>
              <a:t>We also found that Animals was the most popular suggesting people love to see real-life, nature a lot.</a:t>
            </a:r>
          </a:p>
          <a:p>
            <a:pPr marL="0" lvl="0" indent="0">
              <a:buFontTx/>
              <a:buNone/>
            </a:pPr>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The following items will be on today's agenda:</a:t>
            </a:r>
          </a:p>
          <a:p>
            <a:pPr marL="228600" lvl="0" indent="-228600">
              <a:buAutoNum type="arabicPeriod"/>
            </a:pPr>
            <a:r>
              <a:rPr lang="en-US" dirty="0"/>
              <a:t>We will summarize the whole project to provide a high-level knowledge of the business challenge and the detailed needs.</a:t>
            </a:r>
          </a:p>
          <a:p>
            <a:pPr marL="228600" lvl="0" indent="-228600">
              <a:buAutoNum type="arabicPeriod"/>
            </a:pPr>
            <a:r>
              <a:rPr lang="en-US" dirty="0"/>
              <a:t>We will go through the exact problem that we, the Data Analytics team, have been working on and explain why it is such a major deal.</a:t>
            </a:r>
          </a:p>
          <a:p>
            <a:pPr marL="228600" lvl="0" indent="-228600">
              <a:buAutoNum type="arabicPeriod"/>
            </a:pPr>
            <a:r>
              <a:rPr lang="en-US" dirty="0"/>
              <a:t>After outlining the situation, I will go through the team accountable for completing this assignment from our end.</a:t>
            </a:r>
          </a:p>
          <a:p>
            <a:pPr marL="228600" lvl="0" indent="-228600">
              <a:buAutoNum type="arabicPeriod"/>
            </a:pPr>
            <a:r>
              <a:rPr lang="en-US" dirty="0"/>
              <a:t>I will then go over the high-level procedure that we used to execute this assignment, so that you understand exactly how we approach these types of tasks.</a:t>
            </a:r>
          </a:p>
          <a:p>
            <a:pPr marL="228600" lvl="0" indent="-228600">
              <a:buAutoNum type="arabicPeriod"/>
            </a:pPr>
            <a:r>
              <a:rPr lang="en-US" dirty="0"/>
              <a:t>Finally, I will go over the key findings and offer them as a series of insights and visualizations based on our investigation.</a:t>
            </a:r>
          </a:p>
          <a:p>
            <a:pPr marL="0" lvl="0" indent="0">
              <a:buNone/>
            </a:pP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Let me begin by recapping this engagement.</a:t>
            </a:r>
          </a:p>
          <a:p>
            <a:pPr lvl="0"/>
            <a:endParaRPr lang="en-US" dirty="0"/>
          </a:p>
          <a:p>
            <a:pPr lvl="0"/>
            <a:r>
              <a:rPr lang="en-US" dirty="0"/>
              <a:t>Accenture has begun a three-month trial with Social Buzz to focus on three primary activities that are linked with some of the most pressing difficulties you are now facing.</a:t>
            </a:r>
          </a:p>
          <a:p>
            <a:pPr lvl="0"/>
            <a:endParaRPr lang="en-US" dirty="0"/>
          </a:p>
          <a:p>
            <a:pPr lvl="0"/>
            <a:r>
              <a:rPr lang="en-US" dirty="0"/>
              <a:t>In recent years, Social Buzz has grown to become known as a worldwide unicorn firm. We are here to assist you in navigating this scale and pointing you in the proper route.</a:t>
            </a:r>
          </a:p>
          <a:p>
            <a:pPr lvl="0"/>
            <a:endParaRPr lang="en-US" dirty="0"/>
          </a:p>
          <a:p>
            <a:pPr lvl="0"/>
            <a:r>
              <a:rPr lang="en-US" dirty="0"/>
              <a:t>To begin, we will assess your big data approach and provide best practices and industry knowledge. Second, we will guide you through a successful IPO, in which we have extensive expertise and understanding. </a:t>
            </a:r>
          </a:p>
          <a:p>
            <a:pPr lvl="0"/>
            <a:endParaRPr lang="en-US" dirty="0"/>
          </a:p>
          <a:p>
            <a:pPr lvl="0"/>
            <a:r>
              <a:rPr lang="en-US" dirty="0"/>
              <a:t>Last but not least,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where the Data Analytics team has concentrated their efforts.</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Instagram...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Maqsood ,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marL="0" lvl="0" indent="0">
              <a:buNone/>
            </a:pPr>
            <a:r>
              <a:rPr lang="en-US" dirty="0"/>
              <a:t>1. Data understanding - the key to success on any data project is to understand the data in detail. So we took the time to understand the data model and domain of your business.</a:t>
            </a:r>
          </a:p>
          <a:p>
            <a:pPr marL="228600" lvl="0" indent="-228600">
              <a:buAutoNum type="arabicPeriod"/>
            </a:pPr>
            <a:endParaRPr lang="en-US" dirty="0"/>
          </a:p>
          <a:p>
            <a:pPr lvl="0"/>
            <a:r>
              <a:rPr lang="en-US" dirty="0"/>
              <a:t>2. Data extraction - after understanding your business, we then architected what an ideal dataset should look like for this problem and extracted it from the relevant data sources.</a:t>
            </a:r>
          </a:p>
          <a:p>
            <a:pPr lvl="0"/>
            <a:endParaRPr lang="en-US" dirty="0"/>
          </a:p>
          <a:p>
            <a:pPr lvl="0"/>
            <a:r>
              <a:rPr lang="en-US" dirty="0"/>
              <a:t>3. After extracting the raw data, we needed to process and model this data into a dataset that can precisely answer the business questions and produce analytics.</a:t>
            </a:r>
          </a:p>
          <a:p>
            <a:pPr lvl="0"/>
            <a:endParaRPr lang="en-US" dirty="0"/>
          </a:p>
          <a:p>
            <a:pPr lvl="0"/>
            <a:r>
              <a:rPr lang="en-US" dirty="0"/>
              <a:t>4. With our new dataset, we used our analytical expertise to uncover insights from this dataset and to produce visualizations to describe the insights.</a:t>
            </a:r>
          </a:p>
          <a:p>
            <a:pPr lvl="0"/>
            <a:endParaRPr lang="en-US" dirty="0"/>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17 unique categories of posts across your sample dataset. This includes things such as Food, Culture and Sport.</a:t>
            </a:r>
          </a:p>
          <a:p>
            <a:pPr lvl="0"/>
            <a:endParaRPr lang="en-US" dirty="0"/>
          </a:p>
          <a:p>
            <a:pPr lvl="0"/>
            <a:r>
              <a:rPr lang="en-US" dirty="0"/>
              <a:t>As well as this, there was 1738 posts from just the Animals category alone! People obviously really like Animals !. People made use of year 2021 to make more posts as it was the year of lockdowns.</a:t>
            </a:r>
          </a:p>
          <a:p>
            <a:pPr lvl="0"/>
            <a:endParaRPr lang="en-US" dirty="0"/>
          </a:p>
          <a:p>
            <a:pPr lvl="0"/>
            <a:r>
              <a:rPr lang="en-US" dirty="0"/>
              <a:t>And also the most common month for users to post within was May,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almost 1738. It is very interesting to see both Food and Healthy Eating within the top 5, it really shows what people enjoy consuming such content. But also interesting to see Science and Technology too. Clearly users favor "real-life" content on this platform.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Healthy eating outperforms Food by 0.20% within the top 5. Science outperforms Technology by 1.1%.</a:t>
            </a:r>
          </a:p>
          <a:p>
            <a:pPr lvl="0"/>
            <a:endParaRPr lang="en-US" dirty="0"/>
          </a:p>
          <a:p>
            <a:pPr lvl="0"/>
            <a:r>
              <a:rPr lang="en-US" dirty="0"/>
              <a:t>However the difference between the 5th most popular, Food, and the 1st most popular, Animals, is much larger at 2.26%</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Animals category is the most popular category of content showing that people enjoy “real-life” and “Natural”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60597"/>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“Healthy Eating” ranking the higher than Food.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74828" y="7279428"/>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global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25795" y="7313737"/>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sp>
        <p:nvSpPr>
          <p:cNvPr id="20" name="Freeform 20"/>
          <p:cNvSpPr/>
          <p:nvPr/>
        </p:nvSpPr>
        <p:spPr>
          <a:xfrm>
            <a:off x="11249311" y="6948116"/>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711310" y="135973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360835" y="107531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Maqsood Ansari</a:t>
            </a:r>
          </a:p>
          <a:p>
            <a:r>
              <a:rPr lang="en-US" sz="2400" b="1" dirty="0"/>
              <a:t>Data Analyst</a:t>
            </a:r>
            <a:endParaRPr lang="en-IN" sz="2400" b="1" dirty="0"/>
          </a:p>
        </p:txBody>
      </p:sp>
      <p:pic>
        <p:nvPicPr>
          <p:cNvPr id="36" name="Picture 35">
            <a:extLst>
              <a:ext uri="{FF2B5EF4-FFF2-40B4-BE49-F238E27FC236}">
                <a16:creationId xmlns:a16="http://schemas.microsoft.com/office/drawing/2014/main" id="{0A590A97-94E7-2525-D957-859DA1703C6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564930" y="7313737"/>
            <a:ext cx="1465270" cy="14111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0816" y="6480309"/>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5042517"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362573"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1744926" y="3935598"/>
            <a:ext cx="1524000" cy="2031325"/>
          </a:xfrm>
          <a:prstGeom prst="rect">
            <a:avLst/>
          </a:prstGeom>
          <a:noFill/>
        </p:spPr>
        <p:txBody>
          <a:bodyPr wrap="square" rtlCol="0">
            <a:spAutoFit/>
          </a:bodyPr>
          <a:lstStyle/>
          <a:p>
            <a:pPr algn="ctr"/>
            <a:r>
              <a:rPr lang="en-US" sz="5400" dirty="0">
                <a:solidFill>
                  <a:srgbClr val="A100FF"/>
                </a:solidFill>
              </a:rPr>
              <a:t>17</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5545403" y="3749671"/>
            <a:ext cx="1886894" cy="2400657"/>
          </a:xfrm>
          <a:prstGeom prst="rect">
            <a:avLst/>
          </a:prstGeom>
          <a:noFill/>
        </p:spPr>
        <p:txBody>
          <a:bodyPr wrap="square" rtlCol="0">
            <a:spAutoFit/>
          </a:bodyPr>
          <a:lstStyle/>
          <a:p>
            <a:pPr algn="ctr"/>
            <a:r>
              <a:rPr lang="en-US" sz="5400" dirty="0">
                <a:solidFill>
                  <a:srgbClr val="A100FF"/>
                </a:solidFill>
              </a:rPr>
              <a:t>1738</a:t>
            </a:r>
          </a:p>
          <a:p>
            <a:pPr algn="ctr"/>
            <a:endParaRPr lang="en-US" sz="2400" dirty="0"/>
          </a:p>
          <a:p>
            <a:pPr algn="ctr"/>
            <a:r>
              <a:rPr lang="en-US" sz="2400" dirty="0"/>
              <a:t>Reactions to  “Animals” posts</a:t>
            </a: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8762545" y="3935598"/>
            <a:ext cx="3622298" cy="2031325"/>
          </a:xfrm>
          <a:prstGeom prst="rect">
            <a:avLst/>
          </a:prstGeom>
          <a:noFill/>
        </p:spPr>
        <p:txBody>
          <a:bodyPr wrap="square" rtlCol="0">
            <a:spAutoFit/>
          </a:bodyPr>
          <a:lstStyle/>
          <a:p>
            <a:pPr algn="ctr"/>
            <a:r>
              <a:rPr lang="en-US" sz="5400" dirty="0">
                <a:solidFill>
                  <a:srgbClr val="A100FF"/>
                </a:solidFill>
              </a:rPr>
              <a:t>May</a:t>
            </a:r>
          </a:p>
          <a:p>
            <a:pPr algn="ctr"/>
            <a:endParaRPr lang="en-US" sz="2400" dirty="0"/>
          </a:p>
          <a:p>
            <a:pPr algn="ctr"/>
            <a:r>
              <a:rPr lang="en-US" sz="2400" dirty="0"/>
              <a:t>Month with</a:t>
            </a:r>
          </a:p>
          <a:p>
            <a:pPr algn="ctr"/>
            <a:r>
              <a:rPr lang="en-US" sz="2400" dirty="0"/>
              <a:t> most posts</a:t>
            </a:r>
            <a:endParaRPr lang="en-IN" sz="2400" dirty="0"/>
          </a:p>
        </p:txBody>
      </p:sp>
      <p:pic>
        <p:nvPicPr>
          <p:cNvPr id="14" name="Picture 13">
            <a:extLst>
              <a:ext uri="{FF2B5EF4-FFF2-40B4-BE49-F238E27FC236}">
                <a16:creationId xmlns:a16="http://schemas.microsoft.com/office/drawing/2014/main" id="{DDBBC8C4-B9E7-3027-18A0-19CB3D55EE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87400" y="6480309"/>
            <a:ext cx="2972219" cy="881758"/>
          </a:xfrm>
          <a:prstGeom prst="rect">
            <a:avLst/>
          </a:prstGeom>
        </p:spPr>
      </p:pic>
      <p:sp>
        <p:nvSpPr>
          <p:cNvPr id="16" name="TextBox 15">
            <a:extLst>
              <a:ext uri="{FF2B5EF4-FFF2-40B4-BE49-F238E27FC236}">
                <a16:creationId xmlns:a16="http://schemas.microsoft.com/office/drawing/2014/main" id="{81F05BBF-78A7-ACBA-D199-FD7556BECEA6}"/>
              </a:ext>
            </a:extLst>
          </p:cNvPr>
          <p:cNvSpPr txBox="1"/>
          <p:nvPr/>
        </p:nvSpPr>
        <p:spPr>
          <a:xfrm>
            <a:off x="13162360" y="3934336"/>
            <a:ext cx="3622298" cy="2031325"/>
          </a:xfrm>
          <a:prstGeom prst="rect">
            <a:avLst/>
          </a:prstGeom>
          <a:noFill/>
        </p:spPr>
        <p:txBody>
          <a:bodyPr wrap="square" rtlCol="0">
            <a:spAutoFit/>
          </a:bodyPr>
          <a:lstStyle/>
          <a:p>
            <a:pPr algn="ctr"/>
            <a:r>
              <a:rPr lang="en-US" sz="5400" dirty="0">
                <a:solidFill>
                  <a:srgbClr val="A100FF"/>
                </a:solidFill>
              </a:rPr>
              <a:t>2021</a:t>
            </a:r>
          </a:p>
          <a:p>
            <a:pPr algn="ctr"/>
            <a:endParaRPr lang="en-US" sz="2400" dirty="0"/>
          </a:p>
          <a:p>
            <a:pPr algn="ctr"/>
            <a:r>
              <a:rPr lang="en-US" sz="2400" dirty="0"/>
              <a:t>Year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9" name="Picture 28">
            <a:extLst>
              <a:ext uri="{FF2B5EF4-FFF2-40B4-BE49-F238E27FC236}">
                <a16:creationId xmlns:a16="http://schemas.microsoft.com/office/drawing/2014/main" id="{D2113E63-665E-5735-3113-3F3EDC8AE915}"/>
              </a:ext>
            </a:extLst>
          </p:cNvPr>
          <p:cNvPicPr>
            <a:picLocks noChangeAspect="1"/>
          </p:cNvPicPr>
          <p:nvPr/>
        </p:nvPicPr>
        <p:blipFill>
          <a:blip r:embed="rId7"/>
          <a:stretch>
            <a:fillRect/>
          </a:stretch>
        </p:blipFill>
        <p:spPr>
          <a:xfrm>
            <a:off x="2724116" y="1181100"/>
            <a:ext cx="15084872" cy="79715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9" name="Picture 28">
            <a:extLst>
              <a:ext uri="{FF2B5EF4-FFF2-40B4-BE49-F238E27FC236}">
                <a16:creationId xmlns:a16="http://schemas.microsoft.com/office/drawing/2014/main" id="{75C1EB23-5486-5568-701E-316DCB6E9BED}"/>
              </a:ext>
            </a:extLst>
          </p:cNvPr>
          <p:cNvPicPr>
            <a:picLocks noChangeAspect="1"/>
          </p:cNvPicPr>
          <p:nvPr/>
        </p:nvPicPr>
        <p:blipFill>
          <a:blip r:embed="rId7"/>
          <a:stretch>
            <a:fillRect/>
          </a:stretch>
        </p:blipFill>
        <p:spPr>
          <a:xfrm>
            <a:off x="3886200" y="1028699"/>
            <a:ext cx="12954000" cy="8347761"/>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1601</Words>
  <Application>Microsoft Office PowerPoint</Application>
  <PresentationFormat>Custom</PresentationFormat>
  <Paragraphs>164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Graphik Regular</vt:lpstr>
      <vt:lpstr>Calibri</vt:lpstr>
      <vt:lpstr>Arial</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Maqsood Ansari</cp:lastModifiedBy>
  <cp:revision>32</cp:revision>
  <dcterms:created xsi:type="dcterms:W3CDTF">2006-08-16T00:00:00Z</dcterms:created>
  <dcterms:modified xsi:type="dcterms:W3CDTF">2022-12-07T18:11:02Z</dcterms:modified>
  <dc:identifier>DAEhDyfaYKE</dc:identifier>
</cp:coreProperties>
</file>