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57" r:id="rId5"/>
    <p:sldId id="284" r:id="rId6"/>
    <p:sldId id="258" r:id="rId7"/>
    <p:sldId id="280" r:id="rId8"/>
    <p:sldId id="259" r:id="rId9"/>
    <p:sldId id="281" r:id="rId10"/>
    <p:sldId id="296" r:id="rId11"/>
    <p:sldId id="311" r:id="rId12"/>
    <p:sldId id="312" r:id="rId13"/>
    <p:sldId id="313" r:id="rId14"/>
    <p:sldId id="282" r:id="rId15"/>
    <p:sldId id="283" r:id="rId16"/>
    <p:sldId id="315" r:id="rId17"/>
    <p:sldId id="297" r:id="rId18"/>
    <p:sldId id="300" r:id="rId19"/>
    <p:sldId id="298" r:id="rId20"/>
    <p:sldId id="299" r:id="rId21"/>
    <p:sldId id="286" r:id="rId22"/>
    <p:sldId id="317" r:id="rId23"/>
    <p:sldId id="318" r:id="rId24"/>
    <p:sldId id="319" r:id="rId25"/>
    <p:sldId id="287" r:id="rId26"/>
    <p:sldId id="314" r:id="rId27"/>
    <p:sldId id="293" r:id="rId28"/>
    <p:sldId id="261" r:id="rId29"/>
    <p:sldId id="288" r:id="rId30"/>
    <p:sldId id="302" r:id="rId31"/>
    <p:sldId id="303" r:id="rId32"/>
    <p:sldId id="304" r:id="rId33"/>
    <p:sldId id="305" r:id="rId34"/>
    <p:sldId id="306" r:id="rId35"/>
    <p:sldId id="301" r:id="rId36"/>
    <p:sldId id="316" r:id="rId37"/>
    <p:sldId id="289" r:id="rId38"/>
    <p:sldId id="307" r:id="rId39"/>
    <p:sldId id="310" r:id="rId40"/>
    <p:sldId id="290" r:id="rId41"/>
    <p:sldId id="309" r:id="rId42"/>
    <p:sldId id="291" r:id="rId43"/>
    <p:sldId id="308" r:id="rId44"/>
    <p:sldId id="320" r:id="rId45"/>
    <p:sldId id="272" r:id="rId4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9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92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52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9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52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8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0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92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03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44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542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34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958C-5859-4415-B83D-3CD27218BAAC}" type="datetimeFigureOut">
              <a:rPr lang="nl-NL" smtClean="0"/>
              <a:t>19-8-2016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7D27-FDC3-4B28-8175-543C3970CC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6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lifeboatsof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ogle/grafika" TargetMode="External"/><Relationship Id="rId4" Type="http://schemas.openxmlformats.org/officeDocument/2006/relationships/hyperlink" Target="https://source.android.com/devices/graphics/architectur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Tricks to Making a </a:t>
            </a:r>
            <a:r>
              <a:rPr lang="en-US" dirty="0" err="1">
                <a:solidFill>
                  <a:srgbClr val="FFC000"/>
                </a:solidFill>
              </a:rPr>
              <a:t>Realtime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r>
              <a:rPr lang="en-US" dirty="0">
                <a:solidFill>
                  <a:srgbClr val="FFC000"/>
                </a:solidFill>
              </a:rPr>
              <a:t>  Actually Perform in </a:t>
            </a:r>
            <a:r>
              <a:rPr lang="en-US" dirty="0" err="1">
                <a:solidFill>
                  <a:srgbClr val="FFC000"/>
                </a:solidFill>
              </a:rPr>
              <a:t>Realtime</a:t>
            </a:r>
            <a:br>
              <a:rPr lang="en-GB" dirty="0">
                <a:solidFill>
                  <a:srgbClr val="FFC000"/>
                </a:solidFill>
              </a:rPr>
            </a:b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6728792" cy="1752600"/>
          </a:xfrm>
        </p:spPr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Maarten Edgar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0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Your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r>
              <a:rPr lang="en-US" dirty="0">
                <a:solidFill>
                  <a:srgbClr val="FFC000"/>
                </a:solidFill>
              </a:rPr>
              <a:t> class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150948"/>
            <a:ext cx="878958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implements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SurfaceHolder.Callback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2601050"/>
            <a:ext cx="7127272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(Context context)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(context);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mSurfaceCreated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touchBool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register our interest in hearing about changes to our surface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holder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getHolder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holder.addCallback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myHandler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MyInnerHandler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create thread only; it's started in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surfaceCreated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thread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ChiBlastSurfaceViewThread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(holder, context,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myHandler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setFocusable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make sure we get key events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Your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r>
              <a:rPr lang="en-US" dirty="0">
                <a:solidFill>
                  <a:srgbClr val="FFC000"/>
                </a:solidFill>
              </a:rPr>
              <a:t> callbacks 1/3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089393"/>
            <a:ext cx="394531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SurfaceHolder.Callback</a:t>
            </a:r>
            <a:r>
              <a:rPr lang="en-US" altLang="en-US" sz="2000" dirty="0">
                <a:solidFill>
                  <a:srgbClr val="000000"/>
                </a:solidFill>
                <a:latin typeface="InputMono" panose="02000509020000090004" pitchFamily="49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1459" y="2852936"/>
            <a:ext cx="741682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surfaceCreated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holder)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start the thread here so that we don't busy-wait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in run() waiting for the surface to be created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mSurfaceCreated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createThread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(holder);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mSurfaceCreated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touchBool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3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Your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r>
              <a:rPr lang="en-US" dirty="0">
                <a:solidFill>
                  <a:srgbClr val="FFC000"/>
                </a:solidFill>
              </a:rPr>
              <a:t> callbacks 2/3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089393"/>
            <a:ext cx="394531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SurfaceHolder.Callback</a:t>
            </a:r>
            <a:r>
              <a:rPr lang="en-US" altLang="en-US" sz="2000" dirty="0">
                <a:solidFill>
                  <a:srgbClr val="000000"/>
                </a:solidFill>
                <a:latin typeface="InputMono" panose="02000509020000090004" pitchFamily="49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0481" y="3291495"/>
            <a:ext cx="610295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surfaceDestroyed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holder)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mSurfaceCreated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cleanupResource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terminateThread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4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Your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r>
              <a:rPr lang="en-US" dirty="0">
                <a:solidFill>
                  <a:srgbClr val="FFC000"/>
                </a:solidFill>
              </a:rPr>
              <a:t> callbacks 3/3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089393"/>
            <a:ext cx="394531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SurfaceHolder.Callback</a:t>
            </a:r>
            <a:r>
              <a:rPr lang="en-US" altLang="en-US" sz="2000" dirty="0">
                <a:solidFill>
                  <a:srgbClr val="000000"/>
                </a:solidFill>
                <a:latin typeface="InputMono" panose="02000509020000090004" pitchFamily="49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4793" y="3581816"/>
            <a:ext cx="849623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surfaceChanged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holder,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format,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width,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height)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</a:t>
            </a:r>
            <a:r>
              <a:rPr lang="en-US" altLang="en-US" sz="1200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thread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.setSurfaceSize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(width, height);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3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Setup: driving the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728792" cy="3001888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Runnables, thread and loops, oh my!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0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Setup: Thread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83" y="1608475"/>
            <a:ext cx="914705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ChiBlastSurfaceViewThread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Thread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ChiBlastSurfaceViewThread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				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Context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Handler handler)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get handles to some important objects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mSurfaceHolder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mSurfaceHolder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(PixelFormat.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RGBA_8888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mContext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context;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res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context.getResources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//any other initialization: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ops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BitmapFactory.Options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ops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inPurgeable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ops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inDensity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ops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inDither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ops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inScaled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ops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inPreferredConfig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Bitmap.Config.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ARGB_8888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ops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inJustDecodeBounds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6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1103402"/>
            <a:ext cx="6931706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run()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Canvas c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        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// update game state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processInput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//if 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mMode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== STATE_SCROLL_MAP)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mMode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!=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STATE_PAUSE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updatePhysics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timeDiff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c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mSurfaceHolder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.lockCanvas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synchronized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doDraw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(c);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finally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do this in a finally so that if an exception is thrown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// during the above, we don't leave the Surface in an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// inconsistent state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(c !=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mSurfaceHolder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.unlockCanvasAndPost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(c);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171400"/>
            <a:ext cx="7772400" cy="1470025"/>
          </a:xfrm>
        </p:spPr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Setup: Thread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65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The Thread and your Activity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728792" cy="3001888"/>
          </a:xfrm>
        </p:spPr>
        <p:txBody>
          <a:bodyPr>
            <a:normAutofit/>
          </a:bodyPr>
          <a:lstStyle/>
          <a:p>
            <a:r>
              <a:rPr lang="nl-NL" dirty="0"/>
              <a:t>What does this now mean for your Activity?</a:t>
            </a:r>
          </a:p>
          <a:p>
            <a:r>
              <a:rPr lang="nl-NL" dirty="0"/>
              <a:t>or</a:t>
            </a:r>
          </a:p>
          <a:p>
            <a:r>
              <a:rPr lang="nl-NL" dirty="0"/>
              <a:t>How do we make this fit into the Android Lifecycle?</a:t>
            </a:r>
          </a:p>
        </p:txBody>
      </p:sp>
    </p:spTree>
    <p:extLst>
      <p:ext uri="{BB962C8B-B14F-4D97-AF65-F5344CB8AC3E}">
        <p14:creationId xmlns:p14="http://schemas.microsoft.com/office/powerpoint/2010/main" val="311426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The Thread and your Activity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2564904"/>
            <a:ext cx="849694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onPause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.onPause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  <a:t>    // pause game when Activity pauses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.getThread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().pause();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.terminateThread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The Thread and your Activity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280" y="2564904"/>
            <a:ext cx="87849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onResume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.onResume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mSurfaceCreated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{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.createThread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.getHolder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setSurfaceType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LAYER_TYPE_SOFTWARE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.SetTouch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Hello, my name is …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The Thread and your Activity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272" y="2564904"/>
            <a:ext cx="892899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onRestoreInstanceState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just have the View's thread load its state from our Bundle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mSurfaceCreated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{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.createThread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.getHolder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setSurfaceType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LAYER_TYPE_SOFTWARE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mSurfaceViewThread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.restoreState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1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main loop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728792" cy="30018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AFAFP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Fixed step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5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640" y="664380"/>
            <a:ext cx="7029488" cy="57246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run()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beginTime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the time when the cycle begun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timeDiff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the time it took for the cycle to execute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sleepTime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ms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to sleep (&lt;0 if we're behind)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framesSkipped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number of frames being skipped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timeDiff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sleepTime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Canvas c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beginTime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framesSkipped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resetting the frames skipped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// update game state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processInput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//if 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mMode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== STATE_SCROLL_MAP)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mMode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!=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STATE_PAUSE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updatePhysics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timeDiff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c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mSurfaceHolder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.lockCanvas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synchronized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doDraw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(c);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31541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main loop 1/3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2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171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main loop 2/3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4959" y="1139555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	   // calculate how long did the cycle take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timeDiff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System.</a:t>
            </a:r>
            <a:r>
              <a:rPr lang="en-US" altLang="en-US" sz="1200" i="1" dirty="0" err="1">
                <a:solidFill>
                  <a:srgbClr val="000000"/>
                </a:solidFill>
                <a:latin typeface="InputMono" panose="02000509020000090004" pitchFamily="49" charset="0"/>
              </a:rPr>
              <a:t>currentTimeMillis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() -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beginTime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</a:t>
            </a: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// calculate sleep time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sleepTime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= (</a:t>
            </a:r>
            <a:r>
              <a:rPr lang="en-US" altLang="en-US" sz="1200" b="1" dirty="0" err="1">
                <a:solidFill>
                  <a:srgbClr val="000080"/>
                </a:solidFill>
                <a:latin typeface="InputMono" panose="020005090200000900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)(</a:t>
            </a:r>
            <a:r>
              <a:rPr lang="en-US" altLang="en-US" sz="1200" b="1" i="1" dirty="0">
                <a:solidFill>
                  <a:srgbClr val="660E7A"/>
                </a:solidFill>
                <a:latin typeface="InputMono" panose="02000509020000090004" pitchFamily="49" charset="0"/>
              </a:rPr>
              <a:t>FRAME_PERIOD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-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timeDiff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InputMono" panose="020005090200000900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sleepTime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&gt; </a:t>
            </a:r>
            <a:r>
              <a:rPr lang="en-US" altLang="en-US" sz="1200" dirty="0">
                <a:solidFill>
                  <a:srgbClr val="0000FF"/>
                </a:solidFill>
                <a:latin typeface="InputMono" panose="020005090200000900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// if </a:t>
            </a:r>
            <a:r>
              <a:rPr lang="en-US" altLang="en-US" sz="1200" i="1" dirty="0" err="1">
                <a:solidFill>
                  <a:srgbClr val="808080"/>
                </a:solidFill>
                <a:latin typeface="InputMono" panose="02000509020000090004" pitchFamily="49" charset="0"/>
              </a:rPr>
              <a:t>sleepTime</a:t>
            </a: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&gt; 0 we're OK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b="1" dirty="0">
                <a:solidFill>
                  <a:srgbClr val="000080"/>
                </a:solidFill>
                <a:latin typeface="InputMono" panose="02000509020000090004" pitchFamily="49" charset="0"/>
              </a:rPr>
              <a:t>try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    </a:t>
            </a: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// send the thread to sleep for a short period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        // very useful for battery saving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       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Thread.</a:t>
            </a:r>
            <a:r>
              <a:rPr lang="en-US" altLang="en-US" sz="1200" i="1" dirty="0" err="1">
                <a:solidFill>
                  <a:srgbClr val="000000"/>
                </a:solidFill>
                <a:latin typeface="InputMono" panose="02000509020000090004" pitchFamily="49" charset="0"/>
              </a:rPr>
              <a:t>sleep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sleepTime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} </a:t>
            </a:r>
            <a:r>
              <a:rPr lang="en-US" altLang="en-US" sz="1200" b="1" dirty="0">
                <a:solidFill>
                  <a:srgbClr val="000080"/>
                </a:solidFill>
                <a:latin typeface="InputMono" panose="02000509020000090004" pitchFamily="49" charset="0"/>
              </a:rPr>
              <a:t>catch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InterruptedException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e) {}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InputMono" panose="020005090200000900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sleepTime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&lt; </a:t>
            </a:r>
            <a:r>
              <a:rPr lang="en-US" altLang="en-US" sz="1200" dirty="0">
                <a:solidFill>
                  <a:srgbClr val="0000FF"/>
                </a:solidFill>
                <a:latin typeface="InputMono" panose="02000509020000090004" pitchFamily="49" charset="0"/>
              </a:rPr>
              <a:t>0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&amp;&amp;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framesSkipped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&lt; </a:t>
            </a:r>
            <a:r>
              <a:rPr lang="en-US" altLang="en-US" sz="1200" b="1" i="1" dirty="0">
                <a:solidFill>
                  <a:srgbClr val="660E7A"/>
                </a:solidFill>
                <a:latin typeface="InputMono" panose="02000509020000090004" pitchFamily="49" charset="0"/>
              </a:rPr>
              <a:t>MAX_FRAME_SKIPS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// we need to catch up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    // update without rendering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processInput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();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b="1" dirty="0">
                <a:solidFill>
                  <a:srgbClr val="000080"/>
                </a:solidFill>
                <a:latin typeface="InputMono" panose="020005090200000900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sz="1200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mMode</a:t>
            </a:r>
            <a:r>
              <a:rPr lang="en-US" altLang="en-US" sz="1200" b="1" dirty="0">
                <a:solidFill>
                  <a:srgbClr val="660E7A"/>
                </a:solidFill>
                <a:latin typeface="InputMono" panose="020005090200000900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!= </a:t>
            </a:r>
            <a:r>
              <a:rPr lang="en-US" altLang="en-US" sz="1200" b="1" i="1" dirty="0">
                <a:solidFill>
                  <a:srgbClr val="660E7A"/>
                </a:solidFill>
                <a:latin typeface="InputMono" panose="02000509020000090004" pitchFamily="49" charset="0"/>
              </a:rPr>
              <a:t>STATE_PAUSE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{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   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updatePhysics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timeDiff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}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// add frame period to check if in next frame</a:t>
            </a:r>
            <a:b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sleepTime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+= </a:t>
            </a:r>
            <a:r>
              <a:rPr lang="en-US" altLang="en-US" sz="1200" b="1" i="1" dirty="0">
                <a:solidFill>
                  <a:srgbClr val="660E7A"/>
                </a:solidFill>
                <a:latin typeface="InputMono" panose="02000509020000090004" pitchFamily="49" charset="0"/>
              </a:rPr>
              <a:t>FRAME_PERIOD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200" dirty="0" err="1">
                <a:solidFill>
                  <a:srgbClr val="000000"/>
                </a:solidFill>
                <a:latin typeface="InputMono" panose="02000509020000090004" pitchFamily="49" charset="0"/>
              </a:rPr>
              <a:t>framesSkipped</a:t>
            </a: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++;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       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9681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171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main loop 3/3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2529" y="234888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} </a:t>
            </a:r>
            <a:r>
              <a:rPr lang="en-US" altLang="en-US" sz="1400" b="1" dirty="0">
                <a:solidFill>
                  <a:srgbClr val="000080"/>
                </a:solidFill>
                <a:latin typeface="InputMono" panose="02000509020000090004" pitchFamily="49" charset="0"/>
              </a:rPr>
              <a:t>finally </a:t>
            </a: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</a:t>
            </a:r>
            <a: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  <a:t>// do this in a finally so that if an exception is thrown</a:t>
            </a:r>
            <a:b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// during the above, we don't leave the Surface in an</a:t>
            </a:r>
            <a:b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// inconsistent state</a:t>
            </a:r>
            <a:b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InputMono" panose="020005090200000900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InputMono" panose="020005090200000900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(c != </a:t>
            </a:r>
            <a:r>
              <a:rPr lang="en-US" altLang="en-US" sz="1400" b="1" dirty="0">
                <a:solidFill>
                  <a:srgbClr val="000080"/>
                </a:solidFill>
                <a:latin typeface="InputMono" panose="020005090200000900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    </a:t>
            </a:r>
            <a:r>
              <a:rPr lang="en-US" altLang="en-US" sz="1400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mSurfaceHolder</a:t>
            </a:r>
            <a:r>
              <a:rPr lang="en-US" altLang="en-US" sz="1400" dirty="0" err="1">
                <a:solidFill>
                  <a:srgbClr val="000000"/>
                </a:solidFill>
                <a:latin typeface="InputMono" panose="02000509020000090004" pitchFamily="49" charset="0"/>
              </a:rPr>
              <a:t>.unlockCanvasAndPost</a:t>
            </a: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(c);</a:t>
            </a:r>
            <a:b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InputMono" panose="020005090200000900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0802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UI Communication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728792" cy="3001888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Use a Handler: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069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620688"/>
            <a:ext cx="6736139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static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MyInnerHandler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Handler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private 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WeakReference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&gt;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MyInnerHandler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mView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WeakReference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&gt;(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handleMessage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(Message m)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mView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theView.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mStatusText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m.getData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getString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m.getData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getInt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viz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VISIBLE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theView.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mStatusText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.setVisibility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VISIBLE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mStatusText.setAnimation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displayTextAnim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//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mStatusText.startAnimation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displayTextAnim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else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m.getData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getInt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viz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INVISIBLE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theView.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mStatusText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.setVisibility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INVISIBLE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theView.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mStatusText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.setAnimation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m.getData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getInt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viz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putMono" panose="020005090200000900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GONE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theView.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mStatusText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.setVisibility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GONE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theView.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mStatusText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.invalidate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3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Setup: Cleanup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649355"/>
            <a:ext cx="6216766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terminateThread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retry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thread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.setRunning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(retry)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try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thread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retry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InterruptedException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//break; //THIS BREAKS IT ON PUSHING HOME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//thread = null; //THIS BREAKS IT ON PUSHING HOME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6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30018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Input buffer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Object creation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Scaling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Drawing, bitmaps and other dirty things</a:t>
            </a:r>
            <a:endParaRPr lang="nl-NL" dirty="0"/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5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input buffer in </a:t>
            </a:r>
            <a:r>
              <a:rPr lang="en-US" dirty="0" err="1">
                <a:solidFill>
                  <a:srgbClr val="FFC000"/>
                </a:solidFill>
              </a:rPr>
              <a:t>SVActivity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1276" y="2996952"/>
            <a:ext cx="885698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createInputObjectPool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inputObjectPool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ArrayBlockingQueue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&gt;(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INPUT_QUEUE_SIZE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&lt;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INPUT_QUEUE_SIZE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inputObjectPool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inputObjectPool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Hello, my name is …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/>
          </a:bodyPr>
          <a:lstStyle/>
          <a:p>
            <a:r>
              <a:rPr lang="nl-NL" dirty="0"/>
              <a:t>Maarten Edgar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74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31" y="1116154"/>
            <a:ext cx="9278502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byte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EVENT_TYPE_KEY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byte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EVENT_TYPE_TOUCH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ACTION_KEY_DOWN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ACTION_KEY_UP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ACTION_TOUCH_DOWN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ACTION_TOUCH_POINTER_DOWN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//public static final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ACTION_TOUCH_POINTER_2_DOWN = MotionEvent.ACTION_POINTER_2_DOWN;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ACTION_TOUCH_MOVE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ACTION_TOUCH_UP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static final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ACTION_TOUCH_POINTER_UP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//public static final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ACTION_TOUCH_POINTER_2_UP = MotionEvent.ACTION_POINTER_2_UP;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ArrayBlockingQueue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byte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long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keyCode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x2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y2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353871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InputObject</a:t>
            </a:r>
            <a:r>
              <a:rPr lang="en-US" dirty="0">
                <a:solidFill>
                  <a:srgbClr val="FFC000"/>
                </a:solidFill>
              </a:rPr>
              <a:t> 1/5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5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InputObject</a:t>
            </a:r>
            <a:r>
              <a:rPr lang="en-US" dirty="0">
                <a:solidFill>
                  <a:srgbClr val="FFC000"/>
                </a:solidFill>
              </a:rPr>
              <a:t> 2/5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7624" y="1489950"/>
            <a:ext cx="585609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ArrayBlockingQueue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&gt; pool)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pool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pool;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useEvent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KeyEvent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event)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EVENT_TYPE_KEY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switch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(a)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KeyEvent.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ACTION_KEY_DOWN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KeyEvent.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ACTION_KEY_UP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default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time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event.getEventTime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keyCode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event.getKeyCode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0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911980"/>
            <a:ext cx="4584909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useEvent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event)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EVENT_TYPE_TOUCH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switch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(a)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ACTION_TOUCH_POINTER_DOWN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ACTION_POINTER_2_DOWN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ACTION_TOUCH_POINTER_DOWN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ACTION_TOUCH_POINTER_UP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ACTION_POINTER_2_UP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ACTION_TOUCH_POINTER_UP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default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3408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InputObject</a:t>
            </a:r>
            <a:r>
              <a:rPr lang="en-US" dirty="0">
                <a:solidFill>
                  <a:srgbClr val="FFC000"/>
                </a:solidFill>
              </a:rPr>
              <a:t> 3/5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778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3408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InputObject</a:t>
            </a:r>
            <a:r>
              <a:rPr lang="en-US" dirty="0">
                <a:solidFill>
                  <a:srgbClr val="FFC000"/>
                </a:solidFill>
              </a:rPr>
              <a:t> 4/5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9552" y="1226617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time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event.getEventTime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r>
              <a:rPr lang="en-US" altLang="en-US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pointerIndex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(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event.getAction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() &amp; 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MotionEvent.</a:t>
            </a:r>
            <a:r>
              <a:rPr lang="en-US" altLang="en-US" b="1" i="1" dirty="0" err="1">
                <a:solidFill>
                  <a:srgbClr val="660E7A"/>
                </a:solidFill>
                <a:latin typeface="InputMono" panose="02000509020000090004" pitchFamily="49" charset="0"/>
              </a:rPr>
              <a:t>ACTION_POINTER_ID_MASK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 &gt;&gt; 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MotionEvent.</a:t>
            </a:r>
            <a:r>
              <a:rPr lang="en-US" altLang="en-US" b="1" i="1" dirty="0" err="1">
                <a:solidFill>
                  <a:srgbClr val="660E7A"/>
                </a:solidFill>
                <a:latin typeface="InputMono" panose="02000509020000090004" pitchFamily="49" charset="0"/>
              </a:rPr>
              <a:t>ACTION_POINTER_ID_SHIFT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r>
              <a:rPr lang="en-US" altLang="en-US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pointerID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event.getPointerId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pointerIndex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x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(</a:t>
            </a:r>
            <a:r>
              <a:rPr lang="en-US" altLang="en-US" b="1" dirty="0" err="1">
                <a:solidFill>
                  <a:srgbClr val="000080"/>
                </a:solidFill>
                <a:latin typeface="InputMono" panose="020005090200000900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 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event.getX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pointerIndex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y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(</a:t>
            </a:r>
            <a:r>
              <a:rPr lang="en-US" altLang="en-US" b="1" dirty="0" err="1">
                <a:solidFill>
                  <a:srgbClr val="000080"/>
                </a:solidFill>
                <a:latin typeface="InputMono" panose="020005090200000900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 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event.getY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pointerIndex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</a:t>
            </a:r>
            <a:r>
              <a:rPr lang="en-US" altLang="en-US" b="1" dirty="0">
                <a:solidFill>
                  <a:srgbClr val="000080"/>
                </a:solidFill>
                <a:latin typeface="InputMono" panose="020005090200000900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event.getPointerCount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() &gt; </a:t>
            </a:r>
            <a:r>
              <a:rPr lang="en-US" altLang="en-US" dirty="0">
                <a:solidFill>
                  <a:srgbClr val="0000FF"/>
                </a:solidFill>
                <a:latin typeface="InputMono" panose="020005090200000900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{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   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pointerIndex2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</a:t>
            </a:r>
            <a:r>
              <a:rPr lang="en-US" altLang="en-US" b="1" dirty="0" err="1">
                <a:solidFill>
                  <a:srgbClr val="660E7A"/>
                </a:solidFill>
                <a:latin typeface="InputMono" panose="02000509020000090004" pitchFamily="49" charset="0"/>
              </a:rPr>
              <a:t>pointerIndex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== </a:t>
            </a:r>
            <a:r>
              <a:rPr lang="en-US" altLang="en-US" dirty="0">
                <a:solidFill>
                  <a:srgbClr val="0000FF"/>
                </a:solidFill>
                <a:latin typeface="InputMono" panose="020005090200000900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? </a:t>
            </a:r>
            <a:r>
              <a:rPr lang="en-US" altLang="en-US" dirty="0">
                <a:solidFill>
                  <a:srgbClr val="0000FF"/>
                </a:solidFill>
                <a:latin typeface="InputMono" panose="02000509020000090004" pitchFamily="49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: </a:t>
            </a:r>
            <a:r>
              <a:rPr lang="en-US" altLang="en-US" dirty="0">
                <a:solidFill>
                  <a:srgbClr val="0000FF"/>
                </a:solidFill>
                <a:latin typeface="InputMono" panose="020005090200000900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   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x2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(</a:t>
            </a:r>
            <a:r>
              <a:rPr lang="en-US" altLang="en-US" b="1" dirty="0" err="1">
                <a:solidFill>
                  <a:srgbClr val="000080"/>
                </a:solidFill>
                <a:latin typeface="InputMono" panose="020005090200000900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event.getX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pointerIndex2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   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y2 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= (</a:t>
            </a:r>
            <a:r>
              <a:rPr lang="en-US" altLang="en-US" b="1" dirty="0" err="1">
                <a:solidFill>
                  <a:srgbClr val="000080"/>
                </a:solidFill>
                <a:latin typeface="InputMono" panose="020005090200000900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</a:t>
            </a:r>
            <a:r>
              <a:rPr lang="en-US" altLang="en-US" dirty="0" err="1">
                <a:solidFill>
                  <a:srgbClr val="000000"/>
                </a:solidFill>
                <a:latin typeface="InputMono" panose="02000509020000090004" pitchFamily="49" charset="0"/>
              </a:rPr>
              <a:t>event.getY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InputMono" panose="02000509020000090004" pitchFamily="49" charset="0"/>
              </a:rPr>
              <a:t>pointerIndex2</a:t>
            </a: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   }</a:t>
            </a:r>
            <a:b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InputMono" panose="0200050902000009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058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3408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InputObject</a:t>
            </a:r>
            <a:r>
              <a:rPr lang="en-US" dirty="0">
                <a:solidFill>
                  <a:srgbClr val="FFC000"/>
                </a:solidFill>
              </a:rPr>
              <a:t> 5/5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1251428"/>
            <a:ext cx="864096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   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useEventHistory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event,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historyItem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EVENT_TYPE_TOUCH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ACTION_TOUCH_MOVE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time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event.getHistoricalEventTime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historyItem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 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ACTION_POINTER_ID_MASK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InputMono" panose="02000509020000090004" pitchFamily="49" charset="0"/>
              </a:rPr>
              <a:t>		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ACTION_POINTER_ID_SHIFT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event.getPointerId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event.getHistoricalX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historyItem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event.getHistoricalY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historyItem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event.getPointerCount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?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x2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event.getHistoricalX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historyItem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y2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event.getHistoricalY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pointerIndex2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historyItem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returnToPool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pool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7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3568" y="1268760"/>
            <a:ext cx="7632848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onTouchEvent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MotionEvent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event)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history first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event.getHistorySize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add from oldest to newest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//for 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= hist-1;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&gt; -1;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--)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input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inputObjectPool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.take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input.useEventHistory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(event,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mSurfaceViewThread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.feedInput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(input);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current last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input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inputObjectPool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.take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input.useEvent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(event);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mSurfaceViewThread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.feedInput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(input);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InterruptedException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don't allow more than 60 motion events per second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Thread.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InterruptedException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Back to the activity: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8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340768"/>
            <a:ext cx="839845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feedInput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input)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synchronized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inputQueueMutex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inputQueue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(input);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InterruptedException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Log.e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(TAG,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e.getMessage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(), e);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private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processInput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synchronized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inputQueueMutex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ArrayBlockingQueue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ChiBlastSurfaceView.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inputQueue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inputQueue.isEmpty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input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inputQueue.take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EVENT_TYPE_KEY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processKeyEvent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(input);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InputObject.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EVENT_TYPE_TOUCH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processMotionEvent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(input);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input.returnToPool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InterruptedException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Log.e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(TAG,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e.getMessage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(), e);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20126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And in the </a:t>
            </a:r>
            <a:r>
              <a:rPr lang="en-US" dirty="0" err="1">
                <a:solidFill>
                  <a:srgbClr val="FFC000"/>
                </a:solidFill>
              </a:rPr>
              <a:t>SurfaceView.Thread</a:t>
            </a:r>
            <a:r>
              <a:rPr lang="en-US" dirty="0">
                <a:solidFill>
                  <a:srgbClr val="FFC000"/>
                </a:solidFill>
              </a:rPr>
              <a:t>: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59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object creation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56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object creation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3001888"/>
          </a:xfrm>
        </p:spPr>
        <p:txBody>
          <a:bodyPr>
            <a:normAutofit/>
          </a:bodyPr>
          <a:lstStyle/>
          <a:p>
            <a:r>
              <a:rPr lang="nl-NL" dirty="0"/>
              <a:t>Just don’t do it.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53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object creation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3001888"/>
          </a:xfrm>
        </p:spPr>
        <p:txBody>
          <a:bodyPr>
            <a:normAutofit/>
          </a:bodyPr>
          <a:lstStyle/>
          <a:p>
            <a:r>
              <a:rPr lang="nl-NL" dirty="0"/>
              <a:t>Or do it up front.</a:t>
            </a:r>
          </a:p>
          <a:p>
            <a:endParaRPr lang="nl-NL" dirty="0"/>
          </a:p>
          <a:p>
            <a:r>
              <a:rPr lang="nl-NL" dirty="0"/>
              <a:t>No matter how odd that sometimes may seem.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we’ll cover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SurfaceViews: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Why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When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What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How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Hard earned lessons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57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scaling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3001888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Two types of scaling: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Realtime whole view SV scaling only works from Android 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Fixed scaling (as done in Unreal Tournament 3)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31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scaling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536" y="2285197"/>
            <a:ext cx="842493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surfaceChanged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SurfaceHolder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holder,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format,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width,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height)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thread.setSurfaceSize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(width, height);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mCanvasWidth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!= width)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)(width*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0.75f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=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)(height*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putMono" panose="02000509020000090004" pitchFamily="49" charset="0"/>
              </a:rPr>
              <a:t>0.75f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!= height)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yRatio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/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)height);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xRatio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/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)width);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holder.setFixedSize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.setSurfaceSize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scaledHeight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20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drawing, bitmaps and other dirty things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45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Tips: drawing, bitmaps and other dirty things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492896"/>
            <a:ext cx="8928992" cy="3001888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In SurfaceView.Thread doDraw():</a:t>
            </a:r>
          </a:p>
          <a:p>
            <a:pPr algn="l"/>
            <a:endParaRPr lang="nl-NL" sz="3600" dirty="0"/>
          </a:p>
          <a:p>
            <a:pPr algn="l"/>
            <a:r>
              <a:rPr lang="nl-NL" sz="3600" dirty="0"/>
              <a:t>canvas.drawBitmap(mBackgroundImage, 				null, fullscreenRect, mPicPaint);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429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Q&amp;A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Thank you!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3568" y="1586657"/>
            <a:ext cx="7772400" cy="4052143"/>
          </a:xfrm>
        </p:spPr>
        <p:txBody>
          <a:bodyPr/>
          <a:lstStyle/>
          <a:p>
            <a:r>
              <a:rPr lang="nl-NL" dirty="0"/>
              <a:t>Maarten Edgar</a:t>
            </a:r>
          </a:p>
          <a:p>
            <a:r>
              <a:rPr lang="nl-NL" dirty="0">
                <a:hlinkClick r:id="rId3"/>
              </a:rPr>
              <a:t>lifeboatsoft@gmail.com</a:t>
            </a:r>
            <a:endParaRPr lang="nl-NL" dirty="0"/>
          </a:p>
          <a:p>
            <a:endParaRPr lang="nl-NL" sz="2400" dirty="0"/>
          </a:p>
          <a:p>
            <a:pPr algn="l"/>
            <a:r>
              <a:rPr lang="nl-NL" sz="2400" dirty="0"/>
              <a:t>Resources:</a:t>
            </a:r>
          </a:p>
          <a:p>
            <a:pPr algn="l"/>
            <a:r>
              <a:rPr lang="nl-NL" sz="2000" dirty="0">
                <a:hlinkClick r:id="rId4"/>
              </a:rPr>
              <a:t>https://source.android.com/devices/graphics/architecture.html</a:t>
            </a:r>
            <a:endParaRPr lang="nl-NL" sz="2000" dirty="0"/>
          </a:p>
          <a:p>
            <a:pPr algn="l"/>
            <a:r>
              <a:rPr lang="nl-NL" sz="2000" dirty="0">
                <a:hlinkClick r:id="rId5"/>
              </a:rPr>
              <a:t>https://github.com/google/grafika</a:t>
            </a:r>
            <a:endParaRPr lang="nl-NL" sz="2000" dirty="0"/>
          </a:p>
          <a:p>
            <a:pPr algn="l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3375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87778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Why use a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r>
              <a:rPr lang="en-US" dirty="0">
                <a:solidFill>
                  <a:srgbClr val="FFC000"/>
                </a:solidFill>
              </a:rPr>
              <a:t>?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222577"/>
            <a:ext cx="2592288" cy="774375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SurfaceView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799360" y="2611098"/>
            <a:ext cx="2592288" cy="77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/>
              <a:t>GL_SurfaceView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92914" y="3385473"/>
            <a:ext cx="2592288" cy="77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/>
              <a:t>TextureView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707904" y="3983375"/>
            <a:ext cx="2592288" cy="77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/>
              <a:t>SurfaceTexture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977480" y="4797152"/>
            <a:ext cx="2592288" cy="77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928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is a </a:t>
            </a:r>
            <a:r>
              <a:rPr lang="en-US" dirty="0" err="1">
                <a:solidFill>
                  <a:srgbClr val="FFC000"/>
                </a:solidFill>
              </a:rPr>
              <a:t>SurfaceView</a:t>
            </a:r>
            <a:r>
              <a:rPr lang="en-US" dirty="0">
                <a:solidFill>
                  <a:srgbClr val="FFC000"/>
                </a:solidFill>
              </a:rPr>
              <a:t>?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nl-NL" dirty="0"/>
              <a:t>A View which gives you access to a Surface using .getHolder(), which is drawn on a seperate thread and is double/triple buffered behind the scenes.</a:t>
            </a:r>
          </a:p>
          <a:p>
            <a:pPr algn="l"/>
            <a:endParaRPr lang="nl-NL" dirty="0"/>
          </a:p>
          <a:p>
            <a:pPr algn="l"/>
            <a:r>
              <a:rPr lang="nl-NL" dirty="0"/>
              <a:t>It cuts holes and displays underneath the window it is in.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1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How to use it: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408200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Setup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Threads vs Runnables and other control mechanisms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UI communication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Tips</a:t>
            </a: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2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Setup</a:t>
            </a:r>
            <a:endParaRPr lang="nl-NL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728792" cy="30018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Activity/View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/>
              <a:t>SurfaceView and its Thread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5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Setup: Activity and View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1026" name="Picture 2" descr="G:\My Documents\Eclipse\Glass\CamStream\assets\www\images\spy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93296"/>
            <a:ext cx="4775201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504" y="1663939"/>
            <a:ext cx="885698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set flags as</a:t>
            </a:r>
            <a:r>
              <a:rPr kumimoji="0" lang="en-US" altLang="en-US" sz="1400" b="0" i="1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needed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getWindow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setFormat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(PixelFormat.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RGBA_8888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InputMono" panose="020005090200000900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.setVolumeControlStream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AudioManager.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STREAM_MUSIC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activity_game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// get handles to the View from XML, and its Thread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mCSurfaceView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MySurfaceView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surfaceview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setSurfaceType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View.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LAYER_TYPE_SOFTWARE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mSurfaceViewThread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InputMono" panose="02000509020000090004" pitchFamily="49" charset="0"/>
              </a:rPr>
              <a:t>mSurfaceView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.getThread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createInputObjectPool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putMono" panose="020005090200000900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8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456</Words>
  <Application>Microsoft Office PowerPoint</Application>
  <PresentationFormat>On-screen Show (4:3)</PresentationFormat>
  <Paragraphs>129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InputMono</vt:lpstr>
      <vt:lpstr>Office Theme</vt:lpstr>
      <vt:lpstr> Tricks to Making a Realtime SurfaceView  Actually Perform in Realtime </vt:lpstr>
      <vt:lpstr>Hello, my name is …</vt:lpstr>
      <vt:lpstr>Hello, my name is …</vt:lpstr>
      <vt:lpstr>What we’ll cover</vt:lpstr>
      <vt:lpstr>Why use a SurfaceView?</vt:lpstr>
      <vt:lpstr>What is a SurfaceView?</vt:lpstr>
      <vt:lpstr>How to use it:</vt:lpstr>
      <vt:lpstr>Setup</vt:lpstr>
      <vt:lpstr>Setup: Activity and View</vt:lpstr>
      <vt:lpstr>Your SurfaceView class</vt:lpstr>
      <vt:lpstr>Your SurfaceView callbacks 1/3</vt:lpstr>
      <vt:lpstr>Your SurfaceView callbacks 2/3</vt:lpstr>
      <vt:lpstr>Your SurfaceView callbacks 3/3</vt:lpstr>
      <vt:lpstr>Setup: driving the SurfaceView</vt:lpstr>
      <vt:lpstr>Setup: Thread</vt:lpstr>
      <vt:lpstr>Setup: Thread</vt:lpstr>
      <vt:lpstr>The Thread and your Activity</vt:lpstr>
      <vt:lpstr>The Thread and your Activity</vt:lpstr>
      <vt:lpstr>The Thread and your Activity</vt:lpstr>
      <vt:lpstr>The Thread and your Activity</vt:lpstr>
      <vt:lpstr>The main loop</vt:lpstr>
      <vt:lpstr>The main loop 1/3</vt:lpstr>
      <vt:lpstr>The main loop 2/3</vt:lpstr>
      <vt:lpstr>The main loop 3/3</vt:lpstr>
      <vt:lpstr>UI Communication</vt:lpstr>
      <vt:lpstr>PowerPoint Presentation</vt:lpstr>
      <vt:lpstr>Setup: Cleanup</vt:lpstr>
      <vt:lpstr>Tips</vt:lpstr>
      <vt:lpstr>Tips: input buffer in SVActivity</vt:lpstr>
      <vt:lpstr>InputObject 1/5</vt:lpstr>
      <vt:lpstr>InputObject 2/5</vt:lpstr>
      <vt:lpstr>InputObject 3/5</vt:lpstr>
      <vt:lpstr>InputObject 4/5</vt:lpstr>
      <vt:lpstr>InputObject 5/5</vt:lpstr>
      <vt:lpstr>Back to the activity:</vt:lpstr>
      <vt:lpstr>And in the SurfaceView.Thread:</vt:lpstr>
      <vt:lpstr>Tips: object creation</vt:lpstr>
      <vt:lpstr>Tips: object creation</vt:lpstr>
      <vt:lpstr>Tips: object creation</vt:lpstr>
      <vt:lpstr>Tips: scaling</vt:lpstr>
      <vt:lpstr>Tips: scaling</vt:lpstr>
      <vt:lpstr>Tips: drawing, bitmaps and other dirty things</vt:lpstr>
      <vt:lpstr>Tips: drawing, bitmaps and other dirty things</vt:lpstr>
      <vt:lpstr>Q&amp;A</vt:lpstr>
      <vt:lpstr>Thank you!</vt:lpstr>
    </vt:vector>
  </TitlesOfParts>
  <Company>LifeBoatSoft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Edgar</dc:creator>
  <cp:lastModifiedBy>Maarten Edgar</cp:lastModifiedBy>
  <cp:revision>45</cp:revision>
  <dcterms:created xsi:type="dcterms:W3CDTF">2014-07-25T00:05:25Z</dcterms:created>
  <dcterms:modified xsi:type="dcterms:W3CDTF">2016-08-19T16:08:48Z</dcterms:modified>
</cp:coreProperties>
</file>