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37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73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5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7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2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3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16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7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0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DDCC-F66A-41C2-90A0-674AB0E8A66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8A91-E862-4D9B-B149-4BECB52F28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901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ua/kzot/part-2/article-22" TargetMode="External"/><Relationship Id="rId2" Type="http://schemas.openxmlformats.org/officeDocument/2006/relationships/hyperlink" Target="https://jobs.ua/kzot/part-2/article-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obs.ua/kzot/part-2/article-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ua/kzot/part-2/article-17" TargetMode="External"/><Relationship Id="rId2" Type="http://schemas.openxmlformats.org/officeDocument/2006/relationships/hyperlink" Target="https://jobs.ua/kzot/part-2/article-18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jobs.ua/kzot/part-2/article-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jobs.ua/kzot/part-2/article-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468FD-26F4-E3AA-A500-A3975A43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0587"/>
            <a:ext cx="8967831" cy="1661020"/>
          </a:xfrm>
        </p:spPr>
        <p:txBody>
          <a:bodyPr/>
          <a:lstStyle/>
          <a:p>
            <a:r>
              <a:rPr lang="uk-UA" b="1" dirty="0">
                <a:solidFill>
                  <a:srgbClr val="FFFF00"/>
                </a:solidFill>
              </a:rPr>
              <a:t>Тема презентації: </a:t>
            </a:r>
            <a:br>
              <a:rPr lang="uk-UA" b="1" dirty="0">
                <a:solidFill>
                  <a:srgbClr val="FFFF00"/>
                </a:solidFill>
              </a:rPr>
            </a:br>
            <a:r>
              <a:rPr lang="ru-RU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«</a:t>
            </a:r>
            <a:r>
              <a:rPr lang="ru-RU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Колективний</a:t>
            </a:r>
            <a:r>
              <a:rPr lang="ru-RU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договір</a:t>
            </a:r>
            <a:r>
              <a:rPr lang="ru-RU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»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9B0C5-1F3F-5B8F-1793-F22A04F08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2800" i="1" u="sng" dirty="0">
                <a:solidFill>
                  <a:srgbClr val="002060"/>
                </a:solidFill>
              </a:rPr>
              <a:t>Студент 408-ІПЗ Шевченко Анатолій</a:t>
            </a:r>
            <a:endParaRPr lang="ru-RU" sz="2800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4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7E60A9-3ABA-91FD-465C-077DB2F04FF0}"/>
              </a:ext>
            </a:extLst>
          </p:cNvPr>
          <p:cNvSpPr txBox="1">
            <a:spLocks/>
          </p:cNvSpPr>
          <p:nvPr/>
        </p:nvSpPr>
        <p:spPr>
          <a:xfrm>
            <a:off x="292608" y="932688"/>
            <a:ext cx="11237976" cy="3877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ru-RU" sz="2800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Стаття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hlinkClick r:id="rId2"/>
              </a:rPr>
              <a:t> 19. Контроль за </a:t>
            </a:r>
            <a:r>
              <a:rPr lang="ru-RU" sz="2800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виконанням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hlinkClick r:id="rId2"/>
              </a:rPr>
              <a:t> </a:t>
            </a:r>
            <a:r>
              <a:rPr lang="ru-RU" sz="2800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колективного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hlinkClick r:id="rId2"/>
              </a:rPr>
              <a:t> договору</a:t>
            </a:r>
            <a:endParaRPr lang="ru-RU" sz="2800" b="1" i="0" u="none" strike="noStrike" dirty="0">
              <a:solidFill>
                <a:srgbClr val="4285F4"/>
              </a:solidFill>
              <a:effectLst/>
            </a:endParaRPr>
          </a:p>
          <a:p>
            <a:pPr algn="l" fontAlgn="base"/>
            <a:endParaRPr lang="ru-RU" sz="2800" b="0" i="0" dirty="0">
              <a:solidFill>
                <a:srgbClr val="555555"/>
              </a:solidFill>
              <a:effectLst/>
              <a:latin typeface="+mn-lt"/>
            </a:endParaRPr>
          </a:p>
          <a:p>
            <a:pPr algn="l" fontAlgn="base"/>
            <a:endParaRPr lang="ru-RU" sz="2800" dirty="0">
              <a:solidFill>
                <a:srgbClr val="555555"/>
              </a:solidFill>
              <a:latin typeface="+mn-lt"/>
            </a:endParaRPr>
          </a:p>
          <a:p>
            <a:pPr algn="l" fontAlgn="base"/>
            <a:endParaRPr lang="ru-RU" sz="2800" b="0" i="0" dirty="0">
              <a:solidFill>
                <a:srgbClr val="555555"/>
              </a:solidFill>
              <a:effectLst/>
              <a:latin typeface="+mn-lt"/>
            </a:endParaRPr>
          </a:p>
          <a:p>
            <a:pPr algn="l" fontAlgn="base"/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Контроль за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виконанням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колективного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договору проводиться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безпосередньо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сторонами,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якi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його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уклали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, у порядку,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визначеному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цим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колективним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договором.</a:t>
            </a:r>
            <a:b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</a:br>
            <a:b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</a:b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Якщо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власник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або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уповноважений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ним орган (особа) порушив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умови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колективного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договору,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профспiлки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,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що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його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уклали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,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мають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право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надсилати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власнику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або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уповноваженому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ним органу (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особi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)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подання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про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усунення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цих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порушень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, яке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розглядається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у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тижневий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строк. У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разi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вiдмови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усунути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порушення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або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недосягнення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згоди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у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зазначений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строк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профспiлки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мають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право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оскаржити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неправомiрнi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дiї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або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бездiяльнiсть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посадових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  <a:latin typeface="+mn-lt"/>
              </a:rPr>
              <a:t>осiб</a:t>
            </a:r>
            <a:r>
              <a:rPr lang="ru-RU" sz="2800" b="0" i="0" dirty="0">
                <a:solidFill>
                  <a:srgbClr val="FF0000"/>
                </a:solidFill>
                <a:effectLst/>
                <a:latin typeface="+mn-lt"/>
              </a:rPr>
              <a:t> до суду.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91BA9-FC6F-AF35-2F86-EAD63AB54424}"/>
              </a:ext>
            </a:extLst>
          </p:cNvPr>
          <p:cNvSpPr txBox="1"/>
          <p:nvPr/>
        </p:nvSpPr>
        <p:spPr>
          <a:xfrm>
            <a:off x="420624" y="4910757"/>
            <a:ext cx="1189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800" b="1" i="0" u="none" strike="noStrike" dirty="0" err="1">
                <a:solidFill>
                  <a:srgbClr val="4285F4"/>
                </a:solidFill>
                <a:effectLst/>
                <a:latin typeface="+mj-lt"/>
                <a:hlinkClick r:id="rId3"/>
              </a:rPr>
              <a:t>Стаття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latin typeface="+mj-lt"/>
                <a:hlinkClick r:id="rId3"/>
              </a:rPr>
              <a:t> 20. </a:t>
            </a:r>
            <a:r>
              <a:rPr lang="ru-RU" sz="2800" b="1" i="0" u="none" strike="noStrike" dirty="0" err="1">
                <a:solidFill>
                  <a:srgbClr val="4285F4"/>
                </a:solidFill>
                <a:effectLst/>
                <a:latin typeface="+mj-lt"/>
                <a:hlinkClick r:id="rId3"/>
              </a:rPr>
              <a:t>Звiти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latin typeface="+mj-lt"/>
                <a:hlinkClick r:id="rId3"/>
              </a:rPr>
              <a:t> про </a:t>
            </a:r>
            <a:r>
              <a:rPr lang="ru-RU" sz="2800" b="1" i="0" u="none" strike="noStrike" dirty="0" err="1">
                <a:solidFill>
                  <a:srgbClr val="4285F4"/>
                </a:solidFill>
                <a:effectLst/>
                <a:latin typeface="+mj-lt"/>
                <a:hlinkClick r:id="rId3"/>
              </a:rPr>
              <a:t>виконання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latin typeface="+mj-lt"/>
                <a:hlinkClick r:id="rId3"/>
              </a:rPr>
              <a:t> </a:t>
            </a:r>
            <a:r>
              <a:rPr lang="ru-RU" sz="2800" b="1" i="0" u="none" strike="noStrike" dirty="0" err="1">
                <a:solidFill>
                  <a:srgbClr val="4285F4"/>
                </a:solidFill>
                <a:effectLst/>
                <a:latin typeface="+mj-lt"/>
                <a:hlinkClick r:id="rId3"/>
              </a:rPr>
              <a:t>колективного</a:t>
            </a:r>
            <a:r>
              <a:rPr lang="ru-RU" sz="2800" b="1" i="0" u="none" strike="noStrike" dirty="0">
                <a:solidFill>
                  <a:srgbClr val="4285F4"/>
                </a:solidFill>
                <a:effectLst/>
                <a:latin typeface="+mj-lt"/>
                <a:hlinkClick r:id="rId3"/>
              </a:rPr>
              <a:t> договору</a:t>
            </a:r>
            <a:endParaRPr lang="ru-RU" sz="2800" b="1" i="0" u="none" strike="noStrike" dirty="0">
              <a:solidFill>
                <a:srgbClr val="4285F4"/>
              </a:solidFill>
              <a:effectLst/>
              <a:latin typeface="+mj-lt"/>
            </a:endParaRPr>
          </a:p>
          <a:p>
            <a:pPr algn="l" fontAlgn="base"/>
            <a:endParaRPr lang="ru-RU" sz="2800" b="1" i="0" u="none" strike="noStrike" dirty="0">
              <a:solidFill>
                <a:srgbClr val="4285F4"/>
              </a:solidFill>
              <a:effectLst/>
              <a:latin typeface="+mj-lt"/>
            </a:endParaRPr>
          </a:p>
          <a:p>
            <a:pPr algn="l" fontAlgn="base"/>
            <a:r>
              <a:rPr lang="ru-RU" sz="2800" b="1" i="0" u="none" strike="noStrike" dirty="0">
                <a:solidFill>
                  <a:srgbClr val="4285F4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Сторони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якi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пiдписали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колективний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договiр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щорiчно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в строки,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передбаченi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колективним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договором,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звiтують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про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його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виконання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4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88EA199-A72E-E8D0-EF83-34AC93E6183A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12192000" cy="4564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uk-UA" sz="8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 мене на цьому все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uk-UA" sz="8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Дякую за увагу!</a:t>
            </a:r>
            <a:endParaRPr lang="ru-RU" sz="8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26376-9CFB-0C76-0954-6DEE9C82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1944686"/>
            <a:ext cx="6339840" cy="3592467"/>
          </a:xfrm>
        </p:spPr>
        <p:txBody>
          <a:bodyPr>
            <a:noAutofit/>
          </a:bodyPr>
          <a:lstStyle/>
          <a:p>
            <a:r>
              <a:rPr lang="ru-RU" sz="2800" dirty="0" err="1">
                <a:latin typeface="+mn-lt"/>
              </a:rPr>
              <a:t>укладається</a:t>
            </a:r>
            <a:r>
              <a:rPr lang="ru-RU" sz="2800" dirty="0">
                <a:latin typeface="+mn-lt"/>
              </a:rPr>
              <a:t> на основ</a:t>
            </a:r>
            <a:r>
              <a:rPr lang="en-US" sz="2800" dirty="0" err="1">
                <a:latin typeface="+mn-lt"/>
              </a:rPr>
              <a:t>i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чинного </a:t>
            </a:r>
            <a:r>
              <a:rPr lang="ru-RU" sz="2800" dirty="0" err="1">
                <a:latin typeface="+mn-lt"/>
              </a:rPr>
              <a:t>законодавства</a:t>
            </a:r>
            <a:r>
              <a:rPr lang="ru-RU" sz="2800" dirty="0">
                <a:latin typeface="+mn-lt"/>
              </a:rPr>
              <a:t>, </a:t>
            </a:r>
            <a:r>
              <a:rPr lang="ru-RU" sz="2800" dirty="0" err="1">
                <a:latin typeface="+mn-lt"/>
              </a:rPr>
              <a:t>прийнятих</a:t>
            </a:r>
            <a:r>
              <a:rPr lang="ru-RU" sz="2800" dirty="0">
                <a:latin typeface="+mn-lt"/>
              </a:rPr>
              <a:t> сторонами </a:t>
            </a:r>
            <a:r>
              <a:rPr lang="ru-RU" sz="2800" dirty="0" err="1">
                <a:latin typeface="+mn-lt"/>
              </a:rPr>
              <a:t>зобов'язань</a:t>
            </a:r>
            <a:r>
              <a:rPr lang="ru-RU" sz="2800" dirty="0">
                <a:latin typeface="+mn-lt"/>
              </a:rPr>
              <a:t> з метою </a:t>
            </a:r>
            <a:r>
              <a:rPr lang="ru-RU" sz="2800" dirty="0" err="1">
                <a:latin typeface="+mn-lt"/>
              </a:rPr>
              <a:t>регулювання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виробничих</a:t>
            </a:r>
            <a:r>
              <a:rPr lang="ru-RU" sz="2800" dirty="0">
                <a:latin typeface="+mn-lt"/>
              </a:rPr>
              <a:t>, </a:t>
            </a:r>
            <a:r>
              <a:rPr lang="ru-RU" sz="2800" dirty="0" err="1">
                <a:latin typeface="+mn-lt"/>
              </a:rPr>
              <a:t>трудових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соц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 err="1">
                <a:latin typeface="+mn-lt"/>
              </a:rPr>
              <a:t>ально-економ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 err="1">
                <a:latin typeface="+mn-lt"/>
              </a:rPr>
              <a:t>чних</a:t>
            </a:r>
            <a:r>
              <a:rPr lang="ru-RU" sz="2800" dirty="0">
                <a:latin typeface="+mn-lt"/>
              </a:rPr>
              <a:t> в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 err="1">
                <a:latin typeface="+mn-lt"/>
              </a:rPr>
              <a:t>дносин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узгодження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 err="1">
                <a:latin typeface="+mn-lt"/>
              </a:rPr>
              <a:t>нтерес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>
                <a:latin typeface="+mn-lt"/>
              </a:rPr>
              <a:t>в трудящих, </a:t>
            </a:r>
            <a:r>
              <a:rPr lang="ru-RU" sz="2800" dirty="0" err="1">
                <a:latin typeface="+mn-lt"/>
              </a:rPr>
              <a:t>власник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>
                <a:latin typeface="+mn-lt"/>
              </a:rPr>
              <a:t>в та </a:t>
            </a:r>
            <a:r>
              <a:rPr lang="ru-RU" sz="2800" dirty="0" err="1">
                <a:latin typeface="+mn-lt"/>
              </a:rPr>
              <a:t>уповноважених</a:t>
            </a:r>
            <a:r>
              <a:rPr lang="ru-RU" sz="2800" dirty="0">
                <a:latin typeface="+mn-lt"/>
              </a:rPr>
              <a:t> ними орган</a:t>
            </a:r>
            <a:r>
              <a:rPr lang="en-US" sz="2800" dirty="0" err="1">
                <a:latin typeface="+mn-lt"/>
              </a:rPr>
              <a:t>i</a:t>
            </a:r>
            <a:r>
              <a:rPr lang="ru-RU" sz="2800" dirty="0">
                <a:latin typeface="+mn-lt"/>
              </a:rPr>
              <a:t>в.</a:t>
            </a:r>
            <a:endParaRPr lang="ru-RU" sz="2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8FD698-2F1A-7C5D-CCC2-D80C6E692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2" y="2094061"/>
            <a:ext cx="5605297" cy="3208419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BFD5CAF-7AAD-030E-E6D2-6B0F10174A93}"/>
              </a:ext>
            </a:extLst>
          </p:cNvPr>
          <p:cNvSpPr txBox="1">
            <a:spLocks/>
          </p:cNvSpPr>
          <p:nvPr/>
        </p:nvSpPr>
        <p:spPr>
          <a:xfrm>
            <a:off x="0" y="602582"/>
            <a:ext cx="11164824" cy="1436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500" b="1" dirty="0">
                <a:solidFill>
                  <a:srgbClr val="FFFF00"/>
                </a:solidFill>
              </a:rPr>
              <a:t>Згідно статті десятої, глави другої Кодексу законів про працю України, </a:t>
            </a:r>
            <a:r>
              <a:rPr lang="ru-RU" sz="3500" b="1" dirty="0" err="1">
                <a:solidFill>
                  <a:srgbClr val="FFFF00"/>
                </a:solidFill>
              </a:rPr>
              <a:t>Колективний</a:t>
            </a:r>
            <a:r>
              <a:rPr lang="ru-RU" sz="3500" b="1" dirty="0">
                <a:solidFill>
                  <a:srgbClr val="FFFF00"/>
                </a:solidFill>
              </a:rPr>
              <a:t> догов</a:t>
            </a:r>
            <a:r>
              <a:rPr lang="en-US" sz="3500" b="1" dirty="0" err="1">
                <a:solidFill>
                  <a:srgbClr val="FFFF00"/>
                </a:solidFill>
              </a:rPr>
              <a:t>i</a:t>
            </a:r>
            <a:r>
              <a:rPr lang="ru-RU" sz="3500" b="1" dirty="0">
                <a:solidFill>
                  <a:srgbClr val="FFFF00"/>
                </a:solidFill>
              </a:rPr>
              <a:t>р</a:t>
            </a:r>
            <a:r>
              <a:rPr lang="uk-UA" sz="3500" b="1" dirty="0">
                <a:solidFill>
                  <a:srgbClr val="FFFF00"/>
                </a:solidFill>
              </a:rPr>
              <a:t> </a:t>
            </a:r>
            <a:endParaRPr lang="ru-RU" sz="3500" b="1" dirty="0">
              <a:solidFill>
                <a:srgbClr val="FFFF00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7670DF-6B49-2C9C-DCCC-3E8DD54B3BBA}"/>
              </a:ext>
            </a:extLst>
          </p:cNvPr>
          <p:cNvSpPr txBox="1">
            <a:spLocks/>
          </p:cNvSpPr>
          <p:nvPr/>
        </p:nvSpPr>
        <p:spPr>
          <a:xfrm>
            <a:off x="174960" y="5554519"/>
            <a:ext cx="11842080" cy="1436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i="0" dirty="0" err="1">
                <a:solidFill>
                  <a:schemeClr val="bg1"/>
                </a:solidFill>
                <a:effectLst/>
                <a:latin typeface="+mn-lt"/>
              </a:rPr>
              <a:t>Його</a:t>
            </a:r>
            <a:r>
              <a:rPr lang="ru-RU" sz="2400" b="1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1" i="0" dirty="0" err="1">
                <a:solidFill>
                  <a:schemeClr val="bg1"/>
                </a:solidFill>
                <a:effectLst/>
                <a:latin typeface="+mn-lt"/>
              </a:rPr>
              <a:t>основна</a:t>
            </a:r>
            <a:r>
              <a:rPr lang="ru-RU" sz="2400" b="1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1" i="0" dirty="0" err="1">
                <a:solidFill>
                  <a:schemeClr val="bg1"/>
                </a:solidFill>
                <a:effectLst/>
                <a:latin typeface="+mn-lt"/>
              </a:rPr>
              <a:t>ціль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 -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урегулювання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виробничих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трудових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і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соціально-економічних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відносин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, а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також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узгодження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інтересів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трудящих,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власників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та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уповноважених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 ними </a:t>
            </a:r>
            <a:r>
              <a:rPr lang="ru-RU" sz="2400" b="0" i="0" dirty="0" err="1">
                <a:solidFill>
                  <a:schemeClr val="bg1"/>
                </a:solidFill>
                <a:effectLst/>
                <a:latin typeface="+mn-lt"/>
              </a:rPr>
              <a:t>органів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ru-RU" sz="4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67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C47DF-5849-50DF-651B-FE5480DD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753228"/>
            <a:ext cx="10387584" cy="1080938"/>
          </a:xfrm>
        </p:spPr>
        <p:txBody>
          <a:bodyPr/>
          <a:lstStyle/>
          <a:p>
            <a:r>
              <a:rPr lang="uk-UA" b="1" dirty="0">
                <a:solidFill>
                  <a:srgbClr val="FFFF00"/>
                </a:solidFill>
              </a:rPr>
              <a:t>Стаття 11 – Сфера укладання </a:t>
            </a:r>
            <a:r>
              <a:rPr lang="uk-UA" b="1" dirty="0" err="1">
                <a:solidFill>
                  <a:srgbClr val="FFFF00"/>
                </a:solidFill>
              </a:rPr>
              <a:t>кол</a:t>
            </a:r>
            <a:r>
              <a:rPr lang="uk-UA" b="1" dirty="0">
                <a:solidFill>
                  <a:srgbClr val="FFFF00"/>
                </a:solidFill>
              </a:rPr>
              <a:t>. договорів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F3AE2-C873-1626-4F2A-36D245FF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 err="1">
                <a:solidFill>
                  <a:srgbClr val="FF0000"/>
                </a:solidFill>
                <a:effectLst/>
              </a:rPr>
              <a:t>Колективний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догов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р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укладається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на п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дприємствах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в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установах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орган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зац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ях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незалежно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в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д форм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власност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господарювання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як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використовують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найману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працю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мають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права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юридичної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особи.</a:t>
            </a:r>
            <a:br>
              <a:rPr lang="ru-RU" sz="2800" dirty="0">
                <a:solidFill>
                  <a:srgbClr val="FF0000"/>
                </a:solidFill>
              </a:rPr>
            </a:br>
            <a:br>
              <a:rPr lang="ru-RU" sz="2800" dirty="0">
                <a:solidFill>
                  <a:srgbClr val="FF0000"/>
                </a:solidFill>
              </a:rPr>
            </a:br>
            <a:r>
              <a:rPr lang="ru-RU" sz="2800" b="0" i="0" dirty="0" err="1">
                <a:solidFill>
                  <a:srgbClr val="FF0000"/>
                </a:solidFill>
                <a:effectLst/>
              </a:rPr>
              <a:t>Колективний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догов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р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може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укладатися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в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структурних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п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дрозд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лах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п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дприємства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, установи, орган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зац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ї в межах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компетенц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ї </a:t>
            </a:r>
            <a:r>
              <a:rPr lang="ru-RU" sz="2800" b="0" i="0" dirty="0" err="1">
                <a:solidFill>
                  <a:srgbClr val="FF0000"/>
                </a:solidFill>
                <a:effectLst/>
              </a:rPr>
              <a:t>цих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 п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дрозд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л</a:t>
            </a:r>
            <a:r>
              <a:rPr lang="en-US" sz="2800" b="0" i="0" dirty="0" err="1">
                <a:solidFill>
                  <a:srgbClr val="FF000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FF0000"/>
                </a:solidFill>
                <a:effectLst/>
              </a:rPr>
              <a:t>в.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68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1415-B0E9-5453-60D4-5A738086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16068"/>
            <a:ext cx="11558017" cy="1080938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FFFF00"/>
                </a:solidFill>
              </a:rPr>
              <a:t>12. Сторони колективного договору</a:t>
            </a:r>
            <a:endParaRPr lang="ru-RU" b="1" dirty="0">
              <a:solidFill>
                <a:srgbClr val="FFFF00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94DDA8-A665-AAB7-36AD-73DDDFF6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71" y="1787325"/>
            <a:ext cx="4796609" cy="3598863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7E2A2E-4297-E373-536B-1F240472DA18}"/>
              </a:ext>
            </a:extLst>
          </p:cNvPr>
          <p:cNvSpPr txBox="1">
            <a:spLocks/>
          </p:cNvSpPr>
          <p:nvPr/>
        </p:nvSpPr>
        <p:spPr>
          <a:xfrm>
            <a:off x="0" y="5386188"/>
            <a:ext cx="12192000" cy="1471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Колективний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договiр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укладається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мiж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власником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або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уповноваженим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ним органом (особою), з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однiєї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сторони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, i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первинними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профспiлковими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органiзацiями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,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якi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дiють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вiдповiдно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до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своїх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статутiв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, а у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разi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їх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вiдсутностi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-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представниками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,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вiльно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обраними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на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загальних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зборах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найманих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працiвникiв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або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уповноважених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ними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органiв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, з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другої</a:t>
            </a:r>
            <a:r>
              <a:rPr lang="ru-RU" b="0" i="0" dirty="0">
                <a:solidFill>
                  <a:srgbClr val="002060"/>
                </a:solidFill>
                <a:effectLst/>
                <a:latin typeface="+mn-lt"/>
              </a:rPr>
              <a:t>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+mn-lt"/>
              </a:rPr>
              <a:t>сторони</a:t>
            </a:r>
            <a:endParaRPr lang="ru-RU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4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EE2D0-28CD-D20E-9A9C-5FAA70CC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2194560"/>
            <a:ext cx="11996928" cy="4974337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змiни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органiзацiї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виробництва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продуктивної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зайнятостi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нормування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 оплати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форм,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розмiрiв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заробiтної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плати та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iнших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видiв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трудових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виплат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(доплат, надбавок,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премiй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iн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.);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гарантiй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компенсацiй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пiльг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участi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трудового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колективу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формуваннi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розподiлi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прибутку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пiдприємства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установи,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органiзацiї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передбачено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статутом);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режиму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тривалостi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робочого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часу i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вiдпочинку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умов i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охорони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житлово-побутового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культурного,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медичного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органiзацiї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оздоровлення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вiдпочинку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працiвникiв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гарантiй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дiяльностi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профспiлкової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iнших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представницьких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органiзацiй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трудящих;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умов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регулювання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фондiв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оплати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мiжквалiфiкацiйних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мiжпосадових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спiввiдношень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оплатi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працi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рівних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прав та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жінок</a:t>
            </a:r>
            <a: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чоловіків</a:t>
            </a:r>
            <a:br>
              <a:rPr lang="ru-RU" sz="18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Колективний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договiр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передбачати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додатковi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порiвняно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чинним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законодавством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угодами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гарантiї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соцiально-побутовi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пiльги</a:t>
            </a: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7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7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C9202EC-0C52-D4B2-9ED1-3F950CFB5BF3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solidFill>
                  <a:srgbClr val="FFFF00"/>
                </a:solidFill>
              </a:rPr>
              <a:t>Стаття 13 – Зміст</a:t>
            </a:r>
            <a:endParaRPr lang="ru-R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C3CEA-248D-6C07-9968-259A72D6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9" y="725796"/>
            <a:ext cx="10872215" cy="1080938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Стаття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14.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Колективнi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переговори,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розробка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i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укладення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колективного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договору,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вiдповiдальнiсть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за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його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Trebuchet MS" panose="020B0603020202020204" pitchFamily="34" charset="0"/>
                <a:hlinkClick r:id="rId2"/>
              </a:rPr>
              <a:t>виконання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022B1-42F2-781C-8C87-D342ED7E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44849"/>
            <a:ext cx="6217920" cy="4411399"/>
          </a:xfrm>
        </p:spPr>
        <p:txBody>
          <a:bodyPr>
            <a:normAutofit/>
          </a:bodyPr>
          <a:lstStyle/>
          <a:p>
            <a:r>
              <a:rPr lang="ru-RU" b="0" i="0" dirty="0" err="1">
                <a:solidFill>
                  <a:srgbClr val="0070C0"/>
                </a:solidFill>
                <a:effectLst/>
              </a:rPr>
              <a:t>Укладенню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договору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передують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колективнi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переговори.</a:t>
            </a:r>
            <a:br>
              <a:rPr lang="ru-RU" dirty="0">
                <a:solidFill>
                  <a:srgbClr val="0070C0"/>
                </a:solidFill>
              </a:rPr>
            </a:br>
            <a:br>
              <a:rPr lang="ru-RU" dirty="0">
                <a:solidFill>
                  <a:srgbClr val="0070C0"/>
                </a:solidFill>
              </a:rPr>
            </a:br>
            <a:r>
              <a:rPr lang="ru-RU" b="0" i="0" dirty="0">
                <a:solidFill>
                  <a:srgbClr val="0070C0"/>
                </a:solidFill>
                <a:effectLst/>
              </a:rPr>
              <a:t>Строки, порядок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ведення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переговорiв</a:t>
            </a:r>
            <a:r>
              <a:rPr lang="ru-RU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вирiшення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розбiжностей</a:t>
            </a:r>
            <a:r>
              <a:rPr lang="ru-RU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що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виникають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пiд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час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їх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ведення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, порядок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розробки</a:t>
            </a:r>
            <a:r>
              <a:rPr lang="ru-RU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укладення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та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внесення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змiн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i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доповнень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до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договору,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вiдповiдальнiсть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за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його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виконання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регулюються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Законом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України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"Про </a:t>
            </a:r>
            <a:r>
              <a:rPr lang="ru-RU" b="0" i="0" dirty="0" err="1">
                <a:solidFill>
                  <a:srgbClr val="0070C0"/>
                </a:solidFill>
                <a:effectLst/>
              </a:rPr>
              <a:t>колективнi</a:t>
            </a:r>
            <a:r>
              <a:rPr lang="ru-RU" b="0" i="0" dirty="0">
                <a:solidFill>
                  <a:srgbClr val="0070C0"/>
                </a:solidFill>
                <a:effectLst/>
              </a:rPr>
              <a:t> договори i угоди" 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7058C002-77E3-6CD1-52A4-7CD0612BE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6" y="2144849"/>
            <a:ext cx="5873574" cy="39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CD0589-4A0D-E6ED-FA28-C202820E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41064"/>
            <a:ext cx="10347344" cy="1477550"/>
          </a:xfrm>
        </p:spPr>
        <p:txBody>
          <a:bodyPr>
            <a:normAutofit/>
          </a:bodyPr>
          <a:lstStyle/>
          <a:p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Стаття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16.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Недiйснiсть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умов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колективного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договору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A51C41-8E3C-CA5A-1AE5-FCBCA5D1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92017"/>
            <a:ext cx="10347344" cy="2209070"/>
          </a:xfrm>
        </p:spPr>
        <p:txBody>
          <a:bodyPr>
            <a:normAutofit/>
          </a:bodyPr>
          <a:lstStyle/>
          <a:p>
            <a:r>
              <a:rPr lang="ru-RU" sz="2800" b="0" i="0" dirty="0" err="1">
                <a:solidFill>
                  <a:srgbClr val="0070C0"/>
                </a:solidFill>
                <a:effectLst/>
              </a:rPr>
              <a:t>Колективн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en-US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договори п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длягають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пов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домн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й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реєстрац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ї м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сцевими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органами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державної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виконавчої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влади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.</a:t>
            </a:r>
            <a:br>
              <a:rPr lang="ru-RU" sz="2800" dirty="0">
                <a:solidFill>
                  <a:srgbClr val="0070C0"/>
                </a:solidFill>
              </a:rPr>
            </a:b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b="0" i="0" dirty="0">
                <a:solidFill>
                  <a:srgbClr val="0070C0"/>
                </a:solidFill>
                <a:effectLst/>
              </a:rPr>
              <a:t>Порядок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реєстрац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ї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колективних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договор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в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визначається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Каб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нетом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М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н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стр</a:t>
            </a:r>
            <a:r>
              <a:rPr lang="en-US" sz="2800" b="0" i="0" dirty="0" err="1">
                <a:solidFill>
                  <a:srgbClr val="0070C0"/>
                </a:solidFill>
                <a:effectLst/>
              </a:rPr>
              <a:t>i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в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України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EAFA67-23AB-3F12-8D25-5AF0BF107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" y="5380450"/>
            <a:ext cx="10396728" cy="1477550"/>
          </a:xfrm>
        </p:spPr>
        <p:txBody>
          <a:bodyPr>
            <a:normAutofit/>
          </a:bodyPr>
          <a:lstStyle/>
          <a:p>
            <a:r>
              <a:rPr lang="ru-RU" sz="2800" b="0" i="0" dirty="0" err="1">
                <a:solidFill>
                  <a:srgbClr val="0070C0"/>
                </a:solidFill>
                <a:effectLst/>
              </a:rPr>
              <a:t>Умови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договору,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що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погiршують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порiвняно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з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чинним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законодавством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i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угодами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 становище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працiвникiв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, є </a:t>
            </a:r>
            <a:r>
              <a:rPr lang="ru-RU" sz="2800" b="0" i="0" dirty="0" err="1">
                <a:solidFill>
                  <a:srgbClr val="0070C0"/>
                </a:solidFill>
                <a:effectLst/>
              </a:rPr>
              <a:t>недiйсними</a:t>
            </a:r>
            <a:r>
              <a:rPr lang="ru-RU" sz="2800" b="0" i="0" dirty="0">
                <a:solidFill>
                  <a:srgbClr val="0070C0"/>
                </a:solidFill>
                <a:effectLst/>
              </a:rPr>
              <a:t>.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17348085-E4A9-571E-D20F-11B963327F03}"/>
              </a:ext>
            </a:extLst>
          </p:cNvPr>
          <p:cNvSpPr txBox="1">
            <a:spLocks/>
          </p:cNvSpPr>
          <p:nvPr/>
        </p:nvSpPr>
        <p:spPr>
          <a:xfrm>
            <a:off x="0" y="675281"/>
            <a:ext cx="10497312" cy="1316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rgbClr val="4285F4"/>
                </a:solidFill>
                <a:hlinkClick r:id="rId3"/>
              </a:rPr>
              <a:t>Стаття</a:t>
            </a:r>
            <a:r>
              <a:rPr lang="ru-RU" b="1" dirty="0">
                <a:solidFill>
                  <a:srgbClr val="4285F4"/>
                </a:solidFill>
                <a:hlinkClick r:id="rId3"/>
              </a:rPr>
              <a:t> 15. </a:t>
            </a:r>
            <a:r>
              <a:rPr lang="ru-RU" sz="3700" b="1" dirty="0" err="1">
                <a:solidFill>
                  <a:srgbClr val="4285F4"/>
                </a:solidFill>
                <a:hlinkClick r:id="rId3"/>
              </a:rPr>
              <a:t>Реєстрацiя</a:t>
            </a:r>
            <a:r>
              <a:rPr lang="ru-RU" b="1" dirty="0">
                <a:solidFill>
                  <a:srgbClr val="4285F4"/>
                </a:solidFill>
                <a:hlinkClick r:id="rId3"/>
              </a:rPr>
              <a:t> </a:t>
            </a:r>
            <a:r>
              <a:rPr lang="ru-RU" b="1" dirty="0" err="1">
                <a:solidFill>
                  <a:srgbClr val="4285F4"/>
                </a:solidFill>
                <a:hlinkClick r:id="rId3"/>
              </a:rPr>
              <a:t>колективного</a:t>
            </a:r>
            <a:r>
              <a:rPr lang="ru-RU" b="1" dirty="0">
                <a:solidFill>
                  <a:srgbClr val="4285F4"/>
                </a:solidFill>
                <a:hlinkClick r:id="rId3"/>
              </a:rPr>
              <a:t> договору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3C009-CC54-B8B7-15EE-AAE4137C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924183" cy="1080938"/>
          </a:xfrm>
        </p:spPr>
        <p:txBody>
          <a:bodyPr/>
          <a:lstStyle/>
          <a:p>
            <a:r>
              <a:rPr lang="ru-RU" b="1" i="0" u="none" strike="noStrike" dirty="0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17. Строк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чинност</a:t>
            </a:r>
            <a:r>
              <a:rPr lang="en-US" b="1" i="0" u="none" strike="noStrike" dirty="0" err="1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i</a:t>
            </a:r>
            <a:r>
              <a:rPr lang="en-US" b="1" i="0" u="none" strike="noStrike" dirty="0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колективного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latin typeface="Helvetica" panose="020B0604020202020204" pitchFamily="34" charset="0"/>
                <a:hlinkClick r:id="rId2"/>
              </a:rPr>
              <a:t> договору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8F34AA-ADC5-7446-5CB5-02AA8D991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16" y="753228"/>
            <a:ext cx="3707003" cy="2466842"/>
          </a:xfr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D9FFFB9F-9982-36F9-3112-56DE63951755}"/>
              </a:ext>
            </a:extLst>
          </p:cNvPr>
          <p:cNvSpPr txBox="1">
            <a:spLocks/>
          </p:cNvSpPr>
          <p:nvPr/>
        </p:nvSpPr>
        <p:spPr>
          <a:xfrm>
            <a:off x="-1" y="1992016"/>
            <a:ext cx="12064619" cy="4865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набирає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чинностi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з дня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його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пiдписання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представниками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сторiн</a:t>
            </a:r>
            <a:endParaRPr lang="ru-RU" sz="1600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r>
              <a:rPr lang="ru-RU" sz="16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з дня,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зазначеного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у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ньому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.</a:t>
            </a:r>
            <a:br>
              <a:rPr lang="ru-RU" sz="1600" dirty="0">
                <a:solidFill>
                  <a:srgbClr val="0070C0"/>
                </a:solidFill>
              </a:rPr>
            </a:br>
            <a:br>
              <a:rPr lang="ru-RU" sz="1600" dirty="0">
                <a:solidFill>
                  <a:srgbClr val="0070C0"/>
                </a:solidFill>
              </a:rPr>
            </a:br>
            <a:r>
              <a:rPr lang="ru-RU" sz="1600" b="0" i="0" dirty="0" err="1">
                <a:solidFill>
                  <a:srgbClr val="0070C0"/>
                </a:solidFill>
                <a:effectLst/>
              </a:rPr>
              <a:t>Пiсля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закiнчення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строку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чинностi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продовжує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дiяти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до того</a:t>
            </a:r>
          </a:p>
          <a:p>
            <a:pPr marL="0" indent="0">
              <a:buNone/>
            </a:pPr>
            <a:r>
              <a:rPr lang="ru-RU" sz="1600" b="0" i="0" dirty="0">
                <a:solidFill>
                  <a:srgbClr val="0070C0"/>
                </a:solidFill>
                <a:effectLst/>
              </a:rPr>
              <a:t> часу,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поки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сторони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не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укладуть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новий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не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переглянуть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чинний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якщо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0070C0"/>
                </a:solidFill>
                <a:effectLst/>
              </a:rPr>
              <a:t>iнше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не </a:t>
            </a:r>
          </a:p>
          <a:p>
            <a:pPr marL="0" indent="0">
              <a:buNone/>
            </a:pPr>
            <a:r>
              <a:rPr lang="ru-RU" sz="1600" b="0" i="0" dirty="0" err="1">
                <a:solidFill>
                  <a:srgbClr val="0070C0"/>
                </a:solidFill>
                <a:effectLst/>
              </a:rPr>
              <a:t>передбачено</a:t>
            </a:r>
            <a:r>
              <a:rPr lang="ru-RU" sz="1600" b="0" i="0" dirty="0">
                <a:solidFill>
                  <a:srgbClr val="0070C0"/>
                </a:solidFill>
                <a:effectLst/>
              </a:rPr>
              <a:t> договором.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0070C0"/>
                </a:solidFill>
              </a:rPr>
            </a:b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зберiгає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чиннiсть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разi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змiни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складу,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структури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найменування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уповноваженого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власником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органу,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вiд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iменi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якого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укладено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цей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.</a:t>
            </a:r>
            <a:br>
              <a:rPr lang="ru-RU" sz="1400" dirty="0">
                <a:solidFill>
                  <a:srgbClr val="0070C0"/>
                </a:solidFill>
              </a:rPr>
            </a:br>
            <a:br>
              <a:rPr lang="ru-RU" sz="1400" dirty="0">
                <a:solidFill>
                  <a:srgbClr val="0070C0"/>
                </a:solidFill>
              </a:rPr>
            </a:br>
            <a:r>
              <a:rPr lang="ru-RU" sz="1400" b="0" i="0" dirty="0">
                <a:solidFill>
                  <a:srgbClr val="0070C0"/>
                </a:solidFill>
                <a:effectLst/>
              </a:rPr>
              <a:t>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разi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реорганiзацiї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зберiгає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чиннiсть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протягом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строку, на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який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його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укладено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може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бути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переглянутий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за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згодою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сторiн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.</a:t>
            </a:r>
            <a:br>
              <a:rPr lang="ru-RU" sz="1400" dirty="0">
                <a:solidFill>
                  <a:srgbClr val="0070C0"/>
                </a:solidFill>
              </a:rPr>
            </a:br>
            <a:br>
              <a:rPr lang="ru-RU" sz="1400" dirty="0">
                <a:solidFill>
                  <a:srgbClr val="0070C0"/>
                </a:solidFill>
              </a:rPr>
            </a:br>
            <a:r>
              <a:rPr lang="ru-RU" sz="1400" b="0" i="0" dirty="0">
                <a:solidFill>
                  <a:srgbClr val="0070C0"/>
                </a:solidFill>
                <a:effectLst/>
              </a:rPr>
              <a:t>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разi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змiни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власника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чиннiсть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договору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зберiгається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протягом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строку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його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але не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бiльше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одного року. 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цей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перiод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сторони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повиннi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розпочати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переговори про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укладення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нового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чи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змiну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доповнення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чинного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договору.</a:t>
            </a:r>
            <a:br>
              <a:rPr lang="ru-RU" sz="1400" dirty="0">
                <a:solidFill>
                  <a:srgbClr val="0070C0"/>
                </a:solidFill>
              </a:rPr>
            </a:br>
            <a:br>
              <a:rPr lang="ru-RU" sz="1400" dirty="0">
                <a:solidFill>
                  <a:srgbClr val="0070C0"/>
                </a:solidFill>
              </a:rPr>
            </a:br>
            <a:r>
              <a:rPr lang="ru-RU" sz="1400" b="0" i="0" dirty="0">
                <a:solidFill>
                  <a:srgbClr val="0070C0"/>
                </a:solidFill>
                <a:effectLst/>
              </a:rPr>
              <a:t>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разi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лiквiдацiї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дiє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протягом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усього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строку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проведення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лiквiдацiї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.</a:t>
            </a:r>
            <a:br>
              <a:rPr lang="ru-RU" sz="1400" dirty="0">
                <a:solidFill>
                  <a:srgbClr val="0070C0"/>
                </a:solidFill>
              </a:rPr>
            </a:br>
            <a:br>
              <a:rPr lang="ru-RU" sz="1400" dirty="0">
                <a:solidFill>
                  <a:srgbClr val="0070C0"/>
                </a:solidFill>
              </a:rPr>
            </a:br>
            <a:r>
              <a:rPr lang="ru-RU" sz="1400" b="0" i="0" dirty="0">
                <a:solidFill>
                  <a:srgbClr val="0070C0"/>
                </a:solidFill>
                <a:effectLst/>
              </a:rPr>
              <a:t>На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новоствореному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пiдприємствi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в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установi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колективний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договiр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укладається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за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iнiцiативою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однiєї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iз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сторiн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у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тримiсячний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строк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пiсля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реєстрацiї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якщо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законодавством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передбачено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реєстрацiю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пiсля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рiшення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про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заснування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,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якщо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не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передбачено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їх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1400" b="0" i="0" dirty="0" err="1">
                <a:solidFill>
                  <a:srgbClr val="0070C0"/>
                </a:solidFill>
                <a:effectLst/>
              </a:rPr>
              <a:t>реєстрацiю</a:t>
            </a:r>
            <a:r>
              <a:rPr lang="ru-RU" sz="1400" b="0" i="0" dirty="0">
                <a:solidFill>
                  <a:srgbClr val="0070C0"/>
                </a:solidFill>
                <a:effectLst/>
              </a:rPr>
              <a:t>.</a:t>
            </a:r>
            <a:endParaRPr lang="ru-RU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1A38-A7E2-159F-755F-01C9DAA4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Стаття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18.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Поширення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колективного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договору на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всiх</a:t>
            </a:r>
            <a:r>
              <a:rPr lang="ru-RU" b="1" i="0" u="none" strike="noStrike" dirty="0">
                <a:solidFill>
                  <a:srgbClr val="4285F4"/>
                </a:solidFill>
                <a:effectLst/>
                <a:hlinkClick r:id="rId2"/>
              </a:rPr>
              <a:t> </a:t>
            </a:r>
            <a:r>
              <a:rPr lang="ru-RU" b="1" i="0" u="none" strike="noStrike" dirty="0" err="1">
                <a:solidFill>
                  <a:srgbClr val="4285F4"/>
                </a:solidFill>
                <a:effectLst/>
                <a:hlinkClick r:id="rId2"/>
              </a:rPr>
              <a:t>працiвникiв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6FA1320-A033-2594-490B-E5465322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13" y="2002536"/>
            <a:ext cx="6866675" cy="30212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B3C981-03AA-CEB0-C725-94FD9CF8A643}"/>
              </a:ext>
            </a:extLst>
          </p:cNvPr>
          <p:cNvSpPr txBox="1"/>
          <p:nvPr/>
        </p:nvSpPr>
        <p:spPr>
          <a:xfrm>
            <a:off x="-79629" y="5023834"/>
            <a:ext cx="12351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700" b="0" i="0" dirty="0" err="1">
                <a:solidFill>
                  <a:srgbClr val="0070C0"/>
                </a:solidFill>
                <a:effectLst/>
              </a:rPr>
              <a:t>Положення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колективного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договору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поширюються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на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всiх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працiвникiв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незалежно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вiд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того,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чи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є вони членами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професiйної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спiлки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, i є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обов'язковими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як для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власника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або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уповноваженого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ним органу, так i для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працiвникiв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пiдприємства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, установи, </a:t>
            </a:r>
            <a:r>
              <a:rPr lang="ru-RU" sz="2700" b="0" i="0" dirty="0" err="1">
                <a:solidFill>
                  <a:srgbClr val="0070C0"/>
                </a:solidFill>
                <a:effectLst/>
              </a:rPr>
              <a:t>органiзацiї</a:t>
            </a:r>
            <a:r>
              <a:rPr lang="ru-RU" sz="2700" b="0" i="0" dirty="0">
                <a:solidFill>
                  <a:srgbClr val="0070C0"/>
                </a:solidFill>
                <a:effectLst/>
              </a:rPr>
              <a:t>.</a:t>
            </a:r>
            <a:endParaRPr lang="ru-RU" sz="2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101</TotalTime>
  <Words>967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Helvetica</vt:lpstr>
      <vt:lpstr>Roboto</vt:lpstr>
      <vt:lpstr>Trebuchet MS</vt:lpstr>
      <vt:lpstr>Берлин</vt:lpstr>
      <vt:lpstr>Тема презентації:   «Колективний договір»</vt:lpstr>
      <vt:lpstr>укладається на основi чинного законодавства, прийнятих сторонами зобов'язань з метою регулювання виробничих, трудових i соцiально-економiчних вiдносин i узгодження iнтересiв трудящих, власникiв та уповноважених ними органiв.</vt:lpstr>
      <vt:lpstr>Стаття 11 – Сфера укладання кол. договорів</vt:lpstr>
      <vt:lpstr>12. Сторони колективного договору</vt:lpstr>
      <vt:lpstr>  - змiни в органiзацiї виробництва i працi; - забезпечення продуктивної зайнятостi; - нормування i оплати працi, встановлення форм, системи, розмiрiв заробiтної плати та iнших видiв трудових виплат (доплат, надбавок, премiй та iн.); - встановлення гарантiй, компенсацiй, пiльг; -  участi трудового колективу у формуваннi, розподiлi i використаннi прибутку пiдприємства, установи, органiзацiї (якщо це передбачено статутом); - режиму роботи, тривалостi робочого часу i вiдпочинку; - умов i охорони працi; - забезпечення житлово-побутового, культурного, медичного обслуговування, органiзацiї оздоровлення i вiдпочинку працiвникiв; - гарантiй дiяльностi профспiлкової чи iнших представницьких органiзацiй трудящих; - умов регулювання фондiв оплати працi та встановлення мiжквалiфiкацiйних (мiжпосадових) спiввiдношень в оплатi працi. - забезпечення рівних прав та можливостей жінок і чоловіків  Колективний договiр може передбачати додатковi порiвняно з чинним законодавством i угодами гарантiї, соцiально-побутовi пiльги.   </vt:lpstr>
      <vt:lpstr>Стаття 14. Колективнi переговори, розробка i укладення колективного договору, вiдповiдальнiсть за його виконання</vt:lpstr>
      <vt:lpstr>Стаття 16. Недiйснiсть умов колективного договору</vt:lpstr>
      <vt:lpstr>17. Строк чинностi колективного договору</vt:lpstr>
      <vt:lpstr>Стаття 18. Поширення колективного договору на всiх працiвникiв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презентації:   «Колективний договір»</dc:title>
  <dc:creator>Admin</dc:creator>
  <cp:lastModifiedBy>Admin</cp:lastModifiedBy>
  <cp:revision>1</cp:revision>
  <dcterms:created xsi:type="dcterms:W3CDTF">2022-09-27T18:34:10Z</dcterms:created>
  <dcterms:modified xsi:type="dcterms:W3CDTF">2022-10-27T07:24:51Z</dcterms:modified>
</cp:coreProperties>
</file>