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1" r:id="rId3"/>
    <p:sldId id="279" r:id="rId4"/>
    <p:sldId id="258" r:id="rId5"/>
    <p:sldId id="259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48"/>
  </p:normalViewPr>
  <p:slideViewPr>
    <p:cSldViewPr snapToGrid="0">
      <p:cViewPr varScale="1">
        <p:scale>
          <a:sx n="162" d="100"/>
          <a:sy n="162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21492b3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21492b3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734e4b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734e4b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734e4b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734e4b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734e4b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734e4b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734e4b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734e4b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734e4b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734e4b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6ee18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6ee18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6ee186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6ee186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6ee186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6ee186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6ee1862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6ee1862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663f0c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663f0c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7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ee1862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6ee1862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6ee186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6ee186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6ee1862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6ee1862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6ee1862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6ee1862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6f97468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6f97468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6f974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6f9746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6ff07ac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6ff07ac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4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663f0c9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663f0c9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663f0c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663f0c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663f0c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663f0c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663f0c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663f0c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8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6f97468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6f97468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21492b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21492b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FFFFFF"/>
                </a:solidFill>
              </a:rPr>
              <a:t>Композитный TableView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Модульный подход к созданию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сложных экранов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0" y="25025"/>
            <a:ext cx="91440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ЦЕЛИ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28600" y="724700"/>
            <a:ext cx="43815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 sections = 1 provider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9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75" y="640325"/>
            <a:ext cx="3521486" cy="45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protocol </a:t>
            </a:r>
            <a:r>
              <a:rPr lang="ru" sz="1800" b="1">
                <a:solidFill>
                  <a:srgbClr val="FFFFFF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UITableViewDataSource, UITableViewDelegate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 cellTypes: [UITableViewCell.Type]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typealias </a:t>
            </a:r>
            <a:r>
              <a:rPr lang="ru" sz="1800" b="1">
                <a:solidFill>
                  <a:srgbClr val="FFFFFF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TableViewCellProviderController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= UIViewController &amp; </a:t>
            </a:r>
            <a:r>
              <a:rPr lang="ru" sz="1800" b="1">
                <a:solidFill>
                  <a:srgbClr val="FFFFFF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endParaRPr sz="1800" b="1">
              <a:solidFill>
                <a:srgbClr val="FFFFFF"/>
              </a:solidFill>
              <a:highlight>
                <a:srgbClr val="6AA84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8245366" y="4651175"/>
            <a:ext cx="898434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10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8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TableViewComposer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 dataSources: [</a:t>
            </a:r>
            <a:r>
              <a:rPr lang="ru" sz="18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] = []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weak var tableView: UITableView?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init(tableView: UITableView)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8177050" y="4651175"/>
            <a:ext cx="9666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11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register(providers: [</a:t>
            </a:r>
            <a:r>
              <a:rPr lang="ru" sz="18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])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providers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.forEach { tableView.registerCellTypes() 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dataSources.insert(contentsOf: </a:t>
            </a:r>
            <a:r>
              <a:rPr lang="ru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providers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tableView.reloadData()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removeDataSource(at index: Int)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dataSources.remove(at: index)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tableView.reloadData()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removeAllDataSources()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dataSources.removeAll()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tableView.reloadData()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8161125" y="4651175"/>
            <a:ext cx="9828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12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typealias </a:t>
            </a:r>
            <a:r>
              <a:rPr lang="ru" sz="18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TransferedSectionTask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&lt;T&gt; = (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dataSource: </a:t>
            </a:r>
            <a:r>
              <a:rPr lang="ru" sz="18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sectionNumber: Int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-&gt; T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typealias </a:t>
            </a:r>
            <a:r>
              <a:rPr lang="ru" sz="18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TransferedIndexPathTask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&lt;T&gt; = (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dataSource: </a:t>
            </a:r>
            <a:r>
              <a:rPr lang="ru" sz="18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indexPath: IndexPath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-&gt; T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13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transfer&lt;T&gt;(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_ </a:t>
            </a:r>
            <a:r>
              <a:rPr lang="ru" sz="17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Int, 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_ task: </a:t>
            </a:r>
            <a:r>
              <a:rPr lang="ru" sz="1800" b="1" dirty="0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TransferedSectionTask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&lt;T&gt;) -&gt; T {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task(dataSources[</a:t>
            </a:r>
            <a:r>
              <a:rPr lang="ru" sz="17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lang="ru" sz="17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</a:t>
            </a:r>
            <a:r>
              <a:rPr lang="ru" sz="1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transfer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&lt;T&gt;(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_ </a:t>
            </a:r>
            <a:r>
              <a:rPr lang="ru" sz="1700" b="1" dirty="0">
                <a:solidFill>
                  <a:srgbClr val="FFFFFF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IndexPath, 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_ task: </a:t>
            </a:r>
            <a:r>
              <a:rPr lang="ru" sz="1800" b="1" dirty="0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TransferedIndexPathTask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&lt;T&gt;) -&gt; T {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task(dataSources[</a:t>
            </a:r>
            <a:r>
              <a:rPr lang="ru" sz="17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section], </a:t>
            </a:r>
            <a:r>
              <a:rPr lang="ru" sz="17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14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numberOfSections(in tableView: UITableView) -&gt; Int {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dataSources.count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tableView(_ tableView: UITableView,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numberOfRowsInSection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section: Int) -&gt; Int {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transfer(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{ (</a:t>
            </a:r>
            <a:r>
              <a:rPr lang="ru" sz="1600" b="1">
                <a:solidFill>
                  <a:srgbClr val="FFFFFF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provider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b="1">
                <a:solidFill>
                  <a:srgbClr val="FFFFFF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in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provider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.tableView(tableView, </a:t>
            </a:r>
            <a:r>
              <a:rPr lang="ru" sz="16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numberOfRowsInSection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section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tableView(_ tableView: UITableView,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cellForRowAt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indexPath: 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-&gt; UITableViewCell {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ru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transfer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{ </a:t>
            </a:r>
            <a:r>
              <a:rPr lang="ru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6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provider</a:t>
            </a:r>
            <a:r>
              <a:rPr lang="ru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 in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provider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.tableView(tableView, </a:t>
            </a:r>
            <a:r>
              <a:rPr lang="ru" sz="16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cellForRowAt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" sz="16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15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tableView(_ tableView: UITableView, 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didSelectRowAt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indexPath: </a:t>
            </a:r>
            <a:r>
              <a:rPr lang="ru" sz="17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transfer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7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{ 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provider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.tableView(tableView, </a:t>
            </a:r>
            <a:r>
              <a:rPr lang="ru" sz="1700" b="1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didSelectRowAt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" sz="1700" b="1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indexPath</a:t>
            </a: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16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protocol </a:t>
            </a:r>
            <a:r>
              <a:rPr lang="ru" sz="1800" b="1">
                <a:solidFill>
                  <a:srgbClr val="FFFFFF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TableViewCompositeController</a:t>
            </a: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 tableView: UITableView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 composer: </a:t>
            </a:r>
            <a:r>
              <a:rPr lang="ru" sz="18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TableViewComposer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17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extension </a:t>
            </a:r>
            <a:r>
              <a:rPr lang="ru" sz="16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TableViewCompositeController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where Self: UIViewController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register(cellProviders: [</a:t>
            </a:r>
            <a:r>
              <a:rPr lang="ru" sz="1600" b="1" dirty="0">
                <a:solidFill>
                  <a:schemeClr val="lt1"/>
                </a:solidFill>
                <a:highlight>
                  <a:srgbClr val="6AA84F"/>
                </a:highlight>
                <a:latin typeface="Verdana"/>
                <a:ea typeface="Verdana"/>
                <a:cs typeface="Verdana"/>
                <a:sym typeface="Verdana"/>
              </a:rPr>
              <a:t>TableViewCellProvider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])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composer.register(</a:t>
            </a:r>
            <a:r>
              <a:rPr lang="ru" sz="16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providers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cellProviders)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removeProvider(at index: Int)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composer.removeDataSource(at: index)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18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315559" y="0"/>
            <a:ext cx="2828241" cy="94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ОТЗЫВЫ ПРИЛОЖЕНИЯ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2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969E3F-A960-2844-A74A-690FD01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15" y="127686"/>
            <a:ext cx="2145826" cy="4647476"/>
          </a:xfrm>
          <a:prstGeom prst="rect">
            <a:avLst/>
          </a:prstGeom>
        </p:spPr>
      </p:pic>
      <p:sp>
        <p:nvSpPr>
          <p:cNvPr id="16" name="Google Shape;101;p17">
            <a:extLst>
              <a:ext uri="{FF2B5EF4-FFF2-40B4-BE49-F238E27FC236}">
                <a16:creationId xmlns:a16="http://schemas.microsoft.com/office/drawing/2014/main" id="{76B794B1-2900-5F4B-94FD-4CDB5A62F1DF}"/>
              </a:ext>
            </a:extLst>
          </p:cNvPr>
          <p:cNvSpPr txBox="1">
            <a:spLocks/>
          </p:cNvSpPr>
          <p:nvPr/>
        </p:nvSpPr>
        <p:spPr>
          <a:xfrm>
            <a:off x="2247254" y="472698"/>
            <a:ext cx="947134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UILabel</a:t>
            </a:r>
            <a:endParaRPr lang="ru-RU" sz="1600" dirty="0">
              <a:solidFill>
                <a:srgbClr val="FFFFFF"/>
              </a:solidFill>
            </a:endParaRPr>
          </a:p>
        </p:txBody>
      </p:sp>
      <p:sp>
        <p:nvSpPr>
          <p:cNvPr id="6" name="Открывающая фигурная скобка 5">
            <a:extLst>
              <a:ext uri="{FF2B5EF4-FFF2-40B4-BE49-F238E27FC236}">
                <a16:creationId xmlns:a16="http://schemas.microsoft.com/office/drawing/2014/main" id="{4A61B37B-1823-B34C-8AD8-E0EAD2D587FE}"/>
              </a:ext>
            </a:extLst>
          </p:cNvPr>
          <p:cNvSpPr/>
          <p:nvPr/>
        </p:nvSpPr>
        <p:spPr>
          <a:xfrm>
            <a:off x="3270141" y="526942"/>
            <a:ext cx="130961" cy="31771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ткрывающая фигурная скобка 7">
            <a:extLst>
              <a:ext uri="{FF2B5EF4-FFF2-40B4-BE49-F238E27FC236}">
                <a16:creationId xmlns:a16="http://schemas.microsoft.com/office/drawing/2014/main" id="{51705817-3B1E-6B42-BF22-383027BCC37E}"/>
              </a:ext>
            </a:extLst>
          </p:cNvPr>
          <p:cNvSpPr/>
          <p:nvPr/>
        </p:nvSpPr>
        <p:spPr>
          <a:xfrm>
            <a:off x="3270140" y="945396"/>
            <a:ext cx="126689" cy="337863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01;p17">
            <a:extLst>
              <a:ext uri="{FF2B5EF4-FFF2-40B4-BE49-F238E27FC236}">
                <a16:creationId xmlns:a16="http://schemas.microsoft.com/office/drawing/2014/main" id="{DC4621C5-B964-094F-9282-05E324D1FB06}"/>
              </a:ext>
            </a:extLst>
          </p:cNvPr>
          <p:cNvSpPr txBox="1">
            <a:spLocks/>
          </p:cNvSpPr>
          <p:nvPr/>
        </p:nvSpPr>
        <p:spPr>
          <a:xfrm>
            <a:off x="1759160" y="2412374"/>
            <a:ext cx="1443980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UITableView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522C8EB5-68F4-EA4F-A358-715EE2AF2455}"/>
              </a:ext>
            </a:extLst>
          </p:cNvPr>
          <p:cNvSpPr/>
          <p:nvPr/>
        </p:nvSpPr>
        <p:spPr>
          <a:xfrm>
            <a:off x="5695627" y="844658"/>
            <a:ext cx="116237" cy="95314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101;p17">
            <a:extLst>
              <a:ext uri="{FF2B5EF4-FFF2-40B4-BE49-F238E27FC236}">
                <a16:creationId xmlns:a16="http://schemas.microsoft.com/office/drawing/2014/main" id="{5877BC90-FFDA-9C4F-92B4-74DA6F58E710}"/>
              </a:ext>
            </a:extLst>
          </p:cNvPr>
          <p:cNvSpPr txBox="1">
            <a:spLocks/>
          </p:cNvSpPr>
          <p:nvPr/>
        </p:nvSpPr>
        <p:spPr>
          <a:xfrm>
            <a:off x="5811864" y="1074549"/>
            <a:ext cx="2547436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UITableViewCell</a:t>
            </a:r>
            <a:r>
              <a:rPr lang="en-US" sz="1600" dirty="0">
                <a:solidFill>
                  <a:srgbClr val="FFFFFF"/>
                </a:solidFill>
              </a:rPr>
              <a:t> 1 </a:t>
            </a:r>
            <a:r>
              <a:rPr lang="ru-RU" sz="1600" dirty="0">
                <a:solidFill>
                  <a:srgbClr val="FFFFFF"/>
                </a:solidFill>
              </a:rPr>
              <a:t>типа</a:t>
            </a:r>
          </a:p>
        </p:txBody>
      </p:sp>
      <p:sp>
        <p:nvSpPr>
          <p:cNvPr id="10" name="Закрывающая фигурная скобка 9">
            <a:extLst>
              <a:ext uri="{FF2B5EF4-FFF2-40B4-BE49-F238E27FC236}">
                <a16:creationId xmlns:a16="http://schemas.microsoft.com/office/drawing/2014/main" id="{ADA827FB-0966-D24B-B267-FDCC90EEA533}"/>
              </a:ext>
            </a:extLst>
          </p:cNvPr>
          <p:cNvSpPr/>
          <p:nvPr/>
        </p:nvSpPr>
        <p:spPr>
          <a:xfrm>
            <a:off x="5695627" y="1852047"/>
            <a:ext cx="116237" cy="92363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Google Shape;101;p17">
            <a:extLst>
              <a:ext uri="{FF2B5EF4-FFF2-40B4-BE49-F238E27FC236}">
                <a16:creationId xmlns:a16="http://schemas.microsoft.com/office/drawing/2014/main" id="{0B5183A5-59FA-BC42-8974-E396C4704EFF}"/>
              </a:ext>
            </a:extLst>
          </p:cNvPr>
          <p:cNvSpPr txBox="1">
            <a:spLocks/>
          </p:cNvSpPr>
          <p:nvPr/>
        </p:nvSpPr>
        <p:spPr>
          <a:xfrm>
            <a:off x="5811864" y="2088115"/>
            <a:ext cx="2547436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UITableViewCell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2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типа</a:t>
            </a:r>
          </a:p>
        </p:txBody>
      </p:sp>
      <p:sp>
        <p:nvSpPr>
          <p:cNvPr id="25" name="Закрывающая фигурная скобка 24">
            <a:extLst>
              <a:ext uri="{FF2B5EF4-FFF2-40B4-BE49-F238E27FC236}">
                <a16:creationId xmlns:a16="http://schemas.microsoft.com/office/drawing/2014/main" id="{0E16F32E-79A1-AE4C-90CF-F260A5C5E3ED}"/>
              </a:ext>
            </a:extLst>
          </p:cNvPr>
          <p:cNvSpPr/>
          <p:nvPr/>
        </p:nvSpPr>
        <p:spPr>
          <a:xfrm>
            <a:off x="5691354" y="2885657"/>
            <a:ext cx="117200" cy="81068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крывающая фигурная скобка 25">
            <a:extLst>
              <a:ext uri="{FF2B5EF4-FFF2-40B4-BE49-F238E27FC236}">
                <a16:creationId xmlns:a16="http://schemas.microsoft.com/office/drawing/2014/main" id="{F3CE33F9-F51E-5047-B618-6ABF66863BB5}"/>
              </a:ext>
            </a:extLst>
          </p:cNvPr>
          <p:cNvSpPr/>
          <p:nvPr/>
        </p:nvSpPr>
        <p:spPr>
          <a:xfrm>
            <a:off x="5691354" y="3863538"/>
            <a:ext cx="117200" cy="46049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Google Shape;101;p17">
            <a:extLst>
              <a:ext uri="{FF2B5EF4-FFF2-40B4-BE49-F238E27FC236}">
                <a16:creationId xmlns:a16="http://schemas.microsoft.com/office/drawing/2014/main" id="{D3ED3451-E5D4-D94C-8CB0-F7A5BB6FDCA4}"/>
              </a:ext>
            </a:extLst>
          </p:cNvPr>
          <p:cNvSpPr txBox="1">
            <a:spLocks/>
          </p:cNvSpPr>
          <p:nvPr/>
        </p:nvSpPr>
        <p:spPr>
          <a:xfrm>
            <a:off x="5749954" y="3073376"/>
            <a:ext cx="2547436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UITableViewCell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2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типа</a:t>
            </a:r>
          </a:p>
        </p:txBody>
      </p:sp>
      <p:sp>
        <p:nvSpPr>
          <p:cNvPr id="28" name="Google Shape;101;p17">
            <a:extLst>
              <a:ext uri="{FF2B5EF4-FFF2-40B4-BE49-F238E27FC236}">
                <a16:creationId xmlns:a16="http://schemas.microsoft.com/office/drawing/2014/main" id="{AC2CB6EF-E89D-3240-A2D7-7F7F55380543}"/>
              </a:ext>
            </a:extLst>
          </p:cNvPr>
          <p:cNvSpPr txBox="1">
            <a:spLocks/>
          </p:cNvSpPr>
          <p:nvPr/>
        </p:nvSpPr>
        <p:spPr>
          <a:xfrm>
            <a:off x="5752212" y="3836008"/>
            <a:ext cx="2547436" cy="3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 err="1">
                <a:solidFill>
                  <a:srgbClr val="FFFFFF"/>
                </a:solidFill>
              </a:rPr>
              <a:t>UITableViewCell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2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типа</a:t>
            </a:r>
          </a:p>
        </p:txBody>
      </p:sp>
    </p:spTree>
    <p:extLst>
      <p:ext uri="{BB962C8B-B14F-4D97-AF65-F5344CB8AC3E}">
        <p14:creationId xmlns:p14="http://schemas.microsoft.com/office/powerpoint/2010/main" val="41065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extension </a:t>
            </a:r>
            <a:r>
              <a:rPr lang="ru" sz="16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TableViewCompositeController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where Self: UIViewController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register(cellProviderControllers: 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ru" sz="1600" b="1" dirty="0">
                <a:solidFill>
                  <a:schemeClr val="lt1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TableViewCellProviderController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])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cellProviderControllers.forEach { addChild(</a:t>
            </a:r>
            <a:r>
              <a:rPr lang="ru" sz="1600" b="1" dirty="0">
                <a:solidFill>
                  <a:srgbClr val="FFFFFF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controller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 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composer.register(providers: cellProviderControllers)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 removeProviderController(at index: Int) {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let </a:t>
            </a:r>
            <a:r>
              <a:rPr lang="ru" sz="1600" b="1" dirty="0">
                <a:solidFill>
                  <a:srgbClr val="FFFFFF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controller</a:t>
            </a: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= composer.dataSources[index]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composer.removeDataSource(at: index)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controller.removeFromParent()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19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858000" y="634633"/>
            <a:ext cx="2131325" cy="131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858000" y="1952627"/>
            <a:ext cx="2131325" cy="138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858000" y="3343475"/>
            <a:ext cx="2131325" cy="12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class MyCompositeController:  UIViewController, 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A64D79"/>
                </a:highlight>
                <a:latin typeface="Verdana"/>
                <a:ea typeface="Verdana"/>
                <a:cs typeface="Verdana"/>
                <a:sym typeface="Verdana"/>
              </a:rPr>
              <a:t>TableViewCompositeController</a:t>
            </a: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@IBOutlet weak var tableView: UITableView!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var composer: </a:t>
            </a:r>
            <a:r>
              <a:rPr lang="ru" sz="1800" b="1" dirty="0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TableViewComposer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var controllers:  [</a:t>
            </a:r>
            <a:r>
              <a:rPr lang="ru" sz="1800" b="1" dirty="0">
                <a:solidFill>
                  <a:schemeClr val="lt1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TableViewCellProviderController</a:t>
            </a: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] = []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20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858000" y="482233"/>
            <a:ext cx="2131325" cy="131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858000" y="1952627"/>
            <a:ext cx="2131325" cy="138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858000" y="3495875"/>
            <a:ext cx="2131325" cy="12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composer = </a:t>
            </a:r>
            <a:r>
              <a:rPr lang="ru" sz="1800" b="1">
                <a:solidFill>
                  <a:schemeClr val="lt1"/>
                </a:solidFill>
                <a:highlight>
                  <a:srgbClr val="674EA7"/>
                </a:highlight>
                <a:latin typeface="Verdana"/>
                <a:ea typeface="Verdana"/>
                <a:cs typeface="Verdana"/>
                <a:sym typeface="Verdana"/>
              </a:rPr>
              <a:t>TableViewComposer</a:t>
            </a: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(tableView: tableView)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tableView.tableHeaderView = MyHeaderView()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let infoController = InfoController()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controllers.append(infoController)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if conditionA {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let videoController = VideoController()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controllers.append(videoController)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register(cellProviderControllers: controllers)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21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75525" y="2470575"/>
            <a:ext cx="3905250" cy="16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097975" y="4217450"/>
            <a:ext cx="3882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class InfoController: </a:t>
            </a:r>
            <a:r>
              <a:rPr lang="ru" sz="1800" b="1">
                <a:solidFill>
                  <a:schemeClr val="lt1"/>
                </a:solidFill>
                <a:highlight>
                  <a:srgbClr val="3C78D8"/>
                </a:highlight>
                <a:latin typeface="Verdana"/>
                <a:ea typeface="Verdana"/>
                <a:cs typeface="Verdana"/>
                <a:sym typeface="Verdana"/>
              </a:rPr>
              <a:t>TableViewCellProviderController</a:t>
            </a: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var content = [Info, Rating]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var cellTypes: [UITableViewCell.Type] = 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[InfoCell.self, RatingCell.self]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22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func tableView(_ tableView: UITableView, 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numberOfRowsInSection section: Int) -&gt; Int {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return content.count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func tableView(_ tableView: UITableView, 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cellForRowAt indexPath: IndexPath) -&gt; UITableViewCell {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switch type {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case Info: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return dequedCellForInfo()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case Rating: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return dequedCellForRating()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 dirty="0">
              <a:solidFill>
                <a:schemeClr val="lt1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lt1"/>
                </a:solidFill>
                <a:highlight>
                  <a:srgbClr val="37474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b="1" dirty="0">
              <a:solidFill>
                <a:srgbClr val="FFFFFF"/>
              </a:solidFill>
              <a:highlight>
                <a:srgbClr val="37474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75525" y="2470575"/>
            <a:ext cx="3905250" cy="16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097975" y="4217450"/>
            <a:ext cx="3882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23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>
            <a:off x="8199400" y="4651175"/>
            <a:ext cx="9444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23 / 23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973850" y="279650"/>
            <a:ext cx="4169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331400" y="2932875"/>
            <a:ext cx="361786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НЕТ ЛИШНИХ ЗАВИСИМОСТЕЙ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31400" y="832075"/>
            <a:ext cx="3185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ГИБКОСТЬ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331400" y="1906663"/>
            <a:ext cx="3617862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МАСШТАБИРУЕМОСТЬ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31400" y="1324375"/>
            <a:ext cx="38858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ПЕРЕИСПОЛЬЗУЕМОСТЬ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331399" y="2419775"/>
            <a:ext cx="3617861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DEQUEUING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331400" y="3669050"/>
            <a:ext cx="361786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НИЗКИЙ ПОРОГ ВХОЖДЕНИЯ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572000" y="832075"/>
            <a:ext cx="4074900" cy="81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СИСТЕМА ТРЕБУЕТ ДОРАБОТКИ </a:t>
            </a:r>
            <a:endParaRPr sz="1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5107275" y="339775"/>
            <a:ext cx="355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175150"/>
            <a:ext cx="2131325" cy="18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75" y="381000"/>
            <a:ext cx="1981200" cy="21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08911"/>
            <a:ext cx="2106875" cy="70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1083400"/>
            <a:ext cx="2131325" cy="19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7111500" y="1854650"/>
            <a:ext cx="17583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СПИСОК ИГР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3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6358BB-D459-6346-8E77-76974C80B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350" y="2796385"/>
            <a:ext cx="1981200" cy="19661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2D20B6-BDFA-F243-AD88-CE14D21FB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575" y="184272"/>
            <a:ext cx="1984009" cy="26121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9E1037-BBE1-194B-AE7B-3A942F5C4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1575" y="2939637"/>
            <a:ext cx="1981200" cy="21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75" y="1178412"/>
            <a:ext cx="2141475" cy="101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863" y="2572478"/>
            <a:ext cx="2146550" cy="19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2775162"/>
            <a:ext cx="2131325" cy="18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381001"/>
            <a:ext cx="2131325" cy="2013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3386750" y="-38100"/>
            <a:ext cx="2597400" cy="52197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139775" y="128950"/>
            <a:ext cx="3623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ЭКРАН 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ИГРЫ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350525" y="3553875"/>
            <a:ext cx="17583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ЭКРАН ИГР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4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1329350" y="-38100"/>
            <a:ext cx="2597400" cy="52197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0" y="3094500"/>
            <a:ext cx="31488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ЭКРАН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ПРЕДЛОЖЕНИЙ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50" y="152400"/>
            <a:ext cx="27217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5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82233"/>
            <a:ext cx="2131325" cy="131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52627"/>
            <a:ext cx="2131325" cy="138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495875"/>
            <a:ext cx="2131325" cy="12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325" y="2284447"/>
            <a:ext cx="2131325" cy="92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325" y="3376500"/>
            <a:ext cx="2131325" cy="159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250" y="253629"/>
            <a:ext cx="2141476" cy="186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0725" y="482237"/>
            <a:ext cx="2141475" cy="101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5650" y="1716953"/>
            <a:ext cx="2146550" cy="19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7552200" y="2174150"/>
            <a:ext cx="15918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ЭКРАН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ИГРЫ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5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78136" y="182618"/>
            <a:ext cx="4451238" cy="615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ОСНОВНАЯ ИДЕЯ: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6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2" name="Google Shape;101;p17">
            <a:extLst>
              <a:ext uri="{FF2B5EF4-FFF2-40B4-BE49-F238E27FC236}">
                <a16:creationId xmlns:a16="http://schemas.microsoft.com/office/drawing/2014/main" id="{983FD866-E0A3-3042-87D4-039B2D37D98E}"/>
              </a:ext>
            </a:extLst>
          </p:cNvPr>
          <p:cNvSpPr txBox="1">
            <a:spLocks/>
          </p:cNvSpPr>
          <p:nvPr/>
        </p:nvSpPr>
        <p:spPr>
          <a:xfrm>
            <a:off x="149176" y="798163"/>
            <a:ext cx="8874062" cy="144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dirty="0">
                <a:solidFill>
                  <a:schemeClr val="bg1"/>
                </a:solidFill>
              </a:rPr>
              <a:t>Реализовать некий «</a:t>
            </a:r>
            <a:r>
              <a:rPr lang="en-US" dirty="0" err="1">
                <a:solidFill>
                  <a:schemeClr val="bg1"/>
                </a:solidFill>
              </a:rPr>
              <a:t>datasource</a:t>
            </a:r>
            <a:r>
              <a:rPr lang="en-US" dirty="0">
                <a:solidFill>
                  <a:schemeClr val="bg1"/>
                </a:solidFill>
              </a:rPr>
              <a:t>»-</a:t>
            </a:r>
            <a:r>
              <a:rPr lang="ru-RU" dirty="0">
                <a:solidFill>
                  <a:schemeClr val="bg1"/>
                </a:solidFill>
              </a:rPr>
              <a:t>объект, который бы мог составляться из любого числа других «</a:t>
            </a:r>
            <a:r>
              <a:rPr lang="en-US" dirty="0" err="1">
                <a:solidFill>
                  <a:schemeClr val="bg1"/>
                </a:solidFill>
              </a:rPr>
              <a:t>datasource</a:t>
            </a:r>
            <a:r>
              <a:rPr lang="en-US" dirty="0">
                <a:solidFill>
                  <a:schemeClr val="bg1"/>
                </a:solidFill>
              </a:rPr>
              <a:t>»-</a:t>
            </a:r>
            <a:r>
              <a:rPr lang="ru-RU" dirty="0">
                <a:solidFill>
                  <a:schemeClr val="bg1"/>
                </a:solidFill>
              </a:rPr>
              <a:t>объектов в единое целое. </a:t>
            </a:r>
          </a:p>
        </p:txBody>
      </p:sp>
      <p:sp>
        <p:nvSpPr>
          <p:cNvPr id="13" name="Google Shape;101;p17">
            <a:extLst>
              <a:ext uri="{FF2B5EF4-FFF2-40B4-BE49-F238E27FC236}">
                <a16:creationId xmlns:a16="http://schemas.microsoft.com/office/drawing/2014/main" id="{3A1223A1-3AEF-914C-9C9B-FA58C1C4018A}"/>
              </a:ext>
            </a:extLst>
          </p:cNvPr>
          <p:cNvSpPr txBox="1">
            <a:spLocks/>
          </p:cNvSpPr>
          <p:nvPr/>
        </p:nvSpPr>
        <p:spPr>
          <a:xfrm>
            <a:off x="278136" y="2280702"/>
            <a:ext cx="4164904" cy="6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dirty="0">
                <a:solidFill>
                  <a:srgbClr val="FFFFFF"/>
                </a:solidFill>
              </a:rPr>
              <a:t>Решение должно быть:</a:t>
            </a:r>
          </a:p>
        </p:txBody>
      </p:sp>
      <p:sp>
        <p:nvSpPr>
          <p:cNvPr id="14" name="Google Shape;101;p17">
            <a:extLst>
              <a:ext uri="{FF2B5EF4-FFF2-40B4-BE49-F238E27FC236}">
                <a16:creationId xmlns:a16="http://schemas.microsoft.com/office/drawing/2014/main" id="{FA1E43ED-9301-9C49-B3DB-2985214F266F}"/>
              </a:ext>
            </a:extLst>
          </p:cNvPr>
          <p:cNvSpPr txBox="1">
            <a:spLocks/>
          </p:cNvSpPr>
          <p:nvPr/>
        </p:nvSpPr>
        <p:spPr>
          <a:xfrm>
            <a:off x="536057" y="2807561"/>
            <a:ext cx="4164904" cy="6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u-RU" dirty="0">
                <a:solidFill>
                  <a:srgbClr val="FFFFFF"/>
                </a:solidFill>
              </a:rPr>
              <a:t>Обобщенным</a:t>
            </a:r>
          </a:p>
        </p:txBody>
      </p:sp>
      <p:sp>
        <p:nvSpPr>
          <p:cNvPr id="15" name="Google Shape;101;p17">
            <a:extLst>
              <a:ext uri="{FF2B5EF4-FFF2-40B4-BE49-F238E27FC236}">
                <a16:creationId xmlns:a16="http://schemas.microsoft.com/office/drawing/2014/main" id="{E5F1FBF8-C549-FC43-803B-51C4FA78A51A}"/>
              </a:ext>
            </a:extLst>
          </p:cNvPr>
          <p:cNvSpPr txBox="1">
            <a:spLocks/>
          </p:cNvSpPr>
          <p:nvPr/>
        </p:nvSpPr>
        <p:spPr>
          <a:xfrm>
            <a:off x="536057" y="3289979"/>
            <a:ext cx="8357421" cy="101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Подходить для любого числа составляющих (включая ноль и один)</a:t>
            </a:r>
          </a:p>
        </p:txBody>
      </p:sp>
      <p:sp>
        <p:nvSpPr>
          <p:cNvPr id="17" name="Google Shape;101;p17">
            <a:extLst>
              <a:ext uri="{FF2B5EF4-FFF2-40B4-BE49-F238E27FC236}">
                <a16:creationId xmlns:a16="http://schemas.microsoft.com/office/drawing/2014/main" id="{7736691E-3D7F-FA4F-91D6-988C56A750CE}"/>
              </a:ext>
            </a:extLst>
          </p:cNvPr>
          <p:cNvSpPr txBox="1">
            <a:spLocks/>
          </p:cNvSpPr>
          <p:nvPr/>
        </p:nvSpPr>
        <p:spPr>
          <a:xfrm>
            <a:off x="536056" y="4281780"/>
            <a:ext cx="8012957" cy="6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Не зависеть от конкретных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6312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0" y="25025"/>
            <a:ext cx="91440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ЦЕЛИ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28600" y="724700"/>
            <a:ext cx="47397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 section = 1 provider</a:t>
            </a:r>
            <a:endParaRPr sz="24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7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675" y="640325"/>
            <a:ext cx="3443164" cy="45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0" y="25025"/>
            <a:ext cx="91440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ЦЕЛИ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28600" y="724700"/>
            <a:ext cx="43434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 section = N providers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8359300" y="4651175"/>
            <a:ext cx="784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8 / </a:t>
            </a:r>
            <a:r>
              <a:rPr lang="ru" sz="1800" dirty="0">
                <a:solidFill>
                  <a:schemeClr val="lt1"/>
                </a:solidFill>
              </a:rPr>
              <a:t>24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300" y="640325"/>
            <a:ext cx="3482500" cy="45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820</Words>
  <Application>Microsoft Macintosh PowerPoint</Application>
  <PresentationFormat>Экран (16:9)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Verdana</vt:lpstr>
      <vt:lpstr>Wingdings</vt:lpstr>
      <vt:lpstr>Simple Light</vt:lpstr>
      <vt:lpstr>Композитный TableView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Композитный TableView</dc:title>
  <cp:lastModifiedBy>Microsoft Office User</cp:lastModifiedBy>
  <cp:revision>10</cp:revision>
  <dcterms:modified xsi:type="dcterms:W3CDTF">2019-11-26T09:41:41Z</dcterms:modified>
</cp:coreProperties>
</file>