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78" r:id="rId24"/>
    <p:sldId id="282" r:id="rId25"/>
    <p:sldId id="283" r:id="rId26"/>
    <p:sldId id="285" r:id="rId27"/>
    <p:sldId id="286" r:id="rId28"/>
    <p:sldId id="288" r:id="rId29"/>
    <p:sldId id="289" r:id="rId30"/>
    <p:sldId id="315" r:id="rId31"/>
    <p:sldId id="316" r:id="rId32"/>
    <p:sldId id="295" r:id="rId33"/>
    <p:sldId id="296" r:id="rId34"/>
    <p:sldId id="291" r:id="rId35"/>
    <p:sldId id="290" r:id="rId36"/>
    <p:sldId id="292" r:id="rId37"/>
    <p:sldId id="293" r:id="rId38"/>
    <p:sldId id="294" r:id="rId39"/>
    <p:sldId id="297" r:id="rId40"/>
    <p:sldId id="298" r:id="rId41"/>
    <p:sldId id="299" r:id="rId42"/>
    <p:sldId id="303" r:id="rId43"/>
    <p:sldId id="304" r:id="rId44"/>
    <p:sldId id="306" r:id="rId45"/>
    <p:sldId id="307" r:id="rId46"/>
    <p:sldId id="309" r:id="rId47"/>
    <p:sldId id="310" r:id="rId48"/>
    <p:sldId id="300" r:id="rId49"/>
    <p:sldId id="301" r:id="rId50"/>
    <p:sldId id="302" r:id="rId51"/>
    <p:sldId id="308" r:id="rId52"/>
    <p:sldId id="312" r:id="rId53"/>
    <p:sldId id="313" r:id="rId54"/>
    <p:sldId id="314" r:id="rId55"/>
    <p:sldId id="311" r:id="rId56"/>
    <p:sldId id="271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95537-AA50-4B0F-93A3-505725D043C5}" type="datetimeFigureOut">
              <a:rPr lang="fr-FR" smtClean="0"/>
              <a:t>30/07/2020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3A424-8350-436E-B081-0A7656DE4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0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 la recherche d'une atrophie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villositaire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de parasites/lambliase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Pancréatite chronique, tumeur pancréatique, cancer colique, carcinose péritonéale, anomalie mésentérique, ADP</a:t>
            </a:r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lymphome...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3A424-8350-436E-B081-0A7656DE4ED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3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Témoignant</a:t>
            </a:r>
            <a:r>
              <a:rPr lang="fr-FR" baseline="0" dirty="0" smtClean="0"/>
              <a:t> inflammation chronique avec régénération 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Inflammation uniquement superficielle qui atteint uniquement la muqueuse et la partie superficielle de la sous-muqueuse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3A424-8350-436E-B081-0A7656DE4ED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74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peu moins</a:t>
            </a:r>
            <a:r>
              <a:rPr lang="fr-FR" baseline="0" dirty="0"/>
              <a:t> d’un/1000</a:t>
            </a:r>
          </a:p>
          <a:p>
            <a:r>
              <a:rPr lang="fr-FR" baseline="0" dirty="0"/>
              <a:t>140 000 malade en ALD MICI en France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08FA0-D1CE-8D49-BCFD-E89ADE43287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7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traitement</a:t>
            </a:r>
            <a:r>
              <a:rPr lang="fr-FR" baseline="0" dirty="0" smtClean="0"/>
              <a:t> d’entretien augmente le risque de </a:t>
            </a:r>
            <a:r>
              <a:rPr lang="fr-FR" baseline="0" dirty="0" err="1" smtClean="0"/>
              <a:t>séroversion</a:t>
            </a:r>
            <a:r>
              <a:rPr lang="fr-FR" baseline="0" dirty="0" smtClean="0"/>
              <a:t> du </a:t>
            </a:r>
            <a:r>
              <a:rPr lang="fr-FR" baseline="0" dirty="0" err="1" smtClean="0"/>
              <a:t>sarcov</a:t>
            </a:r>
            <a:r>
              <a:rPr lang="fr-FR" baseline="0" dirty="0" smtClean="0"/>
              <a:t> 19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3A424-8350-436E-B081-0A7656DE4ED6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12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3A424-8350-436E-B081-0A7656DE4ED6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40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C67-B9BD-4B72-A1AA-45A475A12057}" type="datetimeFigureOut">
              <a:rPr lang="fr-FR" smtClean="0"/>
              <a:t>30/07/2020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3D94-F554-4D6F-A49C-EF3BDE95A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6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C67-B9BD-4B72-A1AA-45A475A12057}" type="datetimeFigureOut">
              <a:rPr lang="fr-FR" smtClean="0"/>
              <a:t>30/07/2020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3D94-F554-4D6F-A49C-EF3BDE95A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34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C67-B9BD-4B72-A1AA-45A475A12057}" type="datetimeFigureOut">
              <a:rPr lang="fr-FR" smtClean="0"/>
              <a:t>30/07/2020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3D94-F554-4D6F-A49C-EF3BDE95A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54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C67-B9BD-4B72-A1AA-45A475A12057}" type="datetimeFigureOut">
              <a:rPr lang="fr-FR" smtClean="0"/>
              <a:t>30/07/2020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3D94-F554-4D6F-A49C-EF3BDE95A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48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C67-B9BD-4B72-A1AA-45A475A12057}" type="datetimeFigureOut">
              <a:rPr lang="fr-FR" smtClean="0"/>
              <a:t>30/07/2020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3D94-F554-4D6F-A49C-EF3BDE95A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4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C67-B9BD-4B72-A1AA-45A475A12057}" type="datetimeFigureOut">
              <a:rPr lang="fr-FR" smtClean="0"/>
              <a:t>30/07/2020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3D94-F554-4D6F-A49C-EF3BDE95A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66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C67-B9BD-4B72-A1AA-45A475A12057}" type="datetimeFigureOut">
              <a:rPr lang="fr-FR" smtClean="0"/>
              <a:t>30/07/2020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3D94-F554-4D6F-A49C-EF3BDE95A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0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C67-B9BD-4B72-A1AA-45A475A12057}" type="datetimeFigureOut">
              <a:rPr lang="fr-FR" smtClean="0"/>
              <a:t>30/07/2020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3D94-F554-4D6F-A49C-EF3BDE95A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9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C67-B9BD-4B72-A1AA-45A475A12057}" type="datetimeFigureOut">
              <a:rPr lang="fr-FR" smtClean="0"/>
              <a:t>30/07/2020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3D94-F554-4D6F-A49C-EF3BDE95A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10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C67-B9BD-4B72-A1AA-45A475A12057}" type="datetimeFigureOut">
              <a:rPr lang="fr-FR" smtClean="0"/>
              <a:t>30/07/2020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3D94-F554-4D6F-A49C-EF3BDE95A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26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C67-B9BD-4B72-A1AA-45A475A12057}" type="datetimeFigureOut">
              <a:rPr lang="fr-FR" smtClean="0"/>
              <a:t>30/07/2020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3D94-F554-4D6F-A49C-EF3BDE95A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6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CEC67-B9BD-4B72-A1AA-45A475A12057}" type="datetimeFigureOut">
              <a:rPr lang="fr-FR" smtClean="0"/>
              <a:t>30/07/2020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3D94-F554-4D6F-A49C-EF3BDE95A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85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Cas clinique :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78424"/>
            <a:ext cx="10515600" cy="528168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dirty="0" smtClean="0"/>
              <a:t>Une </a:t>
            </a:r>
            <a:r>
              <a:rPr lang="fr-FR" dirty="0"/>
              <a:t>jeune </a:t>
            </a:r>
            <a:r>
              <a:rPr lang="fr-FR" dirty="0" smtClean="0"/>
              <a:t>femme, </a:t>
            </a:r>
            <a:r>
              <a:rPr lang="fr-FR" dirty="0"/>
              <a:t>âgé de 25 ans, consulte pour une diarrhée évoluant depuis 2 mois. </a:t>
            </a:r>
            <a:r>
              <a:rPr lang="fr-FR" dirty="0" smtClean="0"/>
              <a:t>Elle </a:t>
            </a:r>
            <a:r>
              <a:rPr lang="fr-FR" dirty="0"/>
              <a:t>présente 4 à 6 selles liquides par 24 heures, dont 2 à 3 selles nocturnes, avec parfois émission de glaires. </a:t>
            </a:r>
            <a:endParaRPr lang="fr-FR" dirty="0" smtClean="0"/>
          </a:p>
          <a:p>
            <a:pPr marL="0" indent="0" algn="just">
              <a:buNone/>
            </a:pPr>
            <a:r>
              <a:rPr lang="fr-FR" dirty="0" smtClean="0"/>
              <a:t>Son médecin traitant lui avait initialement prescrit un </a:t>
            </a:r>
            <a:r>
              <a:rPr lang="fr-FR" dirty="0" err="1" smtClean="0"/>
              <a:t>antidiarrhéique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r>
              <a:rPr lang="fr-FR" dirty="0" smtClean="0"/>
              <a:t>Elle ne présente pas d’antécédent familial ou personnel, ne fume pas, a un usage simple d'alcool, n’a pas voyagé récemment, </a:t>
            </a:r>
            <a:r>
              <a:rPr lang="fr-FR" smtClean="0"/>
              <a:t>est réglée </a:t>
            </a:r>
            <a:r>
              <a:rPr lang="fr-FR" dirty="0" smtClean="0"/>
              <a:t>sans aménorrhée et a pour unique traitement une pilule </a:t>
            </a:r>
            <a:r>
              <a:rPr lang="fr-FR" dirty="0" err="1" smtClean="0"/>
              <a:t>oestroprogestative</a:t>
            </a:r>
            <a:r>
              <a:rPr lang="fr-FR" dirty="0" smtClean="0"/>
              <a:t>. </a:t>
            </a:r>
          </a:p>
          <a:p>
            <a:pPr marL="0" indent="0" algn="just">
              <a:buNone/>
            </a:pPr>
            <a:r>
              <a:rPr lang="fr-FR" dirty="0" smtClean="0"/>
              <a:t>Vous retrouvez un syndrome rectal, un syndrome dysentérique chronique, des arthralgies et un amaigrissement de </a:t>
            </a:r>
            <a:r>
              <a:rPr lang="fr-FR" dirty="0"/>
              <a:t>4 kg en 1 mois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/>
              <a:t>L'examen </a:t>
            </a:r>
            <a:r>
              <a:rPr lang="fr-FR" dirty="0" smtClean="0"/>
              <a:t>abdominal retrouve une </a:t>
            </a:r>
            <a:r>
              <a:rPr lang="fr-FR" dirty="0"/>
              <a:t>sensibilité et une </a:t>
            </a:r>
            <a:r>
              <a:rPr lang="fr-FR" dirty="0" smtClean="0"/>
              <a:t>douleur à la palpation profonde en fosse </a:t>
            </a:r>
            <a:r>
              <a:rPr lang="fr-FR" dirty="0"/>
              <a:t>iliaque gauche, sans </a:t>
            </a:r>
            <a:r>
              <a:rPr lang="fr-FR" dirty="0" smtClean="0"/>
              <a:t>défense.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3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b="1" u="sng" dirty="0" smtClean="0"/>
              <a:t>Examens biologiques systématiques de 1</a:t>
            </a:r>
            <a:r>
              <a:rPr lang="fr-FR" b="1" u="sng" baseline="30000" dirty="0" smtClean="0"/>
              <a:t>re</a:t>
            </a:r>
            <a:r>
              <a:rPr lang="fr-FR" b="1" u="sng" dirty="0" smtClean="0"/>
              <a:t> intention :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NFS, </a:t>
            </a:r>
            <a:r>
              <a:rPr lang="fr-FR" dirty="0" err="1"/>
              <a:t>f</a:t>
            </a:r>
            <a:r>
              <a:rPr lang="fr-FR" dirty="0" err="1" smtClean="0"/>
              <a:t>erritinémie</a:t>
            </a:r>
            <a:r>
              <a:rPr lang="fr-FR" dirty="0" smtClean="0"/>
              <a:t>, B9, B12, CRP</a:t>
            </a:r>
          </a:p>
          <a:p>
            <a:r>
              <a:rPr lang="fr-FR" dirty="0" smtClean="0"/>
              <a:t>Glycémie, ionogramme, créatinémie</a:t>
            </a:r>
          </a:p>
          <a:p>
            <a:r>
              <a:rPr lang="fr-FR" dirty="0" smtClean="0"/>
              <a:t>Temps de Quick</a:t>
            </a:r>
          </a:p>
          <a:p>
            <a:r>
              <a:rPr lang="fr-FR" dirty="0" smtClean="0"/>
              <a:t>Électrophorèse des protéines</a:t>
            </a:r>
          </a:p>
          <a:p>
            <a:r>
              <a:rPr lang="fr-FR" dirty="0" smtClean="0"/>
              <a:t>EPS 3 jours de suite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u="sng" dirty="0" smtClean="0"/>
              <a:t>En fonction du contexte :</a:t>
            </a:r>
          </a:p>
          <a:p>
            <a:r>
              <a:rPr lang="fr-FR" dirty="0" smtClean="0"/>
              <a:t>Sérologie VIH</a:t>
            </a:r>
          </a:p>
          <a:p>
            <a:r>
              <a:rPr lang="fr-FR" dirty="0" smtClean="0"/>
              <a:t>Dosage </a:t>
            </a:r>
            <a:r>
              <a:rPr lang="fr-FR" dirty="0"/>
              <a:t>pondéral des immunoglobulines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8999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Question 4.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Quel examen morphologique prescrivez-vous ? (QCS)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Coloscopie totale avec </a:t>
            </a:r>
            <a:r>
              <a:rPr lang="fr-FR" dirty="0" err="1" smtClean="0"/>
              <a:t>iléoscopie</a:t>
            </a:r>
            <a:r>
              <a:rPr lang="fr-FR" dirty="0" smtClean="0"/>
              <a:t> et biopsies iléales et coliques étagées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Un </a:t>
            </a:r>
            <a:r>
              <a:rPr lang="fr-FR" dirty="0"/>
              <a:t>examen par vidéocapsule du grêle</a:t>
            </a:r>
            <a:endParaRPr lang="fr-FR" dirty="0" smtClean="0"/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Un examen </a:t>
            </a:r>
            <a:r>
              <a:rPr lang="fr-FR" dirty="0"/>
              <a:t>tomodensitométrique abdominopelvien</a:t>
            </a:r>
            <a:endParaRPr lang="fr-FR" dirty="0" smtClean="0"/>
          </a:p>
          <a:p>
            <a:pPr marL="514350" indent="-514350">
              <a:buFont typeface="+mj-lt"/>
              <a:buAutoNum type="alphaUcPeriod"/>
            </a:pPr>
            <a:r>
              <a:rPr lang="fr-FR" dirty="0" err="1" smtClean="0"/>
              <a:t>Fécalogramme</a:t>
            </a:r>
            <a:endParaRPr lang="fr-FR" dirty="0" smtClean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E</a:t>
            </a:r>
            <a:r>
              <a:rPr lang="fr-FR" dirty="0" smtClean="0"/>
              <a:t>ndoscopie digestive haute avec biopsies du 2</a:t>
            </a:r>
            <a:r>
              <a:rPr lang="fr-FR" baseline="30000" dirty="0" smtClean="0"/>
              <a:t>e</a:t>
            </a:r>
            <a:r>
              <a:rPr lang="fr-FR" dirty="0" smtClean="0"/>
              <a:t> duodénum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6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Question 4.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Quel examen morphologique prescrivez-vous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just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Coloscopie totale avec </a:t>
            </a:r>
            <a:r>
              <a:rPr lang="fr-FR" dirty="0" err="1" smtClean="0">
                <a:solidFill>
                  <a:srgbClr val="00B050"/>
                </a:solidFill>
              </a:rPr>
              <a:t>iléoscopie</a:t>
            </a:r>
            <a:r>
              <a:rPr lang="fr-FR" dirty="0" smtClean="0">
                <a:solidFill>
                  <a:srgbClr val="00B050"/>
                </a:solidFill>
              </a:rPr>
              <a:t> et biopsies iléales et coliques étagées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Un </a:t>
            </a:r>
            <a:r>
              <a:rPr lang="fr-FR" dirty="0"/>
              <a:t>examen par vidéocapsule du grêle</a:t>
            </a:r>
            <a:endParaRPr lang="fr-FR" dirty="0" smtClean="0"/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Un examen </a:t>
            </a:r>
            <a:r>
              <a:rPr lang="fr-FR" dirty="0"/>
              <a:t>tomodensitométrique abdominopelvien</a:t>
            </a:r>
            <a:endParaRPr lang="fr-FR" dirty="0" smtClean="0"/>
          </a:p>
          <a:p>
            <a:pPr marL="514350" indent="-514350">
              <a:buFont typeface="+mj-lt"/>
              <a:buAutoNum type="alphaUcPeriod"/>
            </a:pPr>
            <a:r>
              <a:rPr lang="fr-FR" dirty="0" err="1" smtClean="0"/>
              <a:t>Fécalogramme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examen biologique orienté</a:t>
            </a:r>
            <a:endParaRPr lang="fr-FR" dirty="0" smtClean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E</a:t>
            </a:r>
            <a:r>
              <a:rPr lang="fr-FR" dirty="0" smtClean="0"/>
              <a:t>ndoscopie digestive haute avec biopsies du 2</a:t>
            </a:r>
            <a:r>
              <a:rPr lang="fr-FR" baseline="30000" dirty="0" smtClean="0"/>
              <a:t>e</a:t>
            </a:r>
            <a:r>
              <a:rPr lang="fr-FR" dirty="0" smtClean="0"/>
              <a:t> duodénum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8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Examens morphologiques de 1</a:t>
            </a:r>
            <a:r>
              <a:rPr lang="fr-FR" b="1" u="sng" baseline="30000" dirty="0" smtClean="0"/>
              <a:t>ère</a:t>
            </a:r>
            <a:r>
              <a:rPr lang="fr-FR" b="1" u="sng" dirty="0" smtClean="0"/>
              <a:t> intention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just">
              <a:buNone/>
            </a:pPr>
            <a:r>
              <a:rPr lang="fr-FR" dirty="0" smtClean="0"/>
              <a:t>(</a:t>
            </a:r>
            <a:r>
              <a:rPr lang="fr-FR" i="1" dirty="0"/>
              <a:t>s</a:t>
            </a:r>
            <a:r>
              <a:rPr lang="fr-FR" i="1" dirty="0" smtClean="0"/>
              <a:t>auf </a:t>
            </a:r>
            <a:r>
              <a:rPr lang="fr-FR" i="1" dirty="0"/>
              <a:t>en cas d'orientation étiologique conduisant à faire l'examen diagnostique </a:t>
            </a:r>
            <a:r>
              <a:rPr lang="fr-FR" i="1" dirty="0" smtClean="0"/>
              <a:t>adapté</a:t>
            </a:r>
            <a:r>
              <a:rPr lang="fr-FR" dirty="0" smtClean="0"/>
              <a:t>) :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Endoscopie digestive haute avec biopsies du 2</a:t>
            </a:r>
            <a:r>
              <a:rPr lang="fr-FR" baseline="30000" dirty="0" smtClean="0"/>
              <a:t>e</a:t>
            </a:r>
            <a:r>
              <a:rPr lang="fr-FR" dirty="0" smtClean="0"/>
              <a:t> duodénum</a:t>
            </a:r>
          </a:p>
          <a:p>
            <a:pPr algn="just"/>
            <a:r>
              <a:rPr lang="fr-FR" dirty="0" smtClean="0"/>
              <a:t>Coloscopie totale avec </a:t>
            </a:r>
            <a:r>
              <a:rPr lang="fr-FR" dirty="0" err="1" smtClean="0"/>
              <a:t>iléoscopie</a:t>
            </a:r>
            <a:r>
              <a:rPr lang="fr-FR" dirty="0" smtClean="0"/>
              <a:t> et biopsies iléales et coliques étagées</a:t>
            </a:r>
          </a:p>
          <a:p>
            <a:r>
              <a:rPr lang="fr-FR" dirty="0" smtClean="0"/>
              <a:t>Examen </a:t>
            </a:r>
            <a:r>
              <a:rPr lang="fr-FR" dirty="0"/>
              <a:t>tomodensitométrique abdominopelvien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42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42197"/>
            <a:ext cx="10515600" cy="4634766"/>
          </a:xfrm>
        </p:spPr>
        <p:txBody>
          <a:bodyPr/>
          <a:lstStyle/>
          <a:p>
            <a:pPr algn="just"/>
            <a:r>
              <a:rPr lang="fr-FR" dirty="0"/>
              <a:t>Une </a:t>
            </a:r>
            <a:r>
              <a:rPr lang="fr-FR" dirty="0" smtClean="0"/>
              <a:t>iléo-coloscopie avec biopsies </a:t>
            </a:r>
            <a:r>
              <a:rPr lang="fr-FR" dirty="0"/>
              <a:t>est </a:t>
            </a:r>
            <a:r>
              <a:rPr lang="fr-FR" dirty="0" smtClean="0"/>
              <a:t>réalisée, elle met en évidence une inflammation </a:t>
            </a:r>
            <a:r>
              <a:rPr lang="fr-FR" dirty="0" err="1"/>
              <a:t>rectocolique</a:t>
            </a:r>
            <a:r>
              <a:rPr lang="fr-FR" dirty="0"/>
              <a:t> continue, commençant dès la jonction </a:t>
            </a:r>
            <a:r>
              <a:rPr lang="fr-FR" dirty="0" err="1" smtClean="0"/>
              <a:t>anorectale</a:t>
            </a:r>
            <a:r>
              <a:rPr lang="fr-FR" dirty="0" smtClean="0"/>
              <a:t> et s'interrompant </a:t>
            </a:r>
            <a:r>
              <a:rPr lang="fr-FR" dirty="0"/>
              <a:t>de façon brusque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Ci-dessous deux clichés de lésions élémentaires retrouvés lors de l’examen :</a:t>
            </a:r>
          </a:p>
          <a:p>
            <a:endParaRPr lang="fr-FR" dirty="0"/>
          </a:p>
        </p:txBody>
      </p:sp>
      <p:pic>
        <p:nvPicPr>
          <p:cNvPr id="4" name="Picture 2" descr="C:\Documents and Settings\jean philippe\Bureau\CASE.173\IMAGE003.jpg"/>
          <p:cNvPicPr>
            <a:picLocks noChangeAspect="1" noChangeArrowheads="1"/>
          </p:cNvPicPr>
          <p:nvPr/>
        </p:nvPicPr>
        <p:blipFill>
          <a:blip r:embed="rId2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8" r="8888" b="1389"/>
          <a:stretch>
            <a:fillRect/>
          </a:stretch>
        </p:blipFill>
        <p:spPr bwMode="auto">
          <a:xfrm>
            <a:off x="3190875" y="3917950"/>
            <a:ext cx="2352675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Documents and Settings\jean philippe\Bureau\CASE.173\IMAGE0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8" r="8888" b="1389"/>
          <a:stretch>
            <a:fillRect/>
          </a:stretch>
        </p:blipFill>
        <p:spPr bwMode="auto">
          <a:xfrm>
            <a:off x="6096000" y="3935110"/>
            <a:ext cx="2352675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7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Question 5.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Quelles sont les propositions vraies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 diagnostique le plus probable est </a:t>
            </a:r>
            <a:r>
              <a:rPr lang="fr-FR" dirty="0"/>
              <a:t>une maladie de </a:t>
            </a:r>
            <a:r>
              <a:rPr lang="fr-FR" dirty="0" err="1"/>
              <a:t>Crohn</a:t>
            </a: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 </a:t>
            </a:r>
            <a:r>
              <a:rPr lang="fr-FR" dirty="0"/>
              <a:t>diagnostique le plus probable </a:t>
            </a:r>
            <a:r>
              <a:rPr lang="fr-FR" dirty="0" smtClean="0"/>
              <a:t>est une RCH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Le diagnostique le plus probable </a:t>
            </a:r>
            <a:r>
              <a:rPr lang="fr-FR" dirty="0" smtClean="0"/>
              <a:t>est une colite lymphocytaire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Les lésions élémentaires retrouvées sont une muqueuse granitée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Les lésions élémentaires retrouvées sont une ulcération en puit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58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Question 5.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Quelles sont les propositions vraies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 diagnostique le plus probable est </a:t>
            </a:r>
            <a:r>
              <a:rPr lang="fr-FR" dirty="0"/>
              <a:t>une maladie de </a:t>
            </a:r>
            <a:r>
              <a:rPr lang="fr-FR" dirty="0" err="1"/>
              <a:t>Crohn</a:t>
            </a: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Le </a:t>
            </a:r>
            <a:r>
              <a:rPr lang="fr-FR" dirty="0">
                <a:solidFill>
                  <a:srgbClr val="00B050"/>
                </a:solidFill>
              </a:rPr>
              <a:t>diagnostique le plus probable </a:t>
            </a:r>
            <a:r>
              <a:rPr lang="fr-FR" dirty="0" smtClean="0">
                <a:solidFill>
                  <a:srgbClr val="00B050"/>
                </a:solidFill>
              </a:rPr>
              <a:t>est une RCH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Le diagnostique le plus probable </a:t>
            </a:r>
            <a:r>
              <a:rPr lang="fr-FR" dirty="0" smtClean="0"/>
              <a:t>est une colite lymphocytaire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Les lésions élémentaires retrouvées sont une muqueuse granitée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Les lésions élémentaires retrouvées sont une ulcération en puit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2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RCH : arguments endoscopiques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fr-FR" dirty="0" smtClean="0"/>
              <a:t>Inflammation </a:t>
            </a:r>
            <a:r>
              <a:rPr lang="fr-FR" dirty="0" err="1"/>
              <a:t>rectocolique</a:t>
            </a:r>
            <a:r>
              <a:rPr lang="fr-FR" dirty="0"/>
              <a:t> continue, commençant dès la jonction </a:t>
            </a:r>
            <a:r>
              <a:rPr lang="fr-FR" dirty="0" err="1" smtClean="0"/>
              <a:t>anorectale</a:t>
            </a:r>
            <a:r>
              <a:rPr lang="fr-FR" dirty="0" smtClean="0"/>
              <a:t>, s'étendant </a:t>
            </a:r>
            <a:r>
              <a:rPr lang="fr-FR" dirty="0"/>
              <a:t>plus ou moins vers l'amont et s'interrompant de façon brusque</a:t>
            </a:r>
            <a:r>
              <a:rPr lang="fr-FR" dirty="0" smtClean="0"/>
              <a:t>.</a:t>
            </a:r>
          </a:p>
          <a:p>
            <a:pPr algn="just"/>
            <a:r>
              <a:rPr lang="fr-FR" dirty="0"/>
              <a:t>Par ordre croissant </a:t>
            </a:r>
            <a:r>
              <a:rPr lang="fr-FR" dirty="0" smtClean="0"/>
              <a:t>d'intensité</a:t>
            </a:r>
            <a:r>
              <a:rPr lang="fr-FR" dirty="0"/>
              <a:t>, on </a:t>
            </a:r>
            <a:r>
              <a:rPr lang="fr-FR" dirty="0" smtClean="0"/>
              <a:t>peut observer </a:t>
            </a:r>
            <a:r>
              <a:rPr lang="fr-FR" dirty="0"/>
              <a:t>des anomalies isolées du réseau vasculaire muqueux, une muqueuse granitée, </a:t>
            </a:r>
            <a:r>
              <a:rPr lang="fr-FR" dirty="0" smtClean="0"/>
              <a:t>un saignement </a:t>
            </a:r>
            <a:r>
              <a:rPr lang="fr-FR" dirty="0"/>
              <a:t>muqueux, des érosions et des </a:t>
            </a:r>
            <a:r>
              <a:rPr lang="fr-FR" dirty="0" smtClean="0"/>
              <a:t>ulcérations.</a:t>
            </a:r>
          </a:p>
          <a:p>
            <a:pPr algn="just"/>
            <a:r>
              <a:rPr lang="fr-FR" dirty="0"/>
              <a:t>Dans les formes les </a:t>
            </a:r>
            <a:r>
              <a:rPr lang="fr-FR" dirty="0" smtClean="0"/>
              <a:t>plus sévères</a:t>
            </a:r>
            <a:r>
              <a:rPr lang="fr-FR" dirty="0"/>
              <a:t>, les ulcérations peuvent être profondes mettant à nu </a:t>
            </a:r>
            <a:r>
              <a:rPr lang="fr-FR" dirty="0" smtClean="0"/>
              <a:t>la musculeuse </a:t>
            </a:r>
            <a:r>
              <a:rPr lang="fr-FR" dirty="0"/>
              <a:t>(étendues </a:t>
            </a:r>
            <a:r>
              <a:rPr lang="fr-FR" dirty="0" smtClean="0"/>
              <a:t>ou ulcères </a:t>
            </a:r>
            <a:r>
              <a:rPr lang="fr-FR" dirty="0"/>
              <a:t>en puits)</a:t>
            </a:r>
          </a:p>
        </p:txBody>
      </p:sp>
    </p:spTree>
    <p:extLst>
      <p:ext uri="{BB962C8B-B14F-4D97-AF65-F5344CB8AC3E}">
        <p14:creationId xmlns:p14="http://schemas.microsoft.com/office/powerpoint/2010/main" val="23147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7" name="Picture 5" descr="C:\Documents and Settings\jean philippe\Bureau\CASE.173\IMAGE0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8" r="8888" b="1389"/>
          <a:stretch>
            <a:fillRect/>
          </a:stretch>
        </p:blipFill>
        <p:spPr bwMode="auto">
          <a:xfrm>
            <a:off x="1703389" y="1392458"/>
            <a:ext cx="2352675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2" descr="C:\Documents and Settings\jean philippe\Bureau\IMAGE0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4456" r="7779" b="2777"/>
          <a:stretch>
            <a:fillRect/>
          </a:stretch>
        </p:blipFill>
        <p:spPr bwMode="auto">
          <a:xfrm>
            <a:off x="6383338" y="4424364"/>
            <a:ext cx="24193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3" descr="G:\Images\JP\RCH MAyo III\IMAGE004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3" t="5022" r="8163" b="3030"/>
          <a:stretch>
            <a:fillRect/>
          </a:stretch>
        </p:blipFill>
        <p:spPr bwMode="auto">
          <a:xfrm>
            <a:off x="8040688" y="1819276"/>
            <a:ext cx="24447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2" descr="C:\Documents and Settings\jean philippe\Bureau\CASE.173\IMAGE003.jpg"/>
          <p:cNvPicPr>
            <a:picLocks noChangeAspect="1" noChangeArrowheads="1"/>
          </p:cNvPicPr>
          <p:nvPr/>
        </p:nvPicPr>
        <p:blipFill>
          <a:blip r:embed="rId5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8" r="8888" b="1389"/>
          <a:stretch>
            <a:fillRect/>
          </a:stretch>
        </p:blipFill>
        <p:spPr bwMode="auto">
          <a:xfrm>
            <a:off x="2951164" y="3740151"/>
            <a:ext cx="2352675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1" name="Picture 4" descr="C:\Documents and Settings\jean philippe\Bureau\CASE.173\IMAGE005.jpg"/>
          <p:cNvPicPr>
            <a:picLocks noChangeAspect="1" noChangeArrowheads="1"/>
          </p:cNvPicPr>
          <p:nvPr/>
        </p:nvPicPr>
        <p:blipFill>
          <a:blip r:embed="rId6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8" r="8888" b="1389"/>
          <a:stretch>
            <a:fillRect/>
          </a:stretch>
        </p:blipFill>
        <p:spPr bwMode="auto">
          <a:xfrm>
            <a:off x="5591176" y="1406526"/>
            <a:ext cx="2354263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2" name="ZoneTexte 9"/>
          <p:cNvSpPr txBox="1">
            <a:spLocks noChangeArrowheads="1"/>
          </p:cNvSpPr>
          <p:nvPr/>
        </p:nvSpPr>
        <p:spPr bwMode="auto">
          <a:xfrm>
            <a:off x="8256589" y="5426076"/>
            <a:ext cx="2232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>
              <a:defRPr sz="21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>
              <a:defRPr sz="19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charset="0"/>
              <a:buChar char=""/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charset="0"/>
              <a:buChar char=""/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charset="0"/>
              <a:buChar char=""/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charset="0"/>
              <a:buChar char=""/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/>
            <a:r>
              <a:rPr lang="fr-FR" sz="1400">
                <a:solidFill>
                  <a:srgbClr val="00B0F0"/>
                </a:solidFill>
                <a:latin typeface="Times New Roman" charset="0"/>
              </a:rPr>
              <a:t>Ulcérations </a:t>
            </a:r>
          </a:p>
          <a:p>
            <a:pPr algn="ctr"/>
            <a:r>
              <a:rPr lang="fr-FR" sz="1400">
                <a:solidFill>
                  <a:srgbClr val="00B0F0"/>
                </a:solidFill>
                <a:latin typeface="Times New Roman" charset="0"/>
              </a:rPr>
              <a:t>en puit</a:t>
            </a:r>
          </a:p>
        </p:txBody>
      </p:sp>
      <p:sp>
        <p:nvSpPr>
          <p:cNvPr id="79883" name="ZoneTexte 10"/>
          <p:cNvSpPr txBox="1">
            <a:spLocks noChangeArrowheads="1"/>
          </p:cNvSpPr>
          <p:nvPr/>
        </p:nvSpPr>
        <p:spPr bwMode="auto">
          <a:xfrm>
            <a:off x="1666876" y="3752851"/>
            <a:ext cx="1260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>
              <a:defRPr sz="21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>
              <a:defRPr sz="19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charset="0"/>
              <a:buChar char=""/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charset="0"/>
              <a:buChar char=""/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charset="0"/>
              <a:buChar char=""/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charset="0"/>
              <a:buChar char=""/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/>
            <a:r>
              <a:rPr lang="fr-FR" sz="1400">
                <a:solidFill>
                  <a:srgbClr val="00B0F0"/>
                </a:solidFill>
                <a:latin typeface="Times New Roman" charset="0"/>
              </a:rPr>
              <a:t>Muqueuse</a:t>
            </a:r>
          </a:p>
          <a:p>
            <a:pPr algn="ctr"/>
            <a:r>
              <a:rPr lang="fr-FR" sz="1400">
                <a:solidFill>
                  <a:srgbClr val="00B0F0"/>
                </a:solidFill>
                <a:latin typeface="Times New Roman" charset="0"/>
              </a:rPr>
              <a:t>Granité</a:t>
            </a:r>
          </a:p>
          <a:p>
            <a:pPr algn="ctr"/>
            <a:r>
              <a:rPr lang="fr-FR" sz="1000">
                <a:solidFill>
                  <a:srgbClr val="00B0F0"/>
                </a:solidFill>
                <a:latin typeface="Times New Roman" charset="0"/>
              </a:rPr>
              <a:t>(ulcérations superficielles)</a:t>
            </a:r>
          </a:p>
        </p:txBody>
      </p:sp>
      <p:sp>
        <p:nvSpPr>
          <p:cNvPr id="79884" name="ZoneTexte 11"/>
          <p:cNvSpPr txBox="1">
            <a:spLocks noChangeArrowheads="1"/>
          </p:cNvSpPr>
          <p:nvPr/>
        </p:nvSpPr>
        <p:spPr bwMode="auto">
          <a:xfrm>
            <a:off x="8123238" y="138271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>
              <a:defRPr sz="21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>
              <a:defRPr sz="19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charset="0"/>
              <a:buChar char=""/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charset="0"/>
              <a:buChar char=""/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charset="0"/>
              <a:buChar char=""/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charset="0"/>
              <a:buChar char=""/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/>
            <a:r>
              <a:rPr lang="fr-FR" sz="1400">
                <a:solidFill>
                  <a:srgbClr val="00B0F0"/>
                </a:solidFill>
                <a:latin typeface="Times New Roman" charset="0"/>
              </a:rPr>
              <a:t>Muqueuse Granité</a:t>
            </a:r>
          </a:p>
          <a:p>
            <a:pPr algn="ctr"/>
            <a:r>
              <a:rPr lang="fr-FR" sz="1000">
                <a:solidFill>
                  <a:srgbClr val="00B0F0"/>
                </a:solidFill>
                <a:latin typeface="Times New Roman" charset="0"/>
              </a:rPr>
              <a:t>(ulcérations profondes)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L’endoscopie est l’examen clé</a:t>
            </a:r>
            <a:br>
              <a:rPr lang="fr-FR" b="1" dirty="0">
                <a:solidFill>
                  <a:schemeClr val="tx2"/>
                </a:solidFill>
              </a:rPr>
            </a:br>
            <a:r>
              <a:rPr lang="fr-FR" dirty="0">
                <a:solidFill>
                  <a:schemeClr val="tx2"/>
                </a:solidFill>
              </a:rPr>
              <a:t>RCH lésions élémentaires</a:t>
            </a:r>
          </a:p>
        </p:txBody>
      </p:sp>
    </p:spTree>
    <p:extLst>
      <p:ext uri="{BB962C8B-B14F-4D97-AF65-F5344CB8AC3E}">
        <p14:creationId xmlns:p14="http://schemas.microsoft.com/office/powerpoint/2010/main" val="26611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Question 6.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Qu’attendez-vous retrouver à l’histologie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Atteinte continue</a:t>
            </a:r>
            <a:r>
              <a:rPr lang="fr-FR" dirty="0"/>
              <a:t> </a:t>
            </a:r>
            <a:r>
              <a:rPr lang="fr-FR" dirty="0" smtClean="0"/>
              <a:t>et homogène de la muqueuse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Inflammation uniquement superficielle de la paroi 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Présence de granulome </a:t>
            </a:r>
            <a:r>
              <a:rPr lang="fr-FR" dirty="0" err="1" smtClean="0"/>
              <a:t>épithélioïde</a:t>
            </a:r>
            <a:r>
              <a:rPr lang="fr-FR" dirty="0" smtClean="0"/>
              <a:t> et gigantocellulaire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Inflammation </a:t>
            </a:r>
            <a:r>
              <a:rPr lang="fr-FR" dirty="0" err="1" smtClean="0"/>
              <a:t>lymphoplasmocytaire</a:t>
            </a:r>
            <a:endParaRPr lang="fr-FR" dirty="0" smtClean="0"/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Micro-abcès cryptiques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8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Question 1.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Comment </a:t>
            </a:r>
            <a:r>
              <a:rPr lang="fr-FR" dirty="0"/>
              <a:t>définit-on une diarrhée chronique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Emission </a:t>
            </a:r>
            <a:r>
              <a:rPr lang="fr-FR" dirty="0"/>
              <a:t>de selles trop fréquentes, trop abondantes, de consistance liquide ou très molle</a:t>
            </a:r>
            <a:r>
              <a:rPr lang="fr-FR" dirty="0" smtClean="0"/>
              <a:t>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Emission </a:t>
            </a:r>
            <a:r>
              <a:rPr lang="fr-FR" dirty="0"/>
              <a:t>d'au moins 3 selles très molles à liquides par jour depuis moins de 2 </a:t>
            </a:r>
            <a:r>
              <a:rPr lang="fr-FR" dirty="0" smtClean="0"/>
              <a:t>semaines.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Emission </a:t>
            </a:r>
            <a:r>
              <a:rPr lang="fr-FR" dirty="0"/>
              <a:t>d'au moins 3 selles très molles à liquides par jour depuis 2 à 4 </a:t>
            </a:r>
            <a:r>
              <a:rPr lang="fr-FR" dirty="0" smtClean="0"/>
              <a:t>semaines.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Emission </a:t>
            </a:r>
            <a:r>
              <a:rPr lang="fr-FR" dirty="0"/>
              <a:t>d'au moins 3 selles très molles à liquides par jour depuis plus d'un </a:t>
            </a:r>
            <a:r>
              <a:rPr lang="fr-FR" dirty="0" smtClean="0"/>
              <a:t>mois.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/>
              <a:t>U</a:t>
            </a:r>
            <a:r>
              <a:rPr lang="fr-FR" dirty="0" smtClean="0"/>
              <a:t>n poids de selles supérieur à 300g/24h en moyenne sur 72 heures.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1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Question 6.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Qu’attendez-vous retrouver à l’histologie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Atteinte continue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et homogène de la muqueuse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Inflammation uniquement superficielle de la paroi 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Présence de granulome </a:t>
            </a:r>
            <a:r>
              <a:rPr lang="fr-FR" dirty="0" err="1" smtClean="0"/>
              <a:t>épithélioïde</a:t>
            </a:r>
            <a:r>
              <a:rPr lang="fr-FR" dirty="0" smtClean="0"/>
              <a:t> et gigantocellulaire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Croh</a:t>
            </a:r>
            <a:r>
              <a:rPr lang="fr-FR" dirty="0" err="1">
                <a:sym typeface="Wingdings" panose="05000000000000000000" pitchFamily="2" charset="2"/>
              </a:rPr>
              <a:t>n</a:t>
            </a:r>
            <a:endParaRPr lang="fr-FR" dirty="0" smtClean="0"/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Inflammation </a:t>
            </a:r>
            <a:r>
              <a:rPr lang="fr-FR" dirty="0" err="1" smtClean="0">
                <a:solidFill>
                  <a:srgbClr val="00B050"/>
                </a:solidFill>
              </a:rPr>
              <a:t>lymphoplasmocytaire</a:t>
            </a:r>
            <a:endParaRPr lang="fr-FR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Micro-abcès cryptiques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7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Critères microscopiques en faveur d’une RCH: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u="sng" dirty="0" smtClean="0"/>
              <a:t>Au niveau de la muqueuse : </a:t>
            </a:r>
            <a:r>
              <a:rPr lang="fr-FR" dirty="0" smtClean="0"/>
              <a:t>(visible sur biopsie)</a:t>
            </a:r>
          </a:p>
          <a:p>
            <a:pPr algn="just"/>
            <a:r>
              <a:rPr lang="fr-FR" dirty="0" smtClean="0"/>
              <a:t>Atteinte continue, homogène sur tous les fragments biopsiques d’un fragment à l’autre dans un même secteur digestif.</a:t>
            </a:r>
          </a:p>
          <a:p>
            <a:pPr algn="just"/>
            <a:r>
              <a:rPr lang="fr-FR" dirty="0" smtClean="0"/>
              <a:t>Inflammation </a:t>
            </a:r>
            <a:r>
              <a:rPr lang="fr-FR" dirty="0" err="1" smtClean="0"/>
              <a:t>lymphoplasmoytaire</a:t>
            </a:r>
            <a:r>
              <a:rPr lang="fr-FR" dirty="0" smtClean="0"/>
              <a:t>, anomalies de l’architecture des glandes avec diminution de la </a:t>
            </a:r>
            <a:r>
              <a:rPr lang="fr-FR" dirty="0" err="1" smtClean="0"/>
              <a:t>mucosécrétion</a:t>
            </a:r>
            <a:r>
              <a:rPr lang="fr-FR" dirty="0" smtClean="0"/>
              <a:t>.</a:t>
            </a:r>
          </a:p>
          <a:p>
            <a:pPr algn="just"/>
            <a:r>
              <a:rPr lang="fr-FR" dirty="0"/>
              <a:t>Micro-abcès </a:t>
            </a:r>
            <a:r>
              <a:rPr lang="fr-FR" dirty="0" smtClean="0"/>
              <a:t>cryptiques </a:t>
            </a:r>
            <a:r>
              <a:rPr lang="fr-FR" dirty="0"/>
              <a:t>(témoignant de la poussée</a:t>
            </a:r>
            <a:r>
              <a:rPr lang="fr-FR" dirty="0" smtClean="0"/>
              <a:t>)</a:t>
            </a:r>
          </a:p>
          <a:p>
            <a:pPr algn="just"/>
            <a:r>
              <a:rPr lang="fr-FR" dirty="0" smtClean="0"/>
              <a:t>Ulcérations</a:t>
            </a:r>
          </a:p>
          <a:p>
            <a:pPr algn="just"/>
            <a:endParaRPr lang="fr-FR" dirty="0"/>
          </a:p>
          <a:p>
            <a:pPr marL="0" indent="0">
              <a:buNone/>
            </a:pPr>
            <a:r>
              <a:rPr lang="fr-FR" b="1" u="sng" dirty="0" smtClean="0"/>
              <a:t>Au niveau de la paroi : </a:t>
            </a:r>
            <a:r>
              <a:rPr lang="fr-FR" dirty="0" smtClean="0"/>
              <a:t>(sur pièce opératoire de résection digestive)</a:t>
            </a:r>
          </a:p>
          <a:p>
            <a:r>
              <a:rPr lang="fr-FR" dirty="0" smtClean="0"/>
              <a:t>Inflammation </a:t>
            </a:r>
            <a:r>
              <a:rPr lang="fr-FR" dirty="0"/>
              <a:t>uniquement superficielle </a:t>
            </a:r>
            <a:endParaRPr lang="fr-FR" dirty="0" smtClean="0"/>
          </a:p>
          <a:p>
            <a:r>
              <a:rPr lang="fr-FR" dirty="0" smtClean="0"/>
              <a:t>Ulcérations </a:t>
            </a:r>
            <a:r>
              <a:rPr lang="fr-FR" dirty="0"/>
              <a:t>en général superficielles, non </a:t>
            </a:r>
            <a:r>
              <a:rPr lang="fr-FR" dirty="0" err="1"/>
              <a:t>fissuraires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2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5660" y="365125"/>
            <a:ext cx="6758865" cy="5811838"/>
          </a:xfrm>
        </p:spPr>
        <p:txBody>
          <a:bodyPr anchor="ctr"/>
          <a:lstStyle/>
          <a:p>
            <a:pPr marL="0" indent="0">
              <a:buNone/>
            </a:pPr>
            <a:r>
              <a:rPr lang="fr-FR" b="1" u="sng" dirty="0" smtClean="0"/>
              <a:t>Rectocolite </a:t>
            </a:r>
            <a:r>
              <a:rPr lang="fr-FR" b="1" u="sng" dirty="0"/>
              <a:t>hémorragique en poussée, microscopie : </a:t>
            </a:r>
            <a:endParaRPr lang="fr-FR" b="1" u="sng" dirty="0" smtClean="0"/>
          </a:p>
          <a:p>
            <a:pPr marL="0" indent="0" algn="just">
              <a:buNone/>
            </a:pPr>
            <a:r>
              <a:rPr lang="fr-FR" dirty="0" smtClean="0"/>
              <a:t>muqueuse </a:t>
            </a:r>
            <a:r>
              <a:rPr lang="fr-FR" dirty="0"/>
              <a:t>colique avec inflammation </a:t>
            </a:r>
            <a:r>
              <a:rPr lang="fr-FR" dirty="0" err="1"/>
              <a:t>lymphoplasmocytaire</a:t>
            </a:r>
            <a:r>
              <a:rPr lang="fr-FR" dirty="0"/>
              <a:t>, </a:t>
            </a:r>
            <a:r>
              <a:rPr lang="fr-FR" dirty="0" smtClean="0"/>
              <a:t>anomalies </a:t>
            </a:r>
            <a:r>
              <a:rPr lang="fr-FR" dirty="0"/>
              <a:t>de l'architecture des glandes, diminution de la </a:t>
            </a:r>
            <a:r>
              <a:rPr lang="fr-FR" dirty="0" err="1"/>
              <a:t>mucosécrétion</a:t>
            </a:r>
            <a:r>
              <a:rPr lang="fr-FR" dirty="0"/>
              <a:t>, </a:t>
            </a:r>
            <a:r>
              <a:rPr lang="fr-FR" dirty="0" err="1"/>
              <a:t>microabcès</a:t>
            </a:r>
            <a:r>
              <a:rPr lang="fr-FR" dirty="0"/>
              <a:t> cryptiques (X) et absence de granulome </a:t>
            </a:r>
            <a:r>
              <a:rPr lang="fr-FR" dirty="0" err="1"/>
              <a:t>épithélioïde</a:t>
            </a:r>
            <a:r>
              <a:rPr lang="fr-FR" dirty="0"/>
              <a:t>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525" y="1402278"/>
            <a:ext cx="5004369" cy="373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Maladie de Crohn et RCH</a:t>
            </a:r>
            <a:br>
              <a:rPr lang="fr-FR" b="1" dirty="0">
                <a:solidFill>
                  <a:schemeClr val="tx2"/>
                </a:solidFill>
              </a:rPr>
            </a:br>
            <a:r>
              <a:rPr lang="fr-FR" b="1" dirty="0">
                <a:solidFill>
                  <a:schemeClr val="tx2"/>
                </a:solidFill>
              </a:rPr>
              <a:t>Histologie</a:t>
            </a: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/>
          </p:nvPr>
        </p:nvGraphicFramePr>
        <p:xfrm>
          <a:off x="3163888" y="1711687"/>
          <a:ext cx="5980112" cy="4656410"/>
        </p:xfrm>
        <a:graphic>
          <a:graphicData uri="http://schemas.openxmlformats.org/drawingml/2006/table">
            <a:tbl>
              <a:tblPr/>
              <a:tblGrid>
                <a:gridCol w="2990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92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11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Crohn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11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11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Lésions focales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11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Lésions diffuses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11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Atteinte </a:t>
                      </a:r>
                      <a:r>
                        <a:rPr kumimoji="0" lang="fr-F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transmurale</a:t>
                      </a: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, fissure profondes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11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Atteinte superficielle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11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Abcès cryptiques possibles en foyers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11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Abcès cryptiques nombreux +++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11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Granulomes </a:t>
                      </a:r>
                      <a:r>
                        <a:rPr kumimoji="0" lang="fr-F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épithélioïdes</a:t>
                      </a: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typiques (30%) +++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11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Pas de granulomes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8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1100"/>
                        </a:buClr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Mucosécrétion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conservée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11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11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Déplétion en mucus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 smtClean="0"/>
              <a:t>Vous revoyez votre patiente en consultation afin de lui annoncer et prendre en charge son diagnostique de </a:t>
            </a:r>
            <a:r>
              <a:rPr lang="fr-FR" dirty="0"/>
              <a:t>r</a:t>
            </a:r>
            <a:r>
              <a:rPr lang="fr-FR" dirty="0" smtClean="0"/>
              <a:t>ectocolite hémorragique.</a:t>
            </a:r>
          </a:p>
          <a:p>
            <a:pPr marL="0" indent="0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 smtClean="0"/>
              <a:t>Votre patiente ne connait pas cette pathologie et est </a:t>
            </a:r>
            <a:r>
              <a:rPr lang="fr-FR" smtClean="0"/>
              <a:t>très inquiète, </a:t>
            </a:r>
            <a:r>
              <a:rPr lang="fr-FR" dirty="0" smtClean="0"/>
              <a:t>elle vous pose une série de questions sur la RCH.</a:t>
            </a:r>
          </a:p>
        </p:txBody>
      </p:sp>
    </p:spTree>
    <p:extLst>
      <p:ext uri="{BB962C8B-B14F-4D97-AF65-F5344CB8AC3E}">
        <p14:creationId xmlns:p14="http://schemas.microsoft.com/office/powerpoint/2010/main" val="37239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Question 7.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Concernant l’épidémiologie de la RCH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lphaUcPeriod"/>
            </a:pPr>
            <a:r>
              <a:rPr lang="fr-FR" altLang="fr-FR" dirty="0" smtClean="0"/>
              <a:t>La prévalence est de </a:t>
            </a:r>
            <a:r>
              <a:rPr lang="fr-FR" altLang="fr-FR" dirty="0"/>
              <a:t>60.000 patients en </a:t>
            </a:r>
            <a:r>
              <a:rPr lang="fr-FR" altLang="fr-FR" dirty="0" smtClean="0"/>
              <a:t>France</a:t>
            </a:r>
          </a:p>
          <a:p>
            <a:pPr marL="514350" indent="-514350">
              <a:buFont typeface="+mj-lt"/>
              <a:buAutoNum type="alphaUcPeriod"/>
            </a:pPr>
            <a:r>
              <a:rPr lang="fr-FR" altLang="fr-FR" dirty="0" smtClean="0"/>
              <a:t>L’incidence est de </a:t>
            </a:r>
            <a:r>
              <a:rPr lang="fr-FR" altLang="fr-FR" dirty="0"/>
              <a:t>4-7 nouveaux cas/100 000 habitants par </a:t>
            </a:r>
            <a:r>
              <a:rPr lang="fr-FR" altLang="fr-FR" dirty="0" smtClean="0"/>
              <a:t>an</a:t>
            </a:r>
          </a:p>
          <a:p>
            <a:pPr marL="514350" indent="-514350">
              <a:buFont typeface="+mj-lt"/>
              <a:buAutoNum type="alphaUcPeriod"/>
            </a:pPr>
            <a:r>
              <a:rPr lang="fr-FR" altLang="fr-FR" dirty="0" smtClean="0"/>
              <a:t>Le ratio </a:t>
            </a:r>
            <a:r>
              <a:rPr lang="fr-FR" altLang="fr-FR" dirty="0"/>
              <a:t>femmes/hommes </a:t>
            </a:r>
            <a:r>
              <a:rPr lang="fr-FR" altLang="fr-FR" dirty="0" smtClean="0"/>
              <a:t>est de 0,7</a:t>
            </a:r>
            <a:endParaRPr lang="fr-FR" altLang="fr-FR" dirty="0"/>
          </a:p>
          <a:p>
            <a:pPr marL="514350" indent="-514350" algn="just">
              <a:buFont typeface="+mj-lt"/>
              <a:buAutoNum type="alphaUcPeriod"/>
            </a:pPr>
            <a:r>
              <a:rPr lang="fr-FR" altLang="fr-FR" dirty="0" smtClean="0"/>
              <a:t>Le pic </a:t>
            </a:r>
            <a:r>
              <a:rPr lang="fr-FR" altLang="fr-FR" dirty="0"/>
              <a:t>de </a:t>
            </a:r>
            <a:r>
              <a:rPr lang="fr-FR" altLang="fr-FR" dirty="0" smtClean="0"/>
              <a:t>fréquence est </a:t>
            </a:r>
            <a:r>
              <a:rPr lang="fr-FR" altLang="fr-FR" dirty="0"/>
              <a:t>entre 20-30 </a:t>
            </a:r>
            <a:r>
              <a:rPr lang="fr-FR" altLang="fr-FR" dirty="0" smtClean="0"/>
              <a:t>ans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altLang="fr-FR" dirty="0" smtClean="0"/>
              <a:t>Le ratio hommes/femmes est de 0,7</a:t>
            </a:r>
            <a:endParaRPr lang="fr-FR" altLang="fr-FR" dirty="0"/>
          </a:p>
          <a:p>
            <a:pPr marL="514350" indent="-514350">
              <a:buFont typeface="+mj-lt"/>
              <a:buAutoNum type="alphaUcPeriod"/>
            </a:pPr>
            <a:endParaRPr lang="fr-FR" altLang="fr-FR" dirty="0"/>
          </a:p>
          <a:p>
            <a:pPr marL="514350" indent="-514350">
              <a:buFont typeface="+mj-lt"/>
              <a:buAutoNum type="alpha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Question 7.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Concernant l’épidémiologie de la RCH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lphaUcPeriod"/>
            </a:pPr>
            <a:r>
              <a:rPr lang="fr-FR" altLang="fr-FR" dirty="0" smtClean="0">
                <a:solidFill>
                  <a:srgbClr val="00B050"/>
                </a:solidFill>
              </a:rPr>
              <a:t>La prévalence est de </a:t>
            </a:r>
            <a:r>
              <a:rPr lang="fr-FR" altLang="fr-FR" dirty="0">
                <a:solidFill>
                  <a:srgbClr val="00B050"/>
                </a:solidFill>
              </a:rPr>
              <a:t>60.000 patients en </a:t>
            </a:r>
            <a:r>
              <a:rPr lang="fr-FR" altLang="fr-FR" dirty="0" smtClean="0">
                <a:solidFill>
                  <a:srgbClr val="00B050"/>
                </a:solidFill>
              </a:rPr>
              <a:t>France</a:t>
            </a:r>
          </a:p>
          <a:p>
            <a:pPr marL="514350" indent="-514350">
              <a:buFont typeface="+mj-lt"/>
              <a:buAutoNum type="alphaUcPeriod"/>
            </a:pPr>
            <a:r>
              <a:rPr lang="fr-FR" altLang="fr-FR" dirty="0" smtClean="0">
                <a:solidFill>
                  <a:srgbClr val="00B050"/>
                </a:solidFill>
              </a:rPr>
              <a:t>L’incidence est de </a:t>
            </a:r>
            <a:r>
              <a:rPr lang="fr-FR" altLang="fr-FR" dirty="0">
                <a:solidFill>
                  <a:srgbClr val="00B050"/>
                </a:solidFill>
              </a:rPr>
              <a:t>4-7 nouveaux cas/100 000 habitants par </a:t>
            </a:r>
            <a:r>
              <a:rPr lang="fr-FR" altLang="fr-FR" dirty="0" smtClean="0">
                <a:solidFill>
                  <a:srgbClr val="00B050"/>
                </a:solidFill>
              </a:rPr>
              <a:t>an</a:t>
            </a:r>
          </a:p>
          <a:p>
            <a:pPr marL="514350" indent="-514350">
              <a:buFont typeface="+mj-lt"/>
              <a:buAutoNum type="alphaUcPeriod"/>
            </a:pPr>
            <a:r>
              <a:rPr lang="fr-FR" altLang="fr-FR" dirty="0" smtClean="0">
                <a:solidFill>
                  <a:srgbClr val="00B050"/>
                </a:solidFill>
              </a:rPr>
              <a:t>Le ratio </a:t>
            </a:r>
            <a:r>
              <a:rPr lang="fr-FR" altLang="fr-FR" dirty="0">
                <a:solidFill>
                  <a:srgbClr val="00B050"/>
                </a:solidFill>
              </a:rPr>
              <a:t>femmes/hommes </a:t>
            </a:r>
            <a:r>
              <a:rPr lang="fr-FR" altLang="fr-FR" dirty="0" smtClean="0">
                <a:solidFill>
                  <a:srgbClr val="00B050"/>
                </a:solidFill>
              </a:rPr>
              <a:t>est de 0,7</a:t>
            </a:r>
            <a:endParaRPr lang="fr-FR" altLang="fr-FR" dirty="0">
              <a:solidFill>
                <a:srgbClr val="00B050"/>
              </a:solidFill>
            </a:endParaRPr>
          </a:p>
          <a:p>
            <a:pPr marL="514350" indent="-514350" algn="just">
              <a:buFont typeface="+mj-lt"/>
              <a:buAutoNum type="alphaUcPeriod"/>
            </a:pPr>
            <a:r>
              <a:rPr lang="fr-FR" altLang="fr-FR" dirty="0" smtClean="0">
                <a:solidFill>
                  <a:srgbClr val="00B050"/>
                </a:solidFill>
              </a:rPr>
              <a:t>Le pic </a:t>
            </a:r>
            <a:r>
              <a:rPr lang="fr-FR" altLang="fr-FR" dirty="0">
                <a:solidFill>
                  <a:srgbClr val="00B050"/>
                </a:solidFill>
              </a:rPr>
              <a:t>de </a:t>
            </a:r>
            <a:r>
              <a:rPr lang="fr-FR" altLang="fr-FR" dirty="0" smtClean="0">
                <a:solidFill>
                  <a:srgbClr val="00B050"/>
                </a:solidFill>
              </a:rPr>
              <a:t>fréquence est </a:t>
            </a:r>
            <a:r>
              <a:rPr lang="fr-FR" altLang="fr-FR" dirty="0">
                <a:solidFill>
                  <a:srgbClr val="00B050"/>
                </a:solidFill>
              </a:rPr>
              <a:t>entre </a:t>
            </a:r>
            <a:r>
              <a:rPr lang="fr-FR" altLang="fr-FR" dirty="0" smtClean="0">
                <a:solidFill>
                  <a:srgbClr val="00B050"/>
                </a:solidFill>
              </a:rPr>
              <a:t>20-30 ans </a:t>
            </a:r>
            <a:r>
              <a:rPr lang="fr-FR" altLang="fr-FR" dirty="0" smtClean="0">
                <a:sym typeface="Wingdings" panose="05000000000000000000" pitchFamily="2" charset="2"/>
              </a:rPr>
              <a:t></a:t>
            </a:r>
            <a:r>
              <a:rPr lang="fr-FR" altLang="fr-FR" dirty="0" smtClean="0"/>
              <a:t> </a:t>
            </a:r>
            <a:r>
              <a:rPr lang="fr-FR" altLang="fr-FR" dirty="0"/>
              <a:t>mais peut survenir à tout </a:t>
            </a:r>
            <a:r>
              <a:rPr lang="fr-FR" altLang="fr-FR" dirty="0" smtClean="0"/>
              <a:t>âge</a:t>
            </a:r>
          </a:p>
          <a:p>
            <a:pPr marL="514350" indent="-514350">
              <a:buFont typeface="+mj-lt"/>
              <a:buAutoNum type="alphaUcPeriod"/>
            </a:pPr>
            <a:r>
              <a:rPr lang="fr-FR" altLang="fr-FR" dirty="0" smtClean="0"/>
              <a:t>Le ratio hommes/femmes est de 0,7</a:t>
            </a:r>
            <a:endParaRPr lang="fr-FR" altLang="fr-FR" dirty="0"/>
          </a:p>
          <a:p>
            <a:pPr marL="514350" indent="-514350">
              <a:buFont typeface="+mj-lt"/>
              <a:buAutoNum type="alphaUcPeriod"/>
            </a:pPr>
            <a:endParaRPr lang="fr-FR" altLang="fr-FR" dirty="0"/>
          </a:p>
          <a:p>
            <a:pPr marL="514350" indent="-514350">
              <a:buFont typeface="+mj-lt"/>
              <a:buAutoNum type="alpha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4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Image 25" descr="Capture d’écran 2013-10-29 à 15.55.25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966" y="1"/>
            <a:ext cx="4569930" cy="3375307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pic>
        <p:nvPicPr>
          <p:cNvPr id="66569" name="Image 26" descr="Capture d’écran 2013-10-29 à 15.56.54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0966" y="3375308"/>
            <a:ext cx="4569930" cy="3400335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7504-0F3F-41D0-A88F-98D7213CE16F}" type="slidenum">
              <a:rPr lang="fr-FR"/>
              <a:pPr>
                <a:defRPr/>
              </a:pPr>
              <a:t>27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524000" y="40612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fr-FR" altLang="fr-FR" b="1" dirty="0"/>
              <a:t>CROHN</a:t>
            </a:r>
            <a:endParaRPr lang="fr-FR" altLang="fr-FR" dirty="0"/>
          </a:p>
          <a:p>
            <a:pPr marL="285750" indent="-285750">
              <a:buFont typeface="Arial"/>
              <a:buChar char="•"/>
            </a:pPr>
            <a:r>
              <a:rPr lang="fr-FR" altLang="fr-FR" dirty="0"/>
              <a:t> Prévalence : 80.000 patients en France</a:t>
            </a:r>
          </a:p>
          <a:p>
            <a:pPr marL="285750" indent="-285750">
              <a:buFont typeface="Arial"/>
              <a:buChar char="•"/>
            </a:pPr>
            <a:r>
              <a:rPr lang="fr-FR" altLang="fr-FR" dirty="0"/>
              <a:t> Incidence : 6-8 nouveaux cas/100 000 habitants par an</a:t>
            </a:r>
          </a:p>
          <a:p>
            <a:pPr marL="285750" indent="-285750">
              <a:buFont typeface="Arial"/>
              <a:buChar char="•"/>
            </a:pPr>
            <a:r>
              <a:rPr lang="fr-FR" altLang="fr-FR" dirty="0"/>
              <a:t> Existence d’un gradient nord-sud</a:t>
            </a:r>
          </a:p>
          <a:p>
            <a:pPr marL="285750" indent="-285750">
              <a:buFont typeface="Arial"/>
              <a:buChar char="•"/>
            </a:pPr>
            <a:r>
              <a:rPr lang="fr-FR" altLang="fr-FR" dirty="0"/>
              <a:t> Ratio femmes/hommes : 1,2</a:t>
            </a:r>
          </a:p>
          <a:p>
            <a:pPr marL="285750" indent="-285750">
              <a:buFont typeface="Arial"/>
              <a:buChar char="•"/>
            </a:pPr>
            <a:r>
              <a:rPr lang="fr-FR" altLang="fr-FR" dirty="0"/>
              <a:t> Pic de fréquence entre 20-30 ans mais peut survenir à tout âge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8966" y="388324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fr-FR" altLang="fr-FR" b="1" dirty="0"/>
              <a:t>RCH</a:t>
            </a:r>
          </a:p>
          <a:p>
            <a:pPr marL="285750" indent="-285750">
              <a:buFont typeface="Arial"/>
              <a:buChar char="•"/>
            </a:pPr>
            <a:r>
              <a:rPr lang="fr-FR" altLang="fr-FR" dirty="0"/>
              <a:t>Prévalence : 60.000 patients en France</a:t>
            </a:r>
          </a:p>
          <a:p>
            <a:pPr marL="285750" indent="-285750">
              <a:buFont typeface="Arial"/>
              <a:buChar char="•"/>
            </a:pPr>
            <a:r>
              <a:rPr lang="fr-FR" altLang="fr-FR" dirty="0"/>
              <a:t>Incidence: 4-7 nouveaux cas/100 000 habitants par an</a:t>
            </a:r>
          </a:p>
          <a:p>
            <a:pPr marL="285750" indent="-285750">
              <a:buFont typeface="Arial"/>
              <a:buChar char="•"/>
            </a:pPr>
            <a:r>
              <a:rPr lang="fr-FR" altLang="fr-FR" dirty="0"/>
              <a:t>Ratio femmes/hommes pour la RCH : 0,7</a:t>
            </a:r>
          </a:p>
          <a:p>
            <a:pPr marL="285750" indent="-285750">
              <a:buFont typeface="Arial"/>
              <a:buChar char="•"/>
            </a:pPr>
            <a:r>
              <a:rPr lang="fr-FR" altLang="fr-FR" dirty="0"/>
              <a:t>Pic de fréquence entre 20-30 ans mais peut survenir à tout âge</a:t>
            </a:r>
          </a:p>
        </p:txBody>
      </p:sp>
    </p:spTree>
    <p:extLst>
      <p:ext uri="{BB962C8B-B14F-4D97-AF65-F5344CB8AC3E}">
        <p14:creationId xmlns:p14="http://schemas.microsoft.com/office/powerpoint/2010/main" val="15932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Question 8.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Concernant la RCH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La physiopathologie met en jeu des facteurs génétiques notamment un polymorphisme du gène CARD15-NOD2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La physiopathologie met en jeu des facteurs environnementaux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La physiopathologie met en jeu une </a:t>
            </a:r>
            <a:r>
              <a:rPr lang="fr-FR" dirty="0" err="1" smtClean="0"/>
              <a:t>dysbiose</a:t>
            </a:r>
            <a:endParaRPr lang="fr-FR" dirty="0" smtClean="0"/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 tabagisme actif exerce un effet aggravant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Peut atteindre le </a:t>
            </a:r>
            <a:r>
              <a:rPr lang="fr-FR" dirty="0" err="1" smtClean="0"/>
              <a:t>caecum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977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Question 8.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Concernant la RCH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La physiopathologie met en jeu des facteurs génétiques notamment un polymorphisme du gène CARD15-NOD2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Crohn</a:t>
            </a:r>
            <a:endParaRPr lang="fr-FR" dirty="0" smtClean="0"/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La physiopathologie met en jeu des facteurs environnementaux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La physiopathologie met en jeu une </a:t>
            </a:r>
            <a:r>
              <a:rPr lang="fr-FR" dirty="0" err="1" smtClean="0">
                <a:solidFill>
                  <a:srgbClr val="00B050"/>
                </a:solidFill>
              </a:rPr>
              <a:t>dysbiose</a:t>
            </a:r>
            <a:endParaRPr lang="fr-FR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 tabagisme actif exerce un effet aggravant </a:t>
            </a:r>
            <a:r>
              <a:rPr lang="fr-FR" dirty="0" smtClean="0">
                <a:sym typeface="Wingdings" panose="05000000000000000000" pitchFamily="2" charset="2"/>
              </a:rPr>
              <a:t> protecteur</a:t>
            </a:r>
            <a:endParaRPr lang="fr-FR" dirty="0" smtClean="0"/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Peut atteindre le </a:t>
            </a:r>
            <a:r>
              <a:rPr lang="fr-FR" dirty="0" err="1" smtClean="0">
                <a:solidFill>
                  <a:srgbClr val="00B050"/>
                </a:solidFill>
              </a:rPr>
              <a:t>caecum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Question 1.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Comment </a:t>
            </a:r>
            <a:r>
              <a:rPr lang="fr-FR" dirty="0"/>
              <a:t>définit-on une diarrhée chronique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Emission </a:t>
            </a:r>
            <a:r>
              <a:rPr lang="fr-FR" dirty="0">
                <a:solidFill>
                  <a:srgbClr val="00B050"/>
                </a:solidFill>
              </a:rPr>
              <a:t>de selles trop fréquentes, trop abondantes, de consistance liquide ou très molle</a:t>
            </a:r>
            <a:r>
              <a:rPr lang="fr-FR" dirty="0" smtClean="0">
                <a:solidFill>
                  <a:srgbClr val="00B050"/>
                </a:solidFill>
              </a:rPr>
              <a:t>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Emission </a:t>
            </a:r>
            <a:r>
              <a:rPr lang="fr-FR" dirty="0"/>
              <a:t>d'au moins 3 selles très molles à liquides par jour depuis moins de 2 </a:t>
            </a:r>
            <a:r>
              <a:rPr lang="fr-FR" dirty="0" smtClean="0"/>
              <a:t>semaines. </a:t>
            </a:r>
            <a:r>
              <a:rPr lang="fr-FR" dirty="0" smtClean="0">
                <a:sym typeface="Wingdings" panose="05000000000000000000" pitchFamily="2" charset="2"/>
              </a:rPr>
              <a:t> aigue</a:t>
            </a:r>
            <a:endParaRPr lang="fr-FR" dirty="0" smtClean="0"/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Emission </a:t>
            </a:r>
            <a:r>
              <a:rPr lang="fr-FR" dirty="0"/>
              <a:t>d'au moins 3 selles très molles à liquides par jour depuis 2 à 4 </a:t>
            </a:r>
            <a:r>
              <a:rPr lang="fr-FR" dirty="0" smtClean="0"/>
              <a:t>semaines. </a:t>
            </a:r>
            <a:r>
              <a:rPr lang="fr-FR" dirty="0" smtClean="0">
                <a:sym typeface="Wingdings" panose="05000000000000000000" pitchFamily="2" charset="2"/>
              </a:rPr>
              <a:t> prolongée</a:t>
            </a:r>
            <a:endParaRPr lang="fr-FR" dirty="0" smtClean="0"/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Emission </a:t>
            </a:r>
            <a:r>
              <a:rPr lang="fr-FR" dirty="0">
                <a:solidFill>
                  <a:srgbClr val="00B050"/>
                </a:solidFill>
              </a:rPr>
              <a:t>d'au moins 3 selles très molles à liquides par jour depuis plus d'un </a:t>
            </a:r>
            <a:r>
              <a:rPr lang="fr-FR" dirty="0" smtClean="0">
                <a:solidFill>
                  <a:srgbClr val="00B050"/>
                </a:solidFill>
              </a:rPr>
              <a:t>mois.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>
                <a:solidFill>
                  <a:srgbClr val="00B050"/>
                </a:solidFill>
              </a:rPr>
              <a:t>U</a:t>
            </a:r>
            <a:r>
              <a:rPr lang="fr-FR" dirty="0" smtClean="0">
                <a:solidFill>
                  <a:srgbClr val="00B050"/>
                </a:solidFill>
              </a:rPr>
              <a:t>n poids de selles supérieur à 300g/24h en moyenne sur 72 heures.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Physiopathologie et définition de la RCH: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fr-FR" dirty="0" smtClean="0"/>
              <a:t>Physiopathologie </a:t>
            </a:r>
            <a:r>
              <a:rPr lang="fr-FR" dirty="0"/>
              <a:t>complexe :</a:t>
            </a:r>
            <a:r>
              <a:rPr lang="fr-FR" dirty="0" smtClean="0"/>
              <a:t> </a:t>
            </a:r>
            <a:r>
              <a:rPr lang="fr-FR" dirty="0"/>
              <a:t>met en jeu des facteurs </a:t>
            </a:r>
            <a:r>
              <a:rPr lang="fr-FR" dirty="0" smtClean="0"/>
              <a:t>génétiques, environnementaux ainsi </a:t>
            </a:r>
            <a:r>
              <a:rPr lang="fr-FR" dirty="0"/>
              <a:t>qu'une </a:t>
            </a:r>
            <a:r>
              <a:rPr lang="fr-FR" dirty="0" err="1"/>
              <a:t>dysbiose</a:t>
            </a:r>
            <a:r>
              <a:rPr lang="fr-FR" dirty="0" smtClean="0"/>
              <a:t>.</a:t>
            </a:r>
          </a:p>
          <a:p>
            <a:pPr algn="just"/>
            <a:r>
              <a:rPr lang="fr-FR" altLang="fr-FR" dirty="0"/>
              <a:t>Elle est liée à une </a:t>
            </a:r>
            <a:r>
              <a:rPr lang="fr-FR" altLang="fr-FR" dirty="0" err="1"/>
              <a:t>dysrégulation</a:t>
            </a:r>
            <a:r>
              <a:rPr lang="fr-FR" altLang="fr-FR" dirty="0"/>
              <a:t> de la réponse </a:t>
            </a:r>
            <a:r>
              <a:rPr lang="fr-FR" altLang="fr-FR" dirty="0" smtClean="0"/>
              <a:t>immunitaire.</a:t>
            </a:r>
            <a:r>
              <a:rPr lang="fr-FR" dirty="0" smtClean="0"/>
              <a:t> </a:t>
            </a:r>
          </a:p>
          <a:p>
            <a:r>
              <a:rPr lang="fr-FR" dirty="0" smtClean="0"/>
              <a:t>Le </a:t>
            </a:r>
            <a:r>
              <a:rPr lang="fr-FR" dirty="0"/>
              <a:t>tabagisme actif exerce un effet </a:t>
            </a:r>
            <a:r>
              <a:rPr lang="fr-FR" dirty="0" smtClean="0"/>
              <a:t>protecteur.</a:t>
            </a:r>
          </a:p>
          <a:p>
            <a:pPr marL="0" indent="0">
              <a:buNone/>
            </a:pPr>
            <a:endParaRPr lang="fr-FR" dirty="0" smtClean="0"/>
          </a:p>
          <a:p>
            <a:pPr algn="just"/>
            <a:r>
              <a:rPr lang="fr-FR" dirty="0" smtClean="0"/>
              <a:t>L’atteinte rectale est constante, extension </a:t>
            </a:r>
            <a:r>
              <a:rPr lang="fr-FR" dirty="0"/>
              <a:t>colique d'amont rétrograde, continue, sans intervalle </a:t>
            </a:r>
            <a:r>
              <a:rPr lang="fr-FR" dirty="0" smtClean="0"/>
              <a:t>sain, </a:t>
            </a:r>
            <a:r>
              <a:rPr lang="fr-FR" dirty="0"/>
              <a:t>plus ou moins </a:t>
            </a:r>
            <a:r>
              <a:rPr lang="fr-FR" dirty="0" smtClean="0"/>
              <a:t>étendue, pouvant </a:t>
            </a:r>
            <a:r>
              <a:rPr lang="fr-FR" dirty="0"/>
              <a:t>atteindre au maximum le </a:t>
            </a:r>
            <a:r>
              <a:rPr lang="fr-FR" dirty="0" err="1" smtClean="0"/>
              <a:t>caecum</a:t>
            </a:r>
            <a:r>
              <a:rPr lang="fr-FR" dirty="0"/>
              <a:t>.</a:t>
            </a:r>
          </a:p>
          <a:p>
            <a:r>
              <a:rPr lang="fr-FR" dirty="0"/>
              <a:t>A</a:t>
            </a:r>
            <a:r>
              <a:rPr lang="fr-FR" dirty="0" smtClean="0"/>
              <a:t>bsence </a:t>
            </a:r>
            <a:r>
              <a:rPr lang="fr-FR" dirty="0"/>
              <a:t>de lésion de l'iléon </a:t>
            </a:r>
            <a:r>
              <a:rPr lang="fr-FR" dirty="0" smtClean="0"/>
              <a:t>ou </a:t>
            </a:r>
            <a:r>
              <a:rPr lang="fr-FR" dirty="0" err="1" smtClean="0"/>
              <a:t>anopérinéale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442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snfcp.org/wp-content/uploads/2017/Informations-et-Maladies/rectohem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9" y="4885899"/>
            <a:ext cx="4285526" cy="19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u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02732" y="1598359"/>
            <a:ext cx="6330211" cy="37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0" y="111291"/>
            <a:ext cx="70104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14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Question 9.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Concernant la RCH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Le </a:t>
            </a:r>
            <a:r>
              <a:rPr lang="fr-FR" dirty="0"/>
              <a:t>dosage des </a:t>
            </a:r>
            <a:r>
              <a:rPr lang="fr-FR" dirty="0" smtClean="0"/>
              <a:t>anticorps </a:t>
            </a:r>
            <a:r>
              <a:rPr lang="fr-FR" dirty="0" err="1"/>
              <a:t>anticytoplasme</a:t>
            </a:r>
            <a:r>
              <a:rPr lang="fr-FR" dirty="0"/>
              <a:t> des </a:t>
            </a:r>
            <a:r>
              <a:rPr lang="fr-FR" dirty="0" err="1"/>
              <a:t>polynudéaires</a:t>
            </a:r>
            <a:r>
              <a:rPr lang="fr-FR" dirty="0"/>
              <a:t> </a:t>
            </a:r>
            <a:r>
              <a:rPr lang="fr-FR" dirty="0" smtClean="0"/>
              <a:t>neutrophiles peut être positive.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 risque de CCR augmente </a:t>
            </a:r>
            <a:r>
              <a:rPr lang="fr-FR" dirty="0"/>
              <a:t>avec la durée d'évolution de la </a:t>
            </a:r>
            <a:r>
              <a:rPr lang="fr-FR" dirty="0" smtClean="0"/>
              <a:t>maladie.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Le risque de CCR est </a:t>
            </a:r>
            <a:r>
              <a:rPr lang="fr-FR" dirty="0"/>
              <a:t>accru en cas de </a:t>
            </a:r>
            <a:r>
              <a:rPr lang="fr-FR" dirty="0" err="1"/>
              <a:t>cholangite</a:t>
            </a:r>
            <a:r>
              <a:rPr lang="fr-FR" dirty="0"/>
              <a:t> sclérosante </a:t>
            </a:r>
            <a:r>
              <a:rPr lang="fr-FR" dirty="0" smtClean="0"/>
              <a:t>primitive.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L’évolution se fait généralement par poussées séparées de période de rémission plus ou moins longue.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L’espérance de vie est voisine de celle de la population générale.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3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Question 9.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Concernant la RCH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just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Le </a:t>
            </a:r>
            <a:r>
              <a:rPr lang="fr-FR" dirty="0">
                <a:solidFill>
                  <a:srgbClr val="00B050"/>
                </a:solidFill>
              </a:rPr>
              <a:t>dosage des </a:t>
            </a:r>
            <a:r>
              <a:rPr lang="fr-FR" dirty="0" smtClean="0">
                <a:solidFill>
                  <a:srgbClr val="00B050"/>
                </a:solidFill>
              </a:rPr>
              <a:t>anticorps </a:t>
            </a:r>
            <a:r>
              <a:rPr lang="fr-FR" dirty="0" err="1">
                <a:solidFill>
                  <a:srgbClr val="00B050"/>
                </a:solidFill>
              </a:rPr>
              <a:t>anticytoplasme</a:t>
            </a:r>
            <a:r>
              <a:rPr lang="fr-FR" dirty="0">
                <a:solidFill>
                  <a:srgbClr val="00B050"/>
                </a:solidFill>
              </a:rPr>
              <a:t> des </a:t>
            </a:r>
            <a:r>
              <a:rPr lang="fr-FR" dirty="0" err="1">
                <a:solidFill>
                  <a:srgbClr val="00B050"/>
                </a:solidFill>
              </a:rPr>
              <a:t>polynudéaires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neutrophiles peut être positive.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Le risque de CCR augmente </a:t>
            </a:r>
            <a:r>
              <a:rPr lang="fr-FR" dirty="0">
                <a:solidFill>
                  <a:srgbClr val="00B050"/>
                </a:solidFill>
              </a:rPr>
              <a:t>avec la durée d'évolution de la </a:t>
            </a:r>
            <a:r>
              <a:rPr lang="fr-FR" dirty="0" smtClean="0">
                <a:solidFill>
                  <a:srgbClr val="00B050"/>
                </a:solidFill>
              </a:rPr>
              <a:t>maladie.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Le risque de CCR est </a:t>
            </a:r>
            <a:r>
              <a:rPr lang="fr-FR" dirty="0">
                <a:solidFill>
                  <a:srgbClr val="00B050"/>
                </a:solidFill>
              </a:rPr>
              <a:t>accru en cas de </a:t>
            </a:r>
            <a:r>
              <a:rPr lang="fr-FR" dirty="0" err="1">
                <a:solidFill>
                  <a:srgbClr val="00B050"/>
                </a:solidFill>
              </a:rPr>
              <a:t>cholangite</a:t>
            </a:r>
            <a:r>
              <a:rPr lang="fr-FR" dirty="0">
                <a:solidFill>
                  <a:srgbClr val="00B050"/>
                </a:solidFill>
              </a:rPr>
              <a:t> sclérosante </a:t>
            </a:r>
            <a:r>
              <a:rPr lang="fr-FR" dirty="0" smtClean="0">
                <a:solidFill>
                  <a:srgbClr val="00B050"/>
                </a:solidFill>
              </a:rPr>
              <a:t>primitive.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L’évolution </a:t>
            </a:r>
            <a:r>
              <a:rPr lang="fr-FR" dirty="0">
                <a:solidFill>
                  <a:srgbClr val="00B050"/>
                </a:solidFill>
              </a:rPr>
              <a:t>se fait généralement par poussées séparées de période de rémission plus ou moins </a:t>
            </a:r>
            <a:r>
              <a:rPr lang="fr-FR" dirty="0" smtClean="0">
                <a:solidFill>
                  <a:srgbClr val="00B050"/>
                </a:solidFill>
              </a:rPr>
              <a:t>longue.</a:t>
            </a:r>
            <a:endParaRPr lang="fr-FR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L’espérance de vie est voisine de celle de la population générale.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8" y="75063"/>
            <a:ext cx="9172564" cy="6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Question 10.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Quels sont les possibles manifestations extra-intestinales de la RCH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Arthralgies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Uvéite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Aphtes buccaux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Erythème noueux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err="1" smtClean="0"/>
              <a:t>Pyoderma</a:t>
            </a:r>
            <a:r>
              <a:rPr lang="fr-FR" dirty="0" smtClean="0"/>
              <a:t> </a:t>
            </a:r>
            <a:r>
              <a:rPr lang="fr-FR" dirty="0" err="1" smtClean="0"/>
              <a:t>gangrenosum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56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Question 10.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Quels sont les possibles manifestations extra-intestinales de la RCH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Arthralgies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Uvéite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Aphtes buccaux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Erythème noueux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err="1" smtClean="0">
                <a:solidFill>
                  <a:srgbClr val="00B050"/>
                </a:solidFill>
              </a:rPr>
              <a:t>Pyoderma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gangrenosum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2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4" descr="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583612" y="4691546"/>
            <a:ext cx="1905000" cy="1735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11270" name="Picture 7" descr="vas-0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754812" y="1186346"/>
            <a:ext cx="1828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10" descr="fig0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583612" y="1186346"/>
            <a:ext cx="1905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2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583612" y="2938946"/>
            <a:ext cx="1905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6"/>
          <p:cNvSpPr txBox="1">
            <a:spLocks/>
          </p:cNvSpPr>
          <p:nvPr/>
        </p:nvSpPr>
        <p:spPr>
          <a:xfrm>
            <a:off x="1550988" y="31325"/>
            <a:ext cx="8937625" cy="43021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fr-FR" sz="2800" b="1" dirty="0">
                <a:latin typeface="Calibri" pitchFamily="34" charset="0"/>
                <a:ea typeface="ＭＳ Ｐゴシック" pitchFamily="-106" charset="-128"/>
                <a:cs typeface="Calibri" pitchFamily="34" charset="0"/>
              </a:rPr>
              <a:t>Les manifestations extra-</a:t>
            </a:r>
            <a:r>
              <a:rPr lang="en-GB" altLang="fr-FR" sz="2800" b="1" dirty="0" err="1">
                <a:latin typeface="Calibri" pitchFamily="34" charset="0"/>
                <a:ea typeface="ＭＳ Ｐゴシック" pitchFamily="-106" charset="-128"/>
                <a:cs typeface="Calibri" pitchFamily="34" charset="0"/>
              </a:rPr>
              <a:t>intestinales</a:t>
            </a:r>
            <a:r>
              <a:rPr lang="en-GB" altLang="fr-FR" sz="2800" b="1" dirty="0">
                <a:latin typeface="Calibri" pitchFamily="34" charset="0"/>
                <a:ea typeface="ＭＳ Ｐゴシック" pitchFamily="-106" charset="-128"/>
                <a:cs typeface="Calibri" pitchFamily="34" charset="0"/>
              </a:rPr>
              <a:t> des MICI </a:t>
            </a:r>
            <a:r>
              <a:rPr lang="en-GB" altLang="fr-FR" sz="2800" b="1" dirty="0" err="1">
                <a:latin typeface="Calibri" pitchFamily="34" charset="0"/>
                <a:ea typeface="ＭＳ Ｐゴシック" pitchFamily="-106" charset="-128"/>
                <a:cs typeface="Calibri" pitchFamily="34" charset="0"/>
              </a:rPr>
              <a:t>sont</a:t>
            </a:r>
            <a:r>
              <a:rPr lang="en-GB" altLang="fr-FR" sz="2800" b="1" dirty="0">
                <a:latin typeface="Calibri" pitchFamily="34" charset="0"/>
                <a:ea typeface="ＭＳ Ｐゴシック" pitchFamily="-106" charset="-128"/>
                <a:cs typeface="Calibri" pitchFamily="34" charset="0"/>
              </a:rPr>
              <a:t> </a:t>
            </a:r>
            <a:r>
              <a:rPr lang="en-GB" altLang="fr-FR" sz="2800" b="1" dirty="0" err="1">
                <a:latin typeface="Calibri" pitchFamily="34" charset="0"/>
                <a:ea typeface="ＭＳ Ｐゴシック" pitchFamily="-106" charset="-128"/>
                <a:cs typeface="Calibri" pitchFamily="34" charset="0"/>
              </a:rPr>
              <a:t>fréquentes</a:t>
            </a:r>
            <a:r>
              <a:rPr lang="en-GB" altLang="fr-FR" sz="2800" b="1" dirty="0">
                <a:latin typeface="Calibri" pitchFamily="34" charset="0"/>
                <a:ea typeface="ＭＳ Ｐゴシック" pitchFamily="-106" charset="-128"/>
                <a:cs typeface="Calibri" pitchFamily="34" charset="0"/>
              </a:rPr>
              <a:t> et </a:t>
            </a:r>
            <a:r>
              <a:rPr lang="en-GB" altLang="fr-FR" sz="2800" b="1" dirty="0" err="1">
                <a:latin typeface="Calibri" pitchFamily="34" charset="0"/>
                <a:ea typeface="ＭＳ Ｐゴシック" pitchFamily="-106" charset="-128"/>
                <a:cs typeface="Calibri" pitchFamily="34" charset="0"/>
              </a:rPr>
              <a:t>contribuent</a:t>
            </a:r>
            <a:r>
              <a:rPr lang="en-GB" altLang="fr-FR" sz="2800" b="1" dirty="0">
                <a:latin typeface="Calibri" pitchFamily="34" charset="0"/>
                <a:ea typeface="ＭＳ Ｐゴシック" pitchFamily="-106" charset="-128"/>
                <a:cs typeface="Calibri" pitchFamily="34" charset="0"/>
              </a:rPr>
              <a:t> au </a:t>
            </a:r>
            <a:r>
              <a:rPr lang="en-GB" altLang="fr-FR" sz="2800" b="1" dirty="0" err="1">
                <a:latin typeface="Calibri" pitchFamily="34" charset="0"/>
                <a:ea typeface="ＭＳ Ｐゴシック" pitchFamily="-106" charset="-128"/>
                <a:cs typeface="Calibri" pitchFamily="34" charset="0"/>
              </a:rPr>
              <a:t>poids</a:t>
            </a:r>
            <a:r>
              <a:rPr lang="en-GB" altLang="fr-FR" sz="2800" b="1" dirty="0">
                <a:latin typeface="Calibri" pitchFamily="34" charset="0"/>
                <a:ea typeface="ＭＳ Ｐゴシック" pitchFamily="-106" charset="-128"/>
                <a:cs typeface="Calibri" pitchFamily="34" charset="0"/>
              </a:rPr>
              <a:t> de la </a:t>
            </a:r>
            <a:r>
              <a:rPr lang="en-GB" altLang="fr-FR" sz="2800" b="1" dirty="0" err="1">
                <a:latin typeface="Calibri" pitchFamily="34" charset="0"/>
                <a:ea typeface="ＭＳ Ｐゴシック" pitchFamily="-106" charset="-128"/>
                <a:cs typeface="Calibri" pitchFamily="34" charset="0"/>
              </a:rPr>
              <a:t>maladie</a:t>
            </a:r>
            <a:endParaRPr lang="en-GB" altLang="fr-FR" sz="2800" b="1" dirty="0">
              <a:latin typeface="Calibri" pitchFamily="34" charset="0"/>
              <a:ea typeface="ＭＳ Ｐゴシック" pitchFamily="-106" charset="-128"/>
              <a:cs typeface="Calibri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812" y="4674084"/>
            <a:ext cx="1828800" cy="17526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4812" y="2938946"/>
            <a:ext cx="1828800" cy="1721954"/>
          </a:xfrm>
          <a:prstGeom prst="rect">
            <a:avLst/>
          </a:prstGeom>
        </p:spPr>
      </p:pic>
      <p:graphicFrame>
        <p:nvGraphicFramePr>
          <p:cNvPr id="18" name="Group 133"/>
          <p:cNvGraphicFramePr>
            <a:graphicFrameLocks noGrp="1"/>
          </p:cNvGraphicFramePr>
          <p:nvPr>
            <p:extLst/>
          </p:nvPr>
        </p:nvGraphicFramePr>
        <p:xfrm>
          <a:off x="1595019" y="1186346"/>
          <a:ext cx="4751245" cy="5101654"/>
        </p:xfrm>
        <a:graphic>
          <a:graphicData uri="http://schemas.openxmlformats.org/drawingml/2006/table">
            <a:tbl>
              <a:tblPr/>
              <a:tblGrid>
                <a:gridCol w="1711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9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87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Articulations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Arthralgies périphériques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Arthrites périphériques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Sacro-</a:t>
                      </a: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iliite</a:t>
                      </a: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Pelvispondylite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Œil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Uvéite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Conjonctivite/kératite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Peau/muqueuses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Aphtes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Erythème noueux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Pyoderma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Sweet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, dermatose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neutrophilique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« Métastases » cutanées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Vascularites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SAPHO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Voies biliaires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Cholangite</a:t>
                      </a: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sclérosante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Autres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Pancréas, poumon, AHAI, PTI…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9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Question 11.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Concernant le traitement médical de la RCH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Le traitement d’induction peut comprendre des dérivés 5-amino-salicylés.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/>
              <a:t>Le traitement </a:t>
            </a:r>
            <a:r>
              <a:rPr lang="fr-FR" dirty="0" smtClean="0"/>
              <a:t>d’entretien peut comprendre </a:t>
            </a:r>
            <a:r>
              <a:rPr lang="fr-FR" dirty="0"/>
              <a:t>des dérivés </a:t>
            </a:r>
            <a:r>
              <a:rPr lang="fr-FR" dirty="0" smtClean="0"/>
              <a:t>5-amino-salicylés.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Le traitement d’induction peut comprend de l’</a:t>
            </a:r>
            <a:r>
              <a:rPr lang="fr-FR" dirty="0" err="1" smtClean="0"/>
              <a:t>azathioprine</a:t>
            </a:r>
            <a:r>
              <a:rPr lang="fr-FR" dirty="0" smtClean="0"/>
              <a:t>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Le traitement d’entretien peut comprendre corticoïdes systémiques.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Le traitement d’induction peut comprendre des anticorps </a:t>
            </a:r>
            <a:r>
              <a:rPr lang="fr-FR" dirty="0"/>
              <a:t>monoclonaux </a:t>
            </a:r>
            <a:r>
              <a:rPr lang="fr-FR" dirty="0" smtClean="0"/>
              <a:t>anti-TNF-alpha </a:t>
            </a:r>
            <a:r>
              <a:rPr lang="fr-FR" dirty="0"/>
              <a:t>ou </a:t>
            </a:r>
            <a:r>
              <a:rPr lang="fr-FR" dirty="0" smtClean="0"/>
              <a:t>anti-intégrines.</a:t>
            </a:r>
            <a:endParaRPr lang="fr-FR" dirty="0"/>
          </a:p>
          <a:p>
            <a:pPr marL="514350" indent="-514350">
              <a:buFont typeface="+mj-lt"/>
              <a:buAutoNum type="alpha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9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Question 11.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Concernant le traitement médical de la RCH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Le traitement d’induction peut comprendre des dérivés 5-amino-salicylés.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>
                <a:solidFill>
                  <a:srgbClr val="00B050"/>
                </a:solidFill>
              </a:rPr>
              <a:t>Le traitement </a:t>
            </a:r>
            <a:r>
              <a:rPr lang="fr-FR" dirty="0" smtClean="0">
                <a:solidFill>
                  <a:srgbClr val="00B050"/>
                </a:solidFill>
              </a:rPr>
              <a:t>d’entretien peut comprendre </a:t>
            </a:r>
            <a:r>
              <a:rPr lang="fr-FR" dirty="0">
                <a:solidFill>
                  <a:srgbClr val="00B050"/>
                </a:solidFill>
              </a:rPr>
              <a:t>des dérivés </a:t>
            </a:r>
            <a:r>
              <a:rPr lang="fr-FR" dirty="0" smtClean="0">
                <a:solidFill>
                  <a:srgbClr val="00B050"/>
                </a:solidFill>
              </a:rPr>
              <a:t>5-amino-salicylés.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Le traitement d’induction peut comprend de l’</a:t>
            </a:r>
            <a:r>
              <a:rPr lang="fr-FR" dirty="0" err="1" smtClean="0"/>
              <a:t>azathioprine</a:t>
            </a:r>
            <a:r>
              <a:rPr lang="fr-FR" dirty="0" smtClean="0"/>
              <a:t>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Le traitement d’entretien peut comprendre corticoïdes systémiques.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Le traitement d’induction peut comprendre des anticorps </a:t>
            </a:r>
            <a:r>
              <a:rPr lang="fr-FR" dirty="0">
                <a:solidFill>
                  <a:srgbClr val="00B050"/>
                </a:solidFill>
              </a:rPr>
              <a:t>monoclonaux </a:t>
            </a:r>
            <a:r>
              <a:rPr lang="fr-FR" dirty="0" smtClean="0">
                <a:solidFill>
                  <a:srgbClr val="00B050"/>
                </a:solidFill>
              </a:rPr>
              <a:t>anti-TNF-alpha </a:t>
            </a:r>
            <a:r>
              <a:rPr lang="fr-FR" dirty="0">
                <a:solidFill>
                  <a:srgbClr val="00B050"/>
                </a:solidFill>
              </a:rPr>
              <a:t>ou </a:t>
            </a:r>
            <a:r>
              <a:rPr lang="fr-FR" dirty="0" smtClean="0">
                <a:solidFill>
                  <a:srgbClr val="00B050"/>
                </a:solidFill>
              </a:rPr>
              <a:t>anti-intégrines.</a:t>
            </a:r>
            <a:endParaRPr lang="fr-FR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61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Définition :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Une diarrhée est définie par l'émission de selles trop fréquentes, trop abondantes, de consistance anormale (liquide ou très molle). </a:t>
            </a:r>
          </a:p>
          <a:p>
            <a:pPr algn="just"/>
            <a:r>
              <a:rPr lang="fr-FR" dirty="0" smtClean="0"/>
              <a:t>En pratique clinique, on parle de diarrhée, selon l'OMS, lorsqu'il y a au moins 3 selles très molles à liquides par jour. </a:t>
            </a:r>
          </a:p>
          <a:p>
            <a:pPr algn="just"/>
            <a:r>
              <a:rPr lang="fr-FR" dirty="0" smtClean="0"/>
              <a:t>Une diarrhée est dite aiguë lorsqu'elle évolue depuis moins de 2 semaines, prolongée lorsqu'elle évolue depuis 2 à 4 semaines, chronique lorsqu'elle évolue depuis plus d'un mois. </a:t>
            </a:r>
          </a:p>
          <a:p>
            <a:pPr algn="just"/>
            <a:r>
              <a:rPr lang="fr-FR" dirty="0" smtClean="0"/>
              <a:t>En cas de doute, un poids de selles supérieur à 300g/24h en moyenne sur 72 heures permet d'affirmer la diarrhée.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23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Traitement médical de la RCH: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fr-FR" b="1" u="sng" dirty="0" smtClean="0"/>
              <a:t>Traitement d’induction :</a:t>
            </a:r>
          </a:p>
          <a:p>
            <a:r>
              <a:rPr lang="fr-FR" dirty="0" smtClean="0"/>
              <a:t>5-ASA </a:t>
            </a:r>
            <a:r>
              <a:rPr lang="fr-FR" dirty="0"/>
              <a:t>par voie rectale ou </a:t>
            </a:r>
            <a:r>
              <a:rPr lang="fr-FR" dirty="0" smtClean="0"/>
              <a:t>orale</a:t>
            </a:r>
          </a:p>
          <a:p>
            <a:pPr marL="0" indent="0">
              <a:buNone/>
            </a:pPr>
            <a:r>
              <a:rPr lang="fr-FR" dirty="0" smtClean="0"/>
              <a:t>Si besoin :</a:t>
            </a:r>
          </a:p>
          <a:p>
            <a:r>
              <a:rPr lang="fr-FR" dirty="0" smtClean="0"/>
              <a:t>Corticoïdes systémiques</a:t>
            </a:r>
            <a:endParaRPr lang="fr-FR" dirty="0"/>
          </a:p>
          <a:p>
            <a:r>
              <a:rPr lang="fr-FR" dirty="0" smtClean="0"/>
              <a:t>Anticorps anti-TNF-a </a:t>
            </a:r>
          </a:p>
          <a:p>
            <a:r>
              <a:rPr lang="fr-FR" dirty="0" smtClean="0"/>
              <a:t>Anticorps anti-intégrines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r>
              <a:rPr lang="fr-FR" b="1" u="sng" dirty="0" smtClean="0"/>
              <a:t>Traitement d’entretiens :</a:t>
            </a:r>
          </a:p>
          <a:p>
            <a:r>
              <a:rPr lang="fr-FR" dirty="0" smtClean="0"/>
              <a:t>5-ASA</a:t>
            </a:r>
          </a:p>
          <a:p>
            <a:r>
              <a:rPr lang="fr-FR" dirty="0" err="1" smtClean="0"/>
              <a:t>Azathioprine</a:t>
            </a:r>
            <a:endParaRPr lang="fr-FR" dirty="0" smtClean="0"/>
          </a:p>
          <a:p>
            <a:r>
              <a:rPr lang="fr-FR" dirty="0" smtClean="0"/>
              <a:t>6-mercaptopurine</a:t>
            </a:r>
          </a:p>
          <a:p>
            <a:r>
              <a:rPr lang="fr-FR" dirty="0"/>
              <a:t>Anticorps anti-TNF-a </a:t>
            </a:r>
          </a:p>
          <a:p>
            <a:r>
              <a:rPr lang="fr-FR" dirty="0"/>
              <a:t>Anticorps </a:t>
            </a:r>
            <a:r>
              <a:rPr lang="fr-FR" dirty="0" smtClean="0"/>
              <a:t>anti-intégrines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9705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Question 12.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Concernant le traitement chirurgical de la RCH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Il concerne environ 30% des malades.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Il s’agit d’une </a:t>
            </a:r>
            <a:r>
              <a:rPr lang="fr-FR" dirty="0" err="1" smtClean="0"/>
              <a:t>coloprotectomie</a:t>
            </a:r>
            <a:r>
              <a:rPr lang="fr-FR" dirty="0" smtClean="0"/>
              <a:t> totale.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Les conséquences sont surtout fonctionnelles.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L’iléostomie temporaire peut être </a:t>
            </a:r>
            <a:r>
              <a:rPr lang="fr-FR" dirty="0" smtClean="0"/>
              <a:t>nécessaire.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Est réservée aux complications graves de la RCH.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07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Question 12.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Concernant le traitement chirurgical de la RCH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Il concerne environ 30% des malades. </a:t>
            </a:r>
            <a:r>
              <a:rPr lang="fr-FR" dirty="0" smtClean="0">
                <a:sym typeface="Wingdings" panose="05000000000000000000" pitchFamily="2" charset="2"/>
              </a:rPr>
              <a:t> 15%</a:t>
            </a:r>
            <a:endParaRPr lang="fr-FR" dirty="0" smtClean="0"/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Il s’agit d’une </a:t>
            </a:r>
            <a:r>
              <a:rPr lang="fr-FR" dirty="0" err="1" smtClean="0">
                <a:solidFill>
                  <a:srgbClr val="00B050"/>
                </a:solidFill>
              </a:rPr>
              <a:t>coloprotectomie</a:t>
            </a:r>
            <a:r>
              <a:rPr lang="fr-FR" dirty="0" smtClean="0">
                <a:solidFill>
                  <a:srgbClr val="00B050"/>
                </a:solidFill>
              </a:rPr>
              <a:t> totale.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Les conséquences sont surtout fonctionnelles.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>
                <a:solidFill>
                  <a:srgbClr val="00B050"/>
                </a:solidFill>
              </a:rPr>
              <a:t>L’iléostomie temporaire peut être </a:t>
            </a:r>
            <a:r>
              <a:rPr lang="fr-FR" dirty="0" smtClean="0">
                <a:solidFill>
                  <a:srgbClr val="00B050"/>
                </a:solidFill>
              </a:rPr>
              <a:t>nécessaire.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Est réservée aux complications graves de la RCH.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6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Traitement chirurgical de la RCH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Concerne 15% des malades. </a:t>
            </a:r>
            <a:r>
              <a:rPr lang="fr-FR" dirty="0"/>
              <a:t>Il consiste </a:t>
            </a:r>
            <a:r>
              <a:rPr lang="fr-FR" dirty="0" smtClean="0"/>
              <a:t>en </a:t>
            </a:r>
            <a:r>
              <a:rPr lang="fr-FR" dirty="0"/>
              <a:t>l'ablation complète du côlon et </a:t>
            </a:r>
            <a:r>
              <a:rPr lang="fr-FR" dirty="0" smtClean="0"/>
              <a:t>du rectum </a:t>
            </a:r>
            <a:r>
              <a:rPr lang="fr-FR" dirty="0"/>
              <a:t>(</a:t>
            </a:r>
            <a:r>
              <a:rPr lang="fr-FR" dirty="0" err="1"/>
              <a:t>coloproctectomie</a:t>
            </a:r>
            <a:r>
              <a:rPr lang="fr-FR" dirty="0"/>
              <a:t> totale) et le plus souvent à une reconstruction par </a:t>
            </a:r>
            <a:r>
              <a:rPr lang="fr-FR" dirty="0" smtClean="0"/>
              <a:t>anastomose iléo-anale </a:t>
            </a:r>
            <a:r>
              <a:rPr lang="fr-FR" dirty="0"/>
              <a:t>avec réservoir. </a:t>
            </a:r>
            <a:endParaRPr lang="fr-FR" dirty="0" smtClean="0"/>
          </a:p>
          <a:p>
            <a:pPr algn="just"/>
            <a:r>
              <a:rPr lang="fr-FR" dirty="0" smtClean="0"/>
              <a:t>Les </a:t>
            </a:r>
            <a:r>
              <a:rPr lang="fr-FR" dirty="0"/>
              <a:t>conséquences </a:t>
            </a:r>
            <a:r>
              <a:rPr lang="fr-FR" dirty="0" smtClean="0"/>
              <a:t>de cette </a:t>
            </a:r>
            <a:r>
              <a:rPr lang="fr-FR" dirty="0"/>
              <a:t>intervention sont surtout </a:t>
            </a:r>
            <a:r>
              <a:rPr lang="fr-FR" dirty="0" smtClean="0"/>
              <a:t>fonctionnelles (diarrhée </a:t>
            </a:r>
            <a:r>
              <a:rPr lang="fr-FR" dirty="0"/>
              <a:t>motrice et troubles de la continence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b="1" u="sng" dirty="0" smtClean="0"/>
              <a:t>Deux </a:t>
            </a:r>
            <a:r>
              <a:rPr lang="fr-FR" b="1" u="sng" dirty="0"/>
              <a:t>situations </a:t>
            </a:r>
            <a:r>
              <a:rPr lang="fr-FR" b="1" u="sng" dirty="0" smtClean="0"/>
              <a:t>: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chec </a:t>
            </a:r>
            <a:r>
              <a:rPr lang="fr-FR" dirty="0"/>
              <a:t>du traitement </a:t>
            </a:r>
            <a:r>
              <a:rPr lang="fr-FR" dirty="0" smtClean="0"/>
              <a:t>médical ou complication grave</a:t>
            </a:r>
            <a:endParaRPr lang="fr-FR" dirty="0"/>
          </a:p>
          <a:p>
            <a:pPr lvl="1"/>
            <a:r>
              <a:rPr lang="fr-FR" dirty="0"/>
              <a:t>L</a:t>
            </a:r>
            <a:r>
              <a:rPr lang="fr-FR" dirty="0" smtClean="0"/>
              <a:t>ésions pré-néoplasiques </a:t>
            </a:r>
            <a:r>
              <a:rPr lang="fr-FR" dirty="0"/>
              <a:t>ou cancer colorectal</a:t>
            </a:r>
          </a:p>
        </p:txBody>
      </p:sp>
    </p:spTree>
    <p:extLst>
      <p:ext uri="{BB962C8B-B14F-4D97-AF65-F5344CB8AC3E}">
        <p14:creationId xmlns:p14="http://schemas.microsoft.com/office/powerpoint/2010/main" val="17836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-22211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Chirurgie RCH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260" y="1120789"/>
            <a:ext cx="4597741" cy="34483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680" y="1120789"/>
            <a:ext cx="4327700" cy="32404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550" y="4361288"/>
            <a:ext cx="1686102" cy="22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Question 13.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Concernant les autres moyens thérapeutiques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La compatibilité de la </a:t>
            </a:r>
            <a:r>
              <a:rPr lang="fr-FR" dirty="0"/>
              <a:t>grossesse et de l’allaitement avec la poursuite des </a:t>
            </a:r>
            <a:r>
              <a:rPr lang="fr-FR" dirty="0" smtClean="0"/>
              <a:t>traitements médicamenteux </a:t>
            </a:r>
            <a:r>
              <a:rPr lang="fr-FR" dirty="0"/>
              <a:t>doit faire l’objet d’un conseil </a:t>
            </a:r>
            <a:r>
              <a:rPr lang="fr-FR" dirty="0" smtClean="0"/>
              <a:t>spécialisé.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Dans </a:t>
            </a:r>
            <a:r>
              <a:rPr lang="fr-FR" dirty="0"/>
              <a:t>le contexte d’une stomie, l’utilisation de pâtes protectrices peut </a:t>
            </a:r>
            <a:r>
              <a:rPr lang="fr-FR" dirty="0" smtClean="0"/>
              <a:t>être justifiée</a:t>
            </a:r>
            <a:r>
              <a:rPr lang="fr-FR" dirty="0"/>
              <a:t>.</a:t>
            </a:r>
            <a:endParaRPr lang="fr-FR" dirty="0" smtClean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L’alimentation </a:t>
            </a:r>
            <a:r>
              <a:rPr lang="fr-FR" dirty="0" smtClean="0"/>
              <a:t>influe sur </a:t>
            </a:r>
            <a:r>
              <a:rPr lang="fr-FR" dirty="0"/>
              <a:t>le cours de la </a:t>
            </a:r>
            <a:r>
              <a:rPr lang="fr-FR" dirty="0" smtClean="0"/>
              <a:t>maladie.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Les vaccins </a:t>
            </a:r>
            <a:r>
              <a:rPr lang="fr-FR" dirty="0"/>
              <a:t>vivants </a:t>
            </a:r>
            <a:r>
              <a:rPr lang="fr-FR" dirty="0" smtClean="0"/>
              <a:t>atténués sont contre-indiqués.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Il existe </a:t>
            </a:r>
            <a:r>
              <a:rPr lang="fr-FR" dirty="0"/>
              <a:t>des associations de malades spécifiquement dédiées aux MICI </a:t>
            </a:r>
            <a:r>
              <a:rPr lang="fr-FR" dirty="0" smtClean="0"/>
              <a:t>ou aux stomies.</a:t>
            </a:r>
          </a:p>
        </p:txBody>
      </p:sp>
    </p:spTree>
    <p:extLst>
      <p:ext uri="{BB962C8B-B14F-4D97-AF65-F5344CB8AC3E}">
        <p14:creationId xmlns:p14="http://schemas.microsoft.com/office/powerpoint/2010/main" val="3323368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Question 13.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Concernant les autres moyens thérapeutiques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La compatibilité de la grossesse et de l’allaitement avec la poursuite des traitements médicamenteux doit faire l’objet d’un conseil spécialisé.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hépato-gastroentérologue, obstétricien, pédiatre</a:t>
            </a:r>
            <a:endParaRPr lang="fr-FR" dirty="0" smtClean="0">
              <a:solidFill>
                <a:srgbClr val="00B050"/>
              </a:solidFill>
            </a:endParaRP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Dans le </a:t>
            </a:r>
            <a:r>
              <a:rPr lang="fr-FR" dirty="0">
                <a:solidFill>
                  <a:srgbClr val="00B050"/>
                </a:solidFill>
              </a:rPr>
              <a:t>contexte d’une stomie, l’utilisation de pâtes protectrices peut </a:t>
            </a:r>
            <a:r>
              <a:rPr lang="fr-FR" dirty="0" smtClean="0">
                <a:solidFill>
                  <a:srgbClr val="00B050"/>
                </a:solidFill>
              </a:rPr>
              <a:t>être justifiée</a:t>
            </a:r>
            <a:r>
              <a:rPr lang="fr-FR" dirty="0">
                <a:solidFill>
                  <a:srgbClr val="00B050"/>
                </a:solidFill>
              </a:rPr>
              <a:t>.</a:t>
            </a:r>
            <a:endParaRPr lang="fr-FR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L’alimentation influe sur le cours de la maladie.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Les vaccins </a:t>
            </a:r>
            <a:r>
              <a:rPr lang="fr-FR" dirty="0"/>
              <a:t>vivants </a:t>
            </a:r>
            <a:r>
              <a:rPr lang="fr-FR" dirty="0" smtClean="0"/>
              <a:t>atténués sont contre-indiqués. </a:t>
            </a:r>
            <a:r>
              <a:rPr lang="fr-FR" dirty="0" smtClean="0">
                <a:sym typeface="Wingdings" panose="05000000000000000000" pitchFamily="2" charset="2"/>
              </a:rPr>
              <a:t> Seulement si prise d’</a:t>
            </a:r>
            <a:r>
              <a:rPr lang="fr-FR" dirty="0" err="1" smtClean="0"/>
              <a:t>immunomodulateur</a:t>
            </a:r>
            <a:endParaRPr lang="fr-FR" dirty="0" smtClean="0"/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Il existe </a:t>
            </a:r>
            <a:r>
              <a:rPr lang="fr-FR" dirty="0">
                <a:solidFill>
                  <a:srgbClr val="00B050"/>
                </a:solidFill>
              </a:rPr>
              <a:t>des associations de malades spécifiquement dédiées aux MICI </a:t>
            </a:r>
            <a:r>
              <a:rPr lang="fr-FR" dirty="0" smtClean="0">
                <a:solidFill>
                  <a:srgbClr val="00B050"/>
                </a:solidFill>
              </a:rPr>
              <a:t>ou aux stomies.</a:t>
            </a:r>
          </a:p>
        </p:txBody>
      </p:sp>
    </p:spTree>
    <p:extLst>
      <p:ext uri="{BB962C8B-B14F-4D97-AF65-F5344CB8AC3E}">
        <p14:creationId xmlns:p14="http://schemas.microsoft.com/office/powerpoint/2010/main" val="4064394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Autres traitements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550687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b="1" dirty="0" smtClean="0"/>
              <a:t>Probiotique:</a:t>
            </a:r>
            <a:r>
              <a:rPr lang="fr-FR" dirty="0" smtClean="0"/>
              <a:t> </a:t>
            </a:r>
            <a:r>
              <a:rPr lang="fr-FR" dirty="0"/>
              <a:t>seul </a:t>
            </a:r>
            <a:r>
              <a:rPr lang="fr-FR" i="1" dirty="0"/>
              <a:t>E. Coli </a:t>
            </a:r>
            <a:r>
              <a:rPr lang="fr-FR" dirty="0" err="1"/>
              <a:t>Nissle</a:t>
            </a:r>
            <a:r>
              <a:rPr lang="fr-FR" dirty="0"/>
              <a:t> 1917 a une efficacité </a:t>
            </a:r>
            <a:r>
              <a:rPr lang="fr-FR" dirty="0" smtClean="0"/>
              <a:t>démontrée chez </a:t>
            </a:r>
            <a:r>
              <a:rPr lang="fr-FR" dirty="0"/>
              <a:t>l’adulte dans la prévention des rechutes. Il n’est pas </a:t>
            </a:r>
            <a:r>
              <a:rPr lang="fr-FR" dirty="0" smtClean="0"/>
              <a:t>disponible actuellement </a:t>
            </a:r>
            <a:r>
              <a:rPr lang="fr-FR" dirty="0"/>
              <a:t>en France</a:t>
            </a:r>
            <a:r>
              <a:rPr lang="fr-FR" dirty="0" smtClean="0"/>
              <a:t>.</a:t>
            </a:r>
          </a:p>
          <a:p>
            <a:pPr algn="just"/>
            <a:r>
              <a:rPr lang="fr-FR" dirty="0"/>
              <a:t> </a:t>
            </a:r>
            <a:r>
              <a:rPr lang="fr-FR" b="1" dirty="0" smtClean="0"/>
              <a:t>Alimentation :</a:t>
            </a:r>
            <a:r>
              <a:rPr lang="fr-FR" dirty="0" smtClean="0"/>
              <a:t> </a:t>
            </a:r>
            <a:r>
              <a:rPr lang="fr-FR" dirty="0"/>
              <a:t>n’influe pas sur le cours de la maladie. Il n’est donc </a:t>
            </a:r>
            <a:r>
              <a:rPr lang="fr-FR" dirty="0" smtClean="0"/>
              <a:t>pas nécessaire </a:t>
            </a:r>
            <a:r>
              <a:rPr lang="fr-FR" dirty="0"/>
              <a:t>d’imposer un régime particulier : l’alimentation doit </a:t>
            </a:r>
            <a:r>
              <a:rPr lang="fr-FR" dirty="0" smtClean="0"/>
              <a:t>rester diversifiée </a:t>
            </a:r>
            <a:r>
              <a:rPr lang="fr-FR" dirty="0"/>
              <a:t>et équilibrée</a:t>
            </a:r>
            <a:r>
              <a:rPr lang="fr-FR" dirty="0" smtClean="0"/>
              <a:t>.</a:t>
            </a:r>
          </a:p>
          <a:p>
            <a:pPr algn="just"/>
            <a:r>
              <a:rPr lang="fr-FR" b="1" dirty="0"/>
              <a:t>Éducation thérapeutique et mode de </a:t>
            </a:r>
            <a:r>
              <a:rPr lang="fr-FR" b="1" dirty="0" smtClean="0"/>
              <a:t>vie : </a:t>
            </a:r>
            <a:r>
              <a:rPr lang="fr-FR" dirty="0" smtClean="0"/>
              <a:t>L’information </a:t>
            </a:r>
            <a:r>
              <a:rPr lang="fr-FR" dirty="0"/>
              <a:t>sur la maladie et les traitements est développée à </a:t>
            </a:r>
            <a:r>
              <a:rPr lang="fr-FR" dirty="0" smtClean="0"/>
              <a:t>chaque visite </a:t>
            </a:r>
            <a:r>
              <a:rPr lang="fr-FR" dirty="0"/>
              <a:t>en favorisant l’autonomisation du patient et en insistant </a:t>
            </a:r>
            <a:r>
              <a:rPr lang="fr-FR" dirty="0" smtClean="0"/>
              <a:t>sur l’observance.</a:t>
            </a:r>
          </a:p>
          <a:p>
            <a:r>
              <a:rPr lang="fr-FR" b="1" dirty="0"/>
              <a:t>Contraception / grossesse / </a:t>
            </a:r>
            <a:r>
              <a:rPr lang="fr-FR" b="1" dirty="0" smtClean="0"/>
              <a:t>allaitement : </a:t>
            </a:r>
            <a:r>
              <a:rPr lang="fr-FR" dirty="0" smtClean="0"/>
              <a:t>Tous </a:t>
            </a:r>
            <a:r>
              <a:rPr lang="fr-FR" dirty="0"/>
              <a:t>les moyens de contraception sont utilisables au cours de la RCH. </a:t>
            </a:r>
            <a:r>
              <a:rPr lang="fr-FR" dirty="0" smtClean="0"/>
              <a:t>La fertilité </a:t>
            </a:r>
            <a:r>
              <a:rPr lang="fr-FR" dirty="0"/>
              <a:t>des femmes est globalement </a:t>
            </a:r>
            <a:r>
              <a:rPr lang="fr-FR" dirty="0" smtClean="0"/>
              <a:t>normale.</a:t>
            </a:r>
          </a:p>
          <a:p>
            <a:pPr algn="just"/>
            <a:r>
              <a:rPr lang="fr-FR" b="1" dirty="0" smtClean="0"/>
              <a:t>Vaccination :</a:t>
            </a:r>
            <a:r>
              <a:rPr lang="fr-FR" dirty="0" smtClean="0"/>
              <a:t> doit être effectuée </a:t>
            </a:r>
            <a:r>
              <a:rPr lang="fr-FR" dirty="0"/>
              <a:t>normalement à l’exception </a:t>
            </a:r>
            <a:r>
              <a:rPr lang="fr-FR" dirty="0" smtClean="0"/>
              <a:t>des vaccins </a:t>
            </a:r>
            <a:r>
              <a:rPr lang="fr-FR" dirty="0"/>
              <a:t>vivants atténués, qui sont contre-indiqués en cas de prise </a:t>
            </a:r>
            <a:r>
              <a:rPr lang="fr-FR" dirty="0" smtClean="0"/>
              <a:t>d’un </a:t>
            </a:r>
            <a:r>
              <a:rPr lang="fr-FR" dirty="0" err="1" smtClean="0"/>
              <a:t>immunomodulateur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587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Question 14.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Concernant les critères de </a:t>
            </a:r>
            <a:r>
              <a:rPr lang="fr-FR" dirty="0" err="1" smtClean="0"/>
              <a:t>Truelove</a:t>
            </a:r>
            <a:r>
              <a:rPr lang="fr-FR" dirty="0" smtClean="0"/>
              <a:t>-Witts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Ils définissent la poussée sévère de RCH.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La colite aiguë grave est défini par un critère majeur associé à au moins un critère mineur.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Comprend un critère majeur et cinq critères mineurs.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Se </a:t>
            </a:r>
            <a:r>
              <a:rPr lang="fr-FR" dirty="0"/>
              <a:t>base sur des éléments cliniques, biologiques et </a:t>
            </a:r>
            <a:r>
              <a:rPr lang="fr-FR" dirty="0" smtClean="0"/>
              <a:t>morphologiques.</a:t>
            </a:r>
            <a:endParaRPr lang="fr-FR" dirty="0"/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Les critères mineurs comprennent la température, la fréquence cardiaque et la VS.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3640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Question 14.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Concernant les critères de </a:t>
            </a:r>
            <a:r>
              <a:rPr lang="fr-FR" dirty="0" err="1" smtClean="0"/>
              <a:t>Truelove</a:t>
            </a:r>
            <a:r>
              <a:rPr lang="fr-FR" dirty="0" smtClean="0"/>
              <a:t>-Witts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Ils définissent la poussée sévère de RCH.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La colite aiguë grave est défini par un critère majeur associé à au moins un critère mineur.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Comprend un critère majeur et cinq critères mineurs.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Se base sur des éléments cliniques, biologiques et morphologiques.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clinico</a:t>
            </a:r>
            <a:r>
              <a:rPr lang="fr-FR" dirty="0" smtClean="0">
                <a:sym typeface="Wingdings" panose="05000000000000000000" pitchFamily="2" charset="2"/>
              </a:rPr>
              <a:t>-biologiques</a:t>
            </a:r>
            <a:endParaRPr lang="fr-FR" dirty="0" smtClean="0"/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Les critères mineurs comprennent la température, la fréquence cardiaque et la VS.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3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Question 2.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Quels sont les diagnostiques différentiels d’une diarrhée chronique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Incontinence fécale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Hyperthyroïdie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Une </a:t>
            </a:r>
            <a:r>
              <a:rPr lang="fr-FR" dirty="0" err="1" smtClean="0"/>
              <a:t>polyexonération</a:t>
            </a:r>
            <a:r>
              <a:rPr lang="fr-FR" dirty="0" smtClean="0"/>
              <a:t> liée à un syndrome </a:t>
            </a:r>
            <a:r>
              <a:rPr lang="fr-FR" dirty="0" err="1" smtClean="0"/>
              <a:t>dyschésique</a:t>
            </a:r>
            <a:endParaRPr lang="fr-FR" dirty="0" smtClean="0"/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Maladie cœliaque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Une </a:t>
            </a:r>
            <a:r>
              <a:rPr lang="fr-FR" dirty="0" err="1" smtClean="0"/>
              <a:t>polyexonération</a:t>
            </a:r>
            <a:r>
              <a:rPr lang="fr-FR" dirty="0" smtClean="0"/>
              <a:t> liée à un trouble de la statique pelvienne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015" y="354842"/>
            <a:ext cx="7702579" cy="310259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84" y="3457436"/>
            <a:ext cx="7900840" cy="328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75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Question 15.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Concernant la colite aiguë grave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Nécessite la réalisation d’une coloscopie totale.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Il s’agit d’une urgence médicale qui engage le pronostic vital.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Nécessite la réalisation d’un scanner abdomino-pelvien.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L’infection à </a:t>
            </a:r>
            <a:r>
              <a:rPr lang="fr-FR" i="1" dirty="0" smtClean="0"/>
              <a:t>Clostridium difficile </a:t>
            </a:r>
            <a:r>
              <a:rPr lang="fr-FR" dirty="0" smtClean="0"/>
              <a:t>est un facteur aggravant.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Peut se compliquer d’accidents thromboemboliques.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320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Question 15.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Concernant la colite aiguë grave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Nécessite </a:t>
            </a:r>
            <a:r>
              <a:rPr lang="fr-FR" dirty="0"/>
              <a:t>la réalisation d’une coloscopie </a:t>
            </a:r>
            <a:r>
              <a:rPr lang="fr-FR" dirty="0" smtClean="0"/>
              <a:t>totale. </a:t>
            </a:r>
            <a:r>
              <a:rPr lang="fr-FR" dirty="0" smtClean="0">
                <a:sym typeface="Wingdings" panose="05000000000000000000" pitchFamily="2" charset="2"/>
              </a:rPr>
              <a:t> Risque </a:t>
            </a:r>
            <a:r>
              <a:rPr lang="fr-FR" dirty="0" err="1" smtClean="0">
                <a:sym typeface="Wingdings" panose="05000000000000000000" pitchFamily="2" charset="2"/>
              </a:rPr>
              <a:t>colectasie</a:t>
            </a:r>
            <a:r>
              <a:rPr lang="fr-FR" dirty="0" smtClean="0">
                <a:sym typeface="Wingdings" panose="05000000000000000000" pitchFamily="2" charset="2"/>
              </a:rPr>
              <a:t>  </a:t>
            </a:r>
            <a:r>
              <a:rPr lang="fr-FR" dirty="0" err="1" smtClean="0">
                <a:sym typeface="Wingdings" panose="05000000000000000000" pitchFamily="2" charset="2"/>
              </a:rPr>
              <a:t>rectosigmoidoscopie</a:t>
            </a:r>
            <a:r>
              <a:rPr lang="fr-FR" dirty="0" smtClean="0">
                <a:sym typeface="Wingdings" panose="05000000000000000000" pitchFamily="2" charset="2"/>
              </a:rPr>
              <a:t> courte</a:t>
            </a:r>
            <a:endParaRPr lang="fr-FR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Il s’agit d’une urgence médicale qui engage le pronostic vital.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Nécessite </a:t>
            </a:r>
            <a:r>
              <a:rPr lang="fr-FR" dirty="0">
                <a:solidFill>
                  <a:srgbClr val="00B050"/>
                </a:solidFill>
              </a:rPr>
              <a:t>la réalisation d’un scanner </a:t>
            </a:r>
            <a:r>
              <a:rPr lang="fr-FR" dirty="0" smtClean="0">
                <a:solidFill>
                  <a:srgbClr val="00B050"/>
                </a:solidFill>
              </a:rPr>
              <a:t>abdomino-pelvien. </a:t>
            </a:r>
            <a:r>
              <a:rPr lang="fr-FR" dirty="0" smtClean="0">
                <a:sym typeface="Wingdings" panose="05000000000000000000" pitchFamily="2" charset="2"/>
              </a:rPr>
              <a:t> Recherche de critères de gravités / complications</a:t>
            </a:r>
            <a:endParaRPr lang="fr-FR" dirty="0" smtClean="0">
              <a:solidFill>
                <a:srgbClr val="00B050"/>
              </a:solidFill>
            </a:endParaRP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L’infection </a:t>
            </a:r>
            <a:r>
              <a:rPr lang="fr-FR" dirty="0">
                <a:solidFill>
                  <a:srgbClr val="00B050"/>
                </a:solidFill>
              </a:rPr>
              <a:t>à </a:t>
            </a:r>
            <a:r>
              <a:rPr lang="fr-FR" i="1" dirty="0">
                <a:solidFill>
                  <a:srgbClr val="00B050"/>
                </a:solidFill>
              </a:rPr>
              <a:t>Clostridium difficile </a:t>
            </a:r>
            <a:r>
              <a:rPr lang="fr-FR" dirty="0">
                <a:solidFill>
                  <a:srgbClr val="00B050"/>
                </a:solidFill>
              </a:rPr>
              <a:t>est un facteur </a:t>
            </a:r>
            <a:r>
              <a:rPr lang="fr-FR" dirty="0" smtClean="0">
                <a:solidFill>
                  <a:srgbClr val="00B050"/>
                </a:solidFill>
              </a:rPr>
              <a:t>aggravant.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Principal facteur</a:t>
            </a:r>
            <a:endParaRPr lang="fr-FR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Peut se compliquer d’accidents thromboemboliques.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85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Colite aigue grave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des deux principales complications de la RCH avec le CCR.</a:t>
            </a:r>
          </a:p>
          <a:p>
            <a:r>
              <a:rPr lang="fr-FR" dirty="0" smtClean="0"/>
              <a:t>Parfois inaugurale, survient chez 20% des patients.</a:t>
            </a:r>
          </a:p>
          <a:p>
            <a:r>
              <a:rPr lang="fr-FR" dirty="0" smtClean="0"/>
              <a:t>En 2017 : 1 à 3% de mortalité.</a:t>
            </a:r>
          </a:p>
          <a:p>
            <a:r>
              <a:rPr lang="fr-FR" dirty="0" smtClean="0"/>
              <a:t>Repose sur les critères de </a:t>
            </a:r>
            <a:r>
              <a:rPr lang="fr-FR" dirty="0" err="1" smtClean="0"/>
              <a:t>Truelove</a:t>
            </a:r>
            <a:r>
              <a:rPr lang="fr-FR" dirty="0" smtClean="0"/>
              <a:t>-Witts (+ </a:t>
            </a:r>
            <a:r>
              <a:rPr lang="fr-FR" dirty="0" err="1" smtClean="0"/>
              <a:t>Lichtiger</a:t>
            </a:r>
            <a:r>
              <a:rPr lang="fr-FR" dirty="0" smtClean="0"/>
              <a:t>).</a:t>
            </a:r>
          </a:p>
          <a:p>
            <a:r>
              <a:rPr lang="fr-FR" dirty="0" smtClean="0"/>
              <a:t>Urgence médicale qui engage le pronostic vital à court terme.</a:t>
            </a:r>
          </a:p>
          <a:p>
            <a:r>
              <a:rPr lang="fr-FR" dirty="0" smtClean="0"/>
              <a:t>Facteurs favorisant / aggravant :</a:t>
            </a:r>
          </a:p>
          <a:p>
            <a:pPr lvl="1"/>
            <a:r>
              <a:rPr lang="fr-FR" i="1" dirty="0" err="1" smtClean="0"/>
              <a:t>C.difficile</a:t>
            </a:r>
            <a:endParaRPr lang="fr-FR" i="1" dirty="0" smtClean="0"/>
          </a:p>
          <a:p>
            <a:pPr lvl="1"/>
            <a:r>
              <a:rPr lang="fr-FR" i="1" dirty="0" smtClean="0"/>
              <a:t>+/- CMV</a:t>
            </a:r>
          </a:p>
        </p:txBody>
      </p:sp>
    </p:spTree>
    <p:extLst>
      <p:ext uri="{BB962C8B-B14F-4D97-AF65-F5344CB8AC3E}">
        <p14:creationId xmlns:p14="http://schemas.microsoft.com/office/powerpoint/2010/main" val="1181025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Colite aigue grave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>
            <a:normAutofit/>
          </a:bodyPr>
          <a:lstStyle/>
          <a:p>
            <a:r>
              <a:rPr lang="fr-FR" dirty="0" smtClean="0"/>
              <a:t>Nombreuses complications :</a:t>
            </a:r>
          </a:p>
          <a:p>
            <a:pPr lvl="1"/>
            <a:r>
              <a:rPr lang="fr-FR" dirty="0" smtClean="0"/>
              <a:t>Perforation (</a:t>
            </a:r>
            <a:r>
              <a:rPr lang="fr-FR" dirty="0" smtClean="0">
                <a:sym typeface="Wingdings" panose="05000000000000000000" pitchFamily="2" charset="2"/>
              </a:rPr>
              <a:t> péritonite </a:t>
            </a:r>
            <a:r>
              <a:rPr lang="fr-FR" dirty="0" err="1" smtClean="0">
                <a:sym typeface="Wingdings" panose="05000000000000000000" pitchFamily="2" charset="2"/>
              </a:rPr>
              <a:t>stercale</a:t>
            </a:r>
            <a:r>
              <a:rPr lang="fr-FR" dirty="0" smtClean="0">
                <a:sym typeface="Wingdings" panose="05000000000000000000" pitchFamily="2" charset="2"/>
              </a:rPr>
              <a:t>)</a:t>
            </a:r>
            <a:endParaRPr lang="fr-FR" dirty="0" smtClean="0"/>
          </a:p>
          <a:p>
            <a:pPr lvl="1"/>
            <a:r>
              <a:rPr lang="fr-FR" dirty="0" smtClean="0"/>
              <a:t>Hémorragie</a:t>
            </a:r>
          </a:p>
          <a:p>
            <a:pPr lvl="1"/>
            <a:r>
              <a:rPr lang="fr-FR" dirty="0" err="1" smtClean="0"/>
              <a:t>Colectasie</a:t>
            </a:r>
            <a:endParaRPr lang="fr-FR" dirty="0" smtClean="0"/>
          </a:p>
          <a:p>
            <a:pPr lvl="1"/>
            <a:r>
              <a:rPr lang="fr-FR" dirty="0" smtClean="0"/>
              <a:t>Accidents thromboemboliques</a:t>
            </a:r>
          </a:p>
          <a:p>
            <a:r>
              <a:rPr lang="fr-FR" dirty="0"/>
              <a:t>Endoscopie : </a:t>
            </a:r>
            <a:r>
              <a:rPr lang="fr-FR" dirty="0" err="1"/>
              <a:t>Rectosigmoidoscopie</a:t>
            </a:r>
            <a:r>
              <a:rPr lang="fr-FR" dirty="0"/>
              <a:t> courte, </a:t>
            </a:r>
            <a:r>
              <a:rPr lang="fr-FR" dirty="0" smtClean="0"/>
              <a:t>prudente</a:t>
            </a:r>
          </a:p>
          <a:p>
            <a:pPr lvl="1"/>
            <a:r>
              <a:rPr lang="fr-FR" dirty="0" smtClean="0"/>
              <a:t>Biopsies a visée ana-</a:t>
            </a:r>
            <a:r>
              <a:rPr lang="fr-FR" dirty="0" err="1" smtClean="0"/>
              <a:t>path</a:t>
            </a:r>
            <a:r>
              <a:rPr lang="fr-FR" dirty="0" smtClean="0"/>
              <a:t> et bactériologique</a:t>
            </a:r>
          </a:p>
          <a:p>
            <a:pPr lvl="1"/>
            <a:r>
              <a:rPr lang="fr-FR" dirty="0" smtClean="0"/>
              <a:t>Signes de gravités :</a:t>
            </a:r>
          </a:p>
          <a:p>
            <a:pPr lvl="2"/>
            <a:r>
              <a:rPr lang="fr-FR" dirty="0" smtClean="0"/>
              <a:t>Ulcération </a:t>
            </a:r>
            <a:r>
              <a:rPr lang="fr-FR" dirty="0" err="1" smtClean="0"/>
              <a:t>creusante</a:t>
            </a:r>
            <a:endParaRPr lang="fr-FR" dirty="0"/>
          </a:p>
          <a:p>
            <a:pPr lvl="2"/>
            <a:r>
              <a:rPr lang="fr-FR" dirty="0" smtClean="0"/>
              <a:t>Ulcération en puit</a:t>
            </a:r>
          </a:p>
          <a:p>
            <a:pPr lvl="2"/>
            <a:r>
              <a:rPr lang="fr-FR" dirty="0" smtClean="0"/>
              <a:t>Abrasion muqueuse &gt; 30%  surface du segment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734298" y="2576309"/>
            <a:ext cx="1828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Scanner AP</a:t>
            </a:r>
            <a:endParaRPr lang="fr-FR" sz="2800" dirty="0"/>
          </a:p>
        </p:txBody>
      </p:sp>
      <p:sp>
        <p:nvSpPr>
          <p:cNvPr id="5" name="Accolade fermante 4"/>
          <p:cNvSpPr/>
          <p:nvPr/>
        </p:nvSpPr>
        <p:spPr>
          <a:xfrm>
            <a:off x="5622878" y="1799872"/>
            <a:ext cx="859809" cy="20760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9370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060" y="0"/>
            <a:ext cx="7474662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9391" y="4035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dirty="0">
                <a:latin typeface="TheSerifBold-Plain"/>
              </a:rPr>
              <a:t>Algorithme de la prise en charge </a:t>
            </a:r>
            <a:endParaRPr lang="fr-FR" sz="2400" b="1" dirty="0" smtClean="0">
              <a:latin typeface="TheSerifBold-Plain"/>
            </a:endParaRPr>
          </a:p>
          <a:p>
            <a:r>
              <a:rPr lang="fr-FR" sz="2400" b="1" dirty="0" smtClean="0">
                <a:latin typeface="TheSerifBold-Plain"/>
              </a:rPr>
              <a:t>thérapeutique </a:t>
            </a:r>
            <a:r>
              <a:rPr lang="fr-FR" sz="2400" b="1" dirty="0">
                <a:latin typeface="TheSerifBold-Plain"/>
              </a:rPr>
              <a:t>des CAG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42439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Sources :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CDU – HGE</a:t>
            </a:r>
          </a:p>
          <a:p>
            <a:r>
              <a:rPr lang="fr-FR" dirty="0" smtClean="0"/>
              <a:t>MICI – Pr </a:t>
            </a:r>
            <a:r>
              <a:rPr lang="fr-FR" dirty="0" err="1" smtClean="0"/>
              <a:t>Fumery</a:t>
            </a:r>
            <a:endParaRPr lang="fr-FR" dirty="0" smtClean="0"/>
          </a:p>
          <a:p>
            <a:r>
              <a:rPr lang="fr-FR" dirty="0" err="1"/>
              <a:t>CoPath</a:t>
            </a:r>
            <a:endParaRPr lang="fr-FR" dirty="0"/>
          </a:p>
          <a:p>
            <a:r>
              <a:rPr lang="fr-FR" dirty="0" smtClean="0"/>
              <a:t>SNFCP</a:t>
            </a:r>
          </a:p>
          <a:p>
            <a:r>
              <a:rPr lang="fr-FR" dirty="0" smtClean="0"/>
              <a:t>FMC – HGE</a:t>
            </a:r>
          </a:p>
          <a:p>
            <a:r>
              <a:rPr lang="fr-FR" dirty="0" smtClean="0"/>
              <a:t>HAS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Question 2.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Quels sont les diagnostiques différentiels d’une diarrhée chronique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Incontinence fécale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Hyperthyroïdie </a:t>
            </a:r>
            <a:r>
              <a:rPr lang="fr-FR" dirty="0" smtClean="0">
                <a:sym typeface="Wingdings" panose="05000000000000000000" pitchFamily="2" charset="2"/>
              </a:rPr>
              <a:t> diarrhée motrice</a:t>
            </a:r>
            <a:endParaRPr lang="fr-FR" dirty="0" smtClean="0"/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Une </a:t>
            </a:r>
            <a:r>
              <a:rPr lang="fr-FR" dirty="0" err="1" smtClean="0">
                <a:solidFill>
                  <a:srgbClr val="00B050"/>
                </a:solidFill>
              </a:rPr>
              <a:t>polyexonération</a:t>
            </a:r>
            <a:r>
              <a:rPr lang="fr-FR" dirty="0" smtClean="0">
                <a:solidFill>
                  <a:srgbClr val="00B050"/>
                </a:solidFill>
              </a:rPr>
              <a:t> liée à un syndrome </a:t>
            </a:r>
            <a:r>
              <a:rPr lang="fr-FR" dirty="0" err="1" smtClean="0">
                <a:solidFill>
                  <a:srgbClr val="00B050"/>
                </a:solidFill>
              </a:rPr>
              <a:t>dyschésique</a:t>
            </a:r>
            <a:endParaRPr lang="fr-FR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Maladie cœliaque </a:t>
            </a:r>
            <a:r>
              <a:rPr lang="fr-FR" dirty="0" smtClean="0">
                <a:sym typeface="Wingdings" panose="05000000000000000000" pitchFamily="2" charset="2"/>
              </a:rPr>
              <a:t> diarrhée malabsorption</a:t>
            </a:r>
            <a:endParaRPr lang="fr-FR" dirty="0" smtClean="0"/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Une </a:t>
            </a:r>
            <a:r>
              <a:rPr lang="fr-FR" dirty="0" err="1" smtClean="0">
                <a:solidFill>
                  <a:srgbClr val="00B050"/>
                </a:solidFill>
              </a:rPr>
              <a:t>polyexonération</a:t>
            </a:r>
            <a:r>
              <a:rPr lang="fr-FR" dirty="0" smtClean="0">
                <a:solidFill>
                  <a:srgbClr val="00B050"/>
                </a:solidFill>
              </a:rPr>
              <a:t> liée à un trouble de la statique pelvienne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b="1" u="sng" dirty="0" smtClean="0"/>
              <a:t>Les diagnostics différentiels à éliminer par l'interrogatoire :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fr-FR" dirty="0"/>
              <a:t>U</a:t>
            </a:r>
            <a:r>
              <a:rPr lang="fr-FR" dirty="0" smtClean="0"/>
              <a:t>ne </a:t>
            </a:r>
            <a:r>
              <a:rPr lang="fr-FR" dirty="0" err="1" smtClean="0"/>
              <a:t>polyexonération</a:t>
            </a:r>
            <a:r>
              <a:rPr lang="fr-FR" dirty="0" smtClean="0"/>
              <a:t> liée à un syndrome </a:t>
            </a:r>
            <a:r>
              <a:rPr lang="fr-FR" dirty="0" err="1" smtClean="0"/>
              <a:t>dyschésique</a:t>
            </a:r>
            <a:r>
              <a:rPr lang="fr-FR" dirty="0" smtClean="0"/>
              <a:t> et/ou à un trouble de la statique pelvienne : selles fréquentes mais de consistance et poids moyen normaux</a:t>
            </a:r>
          </a:p>
          <a:p>
            <a:r>
              <a:rPr lang="fr-FR" dirty="0"/>
              <a:t>U</a:t>
            </a:r>
            <a:r>
              <a:rPr lang="fr-FR" dirty="0" smtClean="0"/>
              <a:t>ne incontinence fécale</a:t>
            </a:r>
          </a:p>
          <a:p>
            <a:pPr algn="just"/>
            <a:r>
              <a:rPr lang="fr-FR" dirty="0"/>
              <a:t>U</a:t>
            </a:r>
            <a:r>
              <a:rPr lang="fr-FR" dirty="0" smtClean="0"/>
              <a:t>ne fausse diarrhée du constipé due à l'exsudation de la muqueuse colique au contact de selles dures : selles explosives, contenant une composante liquide coexistant avec de petites selles dures (</a:t>
            </a:r>
            <a:r>
              <a:rPr lang="fr-FR" dirty="0" err="1" smtClean="0"/>
              <a:t>scybales</a:t>
            </a:r>
            <a:r>
              <a:rPr lang="fr-FR" dirty="0" smtClean="0"/>
              <a:t>); le traitement de la constipation met habituellement fin à la fausse diarrhée.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35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 smtClean="0"/>
              <a:t>Question 3.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Quels examens biologiques prescrivez-vous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Coloscopie totale avec </a:t>
            </a:r>
            <a:r>
              <a:rPr lang="fr-FR" dirty="0" err="1" smtClean="0"/>
              <a:t>iléoscopie</a:t>
            </a:r>
            <a:r>
              <a:rPr lang="fr-FR" dirty="0" smtClean="0"/>
              <a:t> et biopsies iléales et coliques étagées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NFS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CRP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Ionogramme 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Coproculture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9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 smtClean="0"/>
              <a:t>Question 3.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Quels examens biologiques prescrivez-vous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Coloscopie totale avec </a:t>
            </a:r>
            <a:r>
              <a:rPr lang="fr-FR" dirty="0" err="1" smtClean="0"/>
              <a:t>iléoscopie</a:t>
            </a:r>
            <a:r>
              <a:rPr lang="fr-FR" dirty="0" smtClean="0"/>
              <a:t> et biopsies iléales et coliques étagées </a:t>
            </a:r>
            <a:r>
              <a:rPr lang="fr-FR" dirty="0" smtClean="0">
                <a:sym typeface="Wingdings" panose="05000000000000000000" pitchFamily="2" charset="2"/>
              </a:rPr>
              <a:t> examen morphologique</a:t>
            </a:r>
            <a:endParaRPr lang="fr-FR" dirty="0" smtClean="0"/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NFS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CRP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>
                <a:solidFill>
                  <a:srgbClr val="00B050"/>
                </a:solidFill>
              </a:rPr>
              <a:t>Ionogramme 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fr-FR" dirty="0" smtClean="0"/>
              <a:t>Coproculture </a:t>
            </a:r>
            <a:r>
              <a:rPr lang="fr-FR" dirty="0" smtClean="0">
                <a:sym typeface="Wingdings" panose="05000000000000000000" pitchFamily="2" charset="2"/>
              </a:rPr>
              <a:t> inutile (sauf ID) : il n'y a pas d'infection bactérienne pouvant l'expliquer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42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2666</Words>
  <Application>Microsoft Office PowerPoint</Application>
  <PresentationFormat>Grand écran</PresentationFormat>
  <Paragraphs>367</Paragraphs>
  <Slides>56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5" baseType="lpstr">
      <vt:lpstr>ＭＳ Ｐゴシック</vt:lpstr>
      <vt:lpstr>Arial</vt:lpstr>
      <vt:lpstr>Calibri</vt:lpstr>
      <vt:lpstr>Calibri Light</vt:lpstr>
      <vt:lpstr>Tahoma</vt:lpstr>
      <vt:lpstr>TheSerifBold-Plain</vt:lpstr>
      <vt:lpstr>Times New Roman</vt:lpstr>
      <vt:lpstr>Wingdings</vt:lpstr>
      <vt:lpstr>Thème Office</vt:lpstr>
      <vt:lpstr>Cas clinique :</vt:lpstr>
      <vt:lpstr>Question 1.  Comment définit-on une diarrhée chronique ?</vt:lpstr>
      <vt:lpstr>Question 1.  Comment définit-on une diarrhée chronique ?</vt:lpstr>
      <vt:lpstr>Définition :</vt:lpstr>
      <vt:lpstr>Question 2. Quels sont les diagnostiques différentiels d’une diarrhée chronique ?</vt:lpstr>
      <vt:lpstr>Question 2. Quels sont les diagnostiques différentiels d’une diarrhée chronique ?</vt:lpstr>
      <vt:lpstr>Les diagnostics différentiels à éliminer par l'interrogatoire :</vt:lpstr>
      <vt:lpstr>Question 3. Quels examens biologiques prescrivez-vous ?</vt:lpstr>
      <vt:lpstr>Question 3. Quels examens biologiques prescrivez-vous ?</vt:lpstr>
      <vt:lpstr>Examens biologiques systématiques de 1re intention :</vt:lpstr>
      <vt:lpstr>Question 4. Quel examen morphologique prescrivez-vous ? (QCS)</vt:lpstr>
      <vt:lpstr>Question 4. Quel examen morphologique prescrivez-vous ?</vt:lpstr>
      <vt:lpstr>Examens morphologiques de 1ère intention</vt:lpstr>
      <vt:lpstr>Présentation PowerPoint</vt:lpstr>
      <vt:lpstr>Question 5. Quelles sont les propositions vraies ?</vt:lpstr>
      <vt:lpstr>Question 5. Quelles sont les propositions vraies ?</vt:lpstr>
      <vt:lpstr>RCH : arguments endoscopiques</vt:lpstr>
      <vt:lpstr>L’endoscopie est l’examen clé RCH lésions élémentaires</vt:lpstr>
      <vt:lpstr>Question 6. Qu’attendez-vous retrouver à l’histologie ?</vt:lpstr>
      <vt:lpstr>Question 6. Qu’attendez-vous retrouver à l’histologie ?</vt:lpstr>
      <vt:lpstr>Critères microscopiques en faveur d’une RCH:</vt:lpstr>
      <vt:lpstr>Présentation PowerPoint</vt:lpstr>
      <vt:lpstr>Maladie de Crohn et RCH Histologie</vt:lpstr>
      <vt:lpstr>Présentation PowerPoint</vt:lpstr>
      <vt:lpstr>Question 7. Concernant l’épidémiologie de la RCH :</vt:lpstr>
      <vt:lpstr>Question 7. Concernant l’épidémiologie de la RCH :</vt:lpstr>
      <vt:lpstr>Présentation PowerPoint</vt:lpstr>
      <vt:lpstr>Question 8. Concernant la RCH :</vt:lpstr>
      <vt:lpstr>Question 8. Concernant la RCH :</vt:lpstr>
      <vt:lpstr>Physiopathologie et définition de la RCH:</vt:lpstr>
      <vt:lpstr>Présentation PowerPoint</vt:lpstr>
      <vt:lpstr>Question 9. Concernant la RCH :</vt:lpstr>
      <vt:lpstr>Question 9. Concernant la RCH :</vt:lpstr>
      <vt:lpstr>Présentation PowerPoint</vt:lpstr>
      <vt:lpstr>Question 10.  Quels sont les possibles manifestations extra-intestinales de la RCH ?</vt:lpstr>
      <vt:lpstr>Question 10.  Quels sont les possibles manifestations extra-intestinales de la RCH ?</vt:lpstr>
      <vt:lpstr>Présentation PowerPoint</vt:lpstr>
      <vt:lpstr>Question 11. Concernant le traitement médical de la RCH :</vt:lpstr>
      <vt:lpstr>Question 11. Concernant le traitement médical de la RCH :</vt:lpstr>
      <vt:lpstr>Traitement médical de la RCH:</vt:lpstr>
      <vt:lpstr>Question 12. Concernant le traitement chirurgical de la RCH :</vt:lpstr>
      <vt:lpstr>Question 12. Concernant le traitement chirurgical de la RCH :</vt:lpstr>
      <vt:lpstr>Traitement chirurgical de la RCH</vt:lpstr>
      <vt:lpstr>Chirurgie RCH</vt:lpstr>
      <vt:lpstr>Question 13. Concernant les autres moyens thérapeutiques</vt:lpstr>
      <vt:lpstr>Question 13. Concernant les autres moyens thérapeutiques</vt:lpstr>
      <vt:lpstr>Autres traitements</vt:lpstr>
      <vt:lpstr>Question 14. Concernant les critères de Truelove-Witts :</vt:lpstr>
      <vt:lpstr>Question 14. Concernant les critères de Truelove-Witts :</vt:lpstr>
      <vt:lpstr>Présentation PowerPoint</vt:lpstr>
      <vt:lpstr>Question 15. Concernant la colite aiguë grave :</vt:lpstr>
      <vt:lpstr>Question 15. Concernant la colite aiguë grave :</vt:lpstr>
      <vt:lpstr>Colite aigue grave</vt:lpstr>
      <vt:lpstr>Colite aigue grave</vt:lpstr>
      <vt:lpstr>Présentation PowerPoint</vt:lpstr>
      <vt:lpstr>Sources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armand.proy@gmail.com</dc:creator>
  <cp:lastModifiedBy>armand.proy@gmail.com</cp:lastModifiedBy>
  <cp:revision>54</cp:revision>
  <dcterms:created xsi:type="dcterms:W3CDTF">2020-07-14T08:15:45Z</dcterms:created>
  <dcterms:modified xsi:type="dcterms:W3CDTF">2020-07-30T19:19:57Z</dcterms:modified>
</cp:coreProperties>
</file>