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7"/>
  </p:notesMasterIdLst>
  <p:sldIdLst>
    <p:sldId id="256" r:id="rId2"/>
    <p:sldId id="410" r:id="rId3"/>
    <p:sldId id="292" r:id="rId4"/>
    <p:sldId id="385" r:id="rId5"/>
    <p:sldId id="358" r:id="rId6"/>
    <p:sldId id="382" r:id="rId7"/>
    <p:sldId id="350" r:id="rId8"/>
    <p:sldId id="381" r:id="rId9"/>
    <p:sldId id="386" r:id="rId10"/>
    <p:sldId id="387" r:id="rId11"/>
    <p:sldId id="388" r:id="rId12"/>
    <p:sldId id="389" r:id="rId13"/>
    <p:sldId id="390" r:id="rId14"/>
    <p:sldId id="391" r:id="rId15"/>
    <p:sldId id="360" r:id="rId16"/>
    <p:sldId id="375" r:id="rId17"/>
    <p:sldId id="303" r:id="rId18"/>
    <p:sldId id="355" r:id="rId19"/>
    <p:sldId id="392" r:id="rId20"/>
    <p:sldId id="393" r:id="rId21"/>
    <p:sldId id="394" r:id="rId22"/>
    <p:sldId id="395" r:id="rId23"/>
    <p:sldId id="396" r:id="rId24"/>
    <p:sldId id="397" r:id="rId25"/>
    <p:sldId id="398" r:id="rId26"/>
    <p:sldId id="406" r:id="rId27"/>
    <p:sldId id="399" r:id="rId28"/>
    <p:sldId id="400" r:id="rId29"/>
    <p:sldId id="402" r:id="rId30"/>
    <p:sldId id="401" r:id="rId31"/>
    <p:sldId id="405" r:id="rId32"/>
    <p:sldId id="403" r:id="rId33"/>
    <p:sldId id="404" r:id="rId34"/>
    <p:sldId id="407" r:id="rId35"/>
    <p:sldId id="408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85311" autoAdjust="0"/>
  </p:normalViewPr>
  <p:slideViewPr>
    <p:cSldViewPr snapToGrid="0">
      <p:cViewPr varScale="1">
        <p:scale>
          <a:sx n="113" d="100"/>
          <a:sy n="113" d="100"/>
        </p:scale>
        <p:origin x="13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78307F-ADA1-49EA-981A-455836E37FC3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1C84C-24B9-401A-9E32-B532816E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36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C84C-24B9-401A-9E32-B532816E68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955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C84C-24B9-401A-9E32-B532816E68D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5165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C84C-24B9-401A-9E32-B532816E68D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0811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C84C-24B9-401A-9E32-B532816E68D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4443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C84C-24B9-401A-9E32-B532816E68D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154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C84C-24B9-401A-9E32-B532816E68D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078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C84C-24B9-401A-9E32-B532816E68D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048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C84C-24B9-401A-9E32-B532816E68D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985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C84C-24B9-401A-9E32-B532816E68D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858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C84C-24B9-401A-9E32-B532816E68D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9120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C84C-24B9-401A-9E32-B532816E68D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819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C84C-24B9-401A-9E32-B532816E68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3652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C84C-24B9-401A-9E32-B532816E68D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855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C84C-24B9-401A-9E32-B532816E68D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281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C84C-24B9-401A-9E32-B532816E68D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034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C84C-24B9-401A-9E32-B532816E68D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7837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C84C-24B9-401A-9E32-B532816E68D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6377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C84C-24B9-401A-9E32-B532816E68D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31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C84C-24B9-401A-9E32-B532816E68D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0335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C84C-24B9-401A-9E32-B532816E68D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508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C84C-24B9-401A-9E32-B532816E68D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7120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C84C-24B9-401A-9E32-B532816E68D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63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C84C-24B9-401A-9E32-B532816E68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651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C84C-24B9-401A-9E32-B532816E68D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204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C84C-24B9-401A-9E32-B532816E68D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99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C84C-24B9-401A-9E32-B532816E68D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123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C84C-24B9-401A-9E32-B532816E68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798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C84C-24B9-401A-9E32-B532816E68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92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C84C-24B9-401A-9E32-B532816E68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14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C84C-24B9-401A-9E32-B532816E68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50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C84C-24B9-401A-9E32-B532816E68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241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C84C-24B9-401A-9E32-B532816E68D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026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4F544-DD6F-49B1-A043-42DE86BA4C89}" type="datetime1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5B1A-2137-4094-B07A-CB5BCE51F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81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C9B6D-4160-4E02-BB14-37D4F4118581}" type="datetime1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5B1A-2137-4094-B07A-CB5BCE51F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51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2CF4-A2C6-4C1F-B1C0-3E6D422BD8EE}" type="datetime1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5B1A-2137-4094-B07A-CB5BCE51F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88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CAF40-494B-4D5D-9B0F-F9759DA44C68}" type="datetime1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5B1A-2137-4094-B07A-CB5BCE51F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175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5A0E3-6B6F-4CE4-9A3E-0777FFCDCA2E}" type="datetime1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5B1A-2137-4094-B07A-CB5BCE51F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96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A776-43AF-4B25-AC97-6C51BC0F8FF0}" type="datetime1">
              <a:rPr lang="en-US" smtClean="0"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5B1A-2137-4094-B07A-CB5BCE51F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87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69FFC-BA8C-4468-9066-E053D9D54EE8}" type="datetime1">
              <a:rPr lang="en-US" smtClean="0"/>
              <a:t>10/9/2016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5B1A-2137-4094-B07A-CB5BCE51F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078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CE82-EE8B-40A9-88EA-3ACAFBDA2A7E}" type="datetime1">
              <a:rPr lang="en-US" smtClean="0"/>
              <a:t>10/9/2016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5B1A-2137-4094-B07A-CB5BCE51F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366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7383-2016-4FE6-A92B-214E737CD85F}" type="datetime1">
              <a:rPr lang="en-US" smtClean="0"/>
              <a:t>10/9/2016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5B1A-2137-4094-B07A-CB5BCE51F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52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A54C-348D-48C2-AE6C-092E9DA23B20}" type="datetime1">
              <a:rPr lang="en-US" smtClean="0"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5B1A-2137-4094-B07A-CB5BCE51F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81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17846-6C31-4DEE-A47B-9164C5A9CD12}" type="datetime1">
              <a:rPr lang="en-US" smtClean="0"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5B1A-2137-4094-B07A-CB5BCE51F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75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9933D-0DDD-49FA-B33D-C89B6B88304C}" type="datetime1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95B1A-2137-4094-B07A-CB5BCE51F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31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303"/>
            <a:ext cx="7772400" cy="238760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0070C0"/>
                </a:solidFill>
                <a:latin typeface="+mn-lt"/>
              </a:rPr>
              <a:t>Introduction to R</a:t>
            </a:r>
            <a:endParaRPr lang="en-US" sz="44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516903"/>
            <a:ext cx="6858000" cy="271385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EPID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799B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Xiaojuan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Li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Victor Ritter</a:t>
            </a:r>
          </a:p>
          <a:p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Fall 2016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76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5B1A-2137-4094-B07A-CB5BCE51F704}" type="slidenum">
              <a:rPr lang="en-US" smtClean="0"/>
              <a:t>10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983226"/>
            <a:ext cx="7635440" cy="5476504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28650" y="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smtClean="0">
                <a:solidFill>
                  <a:srgbClr val="0070C0"/>
                </a:solidFill>
              </a:rPr>
              <a:t>Multiple plots on a single page (Adv.)</a:t>
            </a:r>
            <a:endParaRPr lang="en-US" sz="3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25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Multiple plots on a single page (Adv.)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5B1A-2137-4094-B07A-CB5BCE51F704}" type="slidenum">
              <a:rPr lang="en-US" smtClean="0"/>
              <a:t>11</a:t>
            </a:fld>
            <a:endParaRPr lang="en-US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98214" y="906602"/>
            <a:ext cx="9392891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# Function to save legend object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/>
              <a:t>g_legend</a:t>
            </a:r>
            <a:r>
              <a:rPr lang="en-US" altLang="en-US" dirty="0"/>
              <a:t>&lt;-function(</a:t>
            </a:r>
            <a:r>
              <a:rPr lang="en-US" altLang="en-US" dirty="0" err="1"/>
              <a:t>a.gplot</a:t>
            </a:r>
            <a:r>
              <a:rPr lang="en-US" altLang="en-US" dirty="0"/>
              <a:t>){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  </a:t>
            </a:r>
            <a:r>
              <a:rPr lang="en-US" altLang="en-US" dirty="0" err="1"/>
              <a:t>tmp</a:t>
            </a:r>
            <a:r>
              <a:rPr lang="en-US" altLang="en-US" dirty="0"/>
              <a:t> &lt;- </a:t>
            </a:r>
            <a:r>
              <a:rPr lang="en-US" altLang="en-US" dirty="0" err="1"/>
              <a:t>ggplot_gtable</a:t>
            </a:r>
            <a:r>
              <a:rPr lang="en-US" altLang="en-US" dirty="0"/>
              <a:t>(</a:t>
            </a:r>
            <a:r>
              <a:rPr lang="en-US" altLang="en-US" dirty="0" err="1"/>
              <a:t>ggplot_build</a:t>
            </a:r>
            <a:r>
              <a:rPr lang="en-US" altLang="en-US" dirty="0"/>
              <a:t>(</a:t>
            </a:r>
            <a:r>
              <a:rPr lang="en-US" altLang="en-US" dirty="0" err="1"/>
              <a:t>a.gplot</a:t>
            </a:r>
            <a:r>
              <a:rPr lang="en-US" altLang="en-US" dirty="0"/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  leg &lt;- which(</a:t>
            </a:r>
            <a:r>
              <a:rPr lang="en-US" altLang="en-US" dirty="0" err="1"/>
              <a:t>sapply</a:t>
            </a:r>
            <a:r>
              <a:rPr lang="en-US" altLang="en-US" dirty="0"/>
              <a:t>(</a:t>
            </a:r>
            <a:r>
              <a:rPr lang="en-US" altLang="en-US" dirty="0" err="1"/>
              <a:t>tmp$grobs</a:t>
            </a:r>
            <a:r>
              <a:rPr lang="en-US" altLang="en-US" dirty="0"/>
              <a:t>, function(x) </a:t>
            </a:r>
            <a:r>
              <a:rPr lang="en-US" altLang="en-US" dirty="0" err="1"/>
              <a:t>x$name</a:t>
            </a:r>
            <a:r>
              <a:rPr lang="en-US" altLang="en-US" dirty="0"/>
              <a:t>) == "guide-box")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  legend &lt;- </a:t>
            </a:r>
            <a:r>
              <a:rPr lang="en-US" altLang="en-US" dirty="0" err="1"/>
              <a:t>tmp$grobs</a:t>
            </a:r>
            <a:r>
              <a:rPr lang="en-US" altLang="en-US" dirty="0"/>
              <a:t>[[leg]]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  return(legend</a:t>
            </a:r>
            <a:r>
              <a:rPr lang="en-US" altLang="en-US" dirty="0" smtClean="0"/>
              <a:t>)}</a:t>
            </a:r>
            <a:endParaRPr lang="en-US" altLang="en-US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/>
              <a:t>plotLegend</a:t>
            </a:r>
            <a:r>
              <a:rPr lang="en-US" altLang="en-US" dirty="0"/>
              <a:t> = </a:t>
            </a:r>
            <a:r>
              <a:rPr lang="en-US" altLang="en-US" dirty="0" err="1"/>
              <a:t>g_legend</a:t>
            </a:r>
            <a:r>
              <a:rPr lang="en-US" altLang="en-US" dirty="0"/>
              <a:t>(p1)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p1 &lt;- p1+theme(</a:t>
            </a:r>
            <a:r>
              <a:rPr lang="en-US" altLang="en-US" dirty="0" err="1"/>
              <a:t>legend.position</a:t>
            </a:r>
            <a:r>
              <a:rPr lang="en-US" altLang="en-US" dirty="0"/>
              <a:t> = "none")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p2 &lt;- p2+theme(</a:t>
            </a:r>
            <a:r>
              <a:rPr lang="en-US" altLang="en-US" dirty="0" err="1"/>
              <a:t>legend.position</a:t>
            </a:r>
            <a:r>
              <a:rPr lang="en-US" altLang="en-US" dirty="0"/>
              <a:t> = "none")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p3 &lt;- p3+theme(</a:t>
            </a:r>
            <a:r>
              <a:rPr lang="en-US" altLang="en-US" dirty="0" err="1"/>
              <a:t>legend.position</a:t>
            </a:r>
            <a:r>
              <a:rPr lang="en-US" altLang="en-US" dirty="0"/>
              <a:t> = "none")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p4 &lt;- p4+theme(</a:t>
            </a:r>
            <a:r>
              <a:rPr lang="en-US" altLang="en-US" dirty="0" err="1"/>
              <a:t>legend.position</a:t>
            </a:r>
            <a:r>
              <a:rPr lang="en-US" altLang="en-US" dirty="0"/>
              <a:t> = "none")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/>
              <a:t>lwidth</a:t>
            </a:r>
            <a:r>
              <a:rPr lang="en-US" altLang="en-US" dirty="0"/>
              <a:t> = sum(</a:t>
            </a:r>
            <a:r>
              <a:rPr lang="en-US" altLang="en-US" dirty="0" err="1"/>
              <a:t>plotLegend$width</a:t>
            </a:r>
            <a:r>
              <a:rPr lang="en-US" altLang="en-US" dirty="0"/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/>
              <a:t>combinedPlots</a:t>
            </a:r>
            <a:r>
              <a:rPr lang="en-US" altLang="en-US" dirty="0"/>
              <a:t> &lt;- </a:t>
            </a:r>
            <a:r>
              <a:rPr lang="en-US" altLang="en-US" dirty="0" err="1"/>
              <a:t>arrangeGrob</a:t>
            </a:r>
            <a:r>
              <a:rPr lang="en-US" altLang="en-US" dirty="0"/>
              <a:t>(p1, p2, p3, p4, </a:t>
            </a:r>
            <a:r>
              <a:rPr lang="en-US" altLang="en-US" dirty="0" err="1"/>
              <a:t>nrow</a:t>
            </a:r>
            <a:r>
              <a:rPr lang="en-US" altLang="en-US" dirty="0"/>
              <a:t>=2)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 smtClean="0"/>
              <a:t>grid.arrange</a:t>
            </a:r>
            <a:r>
              <a:rPr lang="en-US" altLang="en-US" dirty="0" smtClean="0"/>
              <a:t>(</a:t>
            </a:r>
            <a:r>
              <a:rPr lang="en-US" altLang="en-US" dirty="0" err="1" smtClean="0"/>
              <a:t>combinedPlots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plotLegend</a:t>
            </a:r>
            <a:r>
              <a:rPr lang="en-US" altLang="en-US" dirty="0"/>
              <a:t>, </a:t>
            </a:r>
            <a:r>
              <a:rPr lang="en-US" altLang="en-US" dirty="0" smtClean="0"/>
              <a:t>widths=</a:t>
            </a:r>
            <a:r>
              <a:rPr lang="en-US" altLang="en-US" dirty="0" err="1" smtClean="0"/>
              <a:t>unit.c</a:t>
            </a:r>
            <a:r>
              <a:rPr lang="en-US" altLang="en-US" dirty="0" smtClean="0"/>
              <a:t>(unit(1</a:t>
            </a:r>
            <a:r>
              <a:rPr lang="en-US" altLang="en-US" dirty="0"/>
              <a:t>, "</a:t>
            </a:r>
            <a:r>
              <a:rPr lang="en-US" altLang="en-US" dirty="0" err="1"/>
              <a:t>npc</a:t>
            </a:r>
            <a:r>
              <a:rPr lang="en-US" altLang="en-US" dirty="0"/>
              <a:t>") - </a:t>
            </a:r>
            <a:r>
              <a:rPr lang="en-US" altLang="en-US" dirty="0" err="1"/>
              <a:t>lwidth</a:t>
            </a:r>
            <a:r>
              <a:rPr lang="en-US" altLang="en-US" dirty="0"/>
              <a:t>, </a:t>
            </a:r>
            <a:r>
              <a:rPr lang="en-US" altLang="en-US" dirty="0" err="1"/>
              <a:t>lwidth</a:t>
            </a:r>
            <a:r>
              <a:rPr lang="en-US" altLang="en-US" dirty="0"/>
              <a:t>), </a:t>
            </a:r>
            <a:r>
              <a:rPr lang="en-US" altLang="en-US" dirty="0" err="1" smtClean="0"/>
              <a:t>nrow</a:t>
            </a:r>
            <a:r>
              <a:rPr lang="en-US" altLang="en-US" dirty="0" smtClean="0"/>
              <a:t>=1)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# http://people.duke.edu/~csm29/ggplot2/ggplot2.html#sec-10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1453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Multiple plots on a single page (Adv.)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5B1A-2137-4094-B07A-CB5BCE51F704}" type="slidenum">
              <a:rPr lang="en-US" smtClean="0"/>
              <a:t>12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560" y="1066432"/>
            <a:ext cx="7629832" cy="547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74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Multiple plots on a single page (Adv.)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5B1A-2137-4094-B07A-CB5BCE51F704}" type="slidenum">
              <a:rPr lang="en-US" smtClean="0"/>
              <a:t>13</a:t>
            </a:fld>
            <a:endParaRPr lang="en-US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334188" y="906602"/>
            <a:ext cx="9392891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/>
              <a:t>xy</a:t>
            </a:r>
            <a:r>
              <a:rPr lang="en-US" altLang="en-US" dirty="0"/>
              <a:t> &lt;- </a:t>
            </a:r>
            <a:r>
              <a:rPr lang="en-US" altLang="en-US" dirty="0" err="1"/>
              <a:t>ggplot</a:t>
            </a:r>
            <a:r>
              <a:rPr lang="en-US" altLang="en-US" dirty="0"/>
              <a:t>(iris, </a:t>
            </a:r>
            <a:r>
              <a:rPr lang="en-US" altLang="en-US" dirty="0" err="1"/>
              <a:t>aes</a:t>
            </a:r>
            <a:r>
              <a:rPr lang="en-US" altLang="en-US" dirty="0"/>
              <a:t>(x=</a:t>
            </a:r>
            <a:r>
              <a:rPr lang="en-US" altLang="en-US" dirty="0" err="1"/>
              <a:t>Petal.Width</a:t>
            </a:r>
            <a:r>
              <a:rPr lang="en-US" altLang="en-US" dirty="0"/>
              <a:t>, y=</a:t>
            </a:r>
            <a:r>
              <a:rPr lang="en-US" altLang="en-US" dirty="0" err="1"/>
              <a:t>Sepal.Length</a:t>
            </a:r>
            <a:r>
              <a:rPr lang="en-US" altLang="en-US" dirty="0"/>
              <a:t>, col = Species))+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  </a:t>
            </a:r>
            <a:r>
              <a:rPr lang="en-US" altLang="en-US" dirty="0" err="1"/>
              <a:t>geom_point</a:t>
            </a:r>
            <a:r>
              <a:rPr lang="en-US" altLang="en-US" dirty="0" smtClean="0"/>
              <a:t>() + geom_density2d() + </a:t>
            </a:r>
            <a:r>
              <a:rPr lang="en-US" altLang="en-US" dirty="0" err="1"/>
              <a:t>theme_classic</a:t>
            </a:r>
            <a:r>
              <a:rPr lang="en-US" altLang="en-US" dirty="0" smtClean="0"/>
              <a:t>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/>
              <a:t>xDen</a:t>
            </a:r>
            <a:r>
              <a:rPr lang="en-US" altLang="en-US" dirty="0"/>
              <a:t> &lt;- </a:t>
            </a:r>
            <a:r>
              <a:rPr lang="en-US" altLang="en-US" dirty="0" err="1"/>
              <a:t>ggplot</a:t>
            </a:r>
            <a:r>
              <a:rPr lang="en-US" altLang="en-US" dirty="0"/>
              <a:t>(iris, </a:t>
            </a:r>
            <a:r>
              <a:rPr lang="en-US" altLang="en-US" dirty="0" err="1"/>
              <a:t>aes</a:t>
            </a:r>
            <a:r>
              <a:rPr lang="en-US" altLang="en-US" dirty="0"/>
              <a:t>(x=</a:t>
            </a:r>
            <a:r>
              <a:rPr lang="en-US" altLang="en-US" dirty="0" err="1"/>
              <a:t>Petal.Width</a:t>
            </a:r>
            <a:r>
              <a:rPr lang="en-US" altLang="en-US" dirty="0"/>
              <a:t>, fill = Species, col=Species))+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  </a:t>
            </a:r>
            <a:r>
              <a:rPr lang="en-US" altLang="en-US" dirty="0" err="1"/>
              <a:t>geom_density</a:t>
            </a:r>
            <a:r>
              <a:rPr lang="en-US" altLang="en-US" dirty="0"/>
              <a:t>(alpha=0.1</a:t>
            </a:r>
            <a:r>
              <a:rPr lang="en-US" altLang="en-US" dirty="0" smtClean="0"/>
              <a:t>) + </a:t>
            </a:r>
            <a:r>
              <a:rPr lang="en-US" altLang="en-US" dirty="0" err="1" smtClean="0"/>
              <a:t>theme_classic</a:t>
            </a:r>
            <a:r>
              <a:rPr lang="en-US" altLang="en-US" dirty="0" smtClean="0"/>
              <a:t>() +  </a:t>
            </a:r>
            <a:r>
              <a:rPr lang="en-US" altLang="en-US" dirty="0" err="1"/>
              <a:t>xlab</a:t>
            </a:r>
            <a:r>
              <a:rPr lang="en-US" altLang="en-US" dirty="0" smtClean="0"/>
              <a:t>("")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/>
              <a:t>yDen</a:t>
            </a:r>
            <a:r>
              <a:rPr lang="en-US" altLang="en-US" dirty="0"/>
              <a:t> &lt;- </a:t>
            </a:r>
            <a:r>
              <a:rPr lang="en-US" altLang="en-US" dirty="0" err="1"/>
              <a:t>ggplot</a:t>
            </a:r>
            <a:r>
              <a:rPr lang="en-US" altLang="en-US" dirty="0"/>
              <a:t>(iris, </a:t>
            </a:r>
            <a:r>
              <a:rPr lang="en-US" altLang="en-US" dirty="0" err="1"/>
              <a:t>aes</a:t>
            </a:r>
            <a:r>
              <a:rPr lang="en-US" altLang="en-US" dirty="0"/>
              <a:t>(x=</a:t>
            </a:r>
            <a:r>
              <a:rPr lang="en-US" altLang="en-US" dirty="0" err="1"/>
              <a:t>Sepal.Length</a:t>
            </a:r>
            <a:r>
              <a:rPr lang="en-US" altLang="en-US" dirty="0"/>
              <a:t>, fill = Species, col=Species))+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  </a:t>
            </a:r>
            <a:r>
              <a:rPr lang="en-US" altLang="en-US" dirty="0" err="1"/>
              <a:t>geom_density</a:t>
            </a:r>
            <a:r>
              <a:rPr lang="en-US" altLang="en-US" dirty="0"/>
              <a:t>(alpha=0.1</a:t>
            </a:r>
            <a:r>
              <a:rPr lang="en-US" altLang="en-US" dirty="0" smtClean="0"/>
              <a:t>) + </a:t>
            </a:r>
            <a:r>
              <a:rPr lang="en-US" altLang="en-US" dirty="0" err="1" smtClean="0"/>
              <a:t>coord_flip</a:t>
            </a:r>
            <a:r>
              <a:rPr lang="en-US" altLang="en-US" dirty="0" smtClean="0"/>
              <a:t>() + </a:t>
            </a:r>
            <a:r>
              <a:rPr lang="en-US" altLang="en-US" dirty="0" err="1" smtClean="0"/>
              <a:t>theme_classic</a:t>
            </a:r>
            <a:r>
              <a:rPr lang="en-US" altLang="en-US" dirty="0" smtClean="0"/>
              <a:t>() + </a:t>
            </a:r>
            <a:r>
              <a:rPr lang="en-US" altLang="en-US" dirty="0" err="1" smtClean="0"/>
              <a:t>xlab</a:t>
            </a:r>
            <a:r>
              <a:rPr lang="en-US" altLang="en-US" dirty="0" smtClean="0"/>
              <a:t>("")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leg &lt;- </a:t>
            </a:r>
            <a:r>
              <a:rPr lang="en-US" altLang="en-US" dirty="0" err="1"/>
              <a:t>g_legend</a:t>
            </a:r>
            <a:r>
              <a:rPr lang="en-US" altLang="en-US" dirty="0"/>
              <a:t>( </a:t>
            </a:r>
            <a:r>
              <a:rPr lang="en-US" altLang="en-US" dirty="0" err="1"/>
              <a:t>xDen</a:t>
            </a:r>
            <a:r>
              <a:rPr lang="en-US" altLang="en-US" dirty="0"/>
              <a:t> 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/>
              <a:t>grid.arrange</a:t>
            </a:r>
            <a:r>
              <a:rPr lang="en-US" altLang="en-US" dirty="0"/>
              <a:t>(</a:t>
            </a:r>
            <a:r>
              <a:rPr lang="en-US" altLang="en-US" dirty="0" err="1"/>
              <a:t>xDen+theme</a:t>
            </a:r>
            <a:r>
              <a:rPr lang="en-US" altLang="en-US" dirty="0"/>
              <a:t>(</a:t>
            </a:r>
            <a:r>
              <a:rPr lang="en-US" altLang="en-US" dirty="0" err="1"/>
              <a:t>legend.position</a:t>
            </a:r>
            <a:r>
              <a:rPr lang="en-US" altLang="en-US" dirty="0"/>
              <a:t> = "none"), leg,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  </a:t>
            </a:r>
            <a:r>
              <a:rPr lang="en-US" altLang="en-US" dirty="0" err="1" smtClean="0"/>
              <a:t>xy</a:t>
            </a:r>
            <a:r>
              <a:rPr lang="en-US" altLang="en-US" dirty="0" smtClean="0"/>
              <a:t> + theme(</a:t>
            </a:r>
            <a:r>
              <a:rPr lang="en-US" altLang="en-US" dirty="0" err="1" smtClean="0"/>
              <a:t>legend.position</a:t>
            </a:r>
            <a:r>
              <a:rPr lang="en-US" altLang="en-US" dirty="0" smtClean="0"/>
              <a:t> </a:t>
            </a:r>
            <a:r>
              <a:rPr lang="en-US" altLang="en-US" dirty="0"/>
              <a:t>= "none"),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  </a:t>
            </a:r>
            <a:r>
              <a:rPr lang="en-US" altLang="en-US" dirty="0" err="1" smtClean="0"/>
              <a:t>yDen</a:t>
            </a:r>
            <a:r>
              <a:rPr lang="en-US" altLang="en-US" dirty="0" smtClean="0"/>
              <a:t> + theme(</a:t>
            </a:r>
            <a:r>
              <a:rPr lang="en-US" altLang="en-US" dirty="0" err="1" smtClean="0"/>
              <a:t>legend.position</a:t>
            </a:r>
            <a:r>
              <a:rPr lang="en-US" altLang="en-US" dirty="0" smtClean="0"/>
              <a:t> </a:t>
            </a:r>
            <a:r>
              <a:rPr lang="en-US" altLang="en-US" dirty="0"/>
              <a:t>= "none"),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  </a:t>
            </a:r>
            <a:r>
              <a:rPr lang="en-US" altLang="en-US" dirty="0" err="1"/>
              <a:t>nrow</a:t>
            </a:r>
            <a:r>
              <a:rPr lang="en-US" altLang="en-US" dirty="0"/>
              <a:t> = 2, </a:t>
            </a:r>
            <a:r>
              <a:rPr lang="en-US" altLang="en-US" dirty="0" err="1"/>
              <a:t>ncol</a:t>
            </a:r>
            <a:r>
              <a:rPr lang="en-US" altLang="en-US" dirty="0"/>
              <a:t> = 2,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  widths = unit(c(2,1), c("null", "null")),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  heights = unit(c(1,2), c("null", "null</a:t>
            </a:r>
            <a:r>
              <a:rPr lang="en-US" altLang="en-US" dirty="0" smtClean="0"/>
              <a:t>")))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# http://people.duke.edu/~csm29/ggplot2/ggplot2.html#sec-10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082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Multiple plots on a single page (Adv.)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5B1A-2137-4094-B07A-CB5BCE51F704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52" y="966767"/>
            <a:ext cx="7505495" cy="538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82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Flip the axes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 smtClean="0"/>
              <a:t># flip the axes</a:t>
            </a:r>
          </a:p>
          <a:p>
            <a:pPr marL="0" indent="0">
              <a:buNone/>
            </a:pPr>
            <a:r>
              <a:rPr lang="en-US" sz="2200" dirty="0" smtClean="0"/>
              <a:t>ggplot(data=</a:t>
            </a:r>
            <a:r>
              <a:rPr lang="en-US" sz="2200" dirty="0" err="1" smtClean="0"/>
              <a:t>exdat</a:t>
            </a:r>
            <a:r>
              <a:rPr lang="en-US" sz="2200" dirty="0"/>
              <a:t>, </a:t>
            </a:r>
            <a:r>
              <a:rPr lang="en-US" sz="2200" dirty="0" err="1"/>
              <a:t>aes</a:t>
            </a:r>
            <a:r>
              <a:rPr lang="en-US" sz="2200" dirty="0"/>
              <a:t>(x=var4,y=var5, shape=var2)) + </a:t>
            </a:r>
          </a:p>
          <a:p>
            <a:pPr marL="0" indent="0">
              <a:buNone/>
            </a:pPr>
            <a:r>
              <a:rPr lang="en-US" sz="2200" dirty="0"/>
              <a:t>  </a:t>
            </a:r>
            <a:r>
              <a:rPr lang="en-US" sz="2200" dirty="0" err="1"/>
              <a:t>geom_point</a:t>
            </a:r>
            <a:r>
              <a:rPr lang="en-US" sz="2200" dirty="0"/>
              <a:t>(</a:t>
            </a:r>
            <a:r>
              <a:rPr lang="en-US" sz="2200" dirty="0" err="1"/>
              <a:t>aes</a:t>
            </a:r>
            <a:r>
              <a:rPr lang="en-US" sz="2200" dirty="0"/>
              <a:t>(size=1/var6, alpha=0.5), na.rm=TRUE) +</a:t>
            </a:r>
          </a:p>
          <a:p>
            <a:pPr marL="0" indent="0">
              <a:buNone/>
            </a:pPr>
            <a:r>
              <a:rPr lang="en-US" sz="2200" dirty="0"/>
              <a:t>  </a:t>
            </a:r>
            <a:r>
              <a:rPr lang="en-US" sz="2200" dirty="0" err="1"/>
              <a:t>geom_smooth</a:t>
            </a:r>
            <a:r>
              <a:rPr lang="en-US" sz="2200" dirty="0"/>
              <a:t>(</a:t>
            </a:r>
            <a:r>
              <a:rPr lang="en-US" sz="2200" dirty="0" err="1"/>
              <a:t>aes</a:t>
            </a:r>
            <a:r>
              <a:rPr lang="en-US" sz="2200" dirty="0"/>
              <a:t>(color=var2)) +</a:t>
            </a:r>
          </a:p>
          <a:p>
            <a:pPr marL="0" indent="0">
              <a:buNone/>
            </a:pPr>
            <a:r>
              <a:rPr lang="en-US" sz="2200" dirty="0"/>
              <a:t>  </a:t>
            </a:r>
            <a:r>
              <a:rPr lang="en-US" sz="2200" dirty="0" err="1"/>
              <a:t>xlab</a:t>
            </a:r>
            <a:r>
              <a:rPr lang="en-US" sz="2200" dirty="0"/>
              <a:t>("Variable 4") + </a:t>
            </a:r>
            <a:r>
              <a:rPr lang="en-US" sz="2200" dirty="0" err="1"/>
              <a:t>ylab</a:t>
            </a:r>
            <a:r>
              <a:rPr lang="en-US" sz="2200" dirty="0"/>
              <a:t>("Variable 5") +</a:t>
            </a:r>
          </a:p>
          <a:p>
            <a:pPr marL="0" indent="0">
              <a:buNone/>
            </a:pPr>
            <a:r>
              <a:rPr lang="en-US" sz="2200" dirty="0"/>
              <a:t>  </a:t>
            </a:r>
            <a:r>
              <a:rPr lang="en-US" sz="2200" dirty="0" err="1"/>
              <a:t>ggtitle</a:t>
            </a:r>
            <a:r>
              <a:rPr lang="en-US" sz="2200" dirty="0"/>
              <a:t>("I am a meaningful title") + </a:t>
            </a:r>
          </a:p>
          <a:p>
            <a:pPr marL="0" indent="0">
              <a:buNone/>
            </a:pPr>
            <a:r>
              <a:rPr lang="en-US" sz="2200" dirty="0"/>
              <a:t>  </a:t>
            </a:r>
            <a:r>
              <a:rPr lang="en-US" sz="2200" dirty="0" smtClean="0"/>
              <a:t>theme(</a:t>
            </a:r>
            <a:r>
              <a:rPr lang="en-US" sz="2200" dirty="0" err="1" smtClean="0"/>
              <a:t>plot.title</a:t>
            </a:r>
            <a:r>
              <a:rPr lang="en-US" sz="2200" dirty="0" smtClean="0"/>
              <a:t> </a:t>
            </a:r>
            <a:r>
              <a:rPr lang="en-US" sz="2200" dirty="0"/>
              <a:t>= </a:t>
            </a:r>
            <a:r>
              <a:rPr lang="en-US" sz="2200" dirty="0" err="1"/>
              <a:t>element_text</a:t>
            </a:r>
            <a:r>
              <a:rPr lang="en-US" sz="2200" dirty="0"/>
              <a:t>(</a:t>
            </a:r>
            <a:r>
              <a:rPr lang="en-US" sz="2200" dirty="0" err="1"/>
              <a:t>lineheight</a:t>
            </a:r>
            <a:r>
              <a:rPr lang="en-US" sz="2200" dirty="0"/>
              <a:t>=.8, face="bold")) + </a:t>
            </a:r>
          </a:p>
          <a:p>
            <a:pPr marL="0" indent="0">
              <a:buNone/>
            </a:pPr>
            <a:r>
              <a:rPr lang="en-US" sz="2200" dirty="0"/>
              <a:t>  </a:t>
            </a:r>
            <a:r>
              <a:rPr lang="en-US" sz="2200" dirty="0" err="1"/>
              <a:t>coord_flip</a:t>
            </a:r>
            <a:r>
              <a:rPr lang="en-US" sz="2200" dirty="0"/>
              <a:t>()</a:t>
            </a:r>
            <a:endParaRPr lang="en-US" sz="2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5B1A-2137-4094-B07A-CB5BCE51F70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5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5B1A-2137-4094-B07A-CB5BCE51F704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33" y="381381"/>
            <a:ext cx="8933333" cy="6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87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9414" y="2500768"/>
            <a:ext cx="3569491" cy="8237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O</a:t>
            </a:r>
            <a:r>
              <a:rPr lang="en-US" sz="3600" b="1" dirty="0" smtClean="0">
                <a:solidFill>
                  <a:srgbClr val="0070C0"/>
                </a:solidFill>
              </a:rPr>
              <a:t>utput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One way – use the export option and then choose to save the figure as image or PDF 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Another way – create a PDF file by running commands, this method works for most graphics in R</a:t>
            </a:r>
          </a:p>
          <a:p>
            <a:pPr marL="0" indent="0">
              <a:buNone/>
            </a:pPr>
            <a:r>
              <a:rPr lang="en-US" sz="2000" dirty="0"/>
              <a:t>pdf("C:/</a:t>
            </a:r>
            <a:r>
              <a:rPr lang="en-US" sz="2000" dirty="0" smtClean="0"/>
              <a:t>Users/…/Documents/plot1.pdf</a:t>
            </a:r>
            <a:r>
              <a:rPr lang="en-US" sz="2000" dirty="0"/>
              <a:t>", family="Times", width = </a:t>
            </a:r>
            <a:r>
              <a:rPr lang="en-US" sz="2000" dirty="0" smtClean="0"/>
              <a:t>6, </a:t>
            </a:r>
            <a:r>
              <a:rPr lang="en-US" sz="2000" dirty="0"/>
              <a:t>height = </a:t>
            </a:r>
            <a:r>
              <a:rPr lang="en-US" sz="2000" dirty="0" smtClean="0"/>
              <a:t>6)   # </a:t>
            </a:r>
            <a:r>
              <a:rPr lang="en-US" sz="2000" dirty="0" err="1" smtClean="0"/>
              <a:t>wd</a:t>
            </a:r>
            <a:r>
              <a:rPr lang="en-US" sz="2000" dirty="0" smtClean="0"/>
              <a:t> </a:t>
            </a:r>
            <a:r>
              <a:rPr lang="en-US" sz="2000" dirty="0"/>
              <a:t>and </a:t>
            </a:r>
            <a:r>
              <a:rPr lang="en-US" sz="2000" dirty="0" err="1" smtClean="0"/>
              <a:t>ht</a:t>
            </a:r>
            <a:r>
              <a:rPr lang="en-US" sz="2000" dirty="0" smtClean="0"/>
              <a:t> </a:t>
            </a:r>
            <a:r>
              <a:rPr lang="en-US" sz="2000" dirty="0"/>
              <a:t>are in </a:t>
            </a:r>
            <a:r>
              <a:rPr lang="en-US" sz="2000" dirty="0" smtClean="0"/>
              <a:t>inches for pdf, in pixels for </a:t>
            </a:r>
            <a:r>
              <a:rPr lang="en-US" sz="2000" dirty="0" err="1" smtClean="0"/>
              <a:t>png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print(</a:t>
            </a:r>
            <a:r>
              <a:rPr lang="en-US" sz="2000" dirty="0" err="1" smtClean="0"/>
              <a:t>ggplot</a:t>
            </a:r>
            <a:r>
              <a:rPr lang="en-US" sz="2000" dirty="0" smtClean="0"/>
              <a:t>(</a:t>
            </a:r>
            <a:r>
              <a:rPr lang="en-US" sz="2000" dirty="0" err="1" smtClean="0"/>
              <a:t>exdat</a:t>
            </a:r>
            <a:r>
              <a:rPr lang="en-US" sz="2000" dirty="0"/>
              <a:t>, </a:t>
            </a:r>
            <a:r>
              <a:rPr lang="en-US" sz="2000" dirty="0" err="1"/>
              <a:t>aes</a:t>
            </a:r>
            <a:r>
              <a:rPr lang="en-US" sz="2000" dirty="0"/>
              <a:t>(var4,var5)) + </a:t>
            </a:r>
            <a:r>
              <a:rPr lang="en-US" sz="2000" dirty="0" err="1"/>
              <a:t>geom_point</a:t>
            </a:r>
            <a:r>
              <a:rPr lang="en-US" sz="2000" dirty="0"/>
              <a:t>() + </a:t>
            </a:r>
            <a:r>
              <a:rPr lang="en-US" sz="2000" dirty="0" err="1"/>
              <a:t>geom_abline</a:t>
            </a:r>
            <a:r>
              <a:rPr lang="en-US" sz="2000" dirty="0"/>
              <a:t>()) </a:t>
            </a:r>
            <a:r>
              <a:rPr lang="en-US" sz="2000" dirty="0" smtClean="0"/>
              <a:t>print(</a:t>
            </a:r>
            <a:r>
              <a:rPr lang="en-US" sz="2000" dirty="0" err="1" smtClean="0"/>
              <a:t>ggplot</a:t>
            </a:r>
            <a:r>
              <a:rPr lang="en-US" sz="2000" dirty="0" smtClean="0"/>
              <a:t>(</a:t>
            </a:r>
            <a:r>
              <a:rPr lang="en-US" sz="2000" dirty="0" err="1" smtClean="0"/>
              <a:t>exdat</a:t>
            </a:r>
            <a:r>
              <a:rPr lang="en-US" sz="2000" dirty="0"/>
              <a:t>) + </a:t>
            </a:r>
            <a:r>
              <a:rPr lang="en-US" sz="2000" dirty="0" err="1"/>
              <a:t>geom_histogram</a:t>
            </a:r>
            <a:r>
              <a:rPr lang="en-US" sz="2000" dirty="0"/>
              <a:t>(</a:t>
            </a:r>
            <a:r>
              <a:rPr lang="en-US" sz="2000" dirty="0" err="1"/>
              <a:t>aes</a:t>
            </a:r>
            <a:r>
              <a:rPr lang="en-US" sz="2000" dirty="0"/>
              <a:t>(x=var4)))</a:t>
            </a:r>
          </a:p>
          <a:p>
            <a:pPr marL="0" indent="0">
              <a:buNone/>
            </a:pPr>
            <a:r>
              <a:rPr lang="en-US" sz="2000" dirty="0"/>
              <a:t>dev.off() </a:t>
            </a:r>
            <a:r>
              <a:rPr lang="en-US" sz="2000" dirty="0" smtClean="0"/>
              <a:t>     # </a:t>
            </a:r>
            <a:r>
              <a:rPr lang="en-US" sz="2000" dirty="0"/>
              <a:t>turn off the </a:t>
            </a:r>
            <a:r>
              <a:rPr lang="en-US" sz="2000" dirty="0" smtClean="0"/>
              <a:t>graphic device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5B1A-2137-4094-B07A-CB5BCE51F70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01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Another simpler way – </a:t>
            </a:r>
            <a:r>
              <a:rPr lang="en-US" sz="2400" b="1" dirty="0" err="1" smtClean="0"/>
              <a:t>ggsave</a:t>
            </a:r>
            <a:r>
              <a:rPr lang="en-US" sz="2400" b="1" dirty="0" smtClean="0"/>
              <a:t>()</a:t>
            </a:r>
            <a:r>
              <a:rPr lang="en-US" sz="2400" dirty="0" smtClean="0"/>
              <a:t>, no need to print the ggplot objet then no need to turn off the graphic device</a:t>
            </a:r>
          </a:p>
          <a:p>
            <a:pPr marL="0" indent="0">
              <a:buNone/>
            </a:pPr>
            <a:r>
              <a:rPr lang="en-US" sz="2000" dirty="0" err="1"/>
              <a:t>ggplot</a:t>
            </a:r>
            <a:r>
              <a:rPr lang="en-US" sz="2000" dirty="0"/>
              <a:t>(</a:t>
            </a:r>
            <a:r>
              <a:rPr lang="en-US" sz="2000" dirty="0" err="1"/>
              <a:t>exdat</a:t>
            </a:r>
            <a:r>
              <a:rPr lang="en-US" sz="2000" dirty="0"/>
              <a:t>, </a:t>
            </a:r>
            <a:r>
              <a:rPr lang="en-US" sz="2000" dirty="0" err="1"/>
              <a:t>aes</a:t>
            </a:r>
            <a:r>
              <a:rPr lang="en-US" sz="2000" dirty="0"/>
              <a:t>(var4,var5)) + </a:t>
            </a:r>
            <a:r>
              <a:rPr lang="en-US" sz="2000" dirty="0" err="1"/>
              <a:t>geom_point</a:t>
            </a:r>
            <a:r>
              <a:rPr lang="en-US" sz="2000" dirty="0"/>
              <a:t>() + </a:t>
            </a:r>
            <a:r>
              <a:rPr lang="en-US" sz="2000" dirty="0" err="1"/>
              <a:t>geom_abline</a:t>
            </a:r>
            <a:r>
              <a:rPr lang="en-US" sz="2000" dirty="0"/>
              <a:t>()</a:t>
            </a:r>
          </a:p>
          <a:p>
            <a:pPr marL="0" indent="0">
              <a:buNone/>
            </a:pPr>
            <a:r>
              <a:rPr lang="en-US" sz="2000" dirty="0" err="1"/>
              <a:t>ggsave</a:t>
            </a:r>
            <a:r>
              <a:rPr lang="en-US" sz="2000" dirty="0"/>
              <a:t>("C:/</a:t>
            </a:r>
            <a:r>
              <a:rPr lang="en-US" sz="2000" dirty="0" smtClean="0"/>
              <a:t>Users/…/Documents/plot1a.pdf</a:t>
            </a:r>
            <a:r>
              <a:rPr lang="en-US" sz="2000" dirty="0"/>
              <a:t>")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O</a:t>
            </a:r>
            <a:r>
              <a:rPr lang="en-US" sz="3600" b="1" dirty="0" smtClean="0">
                <a:solidFill>
                  <a:srgbClr val="0070C0"/>
                </a:solidFill>
              </a:rPr>
              <a:t>utput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5B1A-2137-4094-B07A-CB5BCE51F70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5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Output – Saving Multiple Plots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5B1A-2137-4094-B07A-CB5BCE51F704}" type="slidenum">
              <a:rPr lang="en-US" smtClean="0"/>
              <a:t>19</a:t>
            </a:fld>
            <a:endParaRPr 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28650" y="1453623"/>
            <a:ext cx="7099505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library(</a:t>
            </a:r>
            <a:r>
              <a:rPr lang="en-US" altLang="en-US" dirty="0" err="1"/>
              <a:t>tidyr</a:t>
            </a:r>
            <a:r>
              <a:rPr lang="en-US" altLang="en-US" dirty="0"/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pdf('./</a:t>
            </a:r>
            <a:r>
              <a:rPr lang="en-US" altLang="en-US" dirty="0" err="1"/>
              <a:t>ggplot</a:t>
            </a:r>
            <a:r>
              <a:rPr lang="en-US" altLang="en-US" dirty="0"/>
              <a:t>/batch_mode.pdf')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iris %&gt;%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  gather(</a:t>
            </a:r>
            <a:r>
              <a:rPr lang="en-US" altLang="en-US" dirty="0" err="1"/>
              <a:t>Attr</a:t>
            </a:r>
            <a:r>
              <a:rPr lang="en-US" altLang="en-US" dirty="0"/>
              <a:t>, Measurement, -Species) %&gt;%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  </a:t>
            </a:r>
            <a:r>
              <a:rPr lang="en-US" altLang="en-US" dirty="0" err="1"/>
              <a:t>group_by</a:t>
            </a:r>
            <a:r>
              <a:rPr lang="en-US" altLang="en-US" dirty="0"/>
              <a:t>(Species) %&gt;%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  do({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    gr &lt;- </a:t>
            </a:r>
            <a:r>
              <a:rPr lang="en-US" altLang="en-US" dirty="0" err="1"/>
              <a:t>ggplot</a:t>
            </a:r>
            <a:r>
              <a:rPr lang="en-US" altLang="en-US" dirty="0"/>
              <a:t>(.) +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      </a:t>
            </a:r>
            <a:r>
              <a:rPr lang="en-US" altLang="en-US" dirty="0" err="1"/>
              <a:t>geom_boxplot</a:t>
            </a:r>
            <a:r>
              <a:rPr lang="en-US" altLang="en-US" dirty="0"/>
              <a:t>(</a:t>
            </a:r>
            <a:r>
              <a:rPr lang="en-US" altLang="en-US" dirty="0" err="1"/>
              <a:t>aes</a:t>
            </a:r>
            <a:r>
              <a:rPr lang="en-US" altLang="en-US" dirty="0"/>
              <a:t>(x=</a:t>
            </a:r>
            <a:r>
              <a:rPr lang="en-US" altLang="en-US" dirty="0" err="1"/>
              <a:t>Attr</a:t>
            </a:r>
            <a:r>
              <a:rPr lang="en-US" altLang="en-US" dirty="0"/>
              <a:t>, y = Measurement)) +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      labs(title = paste0(unique(.$Species)))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    </a:t>
            </a:r>
            <a:r>
              <a:rPr lang="en-US" altLang="en-US" dirty="0" err="1"/>
              <a:t>ggsave</a:t>
            </a:r>
            <a:r>
              <a:rPr lang="en-US" altLang="en-US" dirty="0"/>
              <a:t>(paste0('./</a:t>
            </a:r>
            <a:r>
              <a:rPr lang="en-US" altLang="en-US" dirty="0" err="1"/>
              <a:t>ggplot</a:t>
            </a:r>
            <a:r>
              <a:rPr lang="en-US" altLang="en-US" dirty="0"/>
              <a:t>/', unique(.$Species), '_batch_mode.pdf'), gr)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    print(gr)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    </a:t>
            </a:r>
            <a:r>
              <a:rPr lang="en-US" altLang="en-US" dirty="0" err="1"/>
              <a:t>data.frame</a:t>
            </a:r>
            <a:r>
              <a:rPr lang="en-US" altLang="en-US" dirty="0"/>
              <a:t>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  })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/>
              <a:t>dev.off</a:t>
            </a:r>
            <a:r>
              <a:rPr lang="en-US" altLang="en-US" dirty="0"/>
              <a:t>()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903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Example data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N &lt;- 500     						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var4 </a:t>
            </a:r>
            <a:r>
              <a:rPr lang="en-US" sz="2400" dirty="0"/>
              <a:t>&lt;- </a:t>
            </a:r>
            <a:r>
              <a:rPr lang="en-US" sz="2400" dirty="0" err="1"/>
              <a:t>rnorm</a:t>
            </a:r>
            <a:r>
              <a:rPr lang="en-US" sz="2400" dirty="0"/>
              <a:t>(n=N, mean=0, </a:t>
            </a:r>
            <a:r>
              <a:rPr lang="en-US" sz="2400" dirty="0" err="1"/>
              <a:t>sd</a:t>
            </a:r>
            <a:r>
              <a:rPr lang="en-US" sz="2400" dirty="0"/>
              <a:t>=1)		  </a:t>
            </a:r>
          </a:p>
          <a:p>
            <a:pPr marL="0" indent="0">
              <a:buNone/>
            </a:pPr>
            <a:r>
              <a:rPr lang="en-US" sz="2400" dirty="0"/>
              <a:t>var5 &lt;- </a:t>
            </a:r>
            <a:r>
              <a:rPr lang="en-US" sz="2400" dirty="0" err="1"/>
              <a:t>rnorm</a:t>
            </a:r>
            <a:r>
              <a:rPr lang="en-US" sz="2400" dirty="0"/>
              <a:t>(N, 1.2*var4+1, 2)	</a:t>
            </a:r>
          </a:p>
          <a:p>
            <a:pPr marL="0" indent="0">
              <a:buNone/>
            </a:pPr>
            <a:r>
              <a:rPr lang="en-US" sz="2400" dirty="0"/>
              <a:t>var6 &lt;- 10 + var5   </a:t>
            </a:r>
          </a:p>
          <a:p>
            <a:pPr marL="0" indent="0">
              <a:buNone/>
            </a:pPr>
            <a:r>
              <a:rPr lang="en-US" sz="2400" dirty="0"/>
              <a:t>var1 &lt;- </a:t>
            </a:r>
            <a:r>
              <a:rPr lang="en-US" sz="2400" dirty="0" err="1"/>
              <a:t>rbinom</a:t>
            </a:r>
            <a:r>
              <a:rPr lang="en-US" sz="2400" dirty="0"/>
              <a:t>(N, 1, 0.4 + 0.1*var4)</a:t>
            </a:r>
          </a:p>
          <a:p>
            <a:pPr marL="0" indent="0">
              <a:buNone/>
            </a:pPr>
            <a:r>
              <a:rPr lang="en-US" sz="2400" dirty="0"/>
              <a:t>var3 &lt;- </a:t>
            </a:r>
            <a:r>
              <a:rPr lang="en-US" sz="2400" dirty="0" err="1"/>
              <a:t>rbinom</a:t>
            </a:r>
            <a:r>
              <a:rPr lang="en-US" sz="2400" dirty="0"/>
              <a:t>(N, 1, 0.4 + 0.1*var5)</a:t>
            </a:r>
          </a:p>
          <a:p>
            <a:pPr marL="0" indent="0">
              <a:buNone/>
            </a:pPr>
            <a:r>
              <a:rPr lang="en-US" sz="2400" dirty="0"/>
              <a:t>var2 &lt;- </a:t>
            </a:r>
            <a:r>
              <a:rPr lang="en-US" sz="2400" dirty="0" err="1"/>
              <a:t>ifelse</a:t>
            </a:r>
            <a:r>
              <a:rPr lang="en-US" sz="2400" dirty="0"/>
              <a:t>(var1==1,"female","male")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exdat</a:t>
            </a:r>
            <a:r>
              <a:rPr lang="en-US" sz="2400" dirty="0"/>
              <a:t> &lt;- </a:t>
            </a:r>
            <a:r>
              <a:rPr lang="en-US" sz="2400" dirty="0" err="1"/>
              <a:t>data.frame</a:t>
            </a:r>
            <a:r>
              <a:rPr lang="en-US" sz="2400" dirty="0"/>
              <a:t>(var1, var2, var3, var4, var5, var6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5B1A-2137-4094-B07A-CB5BCE51F70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541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Output – Saving Multiple Plots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5B1A-2137-4094-B07A-CB5BCE51F704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776" r="16234"/>
          <a:stretch/>
        </p:blipFill>
        <p:spPr>
          <a:xfrm>
            <a:off x="923925" y="3727451"/>
            <a:ext cx="7296150" cy="2628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569627"/>
            <a:ext cx="719137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55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8317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Advanced Topics</a:t>
            </a:r>
            <a:br>
              <a:rPr lang="en-US" sz="3600" b="1" dirty="0" smtClean="0">
                <a:solidFill>
                  <a:srgbClr val="0070C0"/>
                </a:solidFill>
              </a:rPr>
            </a:br>
            <a:r>
              <a:rPr lang="en-US" sz="2800" b="1" dirty="0" smtClean="0">
                <a:solidFill>
                  <a:srgbClr val="0070C0"/>
                </a:solidFill>
              </a:rPr>
              <a:t>Working with Multiple Datasets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5B1A-2137-4094-B07A-CB5BCE51F704}" type="slidenum">
              <a:rPr lang="en-US" smtClean="0"/>
              <a:t>21</a:t>
            </a:fld>
            <a:endParaRPr 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28650" y="1602202"/>
            <a:ext cx="7600643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# 1. Usually all variables used are in the main </a:t>
            </a:r>
            <a:r>
              <a:rPr lang="en-US" altLang="en-US" dirty="0" err="1"/>
              <a:t>data.frame</a:t>
            </a:r>
            <a:endParaRPr lang="en-US" altLang="en-US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/>
              <a:t>ggplot</a:t>
            </a:r>
            <a:r>
              <a:rPr lang="en-US" altLang="en-US" dirty="0"/>
              <a:t>(data = iris) </a:t>
            </a:r>
            <a:r>
              <a:rPr lang="en-US" altLang="en-US" dirty="0" smtClean="0"/>
              <a:t>+ </a:t>
            </a:r>
            <a:r>
              <a:rPr lang="en-US" altLang="en-US" dirty="0" err="1" smtClean="0"/>
              <a:t>geom_boxplot</a:t>
            </a:r>
            <a:r>
              <a:rPr lang="en-US" altLang="en-US" dirty="0" smtClean="0"/>
              <a:t>(</a:t>
            </a:r>
            <a:r>
              <a:rPr lang="en-US" altLang="en-US" dirty="0" err="1" smtClean="0"/>
              <a:t>aes</a:t>
            </a:r>
            <a:r>
              <a:rPr lang="en-US" altLang="en-US" dirty="0" smtClean="0"/>
              <a:t>(x </a:t>
            </a:r>
            <a:r>
              <a:rPr lang="en-US" altLang="en-US" dirty="0"/>
              <a:t>= Species, y = </a:t>
            </a:r>
            <a:r>
              <a:rPr lang="en-US" altLang="en-US" dirty="0" err="1"/>
              <a:t>Sepal.Length</a:t>
            </a:r>
            <a:r>
              <a:rPr lang="en-US" altLang="en-US" dirty="0" smtClean="0"/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# 2. If not, option 1: create dedicated </a:t>
            </a:r>
            <a:r>
              <a:rPr lang="en-US" altLang="en-US" dirty="0" err="1"/>
              <a:t>data.frame</a:t>
            </a:r>
            <a:r>
              <a:rPr lang="en-US" altLang="en-US" dirty="0"/>
              <a:t> for the </a:t>
            </a:r>
            <a:r>
              <a:rPr lang="en-US" altLang="en-US" dirty="0" smtClean="0"/>
              <a:t>plot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# 3.1 Use multiple </a:t>
            </a:r>
            <a:r>
              <a:rPr lang="en-US" altLang="en-US" dirty="0" err="1"/>
              <a:t>data.frames</a:t>
            </a:r>
            <a:endParaRPr lang="en-US" altLang="en-US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/>
              <a:t>df_bp</a:t>
            </a:r>
            <a:r>
              <a:rPr lang="en-US" altLang="en-US" dirty="0"/>
              <a:t> &lt;- boxplot(</a:t>
            </a:r>
            <a:r>
              <a:rPr lang="en-US" altLang="en-US" dirty="0" err="1"/>
              <a:t>Sepal.Length</a:t>
            </a:r>
            <a:r>
              <a:rPr lang="en-US" altLang="en-US" dirty="0"/>
              <a:t> ~ Species, data = iris, plot = F) %&gt;%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  with(</a:t>
            </a:r>
            <a:r>
              <a:rPr lang="en-US" altLang="en-US" dirty="0" err="1"/>
              <a:t>data.frame</a:t>
            </a:r>
            <a:r>
              <a:rPr lang="en-US" altLang="en-US" dirty="0"/>
              <a:t>(out, group))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/>
              <a:t>ggplot</a:t>
            </a:r>
            <a:r>
              <a:rPr lang="en-US" altLang="en-US" dirty="0"/>
              <a:t>(data = iris) +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  </a:t>
            </a:r>
            <a:r>
              <a:rPr lang="en-US" altLang="en-US" dirty="0" err="1"/>
              <a:t>geom_boxplot</a:t>
            </a:r>
            <a:r>
              <a:rPr lang="en-US" altLang="en-US" dirty="0"/>
              <a:t>(</a:t>
            </a:r>
            <a:r>
              <a:rPr lang="en-US" altLang="en-US" dirty="0" err="1"/>
              <a:t>aes</a:t>
            </a:r>
            <a:r>
              <a:rPr lang="en-US" altLang="en-US" dirty="0"/>
              <a:t>(x = Species, y = </a:t>
            </a:r>
            <a:r>
              <a:rPr lang="en-US" altLang="en-US" dirty="0" err="1"/>
              <a:t>Sepal.Length</a:t>
            </a:r>
            <a:r>
              <a:rPr lang="en-US" altLang="en-US" dirty="0"/>
              <a:t>)) +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  </a:t>
            </a:r>
            <a:r>
              <a:rPr lang="en-US" altLang="en-US" dirty="0" err="1"/>
              <a:t>geom_text</a:t>
            </a:r>
            <a:r>
              <a:rPr lang="en-US" altLang="en-US" dirty="0"/>
              <a:t>(data = </a:t>
            </a:r>
            <a:r>
              <a:rPr lang="en-US" altLang="en-US" dirty="0" err="1"/>
              <a:t>df_bp</a:t>
            </a:r>
            <a:r>
              <a:rPr lang="en-US" altLang="en-US" dirty="0"/>
              <a:t>, </a:t>
            </a:r>
            <a:r>
              <a:rPr lang="en-US" altLang="en-US" dirty="0" err="1"/>
              <a:t>aes</a:t>
            </a:r>
            <a:r>
              <a:rPr lang="en-US" altLang="en-US" dirty="0"/>
              <a:t>(x = group, y = out, label = out), </a:t>
            </a:r>
            <a:r>
              <a:rPr lang="en-US" altLang="en-US" dirty="0" err="1"/>
              <a:t>hjust</a:t>
            </a:r>
            <a:r>
              <a:rPr lang="en-US" altLang="en-US" dirty="0"/>
              <a:t> = -1</a:t>
            </a:r>
            <a:r>
              <a:rPr lang="en-US" altLang="en-US" dirty="0" smtClean="0"/>
              <a:t>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4081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8317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Advanced Topics</a:t>
            </a:r>
            <a:br>
              <a:rPr lang="en-US" sz="3600" b="1" dirty="0" smtClean="0">
                <a:solidFill>
                  <a:srgbClr val="0070C0"/>
                </a:solidFill>
              </a:rPr>
            </a:br>
            <a:r>
              <a:rPr lang="en-US" sz="2800" b="1" dirty="0" smtClean="0">
                <a:solidFill>
                  <a:srgbClr val="0070C0"/>
                </a:solidFill>
              </a:rPr>
              <a:t>Working with Multiple Datasets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5B1A-2137-4094-B07A-CB5BCE51F704}" type="slidenum">
              <a:rPr lang="en-US" smtClean="0"/>
              <a:t>22</a:t>
            </a:fld>
            <a:endParaRPr 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28650" y="1602202"/>
            <a:ext cx="7600643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# 3.1 Using </a:t>
            </a:r>
            <a:r>
              <a:rPr lang="en-US" altLang="en-US" dirty="0" err="1"/>
              <a:t>dplyr</a:t>
            </a:r>
            <a:endParaRPr lang="en-US" altLang="en-US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/>
              <a:t>find_out</a:t>
            </a:r>
            <a:r>
              <a:rPr lang="en-US" altLang="en-US" dirty="0"/>
              <a:t> &lt;- function(x)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  out &lt;- x &lt; quantile(x, 0.25) - 1.5 * IQR(x) | x &gt; quantile(x, 0.75) + 1.5 * IQR(x)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  return(</a:t>
            </a:r>
            <a:r>
              <a:rPr lang="en-US" altLang="en-US" dirty="0" err="1"/>
              <a:t>ifelse</a:t>
            </a:r>
            <a:r>
              <a:rPr lang="en-US" altLang="en-US" dirty="0"/>
              <a:t>(out, paste0(x, ' !!!'), NA))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iris %&gt;%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  </a:t>
            </a:r>
            <a:r>
              <a:rPr lang="en-US" altLang="en-US" dirty="0" err="1"/>
              <a:t>group_by</a:t>
            </a:r>
            <a:r>
              <a:rPr lang="en-US" altLang="en-US" dirty="0"/>
              <a:t>(Species) %&gt;%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  mutate(out = </a:t>
            </a:r>
            <a:r>
              <a:rPr lang="en-US" altLang="en-US" dirty="0" err="1"/>
              <a:t>find_out</a:t>
            </a:r>
            <a:r>
              <a:rPr lang="en-US" altLang="en-US" dirty="0"/>
              <a:t>(</a:t>
            </a:r>
            <a:r>
              <a:rPr lang="en-US" altLang="en-US" dirty="0" err="1"/>
              <a:t>Sepal.Length</a:t>
            </a:r>
            <a:r>
              <a:rPr lang="en-US" altLang="en-US" dirty="0"/>
              <a:t>)) %&gt;%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  </a:t>
            </a:r>
            <a:r>
              <a:rPr lang="en-US" altLang="en-US" dirty="0" err="1"/>
              <a:t>ggplot</a:t>
            </a:r>
            <a:r>
              <a:rPr lang="en-US" altLang="en-US" dirty="0"/>
              <a:t>(., </a:t>
            </a:r>
            <a:r>
              <a:rPr lang="en-US" altLang="en-US" dirty="0" err="1"/>
              <a:t>aes</a:t>
            </a:r>
            <a:r>
              <a:rPr lang="en-US" altLang="en-US" dirty="0"/>
              <a:t>(x = Species, y = </a:t>
            </a:r>
            <a:r>
              <a:rPr lang="en-US" altLang="en-US" dirty="0" err="1"/>
              <a:t>Sepal.Length</a:t>
            </a:r>
            <a:r>
              <a:rPr lang="en-US" altLang="en-US" dirty="0"/>
              <a:t>)) +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    </a:t>
            </a:r>
            <a:r>
              <a:rPr lang="en-US" altLang="en-US" dirty="0" err="1"/>
              <a:t>geom_boxplot</a:t>
            </a:r>
            <a:r>
              <a:rPr lang="en-US" altLang="en-US" dirty="0"/>
              <a:t>() +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    </a:t>
            </a:r>
            <a:r>
              <a:rPr lang="en-US" altLang="en-US" dirty="0" err="1"/>
              <a:t>geom_text</a:t>
            </a:r>
            <a:r>
              <a:rPr lang="en-US" altLang="en-US" dirty="0"/>
              <a:t>(</a:t>
            </a:r>
            <a:r>
              <a:rPr lang="en-US" altLang="en-US" dirty="0" err="1"/>
              <a:t>aes</a:t>
            </a:r>
            <a:r>
              <a:rPr lang="en-US" altLang="en-US" dirty="0"/>
              <a:t>(label = out), na.rm = T, </a:t>
            </a:r>
            <a:r>
              <a:rPr lang="en-US" altLang="en-US" dirty="0" err="1"/>
              <a:t>hjust</a:t>
            </a:r>
            <a:r>
              <a:rPr lang="en-US" altLang="en-US" dirty="0"/>
              <a:t> = -.5)</a:t>
            </a:r>
          </a:p>
        </p:txBody>
      </p:sp>
    </p:spTree>
    <p:extLst>
      <p:ext uri="{BB962C8B-B14F-4D97-AF65-F5344CB8AC3E}">
        <p14:creationId xmlns:p14="http://schemas.microsoft.com/office/powerpoint/2010/main" val="378590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8317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Advanced Topics</a:t>
            </a:r>
            <a:br>
              <a:rPr lang="en-US" sz="3600" b="1" dirty="0" smtClean="0">
                <a:solidFill>
                  <a:srgbClr val="0070C0"/>
                </a:solidFill>
              </a:rPr>
            </a:br>
            <a:r>
              <a:rPr lang="en-US" sz="2800" b="1" dirty="0" smtClean="0">
                <a:solidFill>
                  <a:srgbClr val="0070C0"/>
                </a:solidFill>
              </a:rPr>
              <a:t>Working with Multiple Datasets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5B1A-2137-4094-B07A-CB5BCE51F704}" type="slidenum">
              <a:rPr lang="en-US" smtClean="0"/>
              <a:t>23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219" y="1287570"/>
            <a:ext cx="6765403" cy="485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52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8317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Advanced Topics</a:t>
            </a:r>
            <a:br>
              <a:rPr lang="en-US" sz="3600" b="1" dirty="0" smtClean="0">
                <a:solidFill>
                  <a:srgbClr val="0070C0"/>
                </a:solidFill>
              </a:rPr>
            </a:br>
            <a:r>
              <a:rPr lang="en-US" sz="2800" b="1" dirty="0" smtClean="0">
                <a:solidFill>
                  <a:srgbClr val="0070C0"/>
                </a:solidFill>
              </a:rPr>
              <a:t>Working with Multiple Datasets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5B1A-2137-4094-B07A-CB5BCE51F704}" type="slidenum">
              <a:rPr lang="en-US" smtClean="0"/>
              <a:t>24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219" y="1287570"/>
            <a:ext cx="6765403" cy="485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83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8317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Advanced Topics</a:t>
            </a:r>
            <a:br>
              <a:rPr lang="en-US" sz="3600" b="1" dirty="0" smtClean="0">
                <a:solidFill>
                  <a:srgbClr val="0070C0"/>
                </a:solidFill>
              </a:rPr>
            </a:br>
            <a:r>
              <a:rPr lang="en-US" sz="2800" b="1" dirty="0" smtClean="0">
                <a:solidFill>
                  <a:srgbClr val="0070C0"/>
                </a:solidFill>
              </a:rPr>
              <a:t>Working with Multiple Datasets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5B1A-2137-4094-B07A-CB5BCE51F704}" type="slidenum">
              <a:rPr lang="en-US" smtClean="0"/>
              <a:t>25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219" y="1287570"/>
            <a:ext cx="6765403" cy="485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09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8317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Advanced Topics</a:t>
            </a:r>
            <a:br>
              <a:rPr lang="en-US" sz="3600" b="1" dirty="0" smtClean="0">
                <a:solidFill>
                  <a:srgbClr val="0070C0"/>
                </a:solidFill>
              </a:rPr>
            </a:br>
            <a:r>
              <a:rPr lang="en-US" sz="2800" b="1" dirty="0" smtClean="0">
                <a:solidFill>
                  <a:srgbClr val="0070C0"/>
                </a:solidFill>
              </a:rPr>
              <a:t>Working with Multiple Datasets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5B1A-2137-4094-B07A-CB5BCE51F704}" type="slidenum">
              <a:rPr lang="en-US" smtClean="0"/>
              <a:t>26</a:t>
            </a:fld>
            <a:endParaRPr 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28650" y="1307235"/>
            <a:ext cx="760064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/>
              <a:t>ggplot</a:t>
            </a:r>
            <a:r>
              <a:rPr lang="en-US" altLang="en-US" dirty="0"/>
              <a:t>(iris, </a:t>
            </a:r>
            <a:r>
              <a:rPr lang="en-US" altLang="en-US" dirty="0" err="1"/>
              <a:t>aes</a:t>
            </a:r>
            <a:r>
              <a:rPr lang="en-US" altLang="en-US" dirty="0"/>
              <a:t>(Species, </a:t>
            </a:r>
            <a:r>
              <a:rPr lang="en-US" altLang="en-US" dirty="0" err="1"/>
              <a:t>Sepal.Length</a:t>
            </a:r>
            <a:r>
              <a:rPr lang="en-US" altLang="en-US" dirty="0"/>
              <a:t>, color = Species)) +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  </a:t>
            </a:r>
            <a:r>
              <a:rPr lang="en-US" altLang="en-US" dirty="0" err="1"/>
              <a:t>geom_boxplot</a:t>
            </a:r>
            <a:r>
              <a:rPr lang="en-US" altLang="en-US" dirty="0"/>
              <a:t>(</a:t>
            </a:r>
            <a:r>
              <a:rPr lang="en-US" altLang="en-US" dirty="0" err="1"/>
              <a:t>outlier.colour</a:t>
            </a:r>
            <a:r>
              <a:rPr lang="en-US" altLang="en-US" dirty="0"/>
              <a:t> = NA) +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  </a:t>
            </a:r>
            <a:r>
              <a:rPr lang="en-US" altLang="en-US" dirty="0" err="1"/>
              <a:t>geom_jitter</a:t>
            </a:r>
            <a:r>
              <a:rPr lang="en-US" altLang="en-US" dirty="0"/>
              <a:t>(position=</a:t>
            </a:r>
            <a:r>
              <a:rPr lang="en-US" altLang="en-US" dirty="0" err="1"/>
              <a:t>position_jitter</a:t>
            </a:r>
            <a:r>
              <a:rPr lang="en-US" altLang="en-US" dirty="0"/>
              <a:t>(width=0.1))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529" y="2230565"/>
            <a:ext cx="6784258" cy="449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79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8317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Advanced Topics</a:t>
            </a:r>
            <a:br>
              <a:rPr lang="en-US" sz="3600" b="1" dirty="0" smtClean="0">
                <a:solidFill>
                  <a:srgbClr val="0070C0"/>
                </a:solidFill>
              </a:rPr>
            </a:br>
            <a:r>
              <a:rPr lang="en-US" sz="2800" b="1" dirty="0" smtClean="0">
                <a:solidFill>
                  <a:srgbClr val="0070C0"/>
                </a:solidFill>
              </a:rPr>
              <a:t>Advanced Layering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5B1A-2137-4094-B07A-CB5BCE51F704}" type="slidenum">
              <a:rPr lang="en-US" smtClean="0"/>
              <a:t>27</a:t>
            </a:fld>
            <a:endParaRPr 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031773" y="1404710"/>
            <a:ext cx="7600643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library(</a:t>
            </a:r>
            <a:r>
              <a:rPr lang="en-US" altLang="en-US" dirty="0" err="1"/>
              <a:t>gridExtra</a:t>
            </a:r>
            <a:r>
              <a:rPr lang="en-US" altLang="en-US" dirty="0"/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/>
              <a:t>grid.arrange</a:t>
            </a:r>
            <a:r>
              <a:rPr lang="en-US" altLang="en-US" dirty="0"/>
              <a:t>(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  </a:t>
            </a:r>
            <a:r>
              <a:rPr lang="en-US" altLang="en-US" dirty="0" err="1"/>
              <a:t>ggplot</a:t>
            </a:r>
            <a:r>
              <a:rPr lang="en-US" altLang="en-US" dirty="0"/>
              <a:t>(mpg, </a:t>
            </a:r>
            <a:r>
              <a:rPr lang="en-US" altLang="en-US" dirty="0" err="1"/>
              <a:t>aes</a:t>
            </a:r>
            <a:r>
              <a:rPr lang="en-US" altLang="en-US" dirty="0"/>
              <a:t>(</a:t>
            </a:r>
            <a:r>
              <a:rPr lang="en-US" altLang="en-US" dirty="0" err="1"/>
              <a:t>cty</a:t>
            </a:r>
            <a:r>
              <a:rPr lang="en-US" altLang="en-US" dirty="0"/>
              <a:t>, </a:t>
            </a:r>
            <a:r>
              <a:rPr lang="en-US" altLang="en-US" dirty="0" err="1"/>
              <a:t>hwy</a:t>
            </a:r>
            <a:r>
              <a:rPr lang="en-US" altLang="en-US" dirty="0"/>
              <a:t>)) +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    </a:t>
            </a:r>
            <a:r>
              <a:rPr lang="en-US" altLang="en-US" dirty="0" err="1"/>
              <a:t>geom_point</a:t>
            </a:r>
            <a:r>
              <a:rPr lang="en-US" altLang="en-US" dirty="0"/>
              <a:t>(</a:t>
            </a:r>
            <a:r>
              <a:rPr lang="en-US" altLang="en-US" dirty="0" err="1"/>
              <a:t>colour</a:t>
            </a:r>
            <a:r>
              <a:rPr lang="en-US" altLang="en-US" dirty="0"/>
              <a:t> = "</a:t>
            </a:r>
            <a:r>
              <a:rPr lang="en-US" altLang="en-US" dirty="0" err="1"/>
              <a:t>darkblue</a:t>
            </a:r>
            <a:r>
              <a:rPr lang="en-US" altLang="en-US" dirty="0"/>
              <a:t>"),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  </a:t>
            </a:r>
            <a:r>
              <a:rPr lang="en-US" altLang="en-US" dirty="0" err="1"/>
              <a:t>ggplot</a:t>
            </a:r>
            <a:r>
              <a:rPr lang="en-US" altLang="en-US" dirty="0"/>
              <a:t>(mpg, </a:t>
            </a:r>
            <a:r>
              <a:rPr lang="en-US" altLang="en-US" dirty="0" err="1"/>
              <a:t>aes</a:t>
            </a:r>
            <a:r>
              <a:rPr lang="en-US" altLang="en-US" dirty="0"/>
              <a:t>(</a:t>
            </a:r>
            <a:r>
              <a:rPr lang="en-US" altLang="en-US" dirty="0" err="1"/>
              <a:t>cty</a:t>
            </a:r>
            <a:r>
              <a:rPr lang="en-US" altLang="en-US" dirty="0"/>
              <a:t>, </a:t>
            </a:r>
            <a:r>
              <a:rPr lang="en-US" altLang="en-US" dirty="0" err="1"/>
              <a:t>hwy</a:t>
            </a:r>
            <a:r>
              <a:rPr lang="en-US" altLang="en-US" dirty="0"/>
              <a:t>)) +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    </a:t>
            </a:r>
            <a:r>
              <a:rPr lang="en-US" altLang="en-US" dirty="0" err="1"/>
              <a:t>geom_point</a:t>
            </a:r>
            <a:r>
              <a:rPr lang="en-US" altLang="en-US" dirty="0"/>
              <a:t>(</a:t>
            </a:r>
            <a:r>
              <a:rPr lang="en-US" altLang="en-US" dirty="0" err="1"/>
              <a:t>aes</a:t>
            </a:r>
            <a:r>
              <a:rPr lang="en-US" altLang="en-US" dirty="0"/>
              <a:t>(</a:t>
            </a:r>
            <a:r>
              <a:rPr lang="en-US" altLang="en-US" dirty="0" err="1"/>
              <a:t>colour</a:t>
            </a:r>
            <a:r>
              <a:rPr lang="en-US" altLang="en-US" dirty="0"/>
              <a:t> = "</a:t>
            </a:r>
            <a:r>
              <a:rPr lang="en-US" altLang="en-US" dirty="0" err="1"/>
              <a:t>darkblue</a:t>
            </a:r>
            <a:r>
              <a:rPr lang="en-US" altLang="en-US" dirty="0"/>
              <a:t>")) +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    theme(</a:t>
            </a:r>
            <a:r>
              <a:rPr lang="en-US" altLang="en-US" dirty="0" err="1"/>
              <a:t>legend.position</a:t>
            </a:r>
            <a:r>
              <a:rPr lang="en-US" altLang="en-US" dirty="0"/>
              <a:t> = "bottom"),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  </a:t>
            </a:r>
            <a:r>
              <a:rPr lang="en-US" altLang="en-US" dirty="0" err="1"/>
              <a:t>ggplot</a:t>
            </a:r>
            <a:r>
              <a:rPr lang="en-US" altLang="en-US" dirty="0"/>
              <a:t>(mpg, </a:t>
            </a:r>
            <a:r>
              <a:rPr lang="en-US" altLang="en-US" dirty="0" err="1"/>
              <a:t>aes</a:t>
            </a:r>
            <a:r>
              <a:rPr lang="en-US" altLang="en-US" dirty="0"/>
              <a:t>(</a:t>
            </a:r>
            <a:r>
              <a:rPr lang="en-US" altLang="en-US" dirty="0" err="1"/>
              <a:t>cty</a:t>
            </a:r>
            <a:r>
              <a:rPr lang="en-US" altLang="en-US" dirty="0"/>
              <a:t>, </a:t>
            </a:r>
            <a:r>
              <a:rPr lang="en-US" altLang="en-US" dirty="0" err="1"/>
              <a:t>hwy</a:t>
            </a:r>
            <a:r>
              <a:rPr lang="en-US" altLang="en-US" dirty="0"/>
              <a:t>)) +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    </a:t>
            </a:r>
            <a:r>
              <a:rPr lang="en-US" altLang="en-US" dirty="0" err="1"/>
              <a:t>geom_point</a:t>
            </a:r>
            <a:r>
              <a:rPr lang="en-US" altLang="en-US" dirty="0"/>
              <a:t>(</a:t>
            </a:r>
            <a:r>
              <a:rPr lang="en-US" altLang="en-US" dirty="0" err="1"/>
              <a:t>aes</a:t>
            </a:r>
            <a:r>
              <a:rPr lang="en-US" altLang="en-US" dirty="0"/>
              <a:t>(</a:t>
            </a:r>
            <a:r>
              <a:rPr lang="en-US" altLang="en-US" dirty="0" err="1"/>
              <a:t>colour</a:t>
            </a:r>
            <a:r>
              <a:rPr lang="en-US" altLang="en-US" dirty="0"/>
              <a:t> = "</a:t>
            </a:r>
            <a:r>
              <a:rPr lang="en-US" altLang="en-US" dirty="0" err="1"/>
              <a:t>darkblue</a:t>
            </a:r>
            <a:r>
              <a:rPr lang="en-US" altLang="en-US" dirty="0"/>
              <a:t>")) +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    </a:t>
            </a:r>
            <a:r>
              <a:rPr lang="en-US" altLang="en-US" dirty="0" err="1"/>
              <a:t>scale_colour_identity</a:t>
            </a:r>
            <a:r>
              <a:rPr lang="en-US" altLang="en-US" dirty="0"/>
              <a:t>(),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  </a:t>
            </a:r>
            <a:r>
              <a:rPr lang="en-US" altLang="en-US" dirty="0" err="1"/>
              <a:t>ncol</a:t>
            </a:r>
            <a:r>
              <a:rPr lang="en-US" altLang="en-US" dirty="0"/>
              <a:t> = 3)</a:t>
            </a:r>
          </a:p>
        </p:txBody>
      </p:sp>
    </p:spTree>
    <p:extLst>
      <p:ext uri="{BB962C8B-B14F-4D97-AF65-F5344CB8AC3E}">
        <p14:creationId xmlns:p14="http://schemas.microsoft.com/office/powerpoint/2010/main" val="136272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8317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Advanced Topics</a:t>
            </a:r>
            <a:br>
              <a:rPr lang="en-US" sz="3600" b="1" dirty="0" smtClean="0">
                <a:solidFill>
                  <a:srgbClr val="0070C0"/>
                </a:solidFill>
              </a:rPr>
            </a:br>
            <a:r>
              <a:rPr lang="en-US" sz="2800" b="1" dirty="0">
                <a:solidFill>
                  <a:srgbClr val="0070C0"/>
                </a:solidFill>
              </a:rPr>
              <a:t>Advanced Layering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5B1A-2137-4094-B07A-CB5BCE51F704}" type="slidenum">
              <a:rPr lang="en-US" smtClean="0"/>
              <a:t>28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220" y="1287570"/>
            <a:ext cx="6765401" cy="485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29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8317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Advanced Topics</a:t>
            </a:r>
            <a:br>
              <a:rPr lang="en-US" sz="3600" b="1" dirty="0" smtClean="0">
                <a:solidFill>
                  <a:srgbClr val="0070C0"/>
                </a:solidFill>
              </a:rPr>
            </a:br>
            <a:r>
              <a:rPr lang="en-US" sz="2800" b="1" dirty="0" smtClean="0">
                <a:solidFill>
                  <a:srgbClr val="0070C0"/>
                </a:solidFill>
              </a:rPr>
              <a:t>Advanced Layering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5B1A-2137-4094-B07A-CB5BCE51F704}" type="slidenum">
              <a:rPr lang="en-US" smtClean="0"/>
              <a:t>29</a:t>
            </a:fld>
            <a:endParaRPr 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031773" y="1681709"/>
            <a:ext cx="7600643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/>
              <a:t>grid.arrange</a:t>
            </a:r>
            <a:r>
              <a:rPr lang="en-US" altLang="en-US" dirty="0"/>
              <a:t>(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  </a:t>
            </a:r>
            <a:r>
              <a:rPr lang="en-US" altLang="en-US" dirty="0" err="1"/>
              <a:t>ggplot</a:t>
            </a:r>
            <a:r>
              <a:rPr lang="en-US" altLang="en-US" dirty="0"/>
              <a:t>(mpg, </a:t>
            </a:r>
            <a:r>
              <a:rPr lang="en-US" altLang="en-US" dirty="0" err="1"/>
              <a:t>aes</a:t>
            </a:r>
            <a:r>
              <a:rPr lang="en-US" altLang="en-US" dirty="0"/>
              <a:t>(</a:t>
            </a:r>
            <a:r>
              <a:rPr lang="en-US" altLang="en-US" dirty="0" err="1"/>
              <a:t>displ</a:t>
            </a:r>
            <a:r>
              <a:rPr lang="en-US" altLang="en-US" dirty="0"/>
              <a:t>, </a:t>
            </a:r>
            <a:r>
              <a:rPr lang="en-US" altLang="en-US" dirty="0" err="1"/>
              <a:t>hwy</a:t>
            </a:r>
            <a:r>
              <a:rPr lang="en-US" altLang="en-US" dirty="0"/>
              <a:t>, </a:t>
            </a:r>
            <a:r>
              <a:rPr lang="en-US" altLang="en-US" dirty="0" err="1"/>
              <a:t>colour</a:t>
            </a:r>
            <a:r>
              <a:rPr lang="en-US" altLang="en-US" dirty="0"/>
              <a:t> = class)) +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    </a:t>
            </a:r>
            <a:r>
              <a:rPr lang="en-US" altLang="en-US" dirty="0" err="1"/>
              <a:t>geom_point</a:t>
            </a:r>
            <a:r>
              <a:rPr lang="en-US" altLang="en-US" dirty="0"/>
              <a:t>() +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    </a:t>
            </a:r>
            <a:r>
              <a:rPr lang="en-US" altLang="en-US" dirty="0" err="1"/>
              <a:t>geom_smooth</a:t>
            </a:r>
            <a:r>
              <a:rPr lang="en-US" altLang="en-US" dirty="0"/>
              <a:t>(se = FALSE) +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    theme(</a:t>
            </a:r>
            <a:r>
              <a:rPr lang="en-US" altLang="en-US" dirty="0" err="1"/>
              <a:t>legend.position</a:t>
            </a:r>
            <a:r>
              <a:rPr lang="en-US" altLang="en-US" dirty="0"/>
              <a:t> = "bottom"),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  </a:t>
            </a:r>
            <a:r>
              <a:rPr lang="en-US" altLang="en-US" dirty="0" err="1"/>
              <a:t>ggplot</a:t>
            </a:r>
            <a:r>
              <a:rPr lang="en-US" altLang="en-US" dirty="0"/>
              <a:t>(mpg, </a:t>
            </a:r>
            <a:r>
              <a:rPr lang="en-US" altLang="en-US" dirty="0" err="1"/>
              <a:t>aes</a:t>
            </a:r>
            <a:r>
              <a:rPr lang="en-US" altLang="en-US" dirty="0"/>
              <a:t>(</a:t>
            </a:r>
            <a:r>
              <a:rPr lang="en-US" altLang="en-US" dirty="0" err="1"/>
              <a:t>displ</a:t>
            </a:r>
            <a:r>
              <a:rPr lang="en-US" altLang="en-US" dirty="0"/>
              <a:t>, </a:t>
            </a:r>
            <a:r>
              <a:rPr lang="en-US" altLang="en-US" dirty="0" err="1"/>
              <a:t>hwy</a:t>
            </a:r>
            <a:r>
              <a:rPr lang="en-US" altLang="en-US" dirty="0"/>
              <a:t>)) +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    </a:t>
            </a:r>
            <a:r>
              <a:rPr lang="en-US" altLang="en-US" dirty="0" err="1"/>
              <a:t>geom_point</a:t>
            </a:r>
            <a:r>
              <a:rPr lang="en-US" altLang="en-US" dirty="0"/>
              <a:t>(</a:t>
            </a:r>
            <a:r>
              <a:rPr lang="en-US" altLang="en-US" dirty="0" err="1"/>
              <a:t>aes</a:t>
            </a:r>
            <a:r>
              <a:rPr lang="en-US" altLang="en-US" dirty="0"/>
              <a:t>(</a:t>
            </a:r>
            <a:r>
              <a:rPr lang="en-US" altLang="en-US" dirty="0" err="1"/>
              <a:t>colour</a:t>
            </a:r>
            <a:r>
              <a:rPr lang="en-US" altLang="en-US" dirty="0"/>
              <a:t> = class)) +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    </a:t>
            </a:r>
            <a:r>
              <a:rPr lang="en-US" altLang="en-US" dirty="0" err="1"/>
              <a:t>geom_smooth</a:t>
            </a:r>
            <a:r>
              <a:rPr lang="en-US" altLang="en-US" dirty="0"/>
              <a:t>(se = FALSE) +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    theme(</a:t>
            </a:r>
            <a:r>
              <a:rPr lang="en-US" altLang="en-US" dirty="0" err="1"/>
              <a:t>legend.position</a:t>
            </a:r>
            <a:r>
              <a:rPr lang="en-US" altLang="en-US" dirty="0"/>
              <a:t> = "bottom"),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  </a:t>
            </a:r>
            <a:r>
              <a:rPr lang="en-US" altLang="en-US" dirty="0" err="1"/>
              <a:t>ncol</a:t>
            </a:r>
            <a:r>
              <a:rPr lang="en-US" altLang="en-US" dirty="0"/>
              <a:t> = 2)</a:t>
            </a:r>
          </a:p>
        </p:txBody>
      </p:sp>
    </p:spTree>
    <p:extLst>
      <p:ext uri="{BB962C8B-B14F-4D97-AF65-F5344CB8AC3E}">
        <p14:creationId xmlns:p14="http://schemas.microsoft.com/office/powerpoint/2010/main" val="341848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Overlay plots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# </a:t>
            </a:r>
            <a:r>
              <a:rPr lang="en-US" sz="2200" dirty="0" smtClean="0"/>
              <a:t>a. example </a:t>
            </a:r>
            <a:r>
              <a:rPr lang="en-US" sz="2200" dirty="0"/>
              <a:t>from Wednesday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qplot(var4,var5, </a:t>
            </a:r>
            <a:r>
              <a:rPr lang="en-US" sz="2200" dirty="0" err="1"/>
              <a:t>geom</a:t>
            </a:r>
            <a:r>
              <a:rPr lang="en-US" sz="2200" dirty="0"/>
              <a:t>=c("point", "</a:t>
            </a:r>
            <a:r>
              <a:rPr lang="en-US" sz="2200" dirty="0" err="1"/>
              <a:t>abline</a:t>
            </a:r>
            <a:r>
              <a:rPr lang="en-US" sz="2200" dirty="0" smtClean="0"/>
              <a:t>"))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# b. equivalent ggplot code</a:t>
            </a:r>
            <a:endParaRPr lang="en-US" sz="2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ggplot(</a:t>
            </a:r>
            <a:r>
              <a:rPr lang="en-US" sz="2200" dirty="0" err="1"/>
              <a:t>exdat</a:t>
            </a:r>
            <a:r>
              <a:rPr lang="en-US" sz="2200" dirty="0"/>
              <a:t>, </a:t>
            </a:r>
            <a:r>
              <a:rPr lang="en-US" sz="2200" dirty="0" err="1"/>
              <a:t>aes</a:t>
            </a:r>
            <a:r>
              <a:rPr lang="en-US" sz="2200" dirty="0"/>
              <a:t>(var4,var5)) + </a:t>
            </a:r>
            <a:r>
              <a:rPr lang="en-US" sz="2200" dirty="0" err="1"/>
              <a:t>geom_point</a:t>
            </a:r>
            <a:r>
              <a:rPr lang="en-US" sz="2200" dirty="0"/>
              <a:t>() + </a:t>
            </a:r>
            <a:r>
              <a:rPr lang="en-US" sz="2200" dirty="0" err="1"/>
              <a:t>geom_abline</a:t>
            </a:r>
            <a:r>
              <a:rPr lang="en-US" sz="2200" dirty="0" smtClean="0"/>
              <a:t>() 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 smtClean="0"/>
              <a:t># c. to pretty up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smtClean="0"/>
              <a:t>ggplot(</a:t>
            </a:r>
            <a:r>
              <a:rPr lang="en-US" sz="2200" dirty="0" err="1" smtClean="0"/>
              <a:t>exdat</a:t>
            </a:r>
            <a:r>
              <a:rPr lang="en-US" sz="2200" dirty="0"/>
              <a:t>, </a:t>
            </a:r>
            <a:r>
              <a:rPr lang="en-US" sz="2200" dirty="0" err="1"/>
              <a:t>aes</a:t>
            </a:r>
            <a:r>
              <a:rPr lang="en-US" sz="2200" dirty="0"/>
              <a:t>(var4,var5)) + </a:t>
            </a:r>
            <a:r>
              <a:rPr lang="en-US" sz="2200" dirty="0" err="1"/>
              <a:t>geom_point</a:t>
            </a:r>
            <a:r>
              <a:rPr lang="en-US" sz="2200" dirty="0"/>
              <a:t>(</a:t>
            </a:r>
            <a:r>
              <a:rPr lang="en-US" sz="2200" dirty="0" err="1"/>
              <a:t>aes</a:t>
            </a:r>
            <a:r>
              <a:rPr lang="en-US" sz="2200" dirty="0"/>
              <a:t>(color=var2)) + </a:t>
            </a:r>
            <a:r>
              <a:rPr lang="en-US" sz="2200" dirty="0" err="1"/>
              <a:t>geom_abline</a:t>
            </a:r>
            <a:r>
              <a:rPr lang="en-US" sz="2200" dirty="0"/>
              <a:t>(</a:t>
            </a:r>
            <a:r>
              <a:rPr lang="en-US" sz="2200" dirty="0" err="1"/>
              <a:t>linetype</a:t>
            </a:r>
            <a:r>
              <a:rPr lang="en-US" sz="2200" dirty="0"/>
              <a:t>="dashed", size=1, </a:t>
            </a:r>
            <a:r>
              <a:rPr lang="en-US" sz="2200" dirty="0" err="1"/>
              <a:t>colour</a:t>
            </a:r>
            <a:r>
              <a:rPr lang="en-US" sz="2200" dirty="0"/>
              <a:t>="blue") </a:t>
            </a:r>
            <a:endParaRPr lang="en-US" sz="2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5B1A-2137-4094-B07A-CB5BCE51F70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14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8317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Advanced Topics</a:t>
            </a:r>
            <a:br>
              <a:rPr lang="en-US" sz="3600" b="1" dirty="0" smtClean="0">
                <a:solidFill>
                  <a:srgbClr val="0070C0"/>
                </a:solidFill>
              </a:rPr>
            </a:br>
            <a:r>
              <a:rPr lang="en-US" sz="2800" b="1" dirty="0">
                <a:solidFill>
                  <a:srgbClr val="0070C0"/>
                </a:solidFill>
              </a:rPr>
              <a:t>Advanced Layering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5B1A-2137-4094-B07A-CB5BCE51F704}" type="slidenum">
              <a:rPr lang="en-US" smtClean="0"/>
              <a:t>30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62" y="1304675"/>
            <a:ext cx="7320876" cy="525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06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8317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Advanced Topics</a:t>
            </a:r>
            <a:br>
              <a:rPr lang="en-US" sz="3600" b="1" dirty="0" smtClean="0">
                <a:solidFill>
                  <a:srgbClr val="0070C0"/>
                </a:solidFill>
              </a:rPr>
            </a:br>
            <a:r>
              <a:rPr lang="en-US" sz="2800" b="1" dirty="0" smtClean="0">
                <a:solidFill>
                  <a:srgbClr val="0070C0"/>
                </a:solidFill>
              </a:rPr>
              <a:t>Advanced Layering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5B1A-2137-4094-B07A-CB5BCE51F704}" type="slidenum">
              <a:rPr lang="en-US" smtClean="0"/>
              <a:t>31</a:t>
            </a:fld>
            <a:endParaRPr 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28651" y="1543210"/>
            <a:ext cx="8003766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/>
              <a:t>grid.arrange</a:t>
            </a:r>
            <a:r>
              <a:rPr lang="en-US" altLang="en-US" dirty="0"/>
              <a:t>(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  # here there is no legend automatically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  </a:t>
            </a:r>
            <a:r>
              <a:rPr lang="en-US" altLang="en-US" dirty="0" err="1"/>
              <a:t>df</a:t>
            </a:r>
            <a:r>
              <a:rPr lang="en-US" altLang="en-US" dirty="0"/>
              <a:t> %&gt;%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    </a:t>
            </a:r>
            <a:r>
              <a:rPr lang="en-US" altLang="en-US" dirty="0" err="1"/>
              <a:t>ggplot</a:t>
            </a:r>
            <a:r>
              <a:rPr lang="en-US" altLang="en-US" dirty="0"/>
              <a:t>(</a:t>
            </a:r>
            <a:r>
              <a:rPr lang="en-US" altLang="en-US" dirty="0" err="1"/>
              <a:t>aes</a:t>
            </a:r>
            <a:r>
              <a:rPr lang="en-US" altLang="en-US" dirty="0"/>
              <a:t>(x=time, y=noise)) +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    </a:t>
            </a:r>
            <a:r>
              <a:rPr lang="en-US" altLang="en-US" dirty="0" err="1"/>
              <a:t>geom_line</a:t>
            </a:r>
            <a:r>
              <a:rPr lang="en-US" altLang="en-US" dirty="0"/>
              <a:t>(color = "grey") +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    </a:t>
            </a:r>
            <a:r>
              <a:rPr lang="en-US" altLang="en-US" dirty="0" err="1"/>
              <a:t>geom_point</a:t>
            </a:r>
            <a:r>
              <a:rPr lang="en-US" altLang="en-US" dirty="0"/>
              <a:t>(color = "red"),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  # now with legend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  </a:t>
            </a:r>
            <a:r>
              <a:rPr lang="en-US" altLang="en-US" dirty="0" err="1"/>
              <a:t>df</a:t>
            </a:r>
            <a:r>
              <a:rPr lang="en-US" altLang="en-US" dirty="0"/>
              <a:t> %&gt;%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    </a:t>
            </a:r>
            <a:r>
              <a:rPr lang="en-US" altLang="en-US" dirty="0" err="1"/>
              <a:t>ggplot</a:t>
            </a:r>
            <a:r>
              <a:rPr lang="en-US" altLang="en-US" dirty="0"/>
              <a:t>(</a:t>
            </a:r>
            <a:r>
              <a:rPr lang="en-US" altLang="en-US" dirty="0" err="1"/>
              <a:t>aes</a:t>
            </a:r>
            <a:r>
              <a:rPr lang="en-US" altLang="en-US" dirty="0"/>
              <a:t>(x=time, y=noise)) +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    </a:t>
            </a:r>
            <a:r>
              <a:rPr lang="en-US" altLang="en-US" dirty="0" err="1"/>
              <a:t>geom_line</a:t>
            </a:r>
            <a:r>
              <a:rPr lang="en-US" altLang="en-US" dirty="0"/>
              <a:t>(</a:t>
            </a:r>
            <a:r>
              <a:rPr lang="en-US" altLang="en-US" dirty="0" err="1"/>
              <a:t>aes</a:t>
            </a:r>
            <a:r>
              <a:rPr lang="en-US" altLang="en-US" dirty="0"/>
              <a:t>(color = "Line")) +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    </a:t>
            </a:r>
            <a:r>
              <a:rPr lang="en-US" altLang="en-US" dirty="0" err="1"/>
              <a:t>geom_point</a:t>
            </a:r>
            <a:r>
              <a:rPr lang="en-US" altLang="en-US" dirty="0"/>
              <a:t>(</a:t>
            </a:r>
            <a:r>
              <a:rPr lang="en-US" altLang="en-US" dirty="0" err="1"/>
              <a:t>aes</a:t>
            </a:r>
            <a:r>
              <a:rPr lang="en-US" altLang="en-US" dirty="0"/>
              <a:t>(color = "Points")),</a:t>
            </a:r>
          </a:p>
        </p:txBody>
      </p:sp>
    </p:spTree>
    <p:extLst>
      <p:ext uri="{BB962C8B-B14F-4D97-AF65-F5344CB8AC3E}">
        <p14:creationId xmlns:p14="http://schemas.microsoft.com/office/powerpoint/2010/main" val="338326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8317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Advanced Topics</a:t>
            </a:r>
            <a:br>
              <a:rPr lang="en-US" sz="3600" b="1" dirty="0" smtClean="0">
                <a:solidFill>
                  <a:srgbClr val="0070C0"/>
                </a:solidFill>
              </a:rPr>
            </a:br>
            <a:r>
              <a:rPr lang="en-US" sz="2800" b="1" dirty="0" smtClean="0">
                <a:solidFill>
                  <a:srgbClr val="0070C0"/>
                </a:solidFill>
              </a:rPr>
              <a:t>Advanced Customization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5B1A-2137-4094-B07A-CB5BCE51F704}" type="slidenum">
              <a:rPr lang="en-US" smtClean="0"/>
              <a:t>32</a:t>
            </a:fld>
            <a:endParaRPr 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549992" y="1503880"/>
            <a:ext cx="8407194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 # Not there yet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  </a:t>
            </a:r>
            <a:r>
              <a:rPr lang="en-US" altLang="en-US" dirty="0" err="1"/>
              <a:t>df</a:t>
            </a:r>
            <a:r>
              <a:rPr lang="en-US" altLang="en-US" dirty="0"/>
              <a:t> %&gt;%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    </a:t>
            </a:r>
            <a:r>
              <a:rPr lang="en-US" altLang="en-US" dirty="0" err="1"/>
              <a:t>ggplot</a:t>
            </a:r>
            <a:r>
              <a:rPr lang="en-US" altLang="en-US" dirty="0"/>
              <a:t>(</a:t>
            </a:r>
            <a:r>
              <a:rPr lang="en-US" altLang="en-US" dirty="0" err="1"/>
              <a:t>aes</a:t>
            </a:r>
            <a:r>
              <a:rPr lang="en-US" altLang="en-US" dirty="0"/>
              <a:t>(x=time, y=noise)) +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    </a:t>
            </a:r>
            <a:r>
              <a:rPr lang="en-US" altLang="en-US" dirty="0" err="1"/>
              <a:t>geom_line</a:t>
            </a:r>
            <a:r>
              <a:rPr lang="en-US" altLang="en-US" dirty="0"/>
              <a:t>(</a:t>
            </a:r>
            <a:r>
              <a:rPr lang="en-US" altLang="en-US" dirty="0" err="1"/>
              <a:t>aes</a:t>
            </a:r>
            <a:r>
              <a:rPr lang="en-US" altLang="en-US" dirty="0"/>
              <a:t>(color = "Line")) +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    </a:t>
            </a:r>
            <a:r>
              <a:rPr lang="en-US" altLang="en-US" dirty="0" err="1"/>
              <a:t>geom_point</a:t>
            </a:r>
            <a:r>
              <a:rPr lang="en-US" altLang="en-US" dirty="0"/>
              <a:t>(</a:t>
            </a:r>
            <a:r>
              <a:rPr lang="en-US" altLang="en-US" dirty="0" err="1"/>
              <a:t>aes</a:t>
            </a:r>
            <a:r>
              <a:rPr lang="en-US" altLang="en-US" dirty="0"/>
              <a:t>(color = "Points")) +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    </a:t>
            </a:r>
            <a:r>
              <a:rPr lang="en-US" altLang="en-US" dirty="0" err="1"/>
              <a:t>scale_colour_manual</a:t>
            </a:r>
            <a:r>
              <a:rPr lang="en-US" altLang="en-US" dirty="0"/>
              <a:t>(name = '', values = c('Line' = 'grey', 'Points' = 'red')),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  # Perfect!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  </a:t>
            </a:r>
            <a:r>
              <a:rPr lang="en-US" altLang="en-US" dirty="0" err="1"/>
              <a:t>df</a:t>
            </a:r>
            <a:r>
              <a:rPr lang="en-US" altLang="en-US" dirty="0"/>
              <a:t> %&gt;%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    </a:t>
            </a:r>
            <a:r>
              <a:rPr lang="en-US" altLang="en-US" dirty="0" err="1"/>
              <a:t>ggplot</a:t>
            </a:r>
            <a:r>
              <a:rPr lang="en-US" altLang="en-US" dirty="0"/>
              <a:t>(</a:t>
            </a:r>
            <a:r>
              <a:rPr lang="en-US" altLang="en-US" dirty="0" err="1"/>
              <a:t>aes</a:t>
            </a:r>
            <a:r>
              <a:rPr lang="en-US" altLang="en-US" dirty="0"/>
              <a:t>(x=time, y=noise)) +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    </a:t>
            </a:r>
            <a:r>
              <a:rPr lang="en-US" altLang="en-US" dirty="0" err="1"/>
              <a:t>geom_line</a:t>
            </a:r>
            <a:r>
              <a:rPr lang="en-US" altLang="en-US" dirty="0"/>
              <a:t>(</a:t>
            </a:r>
            <a:r>
              <a:rPr lang="en-US" altLang="en-US" dirty="0" err="1"/>
              <a:t>aes</a:t>
            </a:r>
            <a:r>
              <a:rPr lang="en-US" altLang="en-US" dirty="0"/>
              <a:t>(color = "Line")) +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    </a:t>
            </a:r>
            <a:r>
              <a:rPr lang="en-US" altLang="en-US" dirty="0" err="1"/>
              <a:t>geom_point</a:t>
            </a:r>
            <a:r>
              <a:rPr lang="en-US" altLang="en-US" dirty="0"/>
              <a:t>(</a:t>
            </a:r>
            <a:r>
              <a:rPr lang="en-US" altLang="en-US" dirty="0" err="1"/>
              <a:t>aes</a:t>
            </a:r>
            <a:r>
              <a:rPr lang="en-US" altLang="en-US" dirty="0"/>
              <a:t>(color = "Points")) +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    </a:t>
            </a:r>
            <a:r>
              <a:rPr lang="en-US" altLang="en-US" dirty="0" err="1"/>
              <a:t>scale_colour_manual</a:t>
            </a:r>
            <a:r>
              <a:rPr lang="en-US" altLang="en-US" dirty="0"/>
              <a:t>(name = '', values = c('Line' = 'grey', 'Points' = 'red')) +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    guides(</a:t>
            </a:r>
            <a:r>
              <a:rPr lang="en-US" altLang="en-US" dirty="0" err="1"/>
              <a:t>colour</a:t>
            </a:r>
            <a:r>
              <a:rPr lang="en-US" altLang="en-US" dirty="0"/>
              <a:t> = </a:t>
            </a:r>
            <a:r>
              <a:rPr lang="en-US" altLang="en-US" dirty="0" err="1"/>
              <a:t>guide_legend</a:t>
            </a:r>
            <a:r>
              <a:rPr lang="en-US" altLang="en-US" dirty="0"/>
              <a:t>(</a:t>
            </a:r>
            <a:r>
              <a:rPr lang="en-US" altLang="en-US" dirty="0" err="1"/>
              <a:t>override.aes</a:t>
            </a:r>
            <a:r>
              <a:rPr lang="en-US" altLang="en-US" dirty="0"/>
              <a:t> = list(</a:t>
            </a:r>
            <a:r>
              <a:rPr lang="en-US" altLang="en-US" dirty="0" err="1"/>
              <a:t>linetype</a:t>
            </a:r>
            <a:r>
              <a:rPr lang="en-US" altLang="en-US" dirty="0"/>
              <a:t>=c(1,0), shape=c(NA, 16)))),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  </a:t>
            </a:r>
            <a:r>
              <a:rPr lang="en-US" altLang="en-US" dirty="0" err="1"/>
              <a:t>ncol</a:t>
            </a:r>
            <a:r>
              <a:rPr lang="en-US" altLang="en-US" dirty="0"/>
              <a:t> = 2)</a:t>
            </a:r>
          </a:p>
        </p:txBody>
      </p:sp>
    </p:spTree>
    <p:extLst>
      <p:ext uri="{BB962C8B-B14F-4D97-AF65-F5344CB8AC3E}">
        <p14:creationId xmlns:p14="http://schemas.microsoft.com/office/powerpoint/2010/main" val="275034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8317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Advanced Topics</a:t>
            </a:r>
            <a:br>
              <a:rPr lang="en-US" sz="3600" b="1" dirty="0" smtClean="0">
                <a:solidFill>
                  <a:srgbClr val="0070C0"/>
                </a:solidFill>
              </a:rPr>
            </a:br>
            <a:r>
              <a:rPr lang="en-US" sz="2800" b="1" dirty="0">
                <a:solidFill>
                  <a:srgbClr val="0070C0"/>
                </a:solidFill>
              </a:rPr>
              <a:t>Advanced Customization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5B1A-2137-4094-B07A-CB5BCE51F704}" type="slidenum">
              <a:rPr lang="en-US" smtClean="0"/>
              <a:t>33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39" y="1304675"/>
            <a:ext cx="7858811" cy="525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57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8317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Advanced Topics</a:t>
            </a:r>
            <a:br>
              <a:rPr lang="en-US" sz="3600" b="1" dirty="0" smtClean="0">
                <a:solidFill>
                  <a:srgbClr val="0070C0"/>
                </a:solidFill>
              </a:rPr>
            </a:br>
            <a:r>
              <a:rPr lang="en-US" sz="2800" b="1" dirty="0" smtClean="0">
                <a:solidFill>
                  <a:srgbClr val="0070C0"/>
                </a:solidFill>
              </a:rPr>
              <a:t>Advanced Customization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5B1A-2137-4094-B07A-CB5BCE51F704}" type="slidenum">
              <a:rPr lang="en-US" smtClean="0"/>
              <a:t>34</a:t>
            </a:fld>
            <a:endParaRPr 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549992" y="1642379"/>
            <a:ext cx="8407194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gg &lt;- iris %&gt;%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  </a:t>
            </a:r>
            <a:r>
              <a:rPr lang="en-US" altLang="en-US" dirty="0" err="1"/>
              <a:t>group_by</a:t>
            </a:r>
            <a:r>
              <a:rPr lang="en-US" altLang="en-US" dirty="0"/>
              <a:t>(Species) %&gt;%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  mutate(out = </a:t>
            </a:r>
            <a:r>
              <a:rPr lang="en-US" altLang="en-US" dirty="0" err="1"/>
              <a:t>find_out</a:t>
            </a:r>
            <a:r>
              <a:rPr lang="en-US" altLang="en-US" dirty="0"/>
              <a:t>(</a:t>
            </a:r>
            <a:r>
              <a:rPr lang="en-US" altLang="en-US" dirty="0" err="1"/>
              <a:t>Sepal.Length</a:t>
            </a:r>
            <a:r>
              <a:rPr lang="en-US" altLang="en-US" dirty="0"/>
              <a:t>)) %&gt;%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  </a:t>
            </a:r>
            <a:r>
              <a:rPr lang="en-US" altLang="en-US" dirty="0" err="1"/>
              <a:t>ggplot</a:t>
            </a:r>
            <a:r>
              <a:rPr lang="en-US" altLang="en-US" dirty="0"/>
              <a:t>(., </a:t>
            </a:r>
            <a:r>
              <a:rPr lang="en-US" altLang="en-US" dirty="0" err="1"/>
              <a:t>aes</a:t>
            </a:r>
            <a:r>
              <a:rPr lang="en-US" altLang="en-US" dirty="0"/>
              <a:t>(x = Species, y = </a:t>
            </a:r>
            <a:r>
              <a:rPr lang="en-US" altLang="en-US" dirty="0" err="1"/>
              <a:t>Sepal.Length</a:t>
            </a:r>
            <a:r>
              <a:rPr lang="en-US" altLang="en-US" dirty="0"/>
              <a:t>)) +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  </a:t>
            </a:r>
            <a:r>
              <a:rPr lang="en-US" altLang="en-US" dirty="0" err="1"/>
              <a:t>geom_boxplot</a:t>
            </a:r>
            <a:r>
              <a:rPr lang="en-US" altLang="en-US" dirty="0"/>
              <a:t>() +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  </a:t>
            </a:r>
            <a:r>
              <a:rPr lang="en-US" altLang="en-US" dirty="0" err="1"/>
              <a:t>geom_text</a:t>
            </a:r>
            <a:r>
              <a:rPr lang="en-US" altLang="en-US" dirty="0"/>
              <a:t>(</a:t>
            </a:r>
            <a:r>
              <a:rPr lang="en-US" altLang="en-US" dirty="0" err="1"/>
              <a:t>aes</a:t>
            </a:r>
            <a:r>
              <a:rPr lang="en-US" altLang="en-US" dirty="0"/>
              <a:t>(label = out), na.rm = T, </a:t>
            </a:r>
            <a:r>
              <a:rPr lang="en-US" altLang="en-US" dirty="0" err="1"/>
              <a:t>hjust</a:t>
            </a:r>
            <a:r>
              <a:rPr lang="en-US" altLang="en-US" dirty="0"/>
              <a:t> = -.5)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library(</a:t>
            </a:r>
            <a:r>
              <a:rPr lang="en-US" altLang="en-US" dirty="0" err="1"/>
              <a:t>extrafont</a:t>
            </a:r>
            <a:r>
              <a:rPr lang="en-US" altLang="en-US" dirty="0"/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/>
              <a:t>grid.arrange</a:t>
            </a:r>
            <a:r>
              <a:rPr lang="en-US" altLang="en-US" dirty="0"/>
              <a:t>(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  gg + labs(title = 'Fancy title\</a:t>
            </a:r>
            <a:r>
              <a:rPr lang="en-US" altLang="en-US" dirty="0" err="1"/>
              <a:t>nIn</a:t>
            </a:r>
            <a:r>
              <a:rPr lang="en-US" altLang="en-US" dirty="0"/>
              <a:t> case you need more space') +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    theme(</a:t>
            </a:r>
            <a:r>
              <a:rPr lang="en-US" altLang="en-US" dirty="0" err="1"/>
              <a:t>plot.title</a:t>
            </a:r>
            <a:r>
              <a:rPr lang="en-US" altLang="en-US" dirty="0"/>
              <a:t> = </a:t>
            </a:r>
            <a:r>
              <a:rPr lang="en-US" altLang="en-US" dirty="0" err="1"/>
              <a:t>element_text</a:t>
            </a:r>
            <a:r>
              <a:rPr lang="en-US" altLang="en-US" dirty="0"/>
              <a:t>(family = '</a:t>
            </a:r>
            <a:r>
              <a:rPr lang="en-US" altLang="en-US" dirty="0" err="1"/>
              <a:t>Trattatello</a:t>
            </a:r>
            <a:r>
              <a:rPr lang="en-US" altLang="en-US" dirty="0"/>
              <a:t>', size = 20, </a:t>
            </a:r>
            <a:r>
              <a:rPr lang="en-US" altLang="en-US" dirty="0" err="1"/>
              <a:t>lineheight</a:t>
            </a:r>
            <a:r>
              <a:rPr lang="en-US" altLang="en-US" dirty="0"/>
              <a:t> = .6)),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  gg + </a:t>
            </a:r>
            <a:r>
              <a:rPr lang="en-US" altLang="en-US" dirty="0" err="1"/>
              <a:t>scale_y_continuous</a:t>
            </a:r>
            <a:r>
              <a:rPr lang="en-US" altLang="en-US" dirty="0"/>
              <a:t>(labels = function(x) paste('SL =', x)),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  gg + theme(</a:t>
            </a:r>
            <a:r>
              <a:rPr lang="en-US" altLang="en-US" dirty="0" err="1"/>
              <a:t>axis.text.x</a:t>
            </a:r>
            <a:r>
              <a:rPr lang="en-US" altLang="en-US" dirty="0"/>
              <a:t> = </a:t>
            </a:r>
            <a:r>
              <a:rPr lang="en-US" altLang="en-US" dirty="0" err="1"/>
              <a:t>element_text</a:t>
            </a:r>
            <a:r>
              <a:rPr lang="en-US" altLang="en-US" dirty="0"/>
              <a:t>(angle = 45, size = 15, </a:t>
            </a:r>
            <a:r>
              <a:rPr lang="en-US" altLang="en-US" dirty="0" err="1"/>
              <a:t>vjust</a:t>
            </a:r>
            <a:r>
              <a:rPr lang="en-US" altLang="en-US" dirty="0"/>
              <a:t> = .5)),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  </a:t>
            </a:r>
            <a:r>
              <a:rPr lang="en-US" altLang="en-US" dirty="0" err="1"/>
              <a:t>ncol</a:t>
            </a:r>
            <a:r>
              <a:rPr lang="en-US" altLang="en-US" dirty="0"/>
              <a:t> = 2)</a:t>
            </a:r>
          </a:p>
        </p:txBody>
      </p:sp>
    </p:spTree>
    <p:extLst>
      <p:ext uri="{BB962C8B-B14F-4D97-AF65-F5344CB8AC3E}">
        <p14:creationId xmlns:p14="http://schemas.microsoft.com/office/powerpoint/2010/main" val="126364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8317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Advanced Topics</a:t>
            </a:r>
            <a:br>
              <a:rPr lang="en-US" sz="3600" b="1" dirty="0" smtClean="0">
                <a:solidFill>
                  <a:srgbClr val="0070C0"/>
                </a:solidFill>
              </a:rPr>
            </a:br>
            <a:r>
              <a:rPr lang="en-US" sz="2800" b="1" dirty="0">
                <a:solidFill>
                  <a:srgbClr val="0070C0"/>
                </a:solidFill>
              </a:rPr>
              <a:t>Advanced Customization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5B1A-2137-4094-B07A-CB5BCE51F704}" type="slidenum">
              <a:rPr lang="en-US" smtClean="0"/>
              <a:t>35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64" y="1304674"/>
            <a:ext cx="7654832" cy="534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93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5501"/>
            <a:ext cx="5008228" cy="34171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6362" y="3196205"/>
            <a:ext cx="5354523" cy="365340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5B1A-2137-4094-B07A-CB5BCE51F704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3328" y="3053593"/>
            <a:ext cx="74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&amp; b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662267" y="6536810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86077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Add another layer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# scatter plot, a natural spline to the plot, grouped by var2, paneled by var4cat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ggplot(data=</a:t>
            </a:r>
            <a:r>
              <a:rPr lang="en-US" sz="2200" dirty="0" err="1"/>
              <a:t>exdat</a:t>
            </a:r>
            <a:r>
              <a:rPr lang="en-US" sz="2200" dirty="0"/>
              <a:t>, </a:t>
            </a:r>
            <a:r>
              <a:rPr lang="en-US" sz="2200" dirty="0" err="1"/>
              <a:t>aes</a:t>
            </a:r>
            <a:r>
              <a:rPr lang="en-US" sz="2200" dirty="0"/>
              <a:t>(x=var4,y=var5, shape=var2)) +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</a:t>
            </a:r>
            <a:r>
              <a:rPr lang="en-US" sz="2200" dirty="0" err="1"/>
              <a:t>geom_point</a:t>
            </a:r>
            <a:r>
              <a:rPr lang="en-US" sz="2200" dirty="0"/>
              <a:t>(size=2.5, alpha=0.5, na.rm=TRUE)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</a:t>
            </a:r>
            <a:r>
              <a:rPr lang="en-US" sz="2200" dirty="0" err="1"/>
              <a:t>scale_shape_manual</a:t>
            </a:r>
            <a:r>
              <a:rPr lang="en-US" sz="2200" dirty="0"/>
              <a:t>(values=c(1,4))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</a:t>
            </a:r>
            <a:r>
              <a:rPr lang="en-US" sz="2200" dirty="0" err="1"/>
              <a:t>geom_smooth</a:t>
            </a:r>
            <a:r>
              <a:rPr lang="en-US" sz="2200" dirty="0"/>
              <a:t>(</a:t>
            </a:r>
            <a:r>
              <a:rPr lang="en-US" sz="2200" dirty="0" err="1"/>
              <a:t>aes</a:t>
            </a:r>
            <a:r>
              <a:rPr lang="en-US" sz="2200" dirty="0"/>
              <a:t>(color=var2, </a:t>
            </a:r>
            <a:r>
              <a:rPr lang="en-US" sz="2200" dirty="0" err="1"/>
              <a:t>linetype</a:t>
            </a:r>
            <a:r>
              <a:rPr lang="en-US" sz="2200" dirty="0"/>
              <a:t>=var2), method = "lm", formula = y ~ ns(x, 4), na.rm=TRUE) +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</a:t>
            </a:r>
            <a:r>
              <a:rPr lang="en-US" sz="2200" dirty="0" err="1"/>
              <a:t>scale_colour_brewer</a:t>
            </a:r>
            <a:r>
              <a:rPr lang="en-US" sz="2200" dirty="0"/>
              <a:t>(palette="Set1")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</a:t>
            </a:r>
            <a:r>
              <a:rPr lang="en-US" sz="2200" dirty="0" err="1"/>
              <a:t>theme_bw</a:t>
            </a:r>
            <a:r>
              <a:rPr lang="en-US" sz="2200" dirty="0"/>
              <a:t>()+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</a:t>
            </a:r>
            <a:r>
              <a:rPr lang="en-US" sz="2200" dirty="0" err="1"/>
              <a:t>facet_wrap</a:t>
            </a:r>
            <a:r>
              <a:rPr lang="en-US" sz="2200" dirty="0"/>
              <a:t>(~var4cat)</a:t>
            </a:r>
            <a:endParaRPr lang="en-US" sz="2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5B1A-2137-4094-B07A-CB5BCE51F70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5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5B1A-2137-4094-B07A-CB5BCE51F704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33" y="381381"/>
            <a:ext cx="8933333" cy="6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71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Multiple plots on a single page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5B1A-2137-4094-B07A-CB5BCE51F704}" type="slidenum">
              <a:rPr lang="en-US" smtClean="0"/>
              <a:t>7</a:t>
            </a:fld>
            <a:endParaRPr lang="en-US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9555" y="1534688"/>
            <a:ext cx="9392891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# First plot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p1 &lt;- ggplot(data=</a:t>
            </a:r>
            <a:r>
              <a:rPr lang="en-US" altLang="en-US" dirty="0" err="1"/>
              <a:t>exdat</a:t>
            </a:r>
            <a:r>
              <a:rPr lang="en-US" altLang="en-US" dirty="0"/>
              <a:t>, </a:t>
            </a:r>
            <a:r>
              <a:rPr lang="en-US" altLang="en-US" dirty="0" err="1"/>
              <a:t>aes</a:t>
            </a:r>
            <a:r>
              <a:rPr lang="en-US" altLang="en-US" dirty="0"/>
              <a:t>(x=var5)) + </a:t>
            </a:r>
            <a:r>
              <a:rPr lang="en-US" altLang="en-US" dirty="0" err="1"/>
              <a:t>geom_density</a:t>
            </a:r>
            <a:r>
              <a:rPr lang="en-US" altLang="en-US" dirty="0"/>
              <a:t>(na.rm=TRUE) </a:t>
            </a:r>
            <a:r>
              <a:rPr lang="en-US" altLang="en-US" dirty="0" smtClean="0"/>
              <a:t>+ </a:t>
            </a:r>
            <a:r>
              <a:rPr lang="en-US" altLang="en-US" dirty="0" err="1" smtClean="0"/>
              <a:t>ggtitle</a:t>
            </a:r>
            <a:r>
              <a:rPr lang="en-US" altLang="en-US" dirty="0"/>
              <a:t>("Density for var5</a:t>
            </a:r>
            <a:r>
              <a:rPr lang="en-US" altLang="en-US" dirty="0" smtClean="0"/>
              <a:t>")</a:t>
            </a:r>
            <a:endParaRPr lang="en-US" altLang="en-US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# Second plot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p2 &lt;- ggplot(</a:t>
            </a:r>
            <a:r>
              <a:rPr lang="en-US" altLang="en-US" dirty="0" err="1"/>
              <a:t>exdat</a:t>
            </a:r>
            <a:r>
              <a:rPr lang="en-US" altLang="en-US" dirty="0"/>
              <a:t>, </a:t>
            </a:r>
            <a:r>
              <a:rPr lang="en-US" altLang="en-US" dirty="0" err="1"/>
              <a:t>aes</a:t>
            </a:r>
            <a:r>
              <a:rPr lang="en-US" altLang="en-US" dirty="0"/>
              <a:t>(var4,var5)) + </a:t>
            </a:r>
            <a:r>
              <a:rPr lang="en-US" altLang="en-US" dirty="0" err="1"/>
              <a:t>geom_point</a:t>
            </a:r>
            <a:r>
              <a:rPr lang="en-US" altLang="en-US" dirty="0"/>
              <a:t>(</a:t>
            </a:r>
            <a:r>
              <a:rPr lang="en-US" altLang="en-US" dirty="0" err="1"/>
              <a:t>aes</a:t>
            </a:r>
            <a:r>
              <a:rPr lang="en-US" altLang="en-US" dirty="0"/>
              <a:t>(color=var2)) +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  </a:t>
            </a:r>
            <a:r>
              <a:rPr lang="en-US" altLang="en-US" dirty="0" err="1"/>
              <a:t>geom_abline</a:t>
            </a:r>
            <a:r>
              <a:rPr lang="en-US" altLang="en-US" dirty="0"/>
              <a:t>(</a:t>
            </a:r>
            <a:r>
              <a:rPr lang="en-US" altLang="en-US" dirty="0" err="1"/>
              <a:t>linetype</a:t>
            </a:r>
            <a:r>
              <a:rPr lang="en-US" altLang="en-US" dirty="0"/>
              <a:t>="dashed", size=1, </a:t>
            </a:r>
            <a:r>
              <a:rPr lang="en-US" altLang="en-US" dirty="0" err="1"/>
              <a:t>colour</a:t>
            </a:r>
            <a:r>
              <a:rPr lang="en-US" altLang="en-US" dirty="0"/>
              <a:t>="blue")  </a:t>
            </a:r>
            <a:r>
              <a:rPr lang="en-US" altLang="en-US" dirty="0" smtClean="0"/>
              <a:t>+ </a:t>
            </a:r>
            <a:r>
              <a:rPr lang="en-US" altLang="en-US" dirty="0" err="1" smtClean="0"/>
              <a:t>ggtitle</a:t>
            </a:r>
            <a:r>
              <a:rPr lang="en-US" altLang="en-US" dirty="0"/>
              <a:t>("var4 by var5</a:t>
            </a:r>
            <a:r>
              <a:rPr lang="en-US" altLang="en-US" dirty="0" smtClean="0"/>
              <a:t>")</a:t>
            </a:r>
            <a:endParaRPr lang="en-US" altLang="en-US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# Third plot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p3 &lt;- ggplot(data=</a:t>
            </a:r>
            <a:r>
              <a:rPr lang="en-US" altLang="en-US" dirty="0" err="1"/>
              <a:t>exdat</a:t>
            </a:r>
            <a:r>
              <a:rPr lang="en-US" altLang="en-US" dirty="0"/>
              <a:t>, </a:t>
            </a:r>
            <a:r>
              <a:rPr lang="en-US" altLang="en-US" dirty="0" err="1"/>
              <a:t>aes</a:t>
            </a:r>
            <a:r>
              <a:rPr lang="en-US" altLang="en-US" dirty="0"/>
              <a:t>(x=var4,y=var5, shape=var2)) +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  </a:t>
            </a:r>
            <a:r>
              <a:rPr lang="en-US" altLang="en-US" dirty="0" err="1"/>
              <a:t>geom_point</a:t>
            </a:r>
            <a:r>
              <a:rPr lang="en-US" altLang="en-US" dirty="0"/>
              <a:t>(</a:t>
            </a:r>
            <a:r>
              <a:rPr lang="en-US" altLang="en-US" dirty="0" err="1"/>
              <a:t>aes</a:t>
            </a:r>
            <a:r>
              <a:rPr lang="en-US" altLang="en-US" dirty="0"/>
              <a:t>(size=1/var6, alpha=0.5), na.rm=TRUE) +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  </a:t>
            </a:r>
            <a:r>
              <a:rPr lang="en-US" altLang="en-US" dirty="0" err="1"/>
              <a:t>geom_smooth</a:t>
            </a:r>
            <a:r>
              <a:rPr lang="en-US" altLang="en-US" dirty="0"/>
              <a:t>(</a:t>
            </a:r>
            <a:r>
              <a:rPr lang="en-US" altLang="en-US" dirty="0" err="1"/>
              <a:t>aes</a:t>
            </a:r>
            <a:r>
              <a:rPr lang="en-US" altLang="en-US" dirty="0"/>
              <a:t>(color=var2, </a:t>
            </a:r>
            <a:r>
              <a:rPr lang="en-US" altLang="en-US" dirty="0" err="1"/>
              <a:t>linetype</a:t>
            </a:r>
            <a:r>
              <a:rPr lang="en-US" altLang="en-US" dirty="0"/>
              <a:t>=var2), method = "lm",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              formula = y ~ ns(x, 4), na.rm=TRUE) </a:t>
            </a:r>
            <a:r>
              <a:rPr lang="en-US" altLang="en-US" dirty="0" smtClean="0"/>
              <a:t>+ </a:t>
            </a:r>
            <a:r>
              <a:rPr lang="en-US" altLang="en-US" dirty="0" err="1" smtClean="0"/>
              <a:t>ggtitle</a:t>
            </a:r>
            <a:r>
              <a:rPr lang="en-US" altLang="en-US" dirty="0"/>
              <a:t>("natural splines</a:t>
            </a:r>
            <a:r>
              <a:rPr lang="en-US" altLang="en-US" dirty="0" smtClean="0"/>
              <a:t>")</a:t>
            </a:r>
            <a:endParaRPr lang="en-US" altLang="en-US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# Fourth plot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p4 &lt;- ggplot(data=</a:t>
            </a:r>
            <a:r>
              <a:rPr lang="en-US" altLang="en-US" dirty="0" err="1"/>
              <a:t>exdat</a:t>
            </a:r>
            <a:r>
              <a:rPr lang="en-US" altLang="en-US" dirty="0"/>
              <a:t>, </a:t>
            </a:r>
            <a:r>
              <a:rPr lang="en-US" altLang="en-US" dirty="0" err="1"/>
              <a:t>aes</a:t>
            </a:r>
            <a:r>
              <a:rPr lang="en-US" altLang="en-US" dirty="0"/>
              <a:t>(x=var5)) +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  </a:t>
            </a:r>
            <a:r>
              <a:rPr lang="en-US" altLang="en-US" dirty="0" err="1"/>
              <a:t>geom_histogram</a:t>
            </a:r>
            <a:r>
              <a:rPr lang="en-US" altLang="en-US" dirty="0"/>
              <a:t>(fill="blue", alpha=0.3, </a:t>
            </a:r>
            <a:r>
              <a:rPr lang="en-US" altLang="en-US" dirty="0" err="1"/>
              <a:t>binwidth</a:t>
            </a:r>
            <a:r>
              <a:rPr lang="en-US" altLang="en-US" dirty="0"/>
              <a:t>=0.2, na.rm=TRUE) </a:t>
            </a:r>
            <a:r>
              <a:rPr lang="en-US" altLang="en-US" dirty="0" smtClean="0"/>
              <a:t>+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/>
              <a:t>  </a:t>
            </a:r>
            <a:r>
              <a:rPr lang="en-US" altLang="en-US" dirty="0" err="1" smtClean="0"/>
              <a:t>ggtitle</a:t>
            </a:r>
            <a:r>
              <a:rPr lang="en-US" altLang="en-US" dirty="0" smtClean="0"/>
              <a:t>("Histogram for var5") + </a:t>
            </a:r>
            <a:r>
              <a:rPr lang="en-US" altLang="en-US" dirty="0" err="1" smtClean="0"/>
              <a:t>facet_grid</a:t>
            </a:r>
            <a:r>
              <a:rPr lang="en-US" altLang="en-US" dirty="0" smtClean="0"/>
              <a:t>(var2 </a:t>
            </a:r>
            <a:r>
              <a:rPr lang="en-US" altLang="en-US" dirty="0"/>
              <a:t>~ .) +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  theme(</a:t>
            </a:r>
            <a:r>
              <a:rPr lang="en-US" altLang="en-US" dirty="0" err="1"/>
              <a:t>legend.position</a:t>
            </a:r>
            <a:r>
              <a:rPr lang="en-US" altLang="en-US" dirty="0"/>
              <a:t>="none")        # No legend (redundant in this graph)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/>
              <a:t>library(</a:t>
            </a:r>
            <a:r>
              <a:rPr lang="en-US" altLang="en-US" dirty="0" err="1" smtClean="0"/>
              <a:t>gridExtra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/>
              <a:t>grid.arrange</a:t>
            </a:r>
            <a:r>
              <a:rPr lang="en-US" altLang="en-US" dirty="0"/>
              <a:t>(p1, p2, p3, p4, cols=2</a:t>
            </a:r>
            <a:r>
              <a:rPr lang="en-US" altLang="en-US" dirty="0" smtClean="0"/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1196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5B1A-2137-4094-B07A-CB5BCE51F704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33" y="381381"/>
            <a:ext cx="8933333" cy="6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81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5B1A-2137-4094-B07A-CB5BCE51F704}" type="slidenum">
              <a:rPr lang="en-US" smtClean="0"/>
              <a:t>9</a:t>
            </a:fld>
            <a:endParaRPr lang="en-US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462006" y="1325563"/>
            <a:ext cx="9392891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p1 &lt;- </a:t>
            </a:r>
            <a:r>
              <a:rPr lang="en-US" altLang="en-US" dirty="0" err="1"/>
              <a:t>ggplot</a:t>
            </a:r>
            <a:r>
              <a:rPr lang="en-US" altLang="en-US" dirty="0"/>
              <a:t>(iris, </a:t>
            </a:r>
            <a:r>
              <a:rPr lang="en-US" altLang="en-US" dirty="0" err="1"/>
              <a:t>aes</a:t>
            </a:r>
            <a:r>
              <a:rPr lang="en-US" altLang="en-US" dirty="0"/>
              <a:t>(x=</a:t>
            </a:r>
            <a:r>
              <a:rPr lang="en-US" altLang="en-US" dirty="0" err="1"/>
              <a:t>Sepal.Length</a:t>
            </a:r>
            <a:r>
              <a:rPr lang="en-US" altLang="en-US" dirty="0"/>
              <a:t>, y = </a:t>
            </a:r>
            <a:r>
              <a:rPr lang="en-US" altLang="en-US" dirty="0" err="1"/>
              <a:t>Petal.Length</a:t>
            </a:r>
            <a:r>
              <a:rPr lang="en-US" altLang="en-US" dirty="0"/>
              <a:t>, col=Species))+</a:t>
            </a:r>
            <a:r>
              <a:rPr lang="en-US" altLang="en-US" dirty="0" err="1"/>
              <a:t>geom_point</a:t>
            </a:r>
            <a:r>
              <a:rPr lang="en-US" altLang="en-US" dirty="0"/>
              <a:t>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p2 &lt;- </a:t>
            </a:r>
            <a:r>
              <a:rPr lang="en-US" altLang="en-US" dirty="0" err="1"/>
              <a:t>ggplot</a:t>
            </a:r>
            <a:r>
              <a:rPr lang="en-US" altLang="en-US" dirty="0"/>
              <a:t>(iris, </a:t>
            </a:r>
            <a:r>
              <a:rPr lang="en-US" altLang="en-US" dirty="0" err="1"/>
              <a:t>aes</a:t>
            </a:r>
            <a:r>
              <a:rPr lang="en-US" altLang="en-US" dirty="0"/>
              <a:t>(x=</a:t>
            </a:r>
            <a:r>
              <a:rPr lang="en-US" altLang="en-US" dirty="0" err="1"/>
              <a:t>Sepal.Width</a:t>
            </a:r>
            <a:r>
              <a:rPr lang="en-US" altLang="en-US" dirty="0"/>
              <a:t>, y = </a:t>
            </a:r>
            <a:r>
              <a:rPr lang="en-US" altLang="en-US" dirty="0" err="1"/>
              <a:t>Petal.Length</a:t>
            </a:r>
            <a:r>
              <a:rPr lang="en-US" altLang="en-US" dirty="0"/>
              <a:t>, col=Species))+</a:t>
            </a:r>
            <a:r>
              <a:rPr lang="en-US" altLang="en-US" dirty="0" err="1"/>
              <a:t>geom_point</a:t>
            </a:r>
            <a:r>
              <a:rPr lang="en-US" altLang="en-US" dirty="0"/>
              <a:t>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p3 &lt;- </a:t>
            </a:r>
            <a:r>
              <a:rPr lang="en-US" altLang="en-US" dirty="0" err="1"/>
              <a:t>ggplot</a:t>
            </a:r>
            <a:r>
              <a:rPr lang="en-US" altLang="en-US" dirty="0"/>
              <a:t>(iris, </a:t>
            </a:r>
            <a:r>
              <a:rPr lang="en-US" altLang="en-US" dirty="0" err="1"/>
              <a:t>aes</a:t>
            </a:r>
            <a:r>
              <a:rPr lang="en-US" altLang="en-US" dirty="0"/>
              <a:t>(x=</a:t>
            </a:r>
            <a:r>
              <a:rPr lang="en-US" altLang="en-US" dirty="0" err="1"/>
              <a:t>Sepal.Width</a:t>
            </a:r>
            <a:r>
              <a:rPr lang="en-US" altLang="en-US" dirty="0"/>
              <a:t>, y = </a:t>
            </a:r>
            <a:r>
              <a:rPr lang="en-US" altLang="en-US" dirty="0" err="1"/>
              <a:t>Petal.Width</a:t>
            </a:r>
            <a:r>
              <a:rPr lang="en-US" altLang="en-US" dirty="0"/>
              <a:t>, col=Species))+</a:t>
            </a:r>
            <a:r>
              <a:rPr lang="en-US" altLang="en-US" dirty="0" err="1"/>
              <a:t>geom_point</a:t>
            </a:r>
            <a:r>
              <a:rPr lang="en-US" altLang="en-US" dirty="0"/>
              <a:t>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p4 &lt;- </a:t>
            </a:r>
            <a:r>
              <a:rPr lang="en-US" altLang="en-US" dirty="0" err="1"/>
              <a:t>ggplot</a:t>
            </a:r>
            <a:r>
              <a:rPr lang="en-US" altLang="en-US" dirty="0"/>
              <a:t>(iris, </a:t>
            </a:r>
            <a:r>
              <a:rPr lang="en-US" altLang="en-US" dirty="0" err="1"/>
              <a:t>aes</a:t>
            </a:r>
            <a:r>
              <a:rPr lang="en-US" altLang="en-US" dirty="0"/>
              <a:t>(x=</a:t>
            </a:r>
            <a:r>
              <a:rPr lang="en-US" altLang="en-US" dirty="0" err="1"/>
              <a:t>Sepal.Length</a:t>
            </a:r>
            <a:r>
              <a:rPr lang="en-US" altLang="en-US" dirty="0"/>
              <a:t>, y = </a:t>
            </a:r>
            <a:r>
              <a:rPr lang="en-US" altLang="en-US" dirty="0" err="1"/>
              <a:t>Petal.Width</a:t>
            </a:r>
            <a:r>
              <a:rPr lang="en-US" altLang="en-US" dirty="0"/>
              <a:t>, col=Species))+</a:t>
            </a:r>
            <a:r>
              <a:rPr lang="en-US" altLang="en-US" dirty="0" err="1"/>
              <a:t>geom_point</a:t>
            </a:r>
            <a:r>
              <a:rPr lang="en-US" altLang="en-US" dirty="0"/>
              <a:t>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/>
              <a:t>grid.arrange</a:t>
            </a:r>
            <a:r>
              <a:rPr lang="en-US" altLang="en-US" dirty="0"/>
              <a:t>(p1, p2, p3, p4, </a:t>
            </a:r>
            <a:r>
              <a:rPr lang="en-US" altLang="en-US" dirty="0" err="1"/>
              <a:t>nrow</a:t>
            </a:r>
            <a:r>
              <a:rPr lang="en-US" altLang="en-US" dirty="0"/>
              <a:t>=2)</a:t>
            </a:r>
            <a:endParaRPr lang="en-US" alt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8650" y="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smtClean="0">
                <a:solidFill>
                  <a:srgbClr val="0070C0"/>
                </a:solidFill>
              </a:rPr>
              <a:t>Multiple plots on a single page (Adv.)</a:t>
            </a:r>
            <a:endParaRPr lang="en-US" sz="3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80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15544</TotalTime>
  <Words>1672</Words>
  <Application>Microsoft Office PowerPoint</Application>
  <PresentationFormat>On-screen Show (4:3)</PresentationFormat>
  <Paragraphs>320</Paragraphs>
  <Slides>35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Introduction to R</vt:lpstr>
      <vt:lpstr>Example data</vt:lpstr>
      <vt:lpstr>Overlay plots</vt:lpstr>
      <vt:lpstr>PowerPoint Presentation</vt:lpstr>
      <vt:lpstr>Add another layer</vt:lpstr>
      <vt:lpstr>PowerPoint Presentation</vt:lpstr>
      <vt:lpstr>Multiple plots on a single page</vt:lpstr>
      <vt:lpstr>PowerPoint Presentation</vt:lpstr>
      <vt:lpstr>PowerPoint Presentation</vt:lpstr>
      <vt:lpstr>PowerPoint Presentation</vt:lpstr>
      <vt:lpstr>Multiple plots on a single page (Adv.)</vt:lpstr>
      <vt:lpstr>Multiple plots on a single page (Adv.)</vt:lpstr>
      <vt:lpstr>Multiple plots on a single page (Adv.)</vt:lpstr>
      <vt:lpstr>Multiple plots on a single page (Adv.)</vt:lpstr>
      <vt:lpstr>Flip the axes</vt:lpstr>
      <vt:lpstr>PowerPoint Presentation</vt:lpstr>
      <vt:lpstr>Output</vt:lpstr>
      <vt:lpstr>Output</vt:lpstr>
      <vt:lpstr>Output – Saving Multiple Plots</vt:lpstr>
      <vt:lpstr>Output – Saving Multiple Plots</vt:lpstr>
      <vt:lpstr>Advanced Topics Working with Multiple Datasets</vt:lpstr>
      <vt:lpstr>Advanced Topics Working with Multiple Datasets</vt:lpstr>
      <vt:lpstr>Advanced Topics Working with Multiple Datasets</vt:lpstr>
      <vt:lpstr>Advanced Topics Working with Multiple Datasets</vt:lpstr>
      <vt:lpstr>Advanced Topics Working with Multiple Datasets</vt:lpstr>
      <vt:lpstr>Advanced Topics Working with Multiple Datasets</vt:lpstr>
      <vt:lpstr>Advanced Topics Advanced Layering</vt:lpstr>
      <vt:lpstr>Advanced Topics Advanced Layering</vt:lpstr>
      <vt:lpstr>Advanced Topics Advanced Layering</vt:lpstr>
      <vt:lpstr>Advanced Topics Advanced Layering</vt:lpstr>
      <vt:lpstr>Advanced Topics Advanced Layering</vt:lpstr>
      <vt:lpstr>Advanced Topics Advanced Customization</vt:lpstr>
      <vt:lpstr>Advanced Topics Advanced Customization</vt:lpstr>
      <vt:lpstr>Advanced Topics Advanced Customization</vt:lpstr>
      <vt:lpstr>Advanced Topics Advanced Customization</vt:lpstr>
    </vt:vector>
  </TitlesOfParts>
  <Company>The University of North Carolina at Chapel Hill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L25</dc:title>
  <dc:creator>Li, Xiaojuan</dc:creator>
  <cp:lastModifiedBy>Li, Xiaojuan</cp:lastModifiedBy>
  <cp:revision>375</cp:revision>
  <dcterms:created xsi:type="dcterms:W3CDTF">2015-11-12T23:40:31Z</dcterms:created>
  <dcterms:modified xsi:type="dcterms:W3CDTF">2016-10-10T01:28:50Z</dcterms:modified>
</cp:coreProperties>
</file>