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44BA-7F5D-428A-96BB-83CC92F085C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D5DF-724F-42C1-99E4-E1CEF4C3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44BA-7F5D-428A-96BB-83CC92F085C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D5DF-724F-42C1-99E4-E1CEF4C3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8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44BA-7F5D-428A-96BB-83CC92F085C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D5DF-724F-42C1-99E4-E1CEF4C3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9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44BA-7F5D-428A-96BB-83CC92F085C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D5DF-724F-42C1-99E4-E1CEF4C3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6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44BA-7F5D-428A-96BB-83CC92F085C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D5DF-724F-42C1-99E4-E1CEF4C3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44BA-7F5D-428A-96BB-83CC92F085C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D5DF-724F-42C1-99E4-E1CEF4C3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44BA-7F5D-428A-96BB-83CC92F085C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D5DF-724F-42C1-99E4-E1CEF4C3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4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44BA-7F5D-428A-96BB-83CC92F085C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D5DF-724F-42C1-99E4-E1CEF4C3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44BA-7F5D-428A-96BB-83CC92F085C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D5DF-724F-42C1-99E4-E1CEF4C3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44BA-7F5D-428A-96BB-83CC92F085C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D5DF-724F-42C1-99E4-E1CEF4C3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44BA-7F5D-428A-96BB-83CC92F085C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D5DF-724F-42C1-99E4-E1CEF4C3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44BA-7F5D-428A-96BB-83CC92F085C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0D5DF-724F-42C1-99E4-E1CEF4C3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6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Multi-Level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Nathaniel MacNell</a:t>
            </a:r>
          </a:p>
          <a:p>
            <a:r>
              <a:rPr lang="en-US" dirty="0" smtClean="0"/>
              <a:t>EPID 799B</a:t>
            </a:r>
          </a:p>
          <a:p>
            <a:r>
              <a:rPr lang="en-US" dirty="0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0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multi-level modeling? Why use it?</a:t>
            </a:r>
          </a:p>
          <a:p>
            <a:r>
              <a:rPr lang="en-US" dirty="0" smtClean="0"/>
              <a:t>What are the types of multi-level models?</a:t>
            </a:r>
          </a:p>
          <a:p>
            <a:r>
              <a:rPr lang="en-US" dirty="0" smtClean="0"/>
              <a:t>How do I put them into R?</a:t>
            </a:r>
          </a:p>
          <a:p>
            <a:r>
              <a:rPr lang="en-US" dirty="0" smtClean="0"/>
              <a:t>Other considerations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6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different classification systems</a:t>
            </a:r>
          </a:p>
          <a:p>
            <a:r>
              <a:rPr lang="en-US" dirty="0" smtClean="0"/>
              <a:t>Some example terms for what we are talking about: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Multilevel models</a:t>
            </a:r>
          </a:p>
          <a:p>
            <a:pPr marL="457200" lvl="1" indent="0">
              <a:buNone/>
            </a:pPr>
            <a:r>
              <a:rPr lang="en-US" dirty="0" err="1" smtClean="0"/>
              <a:t>Heirarchical</a:t>
            </a:r>
            <a:r>
              <a:rPr lang="en-US" dirty="0" smtClean="0"/>
              <a:t> models</a:t>
            </a:r>
          </a:p>
          <a:p>
            <a:pPr marL="457200" lvl="1" indent="0">
              <a:buNone/>
            </a:pPr>
            <a:r>
              <a:rPr lang="en-US" dirty="0" smtClean="0"/>
              <a:t>Fixed, mixed, random effects models</a:t>
            </a:r>
          </a:p>
          <a:p>
            <a:pPr marL="457200" lvl="1" indent="0">
              <a:buNone/>
            </a:pPr>
            <a:r>
              <a:rPr lang="en-US" dirty="0" smtClean="0"/>
              <a:t>Nested models</a:t>
            </a:r>
          </a:p>
          <a:p>
            <a:pPr marL="457200" lvl="1" indent="0">
              <a:buNone/>
            </a:pPr>
            <a:r>
              <a:rPr lang="en-US" dirty="0" smtClean="0"/>
              <a:t>GEE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5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Multi-Level?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Useful when you have </a:t>
            </a:r>
            <a:r>
              <a:rPr lang="en-US" b="1" dirty="0" smtClean="0"/>
              <a:t>clustered</a:t>
            </a:r>
            <a:r>
              <a:rPr lang="en-US" dirty="0" smtClean="0"/>
              <a:t> data:</a:t>
            </a:r>
          </a:p>
          <a:p>
            <a:r>
              <a:rPr lang="en-US" dirty="0" smtClean="0"/>
              <a:t>GLM assumes independent observations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Benefits:</a:t>
            </a:r>
          </a:p>
          <a:p>
            <a:r>
              <a:rPr lang="en-US" dirty="0" smtClean="0"/>
              <a:t>Can be used to control for </a:t>
            </a:r>
            <a:r>
              <a:rPr lang="en-US" i="1" dirty="0" smtClean="0"/>
              <a:t>unmeasured</a:t>
            </a:r>
            <a:r>
              <a:rPr lang="en-US" dirty="0" smtClean="0"/>
              <a:t> confounders or remove nuisance parameters</a:t>
            </a:r>
          </a:p>
          <a:p>
            <a:r>
              <a:rPr lang="en-US" dirty="0" smtClean="0"/>
              <a:t>Can improve precision of estimates</a:t>
            </a:r>
          </a:p>
          <a:p>
            <a:r>
              <a:rPr lang="en-US" dirty="0" smtClean="0"/>
              <a:t>Can estimate effects at multiple scales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1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for multi-level modeling includes:</a:t>
            </a:r>
          </a:p>
          <a:p>
            <a:r>
              <a:rPr lang="en-US" dirty="0" smtClean="0"/>
              <a:t>Individual covariates</a:t>
            </a:r>
          </a:p>
          <a:p>
            <a:r>
              <a:rPr lang="en-US" dirty="0" smtClean="0"/>
              <a:t>Group-level covariates</a:t>
            </a:r>
          </a:p>
          <a:p>
            <a:r>
              <a:rPr lang="en-US" dirty="0" smtClean="0"/>
              <a:t>Group identifiers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Estimating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Handles clustering in the outcome </a:t>
            </a:r>
            <a:r>
              <a:rPr lang="en-US" b="1" dirty="0" smtClean="0"/>
              <a:t>covariance matrix</a:t>
            </a:r>
            <a:r>
              <a:rPr lang="en-US" dirty="0" smtClean="0"/>
              <a:t>. (No confounding control; more popular in biostatistics than as an epidemiology method)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32" y="3321826"/>
            <a:ext cx="1409700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666" y="3264676"/>
            <a:ext cx="1390650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869" y="4966844"/>
            <a:ext cx="1647825" cy="1190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578" y="4985895"/>
            <a:ext cx="20288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vs. Fixed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Imagine that each cluster (person) has their own individual intercept (instead of an overall intercept). We could model this intercept in two ways:</a:t>
            </a:r>
          </a:p>
          <a:p>
            <a:pPr marL="514350" indent="-514350">
              <a:buAutoNum type="arabicPeriod"/>
            </a:pPr>
            <a:r>
              <a:rPr lang="en-US" dirty="0" smtClean="0"/>
              <a:t>Consider it like another “error” term, but at the level of the cluster (each observation has two intercepts that are added together). </a:t>
            </a:r>
            <a:r>
              <a:rPr lang="en-US" b="1" dirty="0" smtClean="0"/>
              <a:t>[RANDOM]</a:t>
            </a:r>
          </a:p>
          <a:p>
            <a:pPr marL="514350" indent="-514350">
              <a:buAutoNum type="arabicPeriod"/>
            </a:pPr>
            <a:r>
              <a:rPr lang="en-US" dirty="0" smtClean="0"/>
              <a:t>Consider it like another parameter of the model to estimate (make a categorical variable ID variable). </a:t>
            </a:r>
            <a:r>
              <a:rPr lang="en-US" b="1" dirty="0" smtClean="0"/>
              <a:t>[FIXED]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1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random and fixed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oefficients</a:t>
            </a:r>
            <a:r>
              <a:rPr lang="en-US" dirty="0" smtClean="0"/>
              <a:t> can have fixed and random effects too! This bring us to the idea of mixed models:</a:t>
            </a:r>
          </a:p>
          <a:p>
            <a:pPr marL="514350" indent="-514350">
              <a:buAutoNum type="arabicPeriod"/>
            </a:pPr>
            <a:r>
              <a:rPr lang="en-US" dirty="0" smtClean="0"/>
              <a:t>Add an “</a:t>
            </a:r>
            <a:r>
              <a:rPr lang="en-US" dirty="0"/>
              <a:t>error” </a:t>
            </a:r>
            <a:r>
              <a:rPr lang="en-US" dirty="0" smtClean="0"/>
              <a:t>term to individual-level beta coefficient</a:t>
            </a:r>
            <a:r>
              <a:rPr lang="en-US" dirty="0"/>
              <a:t> </a:t>
            </a:r>
            <a:r>
              <a:rPr lang="en-US" dirty="0" smtClean="0"/>
              <a:t>(allowing the effect to differ between groups around some mean effect). </a:t>
            </a:r>
            <a:r>
              <a:rPr lang="en-US" b="1" dirty="0" smtClean="0"/>
              <a:t>[RANDOM]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dirty="0" smtClean="0"/>
              <a:t>Estimate beta coefficients separately for each group (i.e. add an interaction term between individual-level beta and group ID). </a:t>
            </a:r>
            <a:r>
              <a:rPr lang="en-US" b="1" dirty="0" smtClean="0"/>
              <a:t>[FIXED]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098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306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Multi-Level Modeling</vt:lpstr>
      <vt:lpstr>Overview</vt:lpstr>
      <vt:lpstr>A Note on Terminology</vt:lpstr>
      <vt:lpstr>Why Multi-Level?</vt:lpstr>
      <vt:lpstr>Multi-level Data</vt:lpstr>
      <vt:lpstr>Generalized Estimating Equations</vt:lpstr>
      <vt:lpstr>Random vs. Fixed Effects</vt:lpstr>
      <vt:lpstr>Mixing random and fixed effects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Modeling</dc:title>
  <dc:creator>Nathaniel MacNell</dc:creator>
  <cp:lastModifiedBy>Nathaniel MacNell</cp:lastModifiedBy>
  <cp:revision>13</cp:revision>
  <dcterms:created xsi:type="dcterms:W3CDTF">2016-10-25T19:36:30Z</dcterms:created>
  <dcterms:modified xsi:type="dcterms:W3CDTF">2016-10-26T14:00:46Z</dcterms:modified>
</cp:coreProperties>
</file>