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31" r:id="rId3"/>
    <p:sldId id="341" r:id="rId4"/>
    <p:sldId id="342" r:id="rId5"/>
    <p:sldId id="343" r:id="rId6"/>
    <p:sldId id="344" r:id="rId7"/>
    <p:sldId id="345" r:id="rId8"/>
    <p:sldId id="354" r:id="rId9"/>
    <p:sldId id="355" r:id="rId10"/>
    <p:sldId id="347" r:id="rId11"/>
    <p:sldId id="348" r:id="rId12"/>
    <p:sldId id="349" r:id="rId13"/>
    <p:sldId id="351" r:id="rId14"/>
    <p:sldId id="352" r:id="rId15"/>
    <p:sldId id="356" r:id="rId16"/>
    <p:sldId id="350" r:id="rId17"/>
    <p:sldId id="35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2C1"/>
    <a:srgbClr val="F2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19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307F-ADA1-49EA-981A-455836E37FC3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C84C-24B9-401A-9E32-B532816E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going to be less “how to” and more “this can be done.”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</a:t>
            </a:r>
            <a:r>
              <a:rPr lang="en-US" baseline="0" dirty="0"/>
              <a:t> there are some ways to automate Arc and QGIS, but it’s tougher. Nice thing about R is you can weave the recoding and vis all together. Still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F544-DD6F-49B1-A043-42DE86BA4C89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9B6D-4160-4E02-BB14-37D4F4118581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CF4-A2C6-4C1F-B1C0-3E6D422BD8EE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F40-494B-4D5D-9B0F-F9759DA44C68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A0E3-6B6F-4CE4-9A3E-0777FFCDCA2E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776-43AF-4B25-AC97-6C51BC0F8FF0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FFC-BA8C-4468-9066-E053D9D54EE8}" type="datetime1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CE82-EE8B-40A9-88EA-3ACAFBDA2A7E}" type="datetime1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7383-2016-4FE6-A92B-214E737CD85F}" type="datetime1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54C-348D-48C2-AE6C-092E9DA23B20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846-6C31-4DEE-A47B-9164C5A9CD12}" type="datetime1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933D-0DDD-49FA-B33D-C89B6B88304C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+mn-lt"/>
              </a:rPr>
              <a:t>L21 GIS</a:t>
            </a:r>
            <a:br>
              <a:rPr lang="en-US" sz="4400" b="1" dirty="0">
                <a:solidFill>
                  <a:srgbClr val="0070C0"/>
                </a:solidFill>
                <a:latin typeface="+mn-lt"/>
              </a:rPr>
            </a:br>
            <a:endParaRPr lang="en-US" sz="4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77" y="3602038"/>
            <a:ext cx="8082117" cy="288725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EPID 799B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Mike Dolan Fliss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Fall 2016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11.06.2016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If you’re reading this and want to follow along today…</a:t>
            </a:r>
          </a:p>
          <a:p>
            <a:pPr algn="l"/>
            <a:r>
              <a:rPr lang="en-US" dirty="0"/>
              <a:t>(1) Install QGIS.</a:t>
            </a:r>
            <a:br>
              <a:rPr lang="en-US" dirty="0"/>
            </a:br>
            <a:r>
              <a:rPr lang="en-US" dirty="0"/>
              <a:t>(2) Install the following R packages if you don’t have them</a:t>
            </a:r>
            <a:br>
              <a:rPr lang="en-US" dirty="0"/>
            </a:br>
            <a:r>
              <a:rPr lang="en-US" dirty="0"/>
              <a:t>: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maptools</a:t>
            </a:r>
            <a:r>
              <a:rPr lang="en-US" dirty="0"/>
              <a:t>, </a:t>
            </a:r>
            <a:r>
              <a:rPr lang="en-US" dirty="0" err="1"/>
              <a:t>rgeos</a:t>
            </a:r>
            <a:r>
              <a:rPr lang="en-US" dirty="0"/>
              <a:t>, </a:t>
            </a:r>
            <a:r>
              <a:rPr lang="en-US" dirty="0" err="1"/>
              <a:t>ggthemes</a:t>
            </a:r>
            <a:r>
              <a:rPr lang="en-US" dirty="0"/>
              <a:t>, broom, </a:t>
            </a:r>
            <a:r>
              <a:rPr lang="en-US" dirty="0" err="1"/>
              <a:t>rgdal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6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“Crime”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think through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38" y="1795666"/>
            <a:ext cx="5809524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NC 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Let’s think through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107"/>
            <a:ext cx="9144000" cy="3199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" y="4090219"/>
            <a:ext cx="2674128" cy="26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CAFOs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think </a:t>
            </a:r>
          </a:p>
          <a:p>
            <a:pPr marL="0" indent="0">
              <a:buNone/>
            </a:pPr>
            <a:r>
              <a:rPr lang="en-US" dirty="0"/>
              <a:t>through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61" y="-29701"/>
            <a:ext cx="6115839" cy="63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rate </a:t>
            </a:r>
            <a:r>
              <a:rPr lang="en-US" dirty="0" err="1"/>
              <a:t>rasters</a:t>
            </a:r>
            <a:r>
              <a:rPr lang="en-US" dirty="0"/>
              <a:t> (surfaces)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7" y="1825625"/>
            <a:ext cx="8426245" cy="41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6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</a:t>
            </a:r>
            <a:br>
              <a:rPr lang="en-US" dirty="0"/>
            </a:br>
            <a:r>
              <a:rPr lang="en-US" dirty="0"/>
              <a:t>Mapping </a:t>
            </a:r>
            <a:br>
              <a:rPr lang="en-US" dirty="0"/>
            </a:br>
            <a:r>
              <a:rPr lang="en-US" dirty="0"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0" y="0"/>
            <a:ext cx="5009330" cy="5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Spatially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you?</a:t>
            </a:r>
          </a:p>
          <a:p>
            <a:pPr lvl="1"/>
            <a:r>
              <a:rPr lang="en-US" dirty="0"/>
              <a:t>Quick small groups work – 5 minutes. Report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  <a:p>
            <a:r>
              <a:rPr lang="en-US" dirty="0"/>
              <a:t>Alternative geometries: Maps are not always best.</a:t>
            </a:r>
          </a:p>
          <a:p>
            <a:pPr lvl="1"/>
            <a:r>
              <a:rPr lang="en-US" dirty="0"/>
              <a:t>Cartograms</a:t>
            </a:r>
          </a:p>
          <a:p>
            <a:pPr lvl="1"/>
            <a:r>
              <a:rPr lang="en-US" dirty="0"/>
              <a:t>Pop bins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Geospatial Information Systems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 (free!)</a:t>
            </a:r>
          </a:p>
          <a:p>
            <a:pPr lvl="1"/>
            <a:r>
              <a:rPr lang="en-US" dirty="0"/>
              <a:t>R (free!)</a:t>
            </a:r>
          </a:p>
          <a:p>
            <a:r>
              <a:rPr lang="en-US" dirty="0"/>
              <a:t>Some generic language</a:t>
            </a:r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CAFOs</a:t>
            </a:r>
          </a:p>
          <a:p>
            <a:pPr lvl="1"/>
            <a:r>
              <a:rPr lang="en-US" dirty="0"/>
              <a:t>Crime </a:t>
            </a:r>
            <a:r>
              <a:rPr lang="en-US" dirty="0" err="1"/>
              <a:t>rasters</a:t>
            </a:r>
            <a:endParaRPr lang="en-US" dirty="0"/>
          </a:p>
          <a:p>
            <a:pPr lvl="1"/>
            <a:r>
              <a:rPr lang="en-US" dirty="0"/>
              <a:t>Zip/counties</a:t>
            </a:r>
          </a:p>
          <a:p>
            <a:pPr lvl="1"/>
            <a:r>
              <a:rPr lang="en-US" dirty="0"/>
              <a:t>births!</a:t>
            </a:r>
          </a:p>
          <a:p>
            <a:r>
              <a:rPr lang="en-US" dirty="0"/>
              <a:t>Last notes: </a:t>
            </a:r>
          </a:p>
          <a:p>
            <a:pPr lvl="1"/>
            <a:r>
              <a:rPr lang="en-US" dirty="0"/>
              <a:t>Geocoding, APIs,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Makes working with spatial objects easier</a:t>
            </a:r>
          </a:p>
          <a:p>
            <a:pPr lvl="1"/>
            <a:r>
              <a:rPr lang="en-US" dirty="0"/>
              <a:t>Polygons, lines, points, raster surfaces</a:t>
            </a:r>
          </a:p>
          <a:p>
            <a:r>
              <a:rPr lang="en-US" dirty="0"/>
              <a:t>Makes spatial math easier</a:t>
            </a:r>
          </a:p>
          <a:p>
            <a:pPr lvl="1"/>
            <a:r>
              <a:rPr lang="en-US" dirty="0"/>
              <a:t>Spatial relational operations, like join, intersect, etc.</a:t>
            </a:r>
          </a:p>
          <a:p>
            <a:pPr lvl="1"/>
            <a:r>
              <a:rPr lang="en-US" dirty="0"/>
              <a:t>Spatial over!</a:t>
            </a:r>
          </a:p>
          <a:p>
            <a:pPr lvl="1"/>
            <a:r>
              <a:rPr lang="en-US" dirty="0"/>
              <a:t>Spatial regression (lag vs. error)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Epidemiology Relevance: Person, </a:t>
            </a:r>
            <a:r>
              <a:rPr lang="en-US" b="1" dirty="0"/>
              <a:t>Place</a:t>
            </a:r>
            <a:r>
              <a:rPr lang="en-US" dirty="0"/>
              <a:t>, Time</a:t>
            </a:r>
          </a:p>
          <a:p>
            <a:pPr lvl="1"/>
            <a:r>
              <a:rPr lang="en-US" dirty="0"/>
              <a:t>Are there epi questions </a:t>
            </a:r>
            <a:r>
              <a:rPr lang="en-US" b="1" dirty="0"/>
              <a:t>not </a:t>
            </a:r>
            <a:r>
              <a:rPr lang="en-US" dirty="0"/>
              <a:t>related to space?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Polygons</a:t>
            </a:r>
          </a:p>
          <a:p>
            <a:pPr lvl="1"/>
            <a:r>
              <a:rPr lang="en-US" dirty="0"/>
              <a:t>Administrative boundaries</a:t>
            </a:r>
          </a:p>
          <a:p>
            <a:pPr lvl="1"/>
            <a:r>
              <a:rPr lang="en-US" dirty="0"/>
              <a:t>Activity spaces</a:t>
            </a:r>
          </a:p>
          <a:p>
            <a:pPr lvl="1"/>
            <a:r>
              <a:rPr lang="en-US" dirty="0"/>
              <a:t>Buffers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Points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Point sources of exposure</a:t>
            </a:r>
          </a:p>
          <a:p>
            <a:pPr lvl="1"/>
            <a:r>
              <a:rPr lang="en-US" dirty="0"/>
              <a:t>Incidents (e.g. injuries, )</a:t>
            </a:r>
          </a:p>
          <a:p>
            <a:pPr lvl="1"/>
            <a:r>
              <a:rPr lang="en-US" dirty="0"/>
              <a:t>Objects (e.g. wells, etc.)</a:t>
            </a:r>
          </a:p>
          <a:p>
            <a:pPr lvl="1"/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8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Lines</a:t>
            </a:r>
          </a:p>
          <a:p>
            <a:pPr lvl="1"/>
            <a:r>
              <a:rPr lang="en-US" dirty="0"/>
              <a:t>Travel networks</a:t>
            </a:r>
          </a:p>
          <a:p>
            <a:pPr lvl="1"/>
            <a:r>
              <a:rPr lang="en-US" dirty="0"/>
              <a:t>Networks / proximities (contagion related)</a:t>
            </a:r>
          </a:p>
          <a:p>
            <a:pPr lvl="1"/>
            <a:r>
              <a:rPr lang="en-US" dirty="0"/>
              <a:t>Raw (crow) or travel distances </a:t>
            </a:r>
          </a:p>
          <a:p>
            <a:pPr lvl="1"/>
            <a:endParaRPr lang="en-US" dirty="0"/>
          </a:p>
          <a:p>
            <a:r>
              <a:rPr lang="en-US" dirty="0" err="1"/>
              <a:t>Rasters</a:t>
            </a:r>
            <a:endParaRPr lang="en-US" dirty="0"/>
          </a:p>
          <a:p>
            <a:pPr lvl="1"/>
            <a:r>
              <a:rPr lang="en-US" dirty="0"/>
              <a:t>Continuous exposures (e.g. environmental)</a:t>
            </a:r>
          </a:p>
          <a:p>
            <a:pPr lvl="1"/>
            <a:r>
              <a:rPr lang="en-US" dirty="0"/>
              <a:t>Continuous populations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GIS: ArcGIS v. QGIS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ArcGIS</a:t>
            </a:r>
          </a:p>
          <a:p>
            <a:pPr lvl="1"/>
            <a:r>
              <a:rPr lang="en-US" dirty="0"/>
              <a:t>you’ve got it for now! $$$</a:t>
            </a:r>
          </a:p>
          <a:p>
            <a:pPr lvl="1"/>
            <a:r>
              <a:rPr lang="en-US" dirty="0"/>
              <a:t>The SAS of the GIS world.</a:t>
            </a:r>
          </a:p>
          <a:p>
            <a:r>
              <a:rPr lang="en-US" dirty="0"/>
              <a:t>QGIS</a:t>
            </a:r>
          </a:p>
          <a:p>
            <a:pPr lvl="1"/>
            <a:r>
              <a:rPr lang="en-US" dirty="0"/>
              <a:t>Free forever</a:t>
            </a:r>
          </a:p>
          <a:p>
            <a:pPr lvl="1"/>
            <a:r>
              <a:rPr lang="en-US" dirty="0"/>
              <a:t>The R of the GIS world</a:t>
            </a:r>
          </a:p>
          <a:p>
            <a:pPr lvl="1"/>
            <a:r>
              <a:rPr lang="en-US" dirty="0"/>
              <a:t>Download it now!</a:t>
            </a:r>
          </a:p>
          <a:p>
            <a:pPr lvl="1"/>
            <a:endParaRPr lang="en-US" dirty="0"/>
          </a:p>
          <a:p>
            <a:r>
              <a:rPr lang="en-US" dirty="0"/>
              <a:t>Benefits: WYSIWYG (“</a:t>
            </a:r>
            <a:r>
              <a:rPr lang="en-US" dirty="0" err="1"/>
              <a:t>Wizzy</a:t>
            </a:r>
            <a:r>
              <a:rPr lang="en-US" dirty="0"/>
              <a:t>-wig”)</a:t>
            </a:r>
          </a:p>
          <a:p>
            <a:r>
              <a:rPr lang="en-US" dirty="0"/>
              <a:t>Downsides: You have to see/do it (by “hand”).*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for a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WYSIWYG</a:t>
            </a:r>
          </a:p>
          <a:p>
            <a:pPr lvl="1"/>
            <a:r>
              <a:rPr lang="en-US" dirty="0"/>
              <a:t>Takes more start-up learning</a:t>
            </a:r>
          </a:p>
          <a:p>
            <a:pPr lvl="1"/>
            <a:r>
              <a:rPr lang="en-US" dirty="0"/>
              <a:t>Probably still will make production graphs in a GIS (or </a:t>
            </a:r>
            <a:r>
              <a:rPr lang="en-US" dirty="0" err="1"/>
              <a:t>inkscape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Not WYSIWYG!</a:t>
            </a:r>
          </a:p>
          <a:p>
            <a:pPr lvl="1"/>
            <a:r>
              <a:rPr lang="en-US" dirty="0"/>
              <a:t>Quick plots can be Great.</a:t>
            </a:r>
          </a:p>
          <a:p>
            <a:pPr lvl="1"/>
            <a:r>
              <a:rPr lang="en-US" dirty="0"/>
              <a:t>Integrate coding, analysis, graphs and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a GIS: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for the objects and some viz.</a:t>
            </a:r>
          </a:p>
          <a:p>
            <a:r>
              <a:rPr lang="en-US" dirty="0" err="1"/>
              <a:t>maptools</a:t>
            </a:r>
            <a:r>
              <a:rPr lang="en-US" dirty="0"/>
              <a:t>:</a:t>
            </a:r>
          </a:p>
          <a:p>
            <a:r>
              <a:rPr lang="en-US" dirty="0"/>
              <a:t>broom: for tidy().</a:t>
            </a:r>
          </a:p>
          <a:p>
            <a:r>
              <a:rPr lang="en-US" dirty="0"/>
              <a:t>ggplot2: for viz!</a:t>
            </a:r>
          </a:p>
          <a:p>
            <a:r>
              <a:rPr lang="en-US" dirty="0"/>
              <a:t>raster: for </a:t>
            </a:r>
            <a:r>
              <a:rPr lang="en-US" dirty="0" err="1"/>
              <a:t>rasters</a:t>
            </a:r>
            <a:r>
              <a:rPr lang="en-US" dirty="0"/>
              <a:t> (good guess)</a:t>
            </a:r>
          </a:p>
          <a:p>
            <a:r>
              <a:rPr lang="en-US" dirty="0"/>
              <a:t>…and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a GIS: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Spatial objects are just aggregations of other objects we know. But now they are truly </a:t>
            </a:r>
            <a:r>
              <a:rPr lang="en-US" b="1" dirty="0"/>
              <a:t>objects </a:t>
            </a:r>
            <a:r>
              <a:rPr lang="en-US" dirty="0"/>
              <a:t>with “slots.” Use @ to reference a slot.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spdf</a:t>
            </a:r>
            <a:r>
              <a:rPr lang="en-US" dirty="0"/>
              <a:t> = </a:t>
            </a:r>
            <a:r>
              <a:rPr lang="en-US" dirty="0" err="1"/>
              <a:t>SpatialPolygonDataFrame</a:t>
            </a:r>
            <a:r>
              <a:rPr lang="en-US" dirty="0"/>
              <a:t> object</a:t>
            </a:r>
          </a:p>
          <a:p>
            <a:pPr marL="0" indent="0">
              <a:buNone/>
            </a:pPr>
            <a:r>
              <a:rPr lang="en-US" dirty="0" err="1"/>
              <a:t>spdf@data</a:t>
            </a:r>
            <a:r>
              <a:rPr lang="en-US" dirty="0"/>
              <a:t> is the </a:t>
            </a:r>
            <a:r>
              <a:rPr lang="en-US" dirty="0" err="1"/>
              <a:t>dataframe</a:t>
            </a:r>
            <a:r>
              <a:rPr lang="en-US" dirty="0"/>
              <a:t>, linked to the shapes. So you can do stuff like </a:t>
            </a:r>
            <a:r>
              <a:rPr lang="en-US" dirty="0" err="1"/>
              <a:t>spdf@data$column_name</a:t>
            </a:r>
            <a:r>
              <a:rPr lang="en-US" dirty="0"/>
              <a:t>. Or, for short, </a:t>
            </a:r>
            <a:r>
              <a:rPr lang="en-US" dirty="0" err="1"/>
              <a:t>spdf$column_name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Let’s take a look in 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8505</TotalTime>
  <Words>530</Words>
  <Application>Microsoft Office PowerPoint</Application>
  <PresentationFormat>On-screen Show (4:3)</PresentationFormat>
  <Paragraphs>163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L21 GIS </vt:lpstr>
      <vt:lpstr>GIS</vt:lpstr>
      <vt:lpstr>What is a GIS?</vt:lpstr>
      <vt:lpstr>What is a GIS?</vt:lpstr>
      <vt:lpstr>What is a GIS?</vt:lpstr>
      <vt:lpstr>Traditional GIS: ArcGIS v. QGIS </vt:lpstr>
      <vt:lpstr>Why R for a GIS?</vt:lpstr>
      <vt:lpstr>R for a GIS: Packages</vt:lpstr>
      <vt:lpstr>R for a GIS: Objects</vt:lpstr>
      <vt:lpstr>Examples: “Crime” rasters</vt:lpstr>
      <vt:lpstr>Examples: NC DETECT</vt:lpstr>
      <vt:lpstr>Examples: CAFOs</vt:lpstr>
      <vt:lpstr>Examples: rate rasters (surfaces)</vt:lpstr>
      <vt:lpstr>Examples:  Mapping  moves</vt:lpstr>
      <vt:lpstr>Thinking Spatially</vt:lpstr>
      <vt:lpstr>Random Notes</vt:lpstr>
      <vt:lpstr>Questions?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L25</dc:title>
  <dc:creator>Li, Xiaojuan</dc:creator>
  <cp:lastModifiedBy>Mike D Fliss</cp:lastModifiedBy>
  <cp:revision>310</cp:revision>
  <dcterms:created xsi:type="dcterms:W3CDTF">2015-11-12T23:40:31Z</dcterms:created>
  <dcterms:modified xsi:type="dcterms:W3CDTF">2016-11-07T02:35:54Z</dcterms:modified>
</cp:coreProperties>
</file>