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5"/>
  </p:notesMasterIdLst>
  <p:handoutMasterIdLst>
    <p:handoutMasterId r:id="rId36"/>
  </p:handoutMasterIdLst>
  <p:sldIdLst>
    <p:sldId id="537" r:id="rId2"/>
    <p:sldId id="539" r:id="rId3"/>
    <p:sldId id="540" r:id="rId4"/>
    <p:sldId id="541" r:id="rId5"/>
    <p:sldId id="542" r:id="rId6"/>
    <p:sldId id="543" r:id="rId7"/>
    <p:sldId id="544" r:id="rId8"/>
    <p:sldId id="545" r:id="rId9"/>
    <p:sldId id="546" r:id="rId10"/>
    <p:sldId id="547" r:id="rId11"/>
    <p:sldId id="548" r:id="rId12"/>
    <p:sldId id="549" r:id="rId13"/>
    <p:sldId id="550" r:id="rId14"/>
    <p:sldId id="551" r:id="rId15"/>
    <p:sldId id="552" r:id="rId16"/>
    <p:sldId id="553" r:id="rId17"/>
    <p:sldId id="554" r:id="rId18"/>
    <p:sldId id="555" r:id="rId19"/>
    <p:sldId id="556" r:id="rId20"/>
    <p:sldId id="557" r:id="rId21"/>
    <p:sldId id="558" r:id="rId22"/>
    <p:sldId id="559" r:id="rId23"/>
    <p:sldId id="560" r:id="rId24"/>
    <p:sldId id="561" r:id="rId25"/>
    <p:sldId id="562" r:id="rId26"/>
    <p:sldId id="563" r:id="rId27"/>
    <p:sldId id="564" r:id="rId28"/>
    <p:sldId id="565" r:id="rId29"/>
    <p:sldId id="566" r:id="rId30"/>
    <p:sldId id="567" r:id="rId31"/>
    <p:sldId id="568" r:id="rId32"/>
    <p:sldId id="569" r:id="rId33"/>
    <p:sldId id="570" r:id="rId34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3333CC"/>
    <a:srgbClr val="FF6600"/>
    <a:srgbClr val="D60093"/>
    <a:srgbClr val="FF9900"/>
    <a:srgbClr val="FFFF00"/>
    <a:srgbClr val="FF9966"/>
    <a:srgbClr val="603A2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529" autoAdjust="0"/>
  </p:normalViewPr>
  <p:slideViewPr>
    <p:cSldViewPr snapToObjects="1">
      <p:cViewPr>
        <p:scale>
          <a:sx n="75" d="100"/>
          <a:sy n="75" d="100"/>
        </p:scale>
        <p:origin x="-1014" y="-120"/>
      </p:cViewPr>
      <p:guideLst>
        <p:guide orient="horz" pos="720"/>
        <p:guide pos="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6" charset="0"/>
              </a:defRPr>
            </a:lvl1pPr>
          </a:lstStyle>
          <a:p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-16" charset="0"/>
              </a:defRPr>
            </a:lvl1pPr>
          </a:lstStyle>
          <a:p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6" charset="0"/>
              </a:defRPr>
            </a:lvl1pPr>
          </a:lstStyle>
          <a:p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-16" charset="0"/>
              </a:defRPr>
            </a:lvl1pPr>
          </a:lstStyle>
          <a:p>
            <a:fld id="{6F46F8E5-FD49-4C43-B8E9-AC70D514BF74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671484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6" charset="0"/>
              </a:defRPr>
            </a:lvl1pPr>
          </a:lstStyle>
          <a:p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-16" charset="0"/>
              </a:defRPr>
            </a:lvl1pPr>
          </a:lstStyle>
          <a:p>
            <a:endParaRPr lang="en-CA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6" charset="0"/>
              </a:defRPr>
            </a:lvl1pPr>
          </a:lstStyle>
          <a:p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-16" charset="0"/>
              </a:defRPr>
            </a:lvl1pPr>
          </a:lstStyle>
          <a:p>
            <a:fld id="{7DE2E57E-9CD5-4333-BC6C-D8C25DF00876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50271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252AB5F-9F5A-485F-955C-A2984CB7A02E}" type="slidenum">
              <a:rPr lang="en-CA" smtClean="0"/>
              <a:pPr eaLnBrk="1" hangingPunct="1"/>
              <a:t>3</a:t>
            </a:fld>
            <a:endParaRPr lang="en-CA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E823588-7BD9-4588-BBDD-1E3E41BCC195}" type="slidenum">
              <a:rPr lang="en-CA" smtClean="0"/>
              <a:pPr eaLnBrk="1" hangingPunct="1"/>
              <a:t>21</a:t>
            </a:fld>
            <a:endParaRPr lang="en-CA" smtClean="0"/>
          </a:p>
        </p:txBody>
      </p:sp>
      <p:sp>
        <p:nvSpPr>
          <p:cNvPr id="645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9B4EB62-9961-4155-861D-F6974021150B}" type="slidenum">
              <a:rPr lang="en-CA" smtClean="0"/>
              <a:pPr eaLnBrk="1" hangingPunct="1"/>
              <a:t>24</a:t>
            </a:fld>
            <a:endParaRPr lang="en-CA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F337217-A957-4569-8EEA-1D04733CFA7C}" type="slidenum">
              <a:rPr lang="en-CA" smtClean="0"/>
              <a:pPr eaLnBrk="1" hangingPunct="1"/>
              <a:t>25</a:t>
            </a:fld>
            <a:endParaRPr lang="en-CA" smtClean="0"/>
          </a:p>
        </p:txBody>
      </p:sp>
      <p:sp>
        <p:nvSpPr>
          <p:cNvPr id="665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080293A-F3CD-4BC4-906D-4D83098F6287}" type="slidenum">
              <a:rPr lang="en-CA" smtClean="0"/>
              <a:pPr eaLnBrk="1" hangingPunct="1"/>
              <a:t>28</a:t>
            </a:fld>
            <a:endParaRPr lang="en-CA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E4BD119-4A4F-47AF-9C9C-6E0C3A129E4E}" type="slidenum">
              <a:rPr lang="en-CA" smtClean="0"/>
              <a:pPr eaLnBrk="1" hangingPunct="1"/>
              <a:t>30</a:t>
            </a:fld>
            <a:endParaRPr lang="en-CA" smtClean="0"/>
          </a:p>
        </p:txBody>
      </p:sp>
      <p:sp>
        <p:nvSpPr>
          <p:cNvPr id="686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C61EF74-0F70-4E41-94DF-C86252571F38}" type="slidenum">
              <a:rPr lang="en-CA" smtClean="0"/>
              <a:pPr eaLnBrk="1" hangingPunct="1"/>
              <a:t>4</a:t>
            </a:fld>
            <a:endParaRPr lang="en-CA" smtClean="0"/>
          </a:p>
        </p:txBody>
      </p:sp>
      <p:sp>
        <p:nvSpPr>
          <p:cNvPr id="563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064D708-AA0D-4823-8F19-8FC973C4B8D1}" type="slidenum">
              <a:rPr lang="en-CA" smtClean="0"/>
              <a:pPr eaLnBrk="1" hangingPunct="1"/>
              <a:t>5</a:t>
            </a:fld>
            <a:endParaRPr lang="en-CA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6A7DDD-E27A-4B8C-A2DD-733F2F66454D}" type="slidenum">
              <a:rPr lang="en-CA" smtClean="0"/>
              <a:pPr eaLnBrk="1" hangingPunct="1"/>
              <a:t>7</a:t>
            </a:fld>
            <a:endParaRPr lang="en-CA" smtClean="0"/>
          </a:p>
        </p:txBody>
      </p:sp>
      <p:sp>
        <p:nvSpPr>
          <p:cNvPr id="583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3E9D039-3D3C-4EA3-BE34-7A5DB9675BD2}" type="slidenum">
              <a:rPr lang="en-CA" smtClean="0"/>
              <a:pPr eaLnBrk="1" hangingPunct="1"/>
              <a:t>8</a:t>
            </a:fld>
            <a:endParaRPr lang="en-CA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0449996-3E07-4665-85F0-A2912D48BD6D}" type="slidenum">
              <a:rPr lang="en-CA" smtClean="0"/>
              <a:pPr eaLnBrk="1" hangingPunct="1"/>
              <a:t>9</a:t>
            </a:fld>
            <a:endParaRPr lang="en-CA" smtClean="0"/>
          </a:p>
        </p:txBody>
      </p:sp>
      <p:sp>
        <p:nvSpPr>
          <p:cNvPr id="604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24BAE01-FB34-4C93-8467-733464476BE9}" type="slidenum">
              <a:rPr lang="en-CA" smtClean="0"/>
              <a:pPr eaLnBrk="1" hangingPunct="1"/>
              <a:t>11</a:t>
            </a:fld>
            <a:endParaRPr lang="en-CA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3425038-EDAD-4FE7-BEED-A6C391C67853}" type="slidenum">
              <a:rPr lang="en-CA" smtClean="0"/>
              <a:pPr eaLnBrk="1" hangingPunct="1"/>
              <a:t>15</a:t>
            </a:fld>
            <a:endParaRPr lang="en-CA" smtClean="0"/>
          </a:p>
        </p:txBody>
      </p:sp>
      <p:sp>
        <p:nvSpPr>
          <p:cNvPr id="624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60B34E8-A18B-4D50-9E30-0E3720B5E16B}" type="slidenum">
              <a:rPr lang="en-CA" smtClean="0"/>
              <a:pPr eaLnBrk="1" hangingPunct="1"/>
              <a:t>20</a:t>
            </a:fld>
            <a:endParaRPr lang="en-CA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8729-13C4-43B5-82FA-9CD037DB3F9D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1320CE1A-6948-4DD7-B4C5-016C069443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160061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8729-13C4-43B5-82FA-9CD037DB3F9D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569188BF-876B-4EBF-B3A5-E60437459D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909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8729-13C4-43B5-82FA-9CD037DB3F9D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AD460AB6-E3C4-4AB6-83AE-9150E9BDA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3615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162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B262AE6F-FF70-43FB-82D7-8FDF62E4E9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089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162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0DDAF028-9685-4A13-B1FA-A360D8CC2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505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8729-13C4-43B5-82FA-9CD037DB3F9D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4407AA57-7A7F-4488-B3BE-9A05E9CEE6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275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8729-13C4-43B5-82FA-9CD037DB3F9D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7B7FC232-37C8-44F9-BCED-B0F9119AFA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22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8729-13C4-43B5-82FA-9CD037DB3F9D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23A87F56-55A3-4F45-9AE7-66DC2E2ED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623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8729-13C4-43B5-82FA-9CD037DB3F9D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8DFDDC3F-6B25-4E9F-B335-C5B8DE56C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924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8729-13C4-43B5-82FA-9CD037DB3F9D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A4BD92F7-DD25-48AB-9775-ED5EE98C72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217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8729-13C4-43B5-82FA-9CD037DB3F9D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77AF1FF0-8509-4943-9F8D-120374448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28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8729-13C4-43B5-82FA-9CD037DB3F9D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7C54D191-79C0-4FD0-A6DE-2088CEE43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992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8729-13C4-43B5-82FA-9CD037DB3F9D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2E86839A-88FE-4E9D-B072-6D6C76C27B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43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D8729-13C4-43B5-82FA-9CD037DB3F9D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6-</a:t>
            </a:r>
            <a:fld id="{1320CE1A-6948-4DD7-B4C5-016C069443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473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5">
                    <a:lumMod val="75000"/>
                  </a:schemeClr>
                </a:solidFill>
              </a:rPr>
              <a:t>TEXT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Files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COMSC 110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669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12.2</a:t>
            </a: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File Output Formatting</a:t>
            </a:r>
          </a:p>
        </p:txBody>
      </p:sp>
    </p:spTree>
    <p:extLst>
      <p:ext uri="{BB962C8B-B14F-4D97-AF65-F5344CB8AC3E}">
        <p14:creationId xmlns:p14="http://schemas.microsoft.com/office/powerpoint/2010/main" xmlns="" val="16115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Output Formatting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294688" cy="4572000"/>
          </a:xfrm>
        </p:spPr>
        <p:txBody>
          <a:bodyPr/>
          <a:lstStyle/>
          <a:p>
            <a:r>
              <a:rPr lang="en-US" dirty="0" smtClean="0"/>
              <a:t>Use the same techniques with file stream objects as with </a:t>
            </a:r>
            <a:r>
              <a:rPr lang="en-US" dirty="0" err="1" smtClean="0">
                <a:latin typeface="Courier New" pitchFamily="112" charset="0"/>
              </a:rPr>
              <a:t>cout</a:t>
            </a:r>
            <a:r>
              <a:rPr lang="en-US" dirty="0" smtClean="0"/>
              <a:t> &lt;&lt; 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112" charset="0"/>
              </a:rPr>
              <a:t>showpoint</a:t>
            </a:r>
            <a:r>
              <a:rPr lang="en-US" dirty="0" smtClean="0">
                <a:latin typeface="Courier New" pitchFamily="112" charset="0"/>
              </a:rPr>
              <a:t>, </a:t>
            </a:r>
            <a:r>
              <a:rPr lang="en-US" dirty="0" err="1" smtClean="0">
                <a:latin typeface="Courier New" pitchFamily="112" charset="0"/>
              </a:rPr>
              <a:t>setw</a:t>
            </a:r>
            <a:r>
              <a:rPr lang="en-US" dirty="0" smtClean="0">
                <a:latin typeface="Courier New" pitchFamily="112" charset="0"/>
              </a:rPr>
              <a:t>(x),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112" charset="0"/>
              </a:rPr>
              <a:t>set</a:t>
            </a:r>
            <a:r>
              <a:rPr lang="en-US" dirty="0" err="1" smtClean="0">
                <a:latin typeface="Courier New" pitchFamily="112" charset="0"/>
              </a:rPr>
              <a:t>precision</a:t>
            </a:r>
            <a:r>
              <a:rPr lang="en-US" dirty="0" smtClean="0">
                <a:latin typeface="Courier New" pitchFamily="112" charset="0"/>
              </a:rPr>
              <a:t>(x</a:t>
            </a:r>
            <a:r>
              <a:rPr lang="en-US" dirty="0" smtClean="0">
                <a:latin typeface="Courier New" pitchFamily="112" charset="0"/>
              </a:rPr>
              <a:t>), </a:t>
            </a:r>
            <a:r>
              <a:rPr lang="en-US" dirty="0" smtClean="0"/>
              <a:t>etc.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Requires:</a:t>
            </a:r>
          </a:p>
          <a:p>
            <a:pPr>
              <a:buNone/>
            </a:pPr>
            <a:r>
              <a:rPr lang="en-US" dirty="0" smtClean="0"/>
              <a:t> #include &lt;</a:t>
            </a:r>
            <a:r>
              <a:rPr lang="en-US" dirty="0" err="1" smtClean="0">
                <a:latin typeface="Courier New" pitchFamily="112" charset="0"/>
              </a:rPr>
              <a:t>iomanip</a:t>
            </a:r>
            <a:r>
              <a:rPr lang="en-US" dirty="0" smtClean="0">
                <a:latin typeface="Courier New" pitchFamily="112" charset="0"/>
              </a:rPr>
              <a:t>&gt;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to use manipulators</a:t>
            </a:r>
          </a:p>
          <a:p>
            <a:pPr lvl="1">
              <a:buFontTx/>
              <a:buNone/>
            </a:pP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8660810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63688"/>
            <a:ext cx="6858000" cy="468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658604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" y="2057400"/>
            <a:ext cx="80010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04800" y="303213"/>
            <a:ext cx="7743825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>
                <a:solidFill>
                  <a:srgbClr val="603A2F"/>
                </a:solidFill>
              </a:rPr>
              <a:t>Program 12-3 (Continued)</a:t>
            </a:r>
          </a:p>
        </p:txBody>
      </p:sp>
    </p:spTree>
    <p:extLst>
      <p:ext uri="{BB962C8B-B14F-4D97-AF65-F5344CB8AC3E}">
        <p14:creationId xmlns:p14="http://schemas.microsoft.com/office/powerpoint/2010/main" xmlns="" val="32772099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12.3</a:t>
            </a:r>
          </a:p>
        </p:txBody>
      </p:sp>
      <p:sp>
        <p:nvSpPr>
          <p:cNvPr id="1843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Passing File Stream Objects to Functions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28277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Passing File Stream Objects to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382000" cy="4114800"/>
          </a:xfrm>
        </p:spPr>
        <p:txBody>
          <a:bodyPr/>
          <a:lstStyle/>
          <a:p>
            <a:r>
              <a:rPr lang="en-US" smtClean="0"/>
              <a:t>It is very useful to pass file stream objects to functions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Be sure to always pass file stream objects by reference</a:t>
            </a:r>
          </a:p>
        </p:txBody>
      </p:sp>
    </p:spTree>
    <p:extLst>
      <p:ext uri="{BB962C8B-B14F-4D97-AF65-F5344CB8AC3E}">
        <p14:creationId xmlns:p14="http://schemas.microsoft.com/office/powerpoint/2010/main" xmlns="" val="1456333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5875" y="757238"/>
            <a:ext cx="6572250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526740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7275" y="623888"/>
            <a:ext cx="7029450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289435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157288"/>
            <a:ext cx="697230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533614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12.4</a:t>
            </a:r>
          </a:p>
        </p:txBody>
      </p:sp>
      <p:sp>
        <p:nvSpPr>
          <p:cNvPr id="2355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More Detailed Error Testing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7391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12.1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 Operations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15427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Detailed Error Testing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06575"/>
            <a:ext cx="8305800" cy="1385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Can examine error state bits to determine stream status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Bits tested/cleared by stream member functions</a:t>
            </a:r>
          </a:p>
        </p:txBody>
      </p:sp>
      <p:graphicFrame>
        <p:nvGraphicFramePr>
          <p:cNvPr id="800772" name="Group 4"/>
          <p:cNvGraphicFramePr>
            <a:graphicFrameLocks noGrp="1"/>
          </p:cNvGraphicFramePr>
          <p:nvPr>
            <p:ph sz="half" idx="2"/>
          </p:nvPr>
        </p:nvGraphicFramePr>
        <p:xfrm>
          <a:off x="990600" y="3460750"/>
          <a:ext cx="7402513" cy="2330451"/>
        </p:xfrm>
        <a:graphic>
          <a:graphicData uri="http://schemas.openxmlformats.org/drawingml/2006/table">
            <a:tbl>
              <a:tblPr/>
              <a:tblGrid>
                <a:gridCol w="2341563"/>
                <a:gridCol w="5060950"/>
              </a:tblGrid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ios::eofbit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when end of file detected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ios::failbit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when operation failed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ios::hardfail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when error occurred and no recovery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ios::badbit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when invalid operation attempted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ios::goodbit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when no other bits are 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423348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Member Functions / Flags</a:t>
            </a:r>
          </a:p>
        </p:txBody>
      </p:sp>
      <p:graphicFrame>
        <p:nvGraphicFramePr>
          <p:cNvPr id="802819" name="Group 3"/>
          <p:cNvGraphicFramePr>
            <a:graphicFrameLocks noGrp="1"/>
          </p:cNvGraphicFramePr>
          <p:nvPr>
            <p:ph idx="1"/>
          </p:nvPr>
        </p:nvGraphicFramePr>
        <p:xfrm>
          <a:off x="546100" y="1719263"/>
          <a:ext cx="8075613" cy="3927476"/>
        </p:xfrm>
        <a:graphic>
          <a:graphicData uri="http://schemas.openxmlformats.org/drawingml/2006/table">
            <a:tbl>
              <a:tblPr/>
              <a:tblGrid>
                <a:gridCol w="1662113"/>
                <a:gridCol w="641350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eof()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 if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eofbit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set, false otherwise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0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fail()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 if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failbit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or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hardfail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set, false otherwise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bad()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 if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badbit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set, false otherwise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good()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 if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goodbit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set, false otherwise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0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clear()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clear all flags (no arguments), or clear a specific flag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072410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From Program 12-6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81225"/>
            <a:ext cx="7924800" cy="267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962324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12.5</a:t>
            </a:r>
          </a:p>
        </p:txBody>
      </p:sp>
      <p:sp>
        <p:nvSpPr>
          <p:cNvPr id="276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Member Functions for Reading and Writing Files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99452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Member Functions for Reading and Writing Files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294688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Functions that may be used for input with whitespace, to perform single character I/O, or to return to the beginning of an input file</a:t>
            </a:r>
          </a:p>
          <a:p>
            <a:pPr>
              <a:lnSpc>
                <a:spcPct val="90000"/>
              </a:lnSpc>
            </a:pPr>
            <a:r>
              <a:rPr lang="en-US" smtClean="0"/>
              <a:t>Member functions: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mtClean="0"/>
              <a:t>	</a:t>
            </a:r>
            <a:r>
              <a:rPr lang="en-US" smtClean="0">
                <a:latin typeface="Courier New" pitchFamily="112" charset="0"/>
              </a:rPr>
              <a:t>getline</a:t>
            </a:r>
            <a:r>
              <a:rPr lang="en-US" smtClean="0"/>
              <a:t>: reads input including whitespace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mtClean="0"/>
              <a:t>	</a:t>
            </a:r>
            <a:r>
              <a:rPr lang="en-US" smtClean="0">
                <a:latin typeface="Courier New" pitchFamily="112" charset="0"/>
              </a:rPr>
              <a:t>get</a:t>
            </a:r>
            <a:r>
              <a:rPr lang="en-US" smtClean="0"/>
              <a:t>: reads a single character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mtClean="0"/>
              <a:t>	</a:t>
            </a:r>
            <a:r>
              <a:rPr lang="en-US" smtClean="0">
                <a:latin typeface="Courier New" pitchFamily="112" charset="0"/>
              </a:rPr>
              <a:t>put</a:t>
            </a:r>
            <a:r>
              <a:rPr lang="en-US" smtClean="0"/>
              <a:t>: writes a single character</a:t>
            </a:r>
          </a:p>
        </p:txBody>
      </p:sp>
    </p:spTree>
    <p:extLst>
      <p:ext uri="{BB962C8B-B14F-4D97-AF65-F5344CB8AC3E}">
        <p14:creationId xmlns:p14="http://schemas.microsoft.com/office/powerpoint/2010/main" xmlns="" val="21105471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+mn-lt"/>
              </a:rPr>
              <a:t>The </a:t>
            </a:r>
            <a:r>
              <a:rPr lang="en-US" dirty="0" err="1" smtClean="0">
                <a:latin typeface="Courier New" pitchFamily="112" charset="0"/>
              </a:rPr>
              <a:t>getline</a:t>
            </a:r>
            <a:r>
              <a:rPr lang="en-US" dirty="0" smtClean="0"/>
              <a:t> Function</a:t>
            </a:r>
            <a:endParaRPr lang="en-US" dirty="0" smtClean="0">
              <a:latin typeface="Courier New" pitchFamily="112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845425" cy="40878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Three arguments: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Name of a file stream object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Name of a </a:t>
            </a:r>
            <a:r>
              <a:rPr lang="en-US" sz="2400" smtClean="0">
                <a:latin typeface="Courier New" pitchFamily="112" charset="0"/>
                <a:cs typeface="Courier New" pitchFamily="112" charset="0"/>
              </a:rPr>
              <a:t>string</a:t>
            </a:r>
            <a:r>
              <a:rPr lang="en-US" sz="2400" smtClean="0"/>
              <a:t> object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Delimiter character of your choice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Examples, using the file stream object </a:t>
            </a:r>
            <a:r>
              <a:rPr lang="en-US" sz="2400" smtClean="0">
                <a:latin typeface="Courier New" pitchFamily="112" charset="0"/>
              </a:rPr>
              <a:t>myFile</a:t>
            </a:r>
            <a:r>
              <a:rPr lang="en-US" sz="2400" smtClean="0"/>
              <a:t>,</a:t>
            </a:r>
            <a:r>
              <a:rPr lang="en-US" sz="2400" smtClean="0">
                <a:latin typeface="Courier New" pitchFamily="112" charset="0"/>
              </a:rPr>
              <a:t> </a:t>
            </a:r>
            <a:r>
              <a:rPr lang="en-US" sz="2400" smtClean="0"/>
              <a:t>and the </a:t>
            </a:r>
            <a:r>
              <a:rPr lang="en-US" sz="2400" smtClean="0">
                <a:latin typeface="Courier New" pitchFamily="112" charset="0"/>
                <a:cs typeface="Courier New" pitchFamily="112" charset="0"/>
              </a:rPr>
              <a:t>string</a:t>
            </a:r>
            <a:r>
              <a:rPr lang="en-US" sz="2400" smtClean="0"/>
              <a:t> objects </a:t>
            </a:r>
            <a:r>
              <a:rPr lang="en-US" sz="2400" smtClean="0">
                <a:latin typeface="Courier New" pitchFamily="112" charset="0"/>
              </a:rPr>
              <a:t>name</a:t>
            </a:r>
            <a:r>
              <a:rPr lang="en-US" sz="2400" smtClean="0"/>
              <a:t> and </a:t>
            </a:r>
            <a:r>
              <a:rPr lang="en-US" sz="2400" smtClean="0">
                <a:latin typeface="Courier New" pitchFamily="112" charset="0"/>
              </a:rPr>
              <a:t>address:</a:t>
            </a:r>
            <a:endParaRPr lang="en-US" sz="240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/>
              <a:t>	</a:t>
            </a:r>
            <a:r>
              <a:rPr lang="en-US" sz="2400" smtClean="0">
                <a:latin typeface="Courier New" pitchFamily="112" charset="0"/>
              </a:rPr>
              <a:t>getline(myFile, name);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112" charset="0"/>
              </a:rPr>
              <a:t>	getline(myFile, address, '\t');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 smtClean="0">
              <a:latin typeface="Courier New" pitchFamily="112" charset="0"/>
            </a:endParaRPr>
          </a:p>
          <a:p>
            <a:pPr lvl="1">
              <a:lnSpc>
                <a:spcPct val="90000"/>
              </a:lnSpc>
            </a:pPr>
            <a:r>
              <a:rPr lang="en-US" sz="2400" smtClean="0"/>
              <a:t> If left out, </a:t>
            </a:r>
            <a:r>
              <a:rPr lang="en-US" sz="2400" smtClean="0">
                <a:latin typeface="Courier New" pitchFamily="112" charset="0"/>
              </a:rPr>
              <a:t>'\n'</a:t>
            </a:r>
            <a:r>
              <a:rPr lang="en-US" sz="2400" smtClean="0"/>
              <a:t> is default for third argument</a:t>
            </a:r>
          </a:p>
        </p:txBody>
      </p:sp>
    </p:spTree>
    <p:extLst>
      <p:ext uri="{BB962C8B-B14F-4D97-AF65-F5344CB8AC3E}">
        <p14:creationId xmlns:p14="http://schemas.microsoft.com/office/powerpoint/2010/main" xmlns="" val="15042747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2525" y="995363"/>
            <a:ext cx="683895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431069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2525" y="757238"/>
            <a:ext cx="6838950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074886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Character I/O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latin typeface="Courier New" pitchFamily="112" charset="0"/>
              </a:rPr>
              <a:t>get</a:t>
            </a:r>
            <a:r>
              <a:rPr lang="en-US" smtClean="0"/>
              <a:t>: read a single character from a file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smtClean="0">
                <a:latin typeface="Courier New" pitchFamily="112" charset="0"/>
              </a:rPr>
              <a:t>	char letterGrade;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smtClean="0">
                <a:latin typeface="Courier New" pitchFamily="112" charset="0"/>
              </a:rPr>
              <a:t>	gradeFile.get(letterGrade);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smtClean="0"/>
              <a:t>Will read any character, including whitespace</a:t>
            </a:r>
            <a:br>
              <a:rPr lang="en-US" smtClean="0"/>
            </a:br>
            <a:endParaRPr lang="en-US" smtClean="0"/>
          </a:p>
          <a:p>
            <a:r>
              <a:rPr lang="en-US" smtClean="0">
                <a:latin typeface="Courier New" pitchFamily="112" charset="0"/>
              </a:rPr>
              <a:t>put</a:t>
            </a:r>
            <a:r>
              <a:rPr lang="en-US" smtClean="0"/>
              <a:t>: write a single character to a file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smtClean="0">
                <a:latin typeface="Courier New" pitchFamily="112" charset="0"/>
              </a:rPr>
              <a:t>	reportFile.put(letterGrade);</a:t>
            </a:r>
          </a:p>
        </p:txBody>
      </p:sp>
    </p:spTree>
    <p:extLst>
      <p:ext uri="{BB962C8B-B14F-4D97-AF65-F5344CB8AC3E}">
        <p14:creationId xmlns:p14="http://schemas.microsoft.com/office/powerpoint/2010/main" xmlns="" val="28418974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12.6</a:t>
            </a:r>
          </a:p>
        </p:txBody>
      </p:sp>
      <p:sp>
        <p:nvSpPr>
          <p:cNvPr id="3379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Working with Multiple Files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24159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Operations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294688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File: a set of data stored on a computer, often on a disk drive</a:t>
            </a:r>
          </a:p>
          <a:p>
            <a:pPr>
              <a:lnSpc>
                <a:spcPct val="90000"/>
              </a:lnSpc>
            </a:pPr>
            <a:r>
              <a:rPr lang="en-US" smtClean="0"/>
              <a:t>Programs can read from, write to files</a:t>
            </a:r>
          </a:p>
          <a:p>
            <a:pPr>
              <a:lnSpc>
                <a:spcPct val="90000"/>
              </a:lnSpc>
            </a:pPr>
            <a:r>
              <a:rPr lang="en-US" smtClean="0"/>
              <a:t>Used in many applications: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Word processing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Databases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Spreadsheets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Compilers</a:t>
            </a:r>
          </a:p>
        </p:txBody>
      </p:sp>
    </p:spTree>
    <p:extLst>
      <p:ext uri="{BB962C8B-B14F-4D97-AF65-F5344CB8AC3E}">
        <p14:creationId xmlns:p14="http://schemas.microsoft.com/office/powerpoint/2010/main" xmlns="" val="23450065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Multiple Files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mtClean="0"/>
              <a:t>Can have more than file open at a time in a program</a:t>
            </a:r>
            <a:br>
              <a:rPr lang="en-US" smtClean="0"/>
            </a:br>
            <a:endParaRPr lang="en-US" smtClean="0"/>
          </a:p>
          <a:p>
            <a:pPr>
              <a:spcBef>
                <a:spcPct val="50000"/>
              </a:spcBef>
            </a:pPr>
            <a:r>
              <a:rPr lang="en-US" smtClean="0"/>
              <a:t>Files may be open for input or output</a:t>
            </a:r>
            <a:br>
              <a:rPr lang="en-US" smtClean="0"/>
            </a:br>
            <a:endParaRPr lang="en-US" smtClean="0"/>
          </a:p>
          <a:p>
            <a:pPr>
              <a:spcBef>
                <a:spcPct val="50000"/>
              </a:spcBef>
            </a:pPr>
            <a:r>
              <a:rPr lang="en-US" smtClean="0"/>
              <a:t>Need to define file stream object for each file</a:t>
            </a:r>
          </a:p>
        </p:txBody>
      </p:sp>
    </p:spTree>
    <p:extLst>
      <p:ext uri="{BB962C8B-B14F-4D97-AF65-F5344CB8AC3E}">
        <p14:creationId xmlns:p14="http://schemas.microsoft.com/office/powerpoint/2010/main" xmlns="" val="5783129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7750" y="561975"/>
            <a:ext cx="7048500" cy="573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506369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0163" y="776288"/>
            <a:ext cx="654367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780387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8686800" cy="296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58143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Files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08163"/>
            <a:ext cx="7845425" cy="387985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15000"/>
              </a:spcBef>
              <a:buClr>
                <a:schemeClr val="tx1"/>
              </a:buClr>
              <a:buFontTx/>
              <a:buAutoNum type="arabicPeriod"/>
            </a:pPr>
            <a:r>
              <a:rPr lang="en-US" sz="2800" smtClean="0"/>
              <a:t>Requires </a:t>
            </a:r>
            <a:r>
              <a:rPr lang="en-US" sz="2800" smtClean="0">
                <a:latin typeface="Courier New" pitchFamily="112" charset="0"/>
              </a:rPr>
              <a:t>fstream</a:t>
            </a:r>
            <a:r>
              <a:rPr lang="en-US" sz="2800" smtClean="0"/>
              <a:t> header file</a:t>
            </a:r>
          </a:p>
          <a:p>
            <a:pPr marL="990600" lvl="1" indent="-533400">
              <a:lnSpc>
                <a:spcPct val="90000"/>
              </a:lnSpc>
              <a:spcBef>
                <a:spcPct val="15000"/>
              </a:spcBef>
            </a:pPr>
            <a:r>
              <a:rPr lang="en-US" sz="2400" smtClean="0"/>
              <a:t>use </a:t>
            </a:r>
            <a:r>
              <a:rPr lang="en-US" sz="2400" smtClean="0">
                <a:latin typeface="Courier New" pitchFamily="112" charset="0"/>
              </a:rPr>
              <a:t>ifstream</a:t>
            </a:r>
            <a:r>
              <a:rPr lang="en-US" sz="2400" smtClean="0"/>
              <a:t> data type for input files</a:t>
            </a:r>
          </a:p>
          <a:p>
            <a:pPr marL="990600" lvl="1" indent="-533400">
              <a:lnSpc>
                <a:spcPct val="90000"/>
              </a:lnSpc>
              <a:spcBef>
                <a:spcPct val="15000"/>
              </a:spcBef>
            </a:pPr>
            <a:r>
              <a:rPr lang="en-US" sz="2400" smtClean="0"/>
              <a:t>use </a:t>
            </a:r>
            <a:r>
              <a:rPr lang="en-US" sz="2400" smtClean="0">
                <a:latin typeface="Courier New" pitchFamily="112" charset="0"/>
              </a:rPr>
              <a:t>ofstream</a:t>
            </a:r>
            <a:r>
              <a:rPr lang="en-US" sz="2400" smtClean="0"/>
              <a:t> data type for output files</a:t>
            </a:r>
          </a:p>
          <a:p>
            <a:pPr marL="990600" lvl="1" indent="-533400">
              <a:lnSpc>
                <a:spcPct val="90000"/>
              </a:lnSpc>
              <a:spcBef>
                <a:spcPct val="15000"/>
              </a:spcBef>
            </a:pPr>
            <a:r>
              <a:rPr lang="en-US" sz="2400" smtClean="0"/>
              <a:t>use </a:t>
            </a:r>
            <a:r>
              <a:rPr lang="en-US" sz="2400" smtClean="0">
                <a:latin typeface="Courier New" pitchFamily="112" charset="0"/>
              </a:rPr>
              <a:t>fstream</a:t>
            </a:r>
            <a:r>
              <a:rPr lang="en-US" sz="2400" smtClean="0"/>
              <a:t> data type for both input, output files</a:t>
            </a:r>
          </a:p>
          <a:p>
            <a:pPr marL="609600" indent="-609600">
              <a:lnSpc>
                <a:spcPct val="90000"/>
              </a:lnSpc>
              <a:spcBef>
                <a:spcPct val="15000"/>
              </a:spcBef>
              <a:buClr>
                <a:schemeClr val="tx1"/>
              </a:buClr>
              <a:buFontTx/>
              <a:buAutoNum type="arabicPeriod" startAt="2"/>
            </a:pPr>
            <a:r>
              <a:rPr lang="en-US" sz="2800" smtClean="0"/>
              <a:t>Can use </a:t>
            </a:r>
            <a:r>
              <a:rPr lang="en-US" sz="2800" smtClean="0">
                <a:latin typeface="Courier New" pitchFamily="112" charset="0"/>
              </a:rPr>
              <a:t>&gt;&gt;</a:t>
            </a:r>
            <a:r>
              <a:rPr lang="en-US" sz="2800" smtClean="0"/>
              <a:t>, </a:t>
            </a:r>
            <a:r>
              <a:rPr lang="en-US" sz="2800" smtClean="0">
                <a:latin typeface="Courier New" pitchFamily="112" charset="0"/>
              </a:rPr>
              <a:t>&lt;&lt;</a:t>
            </a:r>
            <a:r>
              <a:rPr lang="en-US" sz="2800" smtClean="0"/>
              <a:t> to read from, write to a file</a:t>
            </a:r>
          </a:p>
          <a:p>
            <a:pPr marL="609600" indent="-609600">
              <a:lnSpc>
                <a:spcPct val="90000"/>
              </a:lnSpc>
              <a:spcBef>
                <a:spcPct val="15000"/>
              </a:spcBef>
              <a:buClr>
                <a:schemeClr val="tx1"/>
              </a:buClr>
              <a:buFontTx/>
              <a:buAutoNum type="arabicPeriod" startAt="2"/>
            </a:pPr>
            <a:r>
              <a:rPr lang="en-US" sz="2800" smtClean="0"/>
              <a:t>Can use </a:t>
            </a:r>
            <a:r>
              <a:rPr lang="en-US" sz="2800" smtClean="0">
                <a:latin typeface="Courier New" pitchFamily="112" charset="0"/>
              </a:rPr>
              <a:t>eof</a:t>
            </a:r>
            <a:r>
              <a:rPr lang="en-US" sz="2800" smtClean="0"/>
              <a:t> member function to test for end of input file</a:t>
            </a:r>
          </a:p>
        </p:txBody>
      </p:sp>
    </p:spTree>
    <p:extLst>
      <p:ext uri="{BB962C8B-B14F-4D97-AF65-F5344CB8AC3E}">
        <p14:creationId xmlns:p14="http://schemas.microsoft.com/office/powerpoint/2010/main" xmlns="" val="3892442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urier New" pitchFamily="112" charset="0"/>
              </a:rPr>
              <a:t>fstream</a:t>
            </a:r>
            <a:r>
              <a:rPr lang="en-US" smtClean="0"/>
              <a:t> Object</a:t>
            </a:r>
            <a:endParaRPr lang="en-US" smtClean="0">
              <a:latin typeface="Courier New" pitchFamily="112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46275"/>
            <a:ext cx="8075613" cy="37417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>
                <a:latin typeface="Courier New" pitchFamily="112" charset="0"/>
              </a:rPr>
              <a:t>fstream</a:t>
            </a:r>
            <a:r>
              <a:rPr lang="en-US" sz="2400" smtClean="0"/>
              <a:t> object can be used for either input or output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Must specify mode on the </a:t>
            </a:r>
            <a:r>
              <a:rPr lang="en-US" sz="2400" smtClean="0">
                <a:latin typeface="Courier New" pitchFamily="112" charset="0"/>
              </a:rPr>
              <a:t>open</a:t>
            </a:r>
            <a:r>
              <a:rPr lang="en-US" sz="2400" smtClean="0"/>
              <a:t> statement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Sample modes: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sz="2000" smtClean="0"/>
              <a:t>	</a:t>
            </a:r>
            <a:r>
              <a:rPr lang="en-US" sz="2000" smtClean="0">
                <a:latin typeface="Courier New" pitchFamily="112" charset="0"/>
              </a:rPr>
              <a:t>ios::in</a:t>
            </a:r>
            <a:r>
              <a:rPr lang="en-US" sz="2000" smtClean="0"/>
              <a:t>   – input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sz="2000" smtClean="0"/>
              <a:t>	</a:t>
            </a:r>
            <a:r>
              <a:rPr lang="en-US" sz="2000" smtClean="0">
                <a:latin typeface="Courier New" pitchFamily="112" charset="0"/>
              </a:rPr>
              <a:t>ios::out</a:t>
            </a:r>
            <a:r>
              <a:rPr lang="en-US" sz="2000" smtClean="0"/>
              <a:t> – output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Can be combined on </a:t>
            </a:r>
            <a:r>
              <a:rPr lang="en-US" sz="2400" smtClean="0">
                <a:latin typeface="Courier New" pitchFamily="112" charset="0"/>
              </a:rPr>
              <a:t>open</a:t>
            </a:r>
            <a:r>
              <a:rPr lang="en-US" sz="2400" smtClean="0"/>
              <a:t> call: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sz="2000" smtClean="0"/>
              <a:t>	</a:t>
            </a:r>
            <a:r>
              <a:rPr lang="en-US" sz="2000" smtClean="0">
                <a:latin typeface="Courier New" pitchFamily="112" charset="0"/>
              </a:rPr>
              <a:t>dFile.open("class.txt", ios::in | ios::out);</a:t>
            </a: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xmlns="" val="11331011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Access Flags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90663"/>
            <a:ext cx="8534400" cy="422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37209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Files - Example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229600" cy="4419600"/>
          </a:xfrm>
        </p:spPr>
        <p:txBody>
          <a:bodyPr>
            <a:normAutofit lnSpcReduction="10000"/>
          </a:bodyPr>
          <a:lstStyle/>
          <a:p>
            <a:pPr marL="990600" lvl="1" indent="-533400">
              <a:lnSpc>
                <a:spcPct val="85000"/>
              </a:lnSpc>
              <a:buClr>
                <a:schemeClr val="tx1"/>
              </a:buClr>
              <a:buFontTx/>
              <a:buNone/>
            </a:pPr>
            <a:r>
              <a:rPr lang="en-US" sz="2400" smtClean="0">
                <a:latin typeface="Courier New" pitchFamily="112" charset="0"/>
              </a:rPr>
              <a:t>// copy 10 numbers between files</a:t>
            </a:r>
          </a:p>
          <a:p>
            <a:pPr marL="990600" lvl="1" indent="-533400">
              <a:lnSpc>
                <a:spcPct val="85000"/>
              </a:lnSpc>
              <a:buClr>
                <a:schemeClr val="tx1"/>
              </a:buClr>
              <a:buFontTx/>
              <a:buNone/>
            </a:pPr>
            <a:r>
              <a:rPr lang="en-US" sz="2400" smtClean="0">
                <a:latin typeface="Courier New" pitchFamily="112" charset="0"/>
              </a:rPr>
              <a:t>// open the files</a:t>
            </a:r>
          </a:p>
          <a:p>
            <a:pPr marL="990600" lvl="1" indent="-533400">
              <a:lnSpc>
                <a:spcPct val="85000"/>
              </a:lnSpc>
              <a:buClr>
                <a:schemeClr val="tx1"/>
              </a:buClr>
              <a:buFontTx/>
              <a:buNone/>
            </a:pPr>
            <a:r>
              <a:rPr lang="en-US" sz="2400" smtClean="0">
                <a:latin typeface="Courier New" pitchFamily="112" charset="0"/>
              </a:rPr>
              <a:t>fstream infile("input.txt", ios::in);</a:t>
            </a:r>
          </a:p>
          <a:p>
            <a:pPr marL="990600" lvl="1" indent="-533400">
              <a:lnSpc>
                <a:spcPct val="85000"/>
              </a:lnSpc>
              <a:buClr>
                <a:schemeClr val="tx1"/>
              </a:buClr>
              <a:buFontTx/>
              <a:buNone/>
            </a:pPr>
            <a:r>
              <a:rPr lang="en-US" sz="2400" smtClean="0">
                <a:latin typeface="Courier New" pitchFamily="112" charset="0"/>
              </a:rPr>
              <a:t>fstream outfile("output.txt", ios::out);</a:t>
            </a:r>
          </a:p>
          <a:p>
            <a:pPr marL="990600" lvl="1" indent="-533400">
              <a:lnSpc>
                <a:spcPct val="85000"/>
              </a:lnSpc>
              <a:buClr>
                <a:schemeClr val="tx1"/>
              </a:buClr>
              <a:buFontTx/>
              <a:buNone/>
            </a:pPr>
            <a:r>
              <a:rPr lang="en-US" sz="2400" smtClean="0">
                <a:latin typeface="Courier New" pitchFamily="112" charset="0"/>
              </a:rPr>
              <a:t>int num;</a:t>
            </a:r>
          </a:p>
          <a:p>
            <a:pPr marL="990600" lvl="1" indent="-533400">
              <a:lnSpc>
                <a:spcPct val="85000"/>
              </a:lnSpc>
              <a:buClr>
                <a:schemeClr val="tx1"/>
              </a:buClr>
              <a:buFontTx/>
              <a:buNone/>
            </a:pPr>
            <a:r>
              <a:rPr lang="en-US" sz="2400" smtClean="0">
                <a:latin typeface="Courier New" pitchFamily="112" charset="0"/>
              </a:rPr>
              <a:t>for (int i = 1; i &lt;= 10; i++)</a:t>
            </a:r>
          </a:p>
          <a:p>
            <a:pPr marL="990600" lvl="1" indent="-533400">
              <a:lnSpc>
                <a:spcPct val="85000"/>
              </a:lnSpc>
              <a:buClr>
                <a:schemeClr val="tx1"/>
              </a:buClr>
              <a:buFontTx/>
              <a:buNone/>
            </a:pPr>
            <a:r>
              <a:rPr lang="en-US" sz="2400" smtClean="0">
                <a:latin typeface="Courier New" pitchFamily="112" charset="0"/>
              </a:rPr>
              <a:t>{</a:t>
            </a:r>
          </a:p>
          <a:p>
            <a:pPr marL="990600" lvl="1" indent="-533400">
              <a:lnSpc>
                <a:spcPct val="85000"/>
              </a:lnSpc>
              <a:buClr>
                <a:schemeClr val="tx1"/>
              </a:buClr>
              <a:buFontTx/>
              <a:buNone/>
            </a:pPr>
            <a:r>
              <a:rPr lang="en-US" sz="2400" smtClean="0">
                <a:latin typeface="Courier New" pitchFamily="112" charset="0"/>
              </a:rPr>
              <a:t>	infile &gt;&gt; num;    // use the files</a:t>
            </a:r>
          </a:p>
          <a:p>
            <a:pPr marL="990600" lvl="1" indent="-533400">
              <a:lnSpc>
                <a:spcPct val="85000"/>
              </a:lnSpc>
              <a:buClr>
                <a:schemeClr val="tx1"/>
              </a:buClr>
              <a:buFontTx/>
              <a:buNone/>
            </a:pPr>
            <a:r>
              <a:rPr lang="en-US" sz="2400" smtClean="0">
                <a:latin typeface="Courier New" pitchFamily="112" charset="0"/>
              </a:rPr>
              <a:t>	outfile &lt;&lt; num;</a:t>
            </a:r>
          </a:p>
          <a:p>
            <a:pPr marL="990600" lvl="1" indent="-533400">
              <a:lnSpc>
                <a:spcPct val="85000"/>
              </a:lnSpc>
              <a:buClr>
                <a:schemeClr val="tx1"/>
              </a:buClr>
              <a:buFontTx/>
              <a:buNone/>
            </a:pPr>
            <a:r>
              <a:rPr lang="en-US" sz="2400" smtClean="0">
                <a:latin typeface="Courier New" pitchFamily="112" charset="0"/>
              </a:rPr>
              <a:t>}</a:t>
            </a:r>
          </a:p>
          <a:p>
            <a:pPr marL="990600" lvl="1" indent="-533400">
              <a:lnSpc>
                <a:spcPct val="85000"/>
              </a:lnSpc>
              <a:buClr>
                <a:schemeClr val="tx1"/>
              </a:buClr>
              <a:buFontTx/>
              <a:buNone/>
            </a:pPr>
            <a:r>
              <a:rPr lang="en-US" sz="2400" smtClean="0">
                <a:latin typeface="Courier New" pitchFamily="112" charset="0"/>
              </a:rPr>
              <a:t>infile.close();      // close the files</a:t>
            </a:r>
          </a:p>
          <a:p>
            <a:pPr marL="990600" lvl="1" indent="-533400">
              <a:lnSpc>
                <a:spcPct val="85000"/>
              </a:lnSpc>
              <a:buClr>
                <a:schemeClr val="tx1"/>
              </a:buClr>
              <a:buFontTx/>
              <a:buNone/>
            </a:pPr>
            <a:r>
              <a:rPr lang="en-US" sz="2400" smtClean="0">
                <a:latin typeface="Courier New" pitchFamily="112" charset="0"/>
              </a:rPr>
              <a:t>outfile.close();</a:t>
            </a:r>
          </a:p>
        </p:txBody>
      </p:sp>
    </p:spTree>
    <p:extLst>
      <p:ext uri="{BB962C8B-B14F-4D97-AF65-F5344CB8AC3E}">
        <p14:creationId xmlns:p14="http://schemas.microsoft.com/office/powerpoint/2010/main" xmlns="" val="25578593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Default File Open Modes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sz="2800" smtClean="0">
                <a:latin typeface="Courier New" pitchFamily="112" charset="0"/>
              </a:rPr>
              <a:t>ifstream</a:t>
            </a:r>
            <a:r>
              <a:rPr lang="en-US" sz="2800" smtClean="0"/>
              <a:t>: </a:t>
            </a:r>
          </a:p>
          <a:p>
            <a:pPr lvl="1">
              <a:lnSpc>
                <a:spcPct val="85000"/>
              </a:lnSpc>
            </a:pPr>
            <a:r>
              <a:rPr lang="en-US" sz="2400" smtClean="0"/>
              <a:t>open for input only</a:t>
            </a:r>
          </a:p>
          <a:p>
            <a:pPr lvl="1">
              <a:lnSpc>
                <a:spcPct val="85000"/>
              </a:lnSpc>
            </a:pPr>
            <a:r>
              <a:rPr lang="en-US" sz="2400" smtClean="0"/>
              <a:t>file cannot be written to</a:t>
            </a:r>
          </a:p>
          <a:p>
            <a:pPr lvl="1">
              <a:lnSpc>
                <a:spcPct val="85000"/>
              </a:lnSpc>
            </a:pPr>
            <a:r>
              <a:rPr lang="en-US" sz="2400" smtClean="0">
                <a:latin typeface="Courier New" pitchFamily="112" charset="0"/>
              </a:rPr>
              <a:t>open</a:t>
            </a:r>
            <a:r>
              <a:rPr lang="en-US" sz="2400" smtClean="0"/>
              <a:t> fails if file does not exist</a:t>
            </a:r>
            <a:br>
              <a:rPr lang="en-US" sz="2400" smtClean="0"/>
            </a:br>
            <a:endParaRPr lang="en-US" sz="2400" smtClean="0"/>
          </a:p>
          <a:p>
            <a:pPr>
              <a:lnSpc>
                <a:spcPct val="85000"/>
              </a:lnSpc>
            </a:pPr>
            <a:r>
              <a:rPr lang="en-US" sz="2800" smtClean="0">
                <a:latin typeface="Courier New" pitchFamily="112" charset="0"/>
              </a:rPr>
              <a:t>ofstream:</a:t>
            </a:r>
          </a:p>
          <a:p>
            <a:pPr lvl="1">
              <a:lnSpc>
                <a:spcPct val="85000"/>
              </a:lnSpc>
            </a:pPr>
            <a:r>
              <a:rPr lang="en-US" sz="2400" smtClean="0"/>
              <a:t>open for output only</a:t>
            </a:r>
          </a:p>
          <a:p>
            <a:pPr lvl="1">
              <a:lnSpc>
                <a:spcPct val="85000"/>
              </a:lnSpc>
            </a:pPr>
            <a:r>
              <a:rPr lang="en-US" sz="2400" smtClean="0"/>
              <a:t>file cannot be read from</a:t>
            </a:r>
          </a:p>
          <a:p>
            <a:pPr lvl="1">
              <a:lnSpc>
                <a:spcPct val="85000"/>
              </a:lnSpc>
            </a:pPr>
            <a:r>
              <a:rPr lang="en-US" sz="2400" smtClean="0"/>
              <a:t>file created if no file exists</a:t>
            </a:r>
          </a:p>
          <a:p>
            <a:pPr lvl="1">
              <a:lnSpc>
                <a:spcPct val="85000"/>
              </a:lnSpc>
            </a:pPr>
            <a:r>
              <a:rPr lang="en-US" sz="2400" smtClean="0"/>
              <a:t>file contents erased if file exists</a:t>
            </a:r>
          </a:p>
        </p:txBody>
      </p:sp>
    </p:spTree>
    <p:extLst>
      <p:ext uri="{BB962C8B-B14F-4D97-AF65-F5344CB8AC3E}">
        <p14:creationId xmlns:p14="http://schemas.microsoft.com/office/powerpoint/2010/main" xmlns="" val="20167450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File Open Details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0010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Can use filename, flags in definition: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smtClean="0"/>
              <a:t>	</a:t>
            </a:r>
            <a:r>
              <a:rPr lang="en-US" smtClean="0">
                <a:latin typeface="Courier New" pitchFamily="112" charset="0"/>
              </a:rPr>
              <a:t>ifstream gradeList("grades.txt");</a:t>
            </a:r>
            <a:br>
              <a:rPr lang="en-US" smtClean="0">
                <a:latin typeface="Courier New" pitchFamily="112" charset="0"/>
              </a:rPr>
            </a:br>
            <a:endParaRPr lang="en-US" smtClean="0">
              <a:latin typeface="Courier New" pitchFamily="112" charset="0"/>
            </a:endParaRPr>
          </a:p>
          <a:p>
            <a:pPr>
              <a:lnSpc>
                <a:spcPct val="90000"/>
              </a:lnSpc>
            </a:pPr>
            <a:r>
              <a:rPr lang="en-US" smtClean="0"/>
              <a:t>File stream object set to </a:t>
            </a:r>
            <a:r>
              <a:rPr lang="en-US" smtClean="0">
                <a:latin typeface="Courier New" pitchFamily="112" charset="0"/>
              </a:rPr>
              <a:t>0</a:t>
            </a:r>
            <a:r>
              <a:rPr lang="en-US" smtClean="0"/>
              <a:t> (</a:t>
            </a:r>
            <a:r>
              <a:rPr lang="en-US" smtClean="0">
                <a:latin typeface="Courier New" pitchFamily="112" charset="0"/>
              </a:rPr>
              <a:t>false</a:t>
            </a:r>
            <a:r>
              <a:rPr lang="en-US" smtClean="0"/>
              <a:t>) if open failed: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smtClean="0"/>
              <a:t>	</a:t>
            </a:r>
            <a:r>
              <a:rPr lang="en-US" smtClean="0">
                <a:latin typeface="Courier New" pitchFamily="112" charset="0"/>
              </a:rPr>
              <a:t>if (!gradeList) ...</a:t>
            </a:r>
            <a:br>
              <a:rPr lang="en-US" smtClean="0">
                <a:latin typeface="Courier New" pitchFamily="112" charset="0"/>
              </a:rPr>
            </a:br>
            <a:endParaRPr lang="en-US" smtClean="0">
              <a:latin typeface="Courier New" pitchFamily="112" charset="0"/>
            </a:endParaRPr>
          </a:p>
          <a:p>
            <a:pPr>
              <a:lnSpc>
                <a:spcPct val="90000"/>
              </a:lnSpc>
            </a:pPr>
            <a:r>
              <a:rPr lang="en-US" smtClean="0"/>
              <a:t>Can also check </a:t>
            </a:r>
            <a:r>
              <a:rPr lang="en-US" smtClean="0">
                <a:latin typeface="Courier New" pitchFamily="112" charset="0"/>
              </a:rPr>
              <a:t>fail</a:t>
            </a:r>
            <a:r>
              <a:rPr lang="en-US" smtClean="0"/>
              <a:t> member function to detect file open error: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smtClean="0"/>
              <a:t>	</a:t>
            </a:r>
            <a:r>
              <a:rPr lang="en-US" smtClean="0">
                <a:latin typeface="Courier New" pitchFamily="112" charset="0"/>
              </a:rPr>
              <a:t>if (gradeList.fail()) ...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0803375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3384</TotalTime>
  <Words>518</Words>
  <Application>Microsoft Office PowerPoint</Application>
  <PresentationFormat>Letter Paper (8.5x11 in)</PresentationFormat>
  <Paragraphs>144</Paragraphs>
  <Slides>33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TEXT Files</vt:lpstr>
      <vt:lpstr>12.1</vt:lpstr>
      <vt:lpstr>File Operations</vt:lpstr>
      <vt:lpstr>Using Files</vt:lpstr>
      <vt:lpstr>fstream Object</vt:lpstr>
      <vt:lpstr>File Access Flags</vt:lpstr>
      <vt:lpstr>Using Files - Example</vt:lpstr>
      <vt:lpstr>Default File Open Modes</vt:lpstr>
      <vt:lpstr>More File Open Details</vt:lpstr>
      <vt:lpstr>12.2</vt:lpstr>
      <vt:lpstr>File Output Formatting</vt:lpstr>
      <vt:lpstr>Slide 12</vt:lpstr>
      <vt:lpstr>Slide 13</vt:lpstr>
      <vt:lpstr>12.3</vt:lpstr>
      <vt:lpstr>Passing File Stream Objects to Functions</vt:lpstr>
      <vt:lpstr>Slide 16</vt:lpstr>
      <vt:lpstr>Slide 17</vt:lpstr>
      <vt:lpstr>Slide 18</vt:lpstr>
      <vt:lpstr>12.4</vt:lpstr>
      <vt:lpstr>More Detailed Error Testing</vt:lpstr>
      <vt:lpstr>Member Functions / Flags</vt:lpstr>
      <vt:lpstr>From Program 12-6</vt:lpstr>
      <vt:lpstr>12.5</vt:lpstr>
      <vt:lpstr>Member Functions for Reading and Writing Files</vt:lpstr>
      <vt:lpstr>The getline Function</vt:lpstr>
      <vt:lpstr>Slide 26</vt:lpstr>
      <vt:lpstr>Slide 27</vt:lpstr>
      <vt:lpstr>Single Character I/O</vt:lpstr>
      <vt:lpstr>12.6</vt:lpstr>
      <vt:lpstr>Working with Multiple Files</vt:lpstr>
      <vt:lpstr>Slide 31</vt:lpstr>
      <vt:lpstr>Slide 32</vt:lpstr>
      <vt:lpstr>Slide 33</vt:lpstr>
    </vt:vector>
  </TitlesOfParts>
  <Company>©2009 Pearson Addison-Wesley. All rights reserved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subject>Functions</dc:subject>
  <dc:creator>Tony Gaddis</dc:creator>
  <cp:lastModifiedBy>Windows User</cp:lastModifiedBy>
  <cp:revision>233</cp:revision>
  <cp:lastPrinted>2001-11-04T00:51:13Z</cp:lastPrinted>
  <dcterms:created xsi:type="dcterms:W3CDTF">2005-02-25T19:46:41Z</dcterms:created>
  <dcterms:modified xsi:type="dcterms:W3CDTF">2012-10-29T20:48:40Z</dcterms:modified>
</cp:coreProperties>
</file>