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80"/>
  </p:notesMasterIdLst>
  <p:handoutMasterIdLst>
    <p:handoutMasterId r:id="rId81"/>
  </p:handoutMasterIdLst>
  <p:sldIdLst>
    <p:sldId id="515" r:id="rId2"/>
    <p:sldId id="518" r:id="rId3"/>
    <p:sldId id="519" r:id="rId4"/>
    <p:sldId id="520" r:id="rId5"/>
    <p:sldId id="521" r:id="rId6"/>
    <p:sldId id="522" r:id="rId7"/>
    <p:sldId id="523" r:id="rId8"/>
    <p:sldId id="524" r:id="rId9"/>
    <p:sldId id="525" r:id="rId10"/>
    <p:sldId id="526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538" r:id="rId23"/>
    <p:sldId id="539" r:id="rId24"/>
    <p:sldId id="540" r:id="rId25"/>
    <p:sldId id="541" r:id="rId26"/>
    <p:sldId id="542" r:id="rId27"/>
    <p:sldId id="543" r:id="rId28"/>
    <p:sldId id="544" r:id="rId29"/>
    <p:sldId id="545" r:id="rId30"/>
    <p:sldId id="546" r:id="rId31"/>
    <p:sldId id="547" r:id="rId32"/>
    <p:sldId id="548" r:id="rId33"/>
    <p:sldId id="549" r:id="rId34"/>
    <p:sldId id="550" r:id="rId35"/>
    <p:sldId id="551" r:id="rId36"/>
    <p:sldId id="552" r:id="rId37"/>
    <p:sldId id="553" r:id="rId38"/>
    <p:sldId id="554" r:id="rId39"/>
    <p:sldId id="555" r:id="rId40"/>
    <p:sldId id="556" r:id="rId41"/>
    <p:sldId id="557" r:id="rId42"/>
    <p:sldId id="558" r:id="rId43"/>
    <p:sldId id="559" r:id="rId44"/>
    <p:sldId id="560" r:id="rId45"/>
    <p:sldId id="561" r:id="rId46"/>
    <p:sldId id="562" r:id="rId47"/>
    <p:sldId id="563" r:id="rId48"/>
    <p:sldId id="564" r:id="rId49"/>
    <p:sldId id="565" r:id="rId50"/>
    <p:sldId id="566" r:id="rId51"/>
    <p:sldId id="567" r:id="rId52"/>
    <p:sldId id="568" r:id="rId53"/>
    <p:sldId id="569" r:id="rId54"/>
    <p:sldId id="570" r:id="rId55"/>
    <p:sldId id="571" r:id="rId56"/>
    <p:sldId id="572" r:id="rId57"/>
    <p:sldId id="573" r:id="rId58"/>
    <p:sldId id="574" r:id="rId59"/>
    <p:sldId id="575" r:id="rId60"/>
    <p:sldId id="576" r:id="rId61"/>
    <p:sldId id="577" r:id="rId62"/>
    <p:sldId id="578" r:id="rId63"/>
    <p:sldId id="579" r:id="rId64"/>
    <p:sldId id="580" r:id="rId65"/>
    <p:sldId id="581" r:id="rId66"/>
    <p:sldId id="582" r:id="rId67"/>
    <p:sldId id="583" r:id="rId68"/>
    <p:sldId id="584" r:id="rId69"/>
    <p:sldId id="585" r:id="rId70"/>
    <p:sldId id="586" r:id="rId71"/>
    <p:sldId id="587" r:id="rId72"/>
    <p:sldId id="588" r:id="rId73"/>
    <p:sldId id="589" r:id="rId74"/>
    <p:sldId id="590" r:id="rId75"/>
    <p:sldId id="591" r:id="rId76"/>
    <p:sldId id="592" r:id="rId77"/>
    <p:sldId id="593" r:id="rId78"/>
    <p:sldId id="594" r:id="rId79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CC0000"/>
    <a:srgbClr val="0099FF"/>
    <a:srgbClr val="F69200"/>
    <a:srgbClr val="FFD41D"/>
    <a:srgbClr val="D60093"/>
    <a:srgbClr val="603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133" autoAdjust="0"/>
    <p:restoredTop sz="98529" autoAdjust="0"/>
  </p:normalViewPr>
  <p:slideViewPr>
    <p:cSldViewPr snapToObjects="1">
      <p:cViewPr>
        <p:scale>
          <a:sx n="75" d="100"/>
          <a:sy n="75" d="100"/>
        </p:scale>
        <p:origin x="-1296" y="-18"/>
      </p:cViewPr>
      <p:guideLst>
        <p:guide orient="horz" pos="720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6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6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6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6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6" charset="0"/>
              </a:defRPr>
            </a:lvl1pPr>
          </a:lstStyle>
          <a:p>
            <a:fld id="{E40E7DC2-3B59-4C62-98E6-F2D86FB8DBF8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508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6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6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6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6" charset="0"/>
              </a:defRPr>
            </a:lvl1pPr>
          </a:lstStyle>
          <a:p>
            <a:fld id="{59D765F6-CDFF-4316-B7D5-F3158C2608BC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048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E32-DBFD-47B5-A733-2FE0CB702A4E}" type="datetimeFigureOut">
              <a:rPr lang="en-US" smtClean="0"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F7CCE073-026E-4481-9C09-AC62DCB690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8517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E32-DBFD-47B5-A733-2FE0CB702A4E}" type="datetimeFigureOut">
              <a:rPr lang="en-US" smtClean="0"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37AE0B56-1599-4902-814D-405E7A6261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1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E32-DBFD-47B5-A733-2FE0CB702A4E}" type="datetimeFigureOut">
              <a:rPr lang="en-US" smtClean="0"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8527922B-0519-4189-B68E-9AA267F93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2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E32-DBFD-47B5-A733-2FE0CB702A4E}" type="datetimeFigureOut">
              <a:rPr lang="en-US" smtClean="0"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49337912-88A7-43D2-BC7F-315663FFA0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5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E32-DBFD-47B5-A733-2FE0CB702A4E}" type="datetimeFigureOut">
              <a:rPr lang="en-US" smtClean="0"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32452FDA-DE25-44CA-BB0E-A8158F40D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8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E32-DBFD-47B5-A733-2FE0CB702A4E}" type="datetimeFigureOut">
              <a:rPr lang="en-US" smtClean="0"/>
              <a:t>12/30/2012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949222E4-EE9E-46C6-A77A-71F578063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3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E32-DBFD-47B5-A733-2FE0CB702A4E}" type="datetimeFigureOut">
              <a:rPr lang="en-US" smtClean="0"/>
              <a:t>12/30/2012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BEA3941E-2E1D-4C47-9363-311F2523EC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8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E32-DBFD-47B5-A733-2FE0CB702A4E}" type="datetimeFigureOut">
              <a:rPr lang="en-US" smtClean="0"/>
              <a:t>12/30/2012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49B079AC-16F9-4456-8F2B-09D857D27F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5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E32-DBFD-47B5-A733-2FE0CB702A4E}" type="datetimeFigureOut">
              <a:rPr lang="en-US" smtClean="0"/>
              <a:t>12/30/2012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2C2B3C88-D2E5-4C04-B8FF-8CC7ED130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4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E32-DBFD-47B5-A733-2FE0CB702A4E}" type="datetimeFigureOut">
              <a:rPr lang="en-US" smtClean="0"/>
              <a:t>12/30/2012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3BBD67B7-E686-4B2A-8A23-18BA9BEE7E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E32-DBFD-47B5-A733-2FE0CB702A4E}" type="datetimeFigureOut">
              <a:rPr lang="en-US" smtClean="0"/>
              <a:t>12/30/2012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4D91C832-6D86-4401-A27D-8EDE431605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7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78E32-DBFD-47B5-A733-2FE0CB702A4E}" type="datetimeFigureOut">
              <a:rPr lang="en-US" smtClean="0"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4-</a:t>
            </a:r>
            <a:fld id="{F7CCE073-026E-4481-9C09-AC62DCB690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0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MAKING DESISIONS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COMSC 110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49337912-88A7-43D2-BC7F-315663FFA0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b="1" smtClean="0">
                <a:latin typeface="Courier New" pitchFamily="-16" charset="0"/>
                <a:cs typeface="Courier New" pitchFamily="-16" charset="0"/>
              </a:rPr>
              <a:t>if</a:t>
            </a:r>
            <a:r>
              <a:rPr lang="en-US" smtClean="0"/>
              <a:t> Statement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General Format:</a:t>
            </a:r>
            <a:br>
              <a:rPr lang="en-US" smtClean="0"/>
            </a:br>
            <a:endParaRPr lang="en-US" smtClean="0"/>
          </a:p>
          <a:p>
            <a:pPr lvl="1">
              <a:buFontTx/>
              <a:buNone/>
            </a:pPr>
            <a:r>
              <a:rPr lang="en-US" smtClean="0">
                <a:latin typeface="Courier New" pitchFamily="-16" charset="0"/>
              </a:rPr>
              <a:t>	if (</a:t>
            </a:r>
            <a:r>
              <a:rPr lang="en-US" i="1" smtClean="0">
                <a:latin typeface="Courier New" pitchFamily="-16" charset="0"/>
              </a:rPr>
              <a:t>expression</a:t>
            </a:r>
            <a:r>
              <a:rPr lang="en-US" smtClean="0">
                <a:latin typeface="Courier New" pitchFamily="-16" charset="0"/>
              </a:rPr>
              <a:t>)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-16" charset="0"/>
              </a:rPr>
              <a:t>			</a:t>
            </a:r>
            <a:r>
              <a:rPr lang="en-US" i="1" smtClean="0">
                <a:latin typeface="Courier New" pitchFamily="-16" charset="0"/>
              </a:rPr>
              <a:t>statement</a:t>
            </a:r>
            <a:r>
              <a:rPr lang="en-US" smtClean="0">
                <a:latin typeface="Courier New" pitchFamily="-16" charset="0"/>
              </a:rPr>
              <a:t>;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63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if Statement-What Happens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-16" charset="0"/>
              <a:buNone/>
            </a:pPr>
            <a:r>
              <a:rPr lang="en-US" smtClean="0"/>
              <a:t>To evaluate: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-16" charset="0"/>
              </a:rPr>
              <a:t>if (</a:t>
            </a:r>
            <a:r>
              <a:rPr lang="en-US" i="1" smtClean="0">
                <a:latin typeface="Courier New" pitchFamily="-16" charset="0"/>
              </a:rPr>
              <a:t>expression</a:t>
            </a:r>
            <a:r>
              <a:rPr lang="en-US" smtClean="0">
                <a:latin typeface="Courier New" pitchFamily="-16" charset="0"/>
              </a:rPr>
              <a:t>)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-16" charset="0"/>
              </a:rPr>
              <a:t>		 </a:t>
            </a:r>
            <a:r>
              <a:rPr lang="en-US" i="1" smtClean="0">
                <a:latin typeface="Courier New" pitchFamily="-16" charset="0"/>
              </a:rPr>
              <a:t>statement</a:t>
            </a:r>
            <a:r>
              <a:rPr lang="en-US" smtClean="0">
                <a:latin typeface="Courier New" pitchFamily="-16" charset="0"/>
              </a:rPr>
              <a:t>;</a:t>
            </a:r>
            <a:endParaRPr lang="en-US" smtClean="0"/>
          </a:p>
          <a:p>
            <a:r>
              <a:rPr lang="en-US" smtClean="0"/>
              <a:t>If the </a:t>
            </a:r>
            <a:r>
              <a:rPr lang="en-US" i="1" smtClean="0">
                <a:latin typeface="Courier New" pitchFamily="-16" charset="0"/>
              </a:rPr>
              <a:t>expression</a:t>
            </a:r>
            <a:r>
              <a:rPr lang="en-US" smtClean="0"/>
              <a:t> is </a:t>
            </a:r>
            <a:r>
              <a:rPr lang="en-US" smtClean="0">
                <a:latin typeface="Courier New" pitchFamily="-16" charset="0"/>
              </a:rPr>
              <a:t>true</a:t>
            </a:r>
            <a:r>
              <a:rPr lang="en-US" smtClean="0"/>
              <a:t>, then </a:t>
            </a:r>
            <a:r>
              <a:rPr lang="en-US" i="1" smtClean="0">
                <a:latin typeface="Courier New" pitchFamily="-16" charset="0"/>
              </a:rPr>
              <a:t>statement</a:t>
            </a:r>
            <a:r>
              <a:rPr lang="en-US" smtClean="0"/>
              <a:t> is executed.</a:t>
            </a:r>
          </a:p>
          <a:p>
            <a:r>
              <a:rPr lang="en-US" smtClean="0"/>
              <a:t>If the </a:t>
            </a:r>
            <a:r>
              <a:rPr lang="en-US" i="1" smtClean="0">
                <a:latin typeface="Courier New" pitchFamily="-16" charset="0"/>
              </a:rPr>
              <a:t>expression</a:t>
            </a:r>
            <a:r>
              <a:rPr lang="en-US" smtClean="0">
                <a:latin typeface="Courier New" pitchFamily="-16" charset="0"/>
              </a:rPr>
              <a:t> </a:t>
            </a:r>
            <a:r>
              <a:rPr lang="en-US" smtClean="0"/>
              <a:t>is </a:t>
            </a:r>
            <a:r>
              <a:rPr lang="en-US" smtClean="0">
                <a:latin typeface="Courier New" pitchFamily="-16" charset="0"/>
              </a:rPr>
              <a:t>false</a:t>
            </a:r>
            <a:r>
              <a:rPr lang="en-US" smtClean="0"/>
              <a:t>, then </a:t>
            </a:r>
            <a:r>
              <a:rPr lang="en-US" i="1" smtClean="0">
                <a:latin typeface="Courier New" pitchFamily="-16" charset="0"/>
              </a:rPr>
              <a:t>statement</a:t>
            </a:r>
            <a:r>
              <a:rPr lang="en-US" smtClean="0"/>
              <a:t> is skipped.</a:t>
            </a:r>
            <a:endParaRPr lang="en-US" smtClean="0">
              <a:latin typeface="Courier New" pitchFamily="-16" charset="0"/>
            </a:endParaRP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3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urier New" pitchFamily="-16" charset="0"/>
                <a:cs typeface="Courier New" pitchFamily="-16" charset="0"/>
              </a:rPr>
              <a:t>if</a:t>
            </a:r>
            <a:r>
              <a:rPr lang="en-US" smtClean="0"/>
              <a:t> Statement in Program 4-2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43100"/>
            <a:ext cx="7462838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Continued…</a:t>
            </a:r>
          </a:p>
        </p:txBody>
      </p:sp>
    </p:spTree>
    <p:extLst>
      <p:ext uri="{BB962C8B-B14F-4D97-AF65-F5344CB8AC3E}">
        <p14:creationId xmlns:p14="http://schemas.microsoft.com/office/powerpoint/2010/main" val="42690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urier New" pitchFamily="-16" charset="0"/>
                <a:cs typeface="Courier New" pitchFamily="-16" charset="0"/>
              </a:rPr>
              <a:t>if</a:t>
            </a:r>
            <a:r>
              <a:rPr lang="en-US" smtClean="0"/>
              <a:t> Statement in Program 4-2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55750"/>
            <a:ext cx="6400800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6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Flowchart for Program 4-2 Lines 21 and 22</a:t>
            </a:r>
            <a:endParaRPr lang="en-US" dirty="0"/>
          </a:p>
        </p:txBody>
      </p:sp>
      <p:pic>
        <p:nvPicPr>
          <p:cNvPr id="16387" name="Picture 3" descr="0404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3" y="2349500"/>
            <a:ext cx="4287837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9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urier New" pitchFamily="-16" charset="0"/>
                <a:cs typeface="Courier New" pitchFamily="-16" charset="0"/>
              </a:rPr>
              <a:t>if</a:t>
            </a:r>
            <a:r>
              <a:rPr lang="en-US" smtClean="0"/>
              <a:t> Statement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Do not place </a:t>
            </a:r>
            <a:r>
              <a:rPr lang="en-US" smtClean="0">
                <a:latin typeface="Courier New" pitchFamily="-16" charset="0"/>
              </a:rPr>
              <a:t>;</a:t>
            </a:r>
            <a:r>
              <a:rPr lang="en-US" smtClean="0"/>
              <a:t> after </a:t>
            </a:r>
            <a:r>
              <a:rPr lang="en-US" smtClean="0">
                <a:latin typeface="Courier New" pitchFamily="-16" charset="0"/>
              </a:rPr>
              <a:t>(</a:t>
            </a:r>
            <a:r>
              <a:rPr lang="en-US" i="1" smtClean="0">
                <a:latin typeface="Courier New" pitchFamily="-16" charset="0"/>
              </a:rPr>
              <a:t>expression</a:t>
            </a:r>
            <a:r>
              <a:rPr lang="en-US" smtClean="0">
                <a:latin typeface="Courier New" pitchFamily="-16" charset="0"/>
              </a:rPr>
              <a:t>)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Place </a:t>
            </a:r>
            <a:r>
              <a:rPr lang="en-US" i="1" smtClean="0">
                <a:latin typeface="Courier New" pitchFamily="-16" charset="0"/>
              </a:rPr>
              <a:t>statement</a:t>
            </a:r>
            <a:r>
              <a:rPr lang="en-US" smtClean="0">
                <a:latin typeface="Courier New" pitchFamily="-16" charset="0"/>
              </a:rPr>
              <a:t>;</a:t>
            </a:r>
            <a:r>
              <a:rPr lang="en-US" smtClean="0"/>
              <a:t> on a separate line after </a:t>
            </a:r>
            <a:r>
              <a:rPr lang="en-US" smtClean="0">
                <a:latin typeface="Courier New" pitchFamily="-16" charset="0"/>
              </a:rPr>
              <a:t>(</a:t>
            </a:r>
            <a:r>
              <a:rPr lang="en-US" i="1" smtClean="0">
                <a:latin typeface="Courier New" pitchFamily="-16" charset="0"/>
              </a:rPr>
              <a:t>expression</a:t>
            </a:r>
            <a:r>
              <a:rPr lang="en-US" smtClean="0">
                <a:latin typeface="Courier New" pitchFamily="-16" charset="0"/>
              </a:rPr>
              <a:t>)</a:t>
            </a:r>
            <a:r>
              <a:rPr lang="en-US" smtClean="0"/>
              <a:t>, indented: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-16" charset="0"/>
              </a:rPr>
              <a:t>	if (score &gt; 90)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-16" charset="0"/>
              </a:rPr>
              <a:t>		   grade = 'A';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Be careful testing </a:t>
            </a:r>
            <a:r>
              <a:rPr lang="en-US" smtClean="0">
                <a:latin typeface="Courier New" pitchFamily="-16" charset="0"/>
              </a:rPr>
              <a:t>float</a:t>
            </a:r>
            <a:r>
              <a:rPr lang="en-US" smtClean="0"/>
              <a:t>s and </a:t>
            </a:r>
            <a:r>
              <a:rPr lang="en-US" smtClean="0">
                <a:latin typeface="Courier New" pitchFamily="-16" charset="0"/>
              </a:rPr>
              <a:t>double</a:t>
            </a:r>
            <a:r>
              <a:rPr lang="en-US" smtClean="0"/>
              <a:t>s for equality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Courier New" pitchFamily="-16" charset="0"/>
              </a:rPr>
              <a:t>0</a:t>
            </a:r>
            <a:r>
              <a:rPr lang="en-US" smtClean="0"/>
              <a:t> is </a:t>
            </a:r>
            <a:r>
              <a:rPr lang="en-US" smtClean="0">
                <a:latin typeface="Courier New" pitchFamily="-16" charset="0"/>
              </a:rPr>
              <a:t>false</a:t>
            </a:r>
            <a:r>
              <a:rPr lang="en-US" smtClean="0"/>
              <a:t>; any other value is </a:t>
            </a:r>
            <a:r>
              <a:rPr lang="en-US" smtClean="0">
                <a:latin typeface="Courier New" pitchFamily="-16" charset="0"/>
              </a:rPr>
              <a:t>true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488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4.3</a:t>
            </a:r>
          </a:p>
        </p:txBody>
      </p:sp>
      <p:sp>
        <p:nvSpPr>
          <p:cNvPr id="1843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Expanding the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if</a:t>
            </a:r>
            <a:r>
              <a:rPr lang="en-US" smtClean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49367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Expanding the </a:t>
            </a:r>
            <a:r>
              <a:rPr lang="en-US" b="1" smtClean="0">
                <a:latin typeface="Courier New" pitchFamily="-16" charset="0"/>
                <a:cs typeface="Courier New" pitchFamily="-16" charset="0"/>
              </a:rPr>
              <a:t>if</a:t>
            </a:r>
            <a:r>
              <a:rPr lang="en-US" smtClean="0"/>
              <a:t> Statement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To execute more than one statement as part of an </a:t>
            </a:r>
            <a:r>
              <a:rPr lang="en-US" sz="2800" smtClean="0">
                <a:latin typeface="Courier New" pitchFamily="-16" charset="0"/>
              </a:rPr>
              <a:t>if</a:t>
            </a:r>
            <a:r>
              <a:rPr lang="en-US" sz="2800" smtClean="0"/>
              <a:t> statement, enclose them in </a:t>
            </a:r>
            <a:r>
              <a:rPr lang="en-US" sz="2800" smtClean="0">
                <a:latin typeface="Courier New" pitchFamily="-16" charset="0"/>
              </a:rPr>
              <a:t>{ }</a:t>
            </a:r>
            <a:r>
              <a:rPr lang="en-US" sz="2800" smtClean="0"/>
              <a:t>:</a:t>
            </a:r>
          </a:p>
          <a:p>
            <a:pPr lvl="1"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-16" charset="0"/>
              </a:rPr>
              <a:t>if (score &gt; 90)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-16" charset="0"/>
              </a:rPr>
              <a:t>	{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-16" charset="0"/>
              </a:rPr>
              <a:t>		   grade = 'A';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-16" charset="0"/>
              </a:rPr>
              <a:t>		   cout &lt;&lt; "Good Job!\n";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-16" charset="0"/>
              </a:rPr>
              <a:t>	}</a:t>
            </a:r>
            <a:endParaRPr lang="en-US" sz="2400" smtClean="0"/>
          </a:p>
          <a:p>
            <a:r>
              <a:rPr lang="en-US" sz="2800" smtClean="0"/>
              <a:t> </a:t>
            </a:r>
            <a:r>
              <a:rPr lang="en-US" sz="2800" smtClean="0">
                <a:latin typeface="Courier New" pitchFamily="-16" charset="0"/>
              </a:rPr>
              <a:t>{ }</a:t>
            </a:r>
            <a:r>
              <a:rPr lang="en-US" sz="2800" smtClean="0"/>
              <a:t> creates a </a:t>
            </a:r>
            <a:r>
              <a:rPr lang="en-US" sz="2800" u="sng" smtClean="0"/>
              <a:t>block</a:t>
            </a:r>
            <a:r>
              <a:rPr lang="en-US" sz="2800" smtClean="0"/>
              <a:t> of code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73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4.4</a:t>
            </a:r>
          </a:p>
        </p:txBody>
      </p:sp>
      <p:sp>
        <p:nvSpPr>
          <p:cNvPr id="2048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if/else</a:t>
            </a:r>
            <a:r>
              <a:rPr lang="en-US" smtClean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40394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b="1" smtClean="0">
                <a:latin typeface="Courier New" pitchFamily="-16" charset="0"/>
                <a:cs typeface="Courier New" pitchFamily="-16" charset="0"/>
              </a:rPr>
              <a:t>if/else</a:t>
            </a:r>
            <a:r>
              <a:rPr lang="en-US" smtClean="0"/>
              <a:t> statement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Provides two possible paths of execution</a:t>
            </a:r>
          </a:p>
          <a:p>
            <a:r>
              <a:rPr lang="en-US" smtClean="0"/>
              <a:t>Performs one statement or block if the </a:t>
            </a:r>
            <a:r>
              <a:rPr lang="en-US" i="1" smtClean="0">
                <a:latin typeface="Courier New" pitchFamily="-16" charset="0"/>
              </a:rPr>
              <a:t>expression</a:t>
            </a:r>
            <a:r>
              <a:rPr lang="en-US" smtClean="0"/>
              <a:t> is true, otherwise performs another statement or block.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409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4.1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Relational Operators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6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b="1" smtClean="0">
                <a:latin typeface="Courier New" pitchFamily="-16" charset="0"/>
                <a:cs typeface="Courier New" pitchFamily="-16" charset="0"/>
              </a:rPr>
              <a:t>if/else</a:t>
            </a:r>
            <a:r>
              <a:rPr lang="en-US" smtClean="0"/>
              <a:t> statement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General Format:</a:t>
            </a:r>
          </a:p>
          <a:p>
            <a:pPr lvl="1"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-16" charset="0"/>
              </a:rPr>
              <a:t>if (</a:t>
            </a:r>
            <a:r>
              <a:rPr lang="en-US" i="1" smtClean="0">
                <a:latin typeface="Courier New" pitchFamily="-16" charset="0"/>
              </a:rPr>
              <a:t>expression</a:t>
            </a:r>
            <a:r>
              <a:rPr lang="en-US" smtClean="0">
                <a:latin typeface="Courier New" pitchFamily="-16" charset="0"/>
              </a:rPr>
              <a:t>)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-16" charset="0"/>
              </a:rPr>
              <a:t>			</a:t>
            </a:r>
            <a:r>
              <a:rPr lang="en-US" i="1" smtClean="0">
                <a:latin typeface="Courier New" pitchFamily="-16" charset="0"/>
              </a:rPr>
              <a:t>statement1</a:t>
            </a:r>
            <a:r>
              <a:rPr lang="en-US" smtClean="0">
                <a:latin typeface="Courier New" pitchFamily="-16" charset="0"/>
              </a:rPr>
              <a:t>;  // or block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-16" charset="0"/>
              </a:rPr>
              <a:t>	else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-16" charset="0"/>
              </a:rPr>
              <a:t>			</a:t>
            </a:r>
            <a:r>
              <a:rPr lang="en-US" i="1" smtClean="0">
                <a:latin typeface="Courier New" pitchFamily="-16" charset="0"/>
              </a:rPr>
              <a:t>statement2</a:t>
            </a:r>
            <a:r>
              <a:rPr lang="en-US" smtClean="0">
                <a:latin typeface="Courier New" pitchFamily="-16" charset="0"/>
              </a:rPr>
              <a:t>;  // or block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82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urier New" pitchFamily="-16" charset="0"/>
                <a:cs typeface="Courier New" pitchFamily="-16" charset="0"/>
              </a:rPr>
              <a:t>if/else</a:t>
            </a:r>
            <a:r>
              <a:rPr lang="en-US" smtClean="0"/>
              <a:t>-What Happens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Times" pitchFamily="-16" charset="0"/>
              <a:buNone/>
            </a:pPr>
            <a:r>
              <a:rPr lang="en-US" sz="2400" smtClean="0"/>
              <a:t>To evaluate: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smtClean="0">
                <a:latin typeface="Courier New" pitchFamily="-16" charset="0"/>
              </a:rPr>
              <a:t>if (</a:t>
            </a:r>
            <a:r>
              <a:rPr lang="en-US" sz="2000" i="1" smtClean="0">
                <a:latin typeface="Courier New" pitchFamily="-16" charset="0"/>
              </a:rPr>
              <a:t>expression</a:t>
            </a:r>
            <a:r>
              <a:rPr lang="en-US" sz="2000" smtClean="0">
                <a:latin typeface="Courier New" pitchFamily="-16" charset="0"/>
              </a:rPr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-16" charset="0"/>
              </a:rPr>
              <a:t>	   </a:t>
            </a:r>
            <a:r>
              <a:rPr lang="en-US" sz="2000" i="1" smtClean="0">
                <a:latin typeface="Courier New" pitchFamily="-16" charset="0"/>
              </a:rPr>
              <a:t>statement1</a:t>
            </a:r>
            <a:r>
              <a:rPr lang="en-US" sz="2000" smtClean="0">
                <a:latin typeface="Courier New" pitchFamily="-16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-16" charset="0"/>
              </a:rPr>
              <a:t>	else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-16" charset="0"/>
              </a:rPr>
              <a:t>	   </a:t>
            </a:r>
            <a:r>
              <a:rPr lang="en-US" sz="2000" i="1" smtClean="0">
                <a:latin typeface="Courier New" pitchFamily="-16" charset="0"/>
              </a:rPr>
              <a:t>statement2</a:t>
            </a:r>
            <a:r>
              <a:rPr lang="en-US" sz="2000" smtClean="0">
                <a:latin typeface="Courier New" pitchFamily="-16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400" smtClean="0"/>
              <a:t>If the </a:t>
            </a:r>
            <a:r>
              <a:rPr lang="en-US" sz="2400" i="1" smtClean="0">
                <a:latin typeface="Courier New" pitchFamily="-16" charset="0"/>
              </a:rPr>
              <a:t>expression</a:t>
            </a:r>
            <a:r>
              <a:rPr lang="en-US" sz="2400" smtClean="0"/>
              <a:t> is </a:t>
            </a:r>
            <a:r>
              <a:rPr lang="en-US" sz="2400" smtClean="0">
                <a:latin typeface="Courier New" pitchFamily="-16" charset="0"/>
              </a:rPr>
              <a:t>true</a:t>
            </a:r>
            <a:r>
              <a:rPr lang="en-US" sz="2400" smtClean="0"/>
              <a:t>, then </a:t>
            </a:r>
            <a:r>
              <a:rPr lang="en-US" sz="2400" i="1" smtClean="0">
                <a:latin typeface="Courier New" pitchFamily="-16" charset="0"/>
              </a:rPr>
              <a:t>statement1</a:t>
            </a:r>
            <a:r>
              <a:rPr lang="en-US" sz="2400" smtClean="0"/>
              <a:t> is executed and </a:t>
            </a:r>
            <a:r>
              <a:rPr lang="en-US" sz="2400" i="1" smtClean="0">
                <a:latin typeface="Courier New" pitchFamily="-16" charset="0"/>
              </a:rPr>
              <a:t>statement2</a:t>
            </a:r>
            <a:r>
              <a:rPr lang="en-US" sz="2400" smtClean="0"/>
              <a:t> is skipped.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If the </a:t>
            </a:r>
            <a:r>
              <a:rPr lang="en-US" sz="2400" i="1" smtClean="0">
                <a:latin typeface="Courier New" pitchFamily="-16" charset="0"/>
              </a:rPr>
              <a:t>expression</a:t>
            </a:r>
            <a:r>
              <a:rPr lang="en-US" sz="2400" smtClean="0"/>
              <a:t> is </a:t>
            </a:r>
            <a:r>
              <a:rPr lang="en-US" sz="2400" i="1" smtClean="0">
                <a:latin typeface="Courier New" pitchFamily="-16" charset="0"/>
              </a:rPr>
              <a:t>false</a:t>
            </a:r>
            <a:r>
              <a:rPr lang="en-US" sz="2400" smtClean="0"/>
              <a:t>, then </a:t>
            </a:r>
            <a:r>
              <a:rPr lang="en-US" sz="2400" i="1" smtClean="0">
                <a:latin typeface="Courier New" pitchFamily="-16" charset="0"/>
              </a:rPr>
              <a:t>statement1</a:t>
            </a:r>
            <a:r>
              <a:rPr lang="en-US" sz="2400" smtClean="0"/>
              <a:t> is skipped and </a:t>
            </a:r>
            <a:r>
              <a:rPr lang="en-US" sz="2400" i="1" smtClean="0">
                <a:latin typeface="Courier New" pitchFamily="-16" charset="0"/>
              </a:rPr>
              <a:t>statement2</a:t>
            </a:r>
            <a:r>
              <a:rPr lang="en-US" sz="2400" smtClean="0"/>
              <a:t> is executed.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if/else</a:t>
            </a:r>
            <a:r>
              <a:rPr lang="en-US" dirty="0" smtClean="0"/>
              <a:t> statement and Modulus Operator in Program 4-8</a:t>
            </a:r>
            <a:endParaRPr lang="en-US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98600"/>
            <a:ext cx="6400800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9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Flowchart for Program 4-8 Lines 14 through 18</a:t>
            </a:r>
            <a:endParaRPr lang="en-US" dirty="0"/>
          </a:p>
        </p:txBody>
      </p:sp>
      <p:pic>
        <p:nvPicPr>
          <p:cNvPr id="25603" name="Picture 3" descr="0406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56388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4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Testing the Divisor in Program 4-9</a:t>
            </a:r>
            <a:endParaRPr lang="en-US" dirty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62163"/>
            <a:ext cx="7010400" cy="30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Continued…</a:t>
            </a:r>
          </a:p>
        </p:txBody>
      </p:sp>
    </p:spTree>
    <p:extLst>
      <p:ext uri="{BB962C8B-B14F-4D97-AF65-F5344CB8AC3E}">
        <p14:creationId xmlns:p14="http://schemas.microsoft.com/office/powerpoint/2010/main" val="2104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Testing the Divisor in Program 4-9</a:t>
            </a:r>
            <a:endParaRPr lang="en-US" dirty="0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1216025"/>
            <a:ext cx="5064125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10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4.5</a:t>
            </a:r>
          </a:p>
        </p:txBody>
      </p:sp>
      <p:sp>
        <p:nvSpPr>
          <p:cNvPr id="286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Nested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if</a:t>
            </a:r>
            <a:r>
              <a:rPr lang="en-US" smtClean="0"/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34840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Nested </a:t>
            </a:r>
            <a:r>
              <a:rPr lang="en-US" b="1" smtClean="0">
                <a:latin typeface="Courier New" pitchFamily="-16" charset="0"/>
                <a:cs typeface="Courier New" pitchFamily="-16" charset="0"/>
              </a:rPr>
              <a:t>if</a:t>
            </a:r>
            <a:r>
              <a:rPr lang="en-US" smtClean="0"/>
              <a:t> Statements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smtClean="0">
                <a:latin typeface="Courier New" pitchFamily="-16" charset="0"/>
              </a:rPr>
              <a:t>if</a:t>
            </a:r>
            <a:r>
              <a:rPr lang="en-US" smtClean="0"/>
              <a:t> statement that is nested inside another </a:t>
            </a:r>
            <a:r>
              <a:rPr lang="en-US" smtClean="0">
                <a:latin typeface="Courier New" pitchFamily="-16" charset="0"/>
              </a:rPr>
              <a:t>if</a:t>
            </a:r>
            <a:r>
              <a:rPr lang="en-US" smtClean="0"/>
              <a:t> statement</a:t>
            </a:r>
          </a:p>
          <a:p>
            <a:r>
              <a:rPr lang="en-US" smtClean="0"/>
              <a:t>Nested </a:t>
            </a:r>
            <a:r>
              <a:rPr lang="en-US" smtClean="0">
                <a:latin typeface="Courier New" pitchFamily="-16" charset="0"/>
              </a:rPr>
              <a:t>if</a:t>
            </a:r>
            <a:r>
              <a:rPr lang="en-US" smtClean="0"/>
              <a:t> statements can be used to test more than one condition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44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Flowchart for a Nested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</p:txBody>
      </p:sp>
      <p:pic>
        <p:nvPicPr>
          <p:cNvPr id="30723" name="Picture 5" descr="Figure 4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600200"/>
            <a:ext cx="6829425" cy="481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Nested </a:t>
            </a:r>
            <a:r>
              <a:rPr lang="en-US" b="1" smtClean="0">
                <a:latin typeface="Courier New" pitchFamily="-16" charset="0"/>
                <a:cs typeface="Courier New" pitchFamily="-16" charset="0"/>
              </a:rPr>
              <a:t>if</a:t>
            </a:r>
            <a:r>
              <a:rPr lang="en-US" smtClean="0"/>
              <a:t> Statements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From Program 4-10</a:t>
            </a:r>
          </a:p>
          <a:p>
            <a:endParaRPr lang="en-US" smtClean="0"/>
          </a:p>
        </p:txBody>
      </p:sp>
      <p:pic>
        <p:nvPicPr>
          <p:cNvPr id="31748" name="Picture 4" descr="Pink tissue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87650"/>
            <a:ext cx="82296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1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Relational Operators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 to compare numbers to determine relative order</a:t>
            </a:r>
          </a:p>
          <a:p>
            <a:r>
              <a:rPr lang="en-US" smtClean="0"/>
              <a:t>Operators: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524000" y="3581400"/>
          <a:ext cx="6096000" cy="2194404"/>
        </p:xfrm>
        <a:graphic>
          <a:graphicData uri="http://schemas.openxmlformats.org/drawingml/2006/table">
            <a:tbl>
              <a:tblPr/>
              <a:tblGrid>
                <a:gridCol w="990600"/>
                <a:gridCol w="51054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&gt;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Greater than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&lt;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Less than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&gt;=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Greater than or equal to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&lt;=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Less than or equal to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==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Equal to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!=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Not equal to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30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Nested </a:t>
            </a:r>
            <a:r>
              <a:rPr lang="en-US" b="1" smtClean="0">
                <a:latin typeface="Courier New" pitchFamily="-16" charset="0"/>
                <a:cs typeface="Courier New" pitchFamily="-16" charset="0"/>
              </a:rPr>
              <a:t>if</a:t>
            </a:r>
            <a:r>
              <a:rPr lang="en-US" smtClean="0"/>
              <a:t> Statements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Another example, from Program 4-1</a:t>
            </a:r>
          </a:p>
        </p:txBody>
      </p:sp>
      <p:pic>
        <p:nvPicPr>
          <p:cNvPr id="32772" name="Picture 4" descr="Pink tissue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295525"/>
            <a:ext cx="58674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4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Proper Indentation!</a:t>
            </a:r>
          </a:p>
        </p:txBody>
      </p:sp>
      <p:pic>
        <p:nvPicPr>
          <p:cNvPr id="33795" name="Picture 4" descr="Figure 4-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3425" y="2025650"/>
            <a:ext cx="7677150" cy="3675063"/>
          </a:xfrm>
          <a:noFill/>
        </p:spPr>
      </p:pic>
    </p:spTree>
    <p:extLst>
      <p:ext uri="{BB962C8B-B14F-4D97-AF65-F5344CB8AC3E}">
        <p14:creationId xmlns:p14="http://schemas.microsoft.com/office/powerpoint/2010/main" val="34727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4.6</a:t>
            </a:r>
          </a:p>
        </p:txBody>
      </p:sp>
      <p:sp>
        <p:nvSpPr>
          <p:cNvPr id="348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if/else if</a:t>
            </a:r>
            <a:r>
              <a:rPr lang="en-US" smtClean="0">
                <a:cs typeface="Courier New" pitchFamily="-16" charset="0"/>
              </a:rPr>
              <a:t> </a:t>
            </a:r>
            <a:r>
              <a:rPr lang="en-US" smtClean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4118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b="1" smtClean="0">
                <a:latin typeface="Courier New" pitchFamily="-16" charset="0"/>
                <a:cs typeface="Courier New" pitchFamily="-16" charset="0"/>
              </a:rPr>
              <a:t>if/else if </a:t>
            </a:r>
            <a:r>
              <a:rPr lang="en-US" smtClean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Tests a series of conditions until one is found to be true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Often simpler than using nested </a:t>
            </a:r>
            <a:r>
              <a:rPr lang="en-US" dirty="0" smtClean="0">
                <a:latin typeface="Courier New" pitchFamily="-16" charset="0"/>
              </a:rPr>
              <a:t>if/else</a:t>
            </a:r>
            <a:r>
              <a:rPr lang="en-US" dirty="0" smtClean="0"/>
              <a:t> statements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Can be used to model thought processes such as: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"If it is raining, take an umbrella, </a:t>
            </a:r>
            <a:br>
              <a:rPr lang="en-US" dirty="0" smtClean="0"/>
            </a:br>
            <a:r>
              <a:rPr lang="en-US" dirty="0" smtClean="0"/>
              <a:t>else, if it is windy, take a hat, </a:t>
            </a:r>
            <a:br>
              <a:rPr lang="en-US" dirty="0" smtClean="0"/>
            </a:br>
            <a:r>
              <a:rPr lang="en-US" dirty="0" smtClean="0"/>
              <a:t>else, take sunglasses”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urier New" pitchFamily="-16" charset="0"/>
                <a:cs typeface="Courier New" pitchFamily="-16" charset="0"/>
              </a:rPr>
              <a:t>if/else if </a:t>
            </a:r>
            <a:r>
              <a:rPr lang="en-US" smtClean="0"/>
              <a:t>Format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-16" charset="0"/>
              </a:rPr>
              <a:t>if (</a:t>
            </a:r>
            <a:r>
              <a:rPr lang="en-US" i="1" smtClean="0">
                <a:latin typeface="Courier New" pitchFamily="-16" charset="0"/>
              </a:rPr>
              <a:t>expression</a:t>
            </a:r>
            <a:r>
              <a:rPr lang="en-US" smtClean="0">
                <a:latin typeface="Courier New" pitchFamily="-16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-16" charset="0"/>
              </a:rPr>
              <a:t>		   </a:t>
            </a:r>
            <a:r>
              <a:rPr lang="en-US" i="1" smtClean="0">
                <a:latin typeface="Courier New" pitchFamily="-16" charset="0"/>
              </a:rPr>
              <a:t>statement</a:t>
            </a:r>
            <a:r>
              <a:rPr lang="en-US" b="1" i="1" smtClean="0">
                <a:latin typeface="Courier New" pitchFamily="-16" charset="0"/>
              </a:rPr>
              <a:t>1</a:t>
            </a:r>
            <a:r>
              <a:rPr lang="en-US" smtClean="0">
                <a:latin typeface="Courier New" pitchFamily="-16" charset="0"/>
              </a:rPr>
              <a:t>;  // or block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-16" charset="0"/>
              </a:rPr>
              <a:t>else if (</a:t>
            </a:r>
            <a:r>
              <a:rPr lang="en-US" i="1" smtClean="0">
                <a:latin typeface="Courier New" pitchFamily="-16" charset="0"/>
              </a:rPr>
              <a:t>expression</a:t>
            </a:r>
            <a:r>
              <a:rPr lang="en-US" smtClean="0">
                <a:latin typeface="Courier New" pitchFamily="-16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-16" charset="0"/>
              </a:rPr>
              <a:t>		   </a:t>
            </a:r>
            <a:r>
              <a:rPr lang="en-US" i="1" smtClean="0">
                <a:latin typeface="Courier New" pitchFamily="-16" charset="0"/>
              </a:rPr>
              <a:t>statement</a:t>
            </a:r>
            <a:r>
              <a:rPr lang="en-US" b="1" i="1" smtClean="0">
                <a:latin typeface="Courier New" pitchFamily="-16" charset="0"/>
              </a:rPr>
              <a:t>2</a:t>
            </a:r>
            <a:r>
              <a:rPr lang="en-US" smtClean="0">
                <a:latin typeface="Courier New" pitchFamily="-16" charset="0"/>
              </a:rPr>
              <a:t>;  // or block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-16" charset="0"/>
              </a:rPr>
              <a:t>		  .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-16" charset="0"/>
              </a:rPr>
              <a:t>		  . // other else ifs 		  	 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-16" charset="0"/>
              </a:rPr>
              <a:t>else if (</a:t>
            </a:r>
            <a:r>
              <a:rPr lang="en-US" i="1" smtClean="0">
                <a:latin typeface="Courier New" pitchFamily="-16" charset="0"/>
              </a:rPr>
              <a:t>expression</a:t>
            </a:r>
            <a:r>
              <a:rPr lang="en-US" smtClean="0">
                <a:latin typeface="Courier New" pitchFamily="-16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-16" charset="0"/>
              </a:rPr>
              <a:t>		   </a:t>
            </a:r>
            <a:r>
              <a:rPr lang="en-US" i="1" smtClean="0">
                <a:latin typeface="Courier New" pitchFamily="-16" charset="0"/>
              </a:rPr>
              <a:t>statement</a:t>
            </a:r>
            <a:r>
              <a:rPr lang="en-US" b="1" i="1" smtClean="0">
                <a:latin typeface="Courier New" pitchFamily="-16" charset="0"/>
              </a:rPr>
              <a:t>n</a:t>
            </a:r>
            <a:r>
              <a:rPr lang="en-US" smtClean="0">
                <a:latin typeface="Courier New" pitchFamily="-16" charset="0"/>
              </a:rPr>
              <a:t>;  // or block  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981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if/else if </a:t>
            </a:r>
            <a:r>
              <a:rPr lang="en-US" dirty="0" smtClean="0"/>
              <a:t>Statement in Program 4-13</a:t>
            </a:r>
            <a:endParaRPr lang="en-US" dirty="0"/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1905000"/>
            <a:ext cx="63404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Using a Trailing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/>
              <a:t> to Catch Errors in Program 4-14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trailing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else</a:t>
            </a:r>
            <a:r>
              <a:rPr lang="en-US" smtClean="0"/>
              <a:t> clause is optional, but it is best used to catch errors.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2667000"/>
            <a:ext cx="5876925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Line 6"/>
          <p:cNvSpPr>
            <a:spLocks noChangeShapeType="1"/>
          </p:cNvSpPr>
          <p:nvPr/>
        </p:nvSpPr>
        <p:spPr bwMode="auto">
          <a:xfrm flipH="1">
            <a:off x="6858000" y="4876800"/>
            <a:ext cx="1219200" cy="13128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7620000" y="3429000"/>
            <a:ext cx="1524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This trailing </a:t>
            </a:r>
            <a:r>
              <a:rPr lang="en-US">
                <a:solidFill>
                  <a:srgbClr val="FF0000"/>
                </a:solidFill>
                <a:latin typeface="Courier New" pitchFamily="-16" charset="0"/>
              </a:rPr>
              <a:t>else</a:t>
            </a:r>
            <a:r>
              <a:rPr lang="en-US">
                <a:solidFill>
                  <a:srgbClr val="FF0000"/>
                </a:solidFill>
              </a:rPr>
              <a:t> catches invalid test scores</a:t>
            </a:r>
          </a:p>
        </p:txBody>
      </p:sp>
    </p:spTree>
    <p:extLst>
      <p:ext uri="{BB962C8B-B14F-4D97-AF65-F5344CB8AC3E}">
        <p14:creationId xmlns:p14="http://schemas.microsoft.com/office/powerpoint/2010/main" val="34064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4.7</a:t>
            </a:r>
          </a:p>
        </p:txBody>
      </p:sp>
      <p:sp>
        <p:nvSpPr>
          <p:cNvPr id="399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Flags</a:t>
            </a:r>
          </a:p>
        </p:txBody>
      </p:sp>
    </p:spTree>
    <p:extLst>
      <p:ext uri="{BB962C8B-B14F-4D97-AF65-F5344CB8AC3E}">
        <p14:creationId xmlns:p14="http://schemas.microsoft.com/office/powerpoint/2010/main" val="42064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Flags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Variable that signals a condition</a:t>
            </a:r>
          </a:p>
          <a:p>
            <a:r>
              <a:rPr lang="en-US" smtClean="0"/>
              <a:t>Usually implemented as a </a:t>
            </a:r>
            <a:r>
              <a:rPr lang="en-US" smtClean="0">
                <a:latin typeface="Courier New" pitchFamily="-16" charset="0"/>
              </a:rPr>
              <a:t>bool</a:t>
            </a:r>
            <a:r>
              <a:rPr lang="en-US" smtClean="0"/>
              <a:t> variable</a:t>
            </a:r>
          </a:p>
          <a:p>
            <a:r>
              <a:rPr lang="en-US" smtClean="0"/>
              <a:t>Can also be an integer</a:t>
            </a:r>
          </a:p>
          <a:p>
            <a:pPr lvl="1"/>
            <a:r>
              <a:rPr lang="en-US" smtClean="0"/>
              <a:t>The value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0</a:t>
            </a:r>
            <a:r>
              <a:rPr lang="en-US" smtClean="0"/>
              <a:t> is considered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false</a:t>
            </a:r>
          </a:p>
          <a:p>
            <a:pPr lvl="1"/>
            <a:r>
              <a:rPr lang="en-US" smtClean="0"/>
              <a:t>Any nonzero value is considered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true</a:t>
            </a:r>
          </a:p>
          <a:p>
            <a:r>
              <a:rPr lang="en-US" smtClean="0"/>
              <a:t>As with other variables in functions, must be assigned an initial value before it is used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04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4.8</a:t>
            </a:r>
          </a:p>
        </p:txBody>
      </p:sp>
      <p:sp>
        <p:nvSpPr>
          <p:cNvPr id="4198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20446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Expressions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Boolean expressions – </a:t>
            </a:r>
            <a:r>
              <a:rPr lang="en-US" sz="2800" smtClean="0">
                <a:latin typeface="Courier New" pitchFamily="-16" charset="0"/>
              </a:rPr>
              <a:t>true</a:t>
            </a:r>
            <a:r>
              <a:rPr lang="en-US" sz="2800" smtClean="0"/>
              <a:t> or </a:t>
            </a:r>
            <a:r>
              <a:rPr lang="en-US" sz="2800" smtClean="0">
                <a:latin typeface="Courier New" pitchFamily="-16" charset="0"/>
              </a:rPr>
              <a:t>false</a:t>
            </a:r>
          </a:p>
          <a:p>
            <a:r>
              <a:rPr lang="en-US" sz="2800" smtClean="0"/>
              <a:t>Examples:</a:t>
            </a:r>
          </a:p>
          <a:p>
            <a:pPr lvl="1"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-16" charset="0"/>
              </a:rPr>
              <a:t>12 &gt; 5</a:t>
            </a:r>
            <a:r>
              <a:rPr lang="en-US" sz="2400" smtClean="0"/>
              <a:t> is </a:t>
            </a:r>
            <a:r>
              <a:rPr lang="en-US" sz="2400" smtClean="0">
                <a:latin typeface="Courier New" pitchFamily="-16" charset="0"/>
              </a:rPr>
              <a:t>true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-16" charset="0"/>
              </a:rPr>
              <a:t>	7 &lt;= 5</a:t>
            </a:r>
            <a:r>
              <a:rPr lang="en-US" sz="2400" smtClean="0"/>
              <a:t> is </a:t>
            </a:r>
            <a:r>
              <a:rPr lang="en-US" sz="2400" smtClean="0">
                <a:latin typeface="Courier New" pitchFamily="-16" charset="0"/>
              </a:rPr>
              <a:t>false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-16" charset="0"/>
              </a:rPr>
              <a:t>	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-16" charset="0"/>
              </a:rPr>
              <a:t>	</a:t>
            </a:r>
            <a:r>
              <a:rPr lang="en-US" sz="2400" smtClean="0"/>
              <a:t>if </a:t>
            </a:r>
            <a:r>
              <a:rPr lang="en-US" sz="2400" smtClean="0">
                <a:latin typeface="Courier New" pitchFamily="-16" charset="0"/>
              </a:rPr>
              <a:t>x </a:t>
            </a:r>
            <a:r>
              <a:rPr lang="en-US" sz="2400" smtClean="0"/>
              <a:t>is 10, then </a:t>
            </a:r>
          </a:p>
          <a:p>
            <a:pPr lvl="1"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-16" charset="0"/>
              </a:rPr>
              <a:t>x == 10</a:t>
            </a:r>
            <a:r>
              <a:rPr lang="en-US" sz="2400" smtClean="0"/>
              <a:t> is</a:t>
            </a:r>
            <a:r>
              <a:rPr lang="en-US" sz="2400" smtClean="0">
                <a:latin typeface="Courier New" pitchFamily="-16" charset="0"/>
              </a:rPr>
              <a:t> true</a:t>
            </a:r>
            <a:r>
              <a:rPr lang="en-US" sz="2400" smtClean="0"/>
              <a:t>, </a:t>
            </a:r>
          </a:p>
          <a:p>
            <a:pPr lvl="1"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-16" charset="0"/>
              </a:rPr>
              <a:t>x != 8</a:t>
            </a:r>
            <a:r>
              <a:rPr lang="en-US" sz="2400" smtClean="0"/>
              <a:t> is </a:t>
            </a:r>
            <a:r>
              <a:rPr lang="en-US" sz="2400" smtClean="0">
                <a:latin typeface="Courier New" pitchFamily="-16" charset="0"/>
              </a:rPr>
              <a:t>true</a:t>
            </a:r>
            <a:r>
              <a:rPr lang="en-US" sz="2400" smtClean="0"/>
              <a:t>, and </a:t>
            </a:r>
          </a:p>
          <a:p>
            <a:pPr lvl="1"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-16" charset="0"/>
              </a:rPr>
              <a:t>x == 8</a:t>
            </a:r>
            <a:r>
              <a:rPr lang="en-US" sz="2400" smtClean="0"/>
              <a:t> is </a:t>
            </a:r>
            <a:r>
              <a:rPr lang="en-US" sz="2400" smtClean="0">
                <a:latin typeface="Courier New" pitchFamily="-16" charset="0"/>
              </a:rPr>
              <a:t>false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78549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 Operators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to create relational expressions from other relational expressions</a:t>
            </a:r>
          </a:p>
          <a:p>
            <a:r>
              <a:rPr lang="en-US" smtClean="0"/>
              <a:t>Operators, meaning, and explanation:</a:t>
            </a:r>
          </a:p>
          <a:p>
            <a:endParaRPr lang="en-US" smtClean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685800" y="3657600"/>
          <a:ext cx="7467600" cy="2316164"/>
        </p:xfrm>
        <a:graphic>
          <a:graphicData uri="http://schemas.openxmlformats.org/drawingml/2006/table">
            <a:tbl>
              <a:tblPr/>
              <a:tblGrid>
                <a:gridCol w="839788"/>
                <a:gridCol w="1212850"/>
                <a:gridCol w="5414962"/>
              </a:tblGrid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&amp;&amp;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New relational expression is true if both expressions are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||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New relational expression is true if either expression is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!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Reverses the value of an expression – true expression becomes false, and false becomes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5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 Operators-Examples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62000" y="1855788"/>
            <a:ext cx="7523163" cy="75247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Times" pitchFamily="-16" charset="0"/>
              <a:buNone/>
              <a:defRPr/>
            </a:pPr>
            <a:r>
              <a:rPr lang="en-US" sz="2000" kern="0">
                <a:latin typeface="Courier New" pitchFamily="-16" charset="0"/>
                <a:cs typeface="+mn-cs"/>
              </a:rPr>
              <a:t>	</a:t>
            </a:r>
            <a:r>
              <a:rPr lang="en-US" sz="2400" kern="0">
                <a:latin typeface="Courier New" pitchFamily="-16" charset="0"/>
                <a:cs typeface="+mn-cs"/>
              </a:rPr>
              <a:t>int x = 12, y = 5, z = -4;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Times" pitchFamily="-16" charset="0"/>
              <a:buNone/>
              <a:defRPr/>
            </a:pPr>
            <a:endParaRPr lang="en-US" sz="1000" kern="0">
              <a:latin typeface="Courier New" pitchFamily="-16" charset="0"/>
              <a:cs typeface="+mn-cs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Times" pitchFamily="-16" charset="0"/>
              <a:buNone/>
              <a:defRPr/>
            </a:pPr>
            <a:r>
              <a:rPr lang="en-US" sz="1000" kern="0">
                <a:latin typeface="Courier New" pitchFamily="-16" charset="0"/>
                <a:cs typeface="+mn-cs"/>
              </a:rPr>
              <a:t> </a:t>
            </a:r>
            <a:endParaRPr lang="en-US" sz="1000" kern="0" dirty="0">
              <a:latin typeface="Courier New" pitchFamily="-16" charset="0"/>
              <a:cs typeface="+mn-cs"/>
            </a:endParaRPr>
          </a:p>
        </p:txBody>
      </p:sp>
      <p:graphicFrame>
        <p:nvGraphicFramePr>
          <p:cNvPr id="4" name="Group 4"/>
          <p:cNvGraphicFramePr>
            <a:graphicFrameLocks/>
          </p:cNvGraphicFramePr>
          <p:nvPr/>
        </p:nvGraphicFramePr>
        <p:xfrm>
          <a:off x="773113" y="2293938"/>
          <a:ext cx="7885112" cy="3167064"/>
        </p:xfrm>
        <a:graphic>
          <a:graphicData uri="http://schemas.openxmlformats.org/drawingml/2006/table">
            <a:tbl>
              <a:tblPr/>
              <a:tblGrid>
                <a:gridCol w="5849937"/>
                <a:gridCol w="2035175"/>
              </a:tblGrid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&gt; y) &amp;&amp; (y &gt;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&gt; y) &amp;&amp; (z &gt; 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&lt;= z) || (y ==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&lt;= z) || (y !=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!(x &gt;=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3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The logical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dirty="0" smtClean="0"/>
              <a:t> operator in Program 4-15</a:t>
            </a:r>
            <a:endParaRPr lang="en-US" dirty="0"/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1828800"/>
            <a:ext cx="64897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2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The logical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dirty="0" smtClean="0"/>
              <a:t> Operator in Program 4-16</a:t>
            </a:r>
            <a:endParaRPr lang="en-US" dirty="0"/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1905000"/>
            <a:ext cx="7156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The logical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dirty="0" smtClean="0"/>
              <a:t> Operator in Program 4-17</a:t>
            </a:r>
            <a:endParaRPr lang="en-US" dirty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1828800"/>
            <a:ext cx="74231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65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 Operator-Notes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urier New" pitchFamily="-16" charset="0"/>
              </a:rPr>
              <a:t>!</a:t>
            </a:r>
            <a:r>
              <a:rPr lang="en-US" smtClean="0"/>
              <a:t> has highest precedence, followed by </a:t>
            </a:r>
            <a:r>
              <a:rPr lang="en-US" smtClean="0">
                <a:latin typeface="Courier New" pitchFamily="-16" charset="0"/>
              </a:rPr>
              <a:t>&amp;&amp;</a:t>
            </a:r>
            <a:r>
              <a:rPr lang="en-US" smtClean="0"/>
              <a:t>, then </a:t>
            </a:r>
            <a:r>
              <a:rPr lang="en-US" smtClean="0">
                <a:latin typeface="Courier New" pitchFamily="-16" charset="0"/>
              </a:rPr>
              <a:t>||</a:t>
            </a:r>
          </a:p>
          <a:p>
            <a:r>
              <a:rPr lang="en-US" smtClean="0"/>
              <a:t>If the value of an expression can be determined by evaluating just the sub-expression on left side of a logical operator, then the sub-expression on the right side will not be evaluated (</a:t>
            </a:r>
            <a:r>
              <a:rPr lang="en-US" i="1" smtClean="0"/>
              <a:t>short circuit evaluation</a:t>
            </a:r>
            <a:r>
              <a:rPr lang="en-US" smtClean="0"/>
              <a:t>)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368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4.9</a:t>
            </a:r>
          </a:p>
        </p:txBody>
      </p:sp>
      <p:sp>
        <p:nvSpPr>
          <p:cNvPr id="4915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Checking Numeric Ranges with 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22286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Checking Numeric Ranges with Logical Operators</a:t>
            </a:r>
            <a:endParaRPr lang="en-US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Used to test to see if a value falls </a:t>
            </a:r>
            <a:r>
              <a:rPr lang="en-US" sz="2400" b="1" smtClean="0"/>
              <a:t>inside</a:t>
            </a:r>
            <a:r>
              <a:rPr lang="en-US" sz="2400" smtClean="0"/>
              <a:t> a range: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smtClean="0">
                <a:latin typeface="Courier New" pitchFamily="-16" charset="0"/>
              </a:rPr>
              <a:t>if (grade &gt;= 0 &amp;&amp; grade &lt;= 100)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-16" charset="0"/>
              </a:rPr>
              <a:t>	   cout &lt;&lt; "Valid grade";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Can also test to see if value falls </a:t>
            </a:r>
            <a:r>
              <a:rPr lang="en-US" sz="2400" b="1" smtClean="0"/>
              <a:t>outside</a:t>
            </a:r>
            <a:r>
              <a:rPr lang="en-US" sz="2400" smtClean="0"/>
              <a:t> of range:</a:t>
            </a:r>
          </a:p>
          <a:p>
            <a:pPr lvl="1">
              <a:lnSpc>
                <a:spcPct val="80000"/>
              </a:lnSpc>
              <a:buClr>
                <a:srgbClr val="3333CC"/>
              </a:buClr>
              <a:buFontTx/>
              <a:buNone/>
            </a:pPr>
            <a:r>
              <a:rPr lang="en-US" sz="2000" smtClean="0"/>
              <a:t>	 </a:t>
            </a:r>
            <a:r>
              <a:rPr lang="en-US" sz="2000" smtClean="0">
                <a:latin typeface="Courier New" pitchFamily="-16" charset="0"/>
              </a:rPr>
              <a:t>if (grade &lt;= 0 || grade &gt;= 100)</a:t>
            </a:r>
          </a:p>
          <a:p>
            <a:pPr lvl="1">
              <a:lnSpc>
                <a:spcPct val="80000"/>
              </a:lnSpc>
              <a:buClr>
                <a:srgbClr val="3333CC"/>
              </a:buClr>
              <a:buFontTx/>
              <a:buNone/>
            </a:pPr>
            <a:r>
              <a:rPr lang="en-US" sz="2000" smtClean="0">
                <a:latin typeface="Courier New" pitchFamily="-16" charset="0"/>
              </a:rPr>
              <a:t>	   cout &lt;&lt; "Invalid grade";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Cannot use mathematical notation: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smtClean="0">
                <a:latin typeface="Courier New" pitchFamily="-16" charset="0"/>
              </a:rPr>
              <a:t>	if (0 &lt;= grade &lt;= 100) //doesn</a:t>
            </a:r>
            <a:r>
              <a:rPr lang="en-US" sz="2000" smtClean="0"/>
              <a:t>’</a:t>
            </a:r>
            <a:r>
              <a:rPr lang="en-US" sz="2000" smtClean="0">
                <a:latin typeface="Courier New" pitchFamily="-16" charset="0"/>
              </a:rPr>
              <a:t>t work!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051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4.10</a:t>
            </a:r>
          </a:p>
        </p:txBody>
      </p:sp>
      <p:sp>
        <p:nvSpPr>
          <p:cNvPr id="512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Menus</a:t>
            </a:r>
          </a:p>
        </p:txBody>
      </p:sp>
    </p:spTree>
    <p:extLst>
      <p:ext uri="{BB962C8B-B14F-4D97-AF65-F5344CB8AC3E}">
        <p14:creationId xmlns:p14="http://schemas.microsoft.com/office/powerpoint/2010/main" val="25667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Menus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smtClean="0"/>
              <a:t>Menu-driven program</a:t>
            </a:r>
            <a:r>
              <a:rPr lang="en-US" smtClean="0"/>
              <a:t>: program execution controlled by user selecting from a list of actions</a:t>
            </a:r>
          </a:p>
          <a:p>
            <a:r>
              <a:rPr lang="en-US" u="sng" smtClean="0"/>
              <a:t>Menu</a:t>
            </a:r>
            <a:r>
              <a:rPr lang="en-US" smtClean="0"/>
              <a:t>: list of choices on the screen</a:t>
            </a:r>
          </a:p>
          <a:p>
            <a:r>
              <a:rPr lang="en-US" smtClean="0"/>
              <a:t>Menus can be implemented using </a:t>
            </a:r>
            <a:r>
              <a:rPr lang="en-US" smtClean="0">
                <a:latin typeface="Courier New" pitchFamily="-16" charset="0"/>
              </a:rPr>
              <a:t>if/else if</a:t>
            </a:r>
            <a:r>
              <a:rPr lang="en-US" smtClean="0"/>
              <a:t> statements</a:t>
            </a:r>
            <a:endParaRPr lang="en-US" u="sng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15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Expressions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Can be assigned to a variable:</a:t>
            </a:r>
          </a:p>
          <a:p>
            <a:pPr lvl="1"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-16" charset="0"/>
              </a:rPr>
              <a:t>result = x &lt;= y;</a:t>
            </a:r>
            <a:endParaRPr lang="en-US" smtClean="0"/>
          </a:p>
          <a:p>
            <a:r>
              <a:rPr lang="en-US" smtClean="0"/>
              <a:t>Assigns </a:t>
            </a:r>
            <a:r>
              <a:rPr lang="en-US" smtClean="0">
                <a:latin typeface="Courier New" pitchFamily="-16" charset="0"/>
              </a:rPr>
              <a:t>0</a:t>
            </a:r>
            <a:r>
              <a:rPr lang="en-US" smtClean="0"/>
              <a:t> for </a:t>
            </a:r>
            <a:r>
              <a:rPr lang="en-US" smtClean="0">
                <a:latin typeface="Courier New" pitchFamily="-16" charset="0"/>
              </a:rPr>
              <a:t>false</a:t>
            </a:r>
            <a:r>
              <a:rPr lang="en-US" smtClean="0"/>
              <a:t>, </a:t>
            </a:r>
            <a:r>
              <a:rPr lang="en-US" smtClean="0">
                <a:latin typeface="Courier New" pitchFamily="-16" charset="0"/>
              </a:rPr>
              <a:t>1</a:t>
            </a:r>
            <a:r>
              <a:rPr lang="en-US" smtClean="0"/>
              <a:t> for </a:t>
            </a:r>
            <a:r>
              <a:rPr lang="en-US" smtClean="0">
                <a:latin typeface="Courier New" pitchFamily="-16" charset="0"/>
              </a:rPr>
              <a:t>true</a:t>
            </a:r>
            <a:endParaRPr lang="en-US" smtClean="0"/>
          </a:p>
          <a:p>
            <a:r>
              <a:rPr lang="en-US" smtClean="0"/>
              <a:t>Do not confuse </a:t>
            </a:r>
            <a:r>
              <a:rPr lang="en-US" smtClean="0">
                <a:latin typeface="Courier New" pitchFamily="-16" charset="0"/>
              </a:rPr>
              <a:t>=</a:t>
            </a:r>
            <a:r>
              <a:rPr lang="en-US" smtClean="0"/>
              <a:t>  and </a:t>
            </a:r>
            <a:r>
              <a:rPr lang="en-US" smtClean="0">
                <a:latin typeface="Courier New" pitchFamily="-16" charset="0"/>
              </a:rPr>
              <a:t>==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70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Menu-Driven Program Organization</a:t>
            </a:r>
            <a:endParaRPr lang="en-US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Display list of numbered or lettered choices for actions</a:t>
            </a:r>
          </a:p>
          <a:p>
            <a:r>
              <a:rPr lang="en-US" smtClean="0"/>
              <a:t>Prompt user to make selection</a:t>
            </a:r>
          </a:p>
          <a:p>
            <a:r>
              <a:rPr lang="en-US" smtClean="0"/>
              <a:t>Test user selection in </a:t>
            </a:r>
            <a:r>
              <a:rPr lang="en-US" i="1" smtClean="0">
                <a:latin typeface="Courier New" pitchFamily="-16" charset="0"/>
              </a:rPr>
              <a:t>expression</a:t>
            </a:r>
            <a:r>
              <a:rPr lang="en-US" smtClean="0"/>
              <a:t>  </a:t>
            </a:r>
          </a:p>
          <a:p>
            <a:pPr lvl="1"/>
            <a:r>
              <a:rPr lang="en-US" smtClean="0"/>
              <a:t>if a match, then execute code for action</a:t>
            </a:r>
          </a:p>
          <a:p>
            <a:pPr lvl="1"/>
            <a:r>
              <a:rPr lang="en-US" smtClean="0"/>
              <a:t>if not, then go on to next </a:t>
            </a:r>
            <a:r>
              <a:rPr lang="en-US" i="1" smtClean="0">
                <a:latin typeface="Courier New" pitchFamily="-16" charset="0"/>
              </a:rPr>
              <a:t>expression</a:t>
            </a:r>
            <a:endParaRPr lang="en-US" smtClean="0">
              <a:latin typeface="Courier New" pitchFamily="-16" charset="0"/>
            </a:endParaRP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558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4.11</a:t>
            </a:r>
          </a:p>
        </p:txBody>
      </p:sp>
      <p:sp>
        <p:nvSpPr>
          <p:cNvPr id="542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Validating User Input</a:t>
            </a:r>
          </a:p>
        </p:txBody>
      </p:sp>
    </p:spTree>
    <p:extLst>
      <p:ext uri="{BB962C8B-B14F-4D97-AF65-F5344CB8AC3E}">
        <p14:creationId xmlns:p14="http://schemas.microsoft.com/office/powerpoint/2010/main" val="30481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Validating User Input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u="sng" smtClean="0"/>
              <a:t>Input validation</a:t>
            </a:r>
            <a:r>
              <a:rPr lang="en-US" smtClean="0"/>
              <a:t>: inspecting input data to determine whether it is acceptable</a:t>
            </a:r>
            <a:endParaRPr lang="en-US" u="sng" smtClean="0"/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mtClean="0"/>
              <a:t>Bad output will be produced from bad input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mtClean="0"/>
              <a:t>Can perform various tests: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smtClean="0"/>
              <a:t>Range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smtClean="0"/>
              <a:t>Reasonableness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smtClean="0"/>
              <a:t>Valid menu choice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smtClean="0"/>
              <a:t>Divide by zero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487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Validation in Program 4-19</a:t>
            </a:r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802313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8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4.12</a:t>
            </a:r>
          </a:p>
        </p:txBody>
      </p:sp>
      <p:sp>
        <p:nvSpPr>
          <p:cNvPr id="573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Comparing Characters and Strings</a:t>
            </a:r>
          </a:p>
        </p:txBody>
      </p:sp>
    </p:spTree>
    <p:extLst>
      <p:ext uri="{BB962C8B-B14F-4D97-AF65-F5344CB8AC3E}">
        <p14:creationId xmlns:p14="http://schemas.microsoft.com/office/powerpoint/2010/main" val="25027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Comparing Characters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Characters are compared using their ASCII values</a:t>
            </a:r>
          </a:p>
          <a:p>
            <a:pPr>
              <a:defRPr/>
            </a:pPr>
            <a:r>
              <a:rPr lang="en-US" dirty="0" smtClean="0"/>
              <a:t>'A' &lt; 'B'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The ASCII value of 'A' (65) is less than the ASCII value of 'B'(66)</a:t>
            </a:r>
          </a:p>
          <a:p>
            <a:pPr>
              <a:defRPr/>
            </a:pPr>
            <a:r>
              <a:rPr lang="en-US" dirty="0" smtClean="0"/>
              <a:t>'1' &lt; '2'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The ASCII value of '1' (49) is less than the ASCI value of '2' (50)</a:t>
            </a:r>
          </a:p>
          <a:p>
            <a:pPr>
              <a:defRPr/>
            </a:pPr>
            <a:r>
              <a:rPr lang="en-US" dirty="0" smtClean="0"/>
              <a:t>Lowercase letters have higher ASCII codes than uppercase letters, so 'a' &gt; 'Z'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1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Relational Operators Compare Characters in Program 4-20</a:t>
            </a:r>
            <a:endParaRPr lang="en-US" dirty="0"/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981200"/>
            <a:ext cx="72739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3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Comparing </a:t>
            </a:r>
            <a:r>
              <a:rPr lang="en-US" b="1" smtClean="0">
                <a:latin typeface="Courier New" pitchFamily="-16" charset="0"/>
                <a:cs typeface="Courier New" pitchFamily="-16" charset="0"/>
              </a:rPr>
              <a:t>string</a:t>
            </a:r>
            <a:r>
              <a:rPr lang="en-US" smtClean="0"/>
              <a:t> Objects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Like characters, strings are compared using their ASCII values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914400" y="281940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/>
              <a:t>string name1 = "Mary";</a:t>
            </a:r>
          </a:p>
          <a:p>
            <a:r>
              <a:rPr lang="en-US" sz="2400"/>
              <a:t>string name2 = "Mark";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914400" y="38100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/>
              <a:t>name1 &gt; name2   // true</a:t>
            </a:r>
          </a:p>
          <a:p>
            <a:r>
              <a:rPr lang="en-US" sz="2400"/>
              <a:t>name1 &lt;= name2 // false</a:t>
            </a:r>
          </a:p>
          <a:p>
            <a:r>
              <a:rPr lang="en-US" sz="2400"/>
              <a:t>name1 != name2  // true</a:t>
            </a:r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914400" y="5257800"/>
            <a:ext cx="4003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name1 &lt; "Mary Jane" // true</a:t>
            </a:r>
          </a:p>
        </p:txBody>
      </p:sp>
      <p:sp>
        <p:nvSpPr>
          <p:cNvPr id="60423" name="TextBox 6"/>
          <p:cNvSpPr txBox="1">
            <a:spLocks noChangeArrowheads="1"/>
          </p:cNvSpPr>
          <p:nvPr/>
        </p:nvSpPr>
        <p:spPr bwMode="auto">
          <a:xfrm>
            <a:off x="5334000" y="2819400"/>
            <a:ext cx="3124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</a:rPr>
              <a:t>The characters in each string must match before they are equal</a:t>
            </a:r>
          </a:p>
        </p:txBody>
      </p:sp>
    </p:spTree>
    <p:extLst>
      <p:ext uri="{BB962C8B-B14F-4D97-AF65-F5344CB8AC3E}">
        <p14:creationId xmlns:p14="http://schemas.microsoft.com/office/powerpoint/2010/main" val="7092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Relational Operators Compare Strings in Program 4-21</a:t>
            </a: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719388"/>
            <a:ext cx="8667750" cy="19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8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4.13</a:t>
            </a:r>
          </a:p>
        </p:txBody>
      </p:sp>
      <p:sp>
        <p:nvSpPr>
          <p:cNvPr id="6246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Conditional Operator</a:t>
            </a:r>
          </a:p>
        </p:txBody>
      </p:sp>
    </p:spTree>
    <p:extLst>
      <p:ext uri="{BB962C8B-B14F-4D97-AF65-F5344CB8AC3E}">
        <p14:creationId xmlns:p14="http://schemas.microsoft.com/office/powerpoint/2010/main" val="20305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4.2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if</a:t>
            </a:r>
            <a:r>
              <a:rPr lang="en-US" smtClean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4298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Conditional Operator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Can use to create short </a:t>
            </a:r>
            <a:r>
              <a:rPr lang="en-US" smtClean="0">
                <a:latin typeface="Courier New" pitchFamily="-16" charset="0"/>
              </a:rPr>
              <a:t>if/else</a:t>
            </a:r>
            <a:r>
              <a:rPr lang="en-US" smtClean="0"/>
              <a:t> statements</a:t>
            </a:r>
          </a:p>
          <a:p>
            <a:r>
              <a:rPr lang="en-US" smtClean="0"/>
              <a:t>Format: </a:t>
            </a:r>
            <a:r>
              <a:rPr lang="en-US" sz="2800" smtClean="0">
                <a:latin typeface="Courier New" pitchFamily="-16" charset="0"/>
              </a:rPr>
              <a:t>expr ? expr : expr;</a:t>
            </a:r>
            <a:endParaRPr lang="en-US" smtClean="0"/>
          </a:p>
          <a:p>
            <a:endParaRPr lang="en-US" smtClean="0"/>
          </a:p>
        </p:txBody>
      </p:sp>
      <p:sp>
        <p:nvSpPr>
          <p:cNvPr id="63492" name="AutoShape 8"/>
          <p:cNvSpPr>
            <a:spLocks/>
          </p:cNvSpPr>
          <p:nvPr/>
        </p:nvSpPr>
        <p:spPr bwMode="auto">
          <a:xfrm rot="5400000">
            <a:off x="2590800" y="3810000"/>
            <a:ext cx="114300" cy="723900"/>
          </a:xfrm>
          <a:prstGeom prst="rightBrace">
            <a:avLst>
              <a:gd name="adj1" fmla="val 52778"/>
              <a:gd name="adj2" fmla="val 50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AutoShape 9"/>
          <p:cNvSpPr>
            <a:spLocks/>
          </p:cNvSpPr>
          <p:nvPr/>
        </p:nvSpPr>
        <p:spPr bwMode="auto">
          <a:xfrm rot="5400000">
            <a:off x="3810000" y="3810000"/>
            <a:ext cx="114300" cy="723900"/>
          </a:xfrm>
          <a:prstGeom prst="rightBrace">
            <a:avLst>
              <a:gd name="adj1" fmla="val 52778"/>
              <a:gd name="adj2" fmla="val 50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AutoShape 10"/>
          <p:cNvSpPr>
            <a:spLocks/>
          </p:cNvSpPr>
          <p:nvPr/>
        </p:nvSpPr>
        <p:spPr bwMode="auto">
          <a:xfrm rot="5400000">
            <a:off x="5105400" y="3810000"/>
            <a:ext cx="114300" cy="723900"/>
          </a:xfrm>
          <a:prstGeom prst="rightBrace">
            <a:avLst>
              <a:gd name="adj1" fmla="val 52778"/>
              <a:gd name="adj2" fmla="val 50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V="1">
            <a:off x="1905000" y="4267200"/>
            <a:ext cx="7620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 flipV="1">
            <a:off x="3886200" y="4267200"/>
            <a:ext cx="838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H="1" flipV="1">
            <a:off x="5181600" y="4267200"/>
            <a:ext cx="2133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Text Box 4"/>
          <p:cNvSpPr txBox="1">
            <a:spLocks noChangeArrowheads="1"/>
          </p:cNvSpPr>
          <p:nvPr/>
        </p:nvSpPr>
        <p:spPr bwMode="auto">
          <a:xfrm>
            <a:off x="2286000" y="3657600"/>
            <a:ext cx="347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ourier New" pitchFamily="-16" charset="0"/>
              </a:rPr>
              <a:t>x&lt;0 ? y=10 : z=20;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90600" y="4800600"/>
            <a:ext cx="190341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>
                <a:solidFill>
                  <a:srgbClr val="FF0000"/>
                </a:solidFill>
              </a:rPr>
              <a:t>First Expression: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solidFill>
                  <a:srgbClr val="FF0000"/>
                </a:solidFill>
              </a:rPr>
              <a:t>Expression to be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solidFill>
                  <a:srgbClr val="FF0000"/>
                </a:solidFill>
              </a:rPr>
              <a:t>tested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733800" y="4800600"/>
            <a:ext cx="199231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>
                <a:solidFill>
                  <a:srgbClr val="FF0000"/>
                </a:solidFill>
              </a:rPr>
              <a:t>2nd Expression: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solidFill>
                  <a:srgbClr val="FF0000"/>
                </a:solidFill>
              </a:rPr>
              <a:t>Executes if first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solidFill>
                  <a:srgbClr val="FF0000"/>
                </a:solidFill>
              </a:rPr>
              <a:t>expression is true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248400" y="4876800"/>
            <a:ext cx="2133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>
                <a:solidFill>
                  <a:srgbClr val="FF0000"/>
                </a:solidFill>
              </a:rPr>
              <a:t>3rd Expression: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solidFill>
                  <a:srgbClr val="FF0000"/>
                </a:solidFill>
              </a:rPr>
              <a:t>Executes if the first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solidFill>
                  <a:srgbClr val="FF0000"/>
                </a:solidFill>
              </a:rPr>
              <a:t>expression is false</a:t>
            </a:r>
          </a:p>
        </p:txBody>
      </p:sp>
    </p:spTree>
    <p:extLst>
      <p:ext uri="{BB962C8B-B14F-4D97-AF65-F5344CB8AC3E}">
        <p14:creationId xmlns:p14="http://schemas.microsoft.com/office/powerpoint/2010/main" val="61245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utoUpdateAnimBg="0"/>
      <p:bldP spid="12" grpId="0" autoUpdateAnimBg="0"/>
      <p:bldP spid="13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Conditional Operator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value of a conditional expression is</a:t>
            </a:r>
          </a:p>
          <a:p>
            <a:pPr lvl="1"/>
            <a:r>
              <a:rPr lang="en-US" smtClean="0"/>
              <a:t>The value of the second expression if the first expression is true</a:t>
            </a:r>
          </a:p>
          <a:p>
            <a:pPr lvl="1"/>
            <a:r>
              <a:rPr lang="en-US" smtClean="0"/>
              <a:t>The value of the third expression if the first expression is false</a:t>
            </a:r>
          </a:p>
          <a:p>
            <a:r>
              <a:rPr lang="en-US" smtClean="0"/>
              <a:t>Parentheses </a:t>
            </a:r>
            <a:r>
              <a:rPr lang="en-US" smtClean="0">
                <a:latin typeface="Courier New" pitchFamily="-16" charset="0"/>
              </a:rPr>
              <a:t>()</a:t>
            </a:r>
            <a:r>
              <a:rPr lang="en-US" smtClean="0"/>
              <a:t>  may be needed in an expression due to precedence of conditional operator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74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The Conditional Operator in Program 4-22</a:t>
            </a:r>
            <a:endParaRPr lang="en-US" dirty="0"/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638800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4.14</a:t>
            </a:r>
          </a:p>
        </p:txBody>
      </p:sp>
      <p:sp>
        <p:nvSpPr>
          <p:cNvPr id="6656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switch</a:t>
            </a:r>
            <a:r>
              <a:rPr lang="en-US" smtClean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8441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b="1" smtClean="0">
                <a:latin typeface="Courier New" pitchFamily="-16" charset="0"/>
                <a:cs typeface="Courier New" pitchFamily="-16" charset="0"/>
              </a:rPr>
              <a:t>switch</a:t>
            </a:r>
            <a:r>
              <a:rPr lang="en-US" smtClean="0"/>
              <a:t> Statement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to select among statements from several alternatives</a:t>
            </a:r>
          </a:p>
          <a:p>
            <a:r>
              <a:rPr lang="en-US" smtClean="0"/>
              <a:t>In some cases, can be used instead of </a:t>
            </a:r>
            <a:r>
              <a:rPr lang="en-US" smtClean="0">
                <a:latin typeface="Courier New" pitchFamily="-16" charset="0"/>
              </a:rPr>
              <a:t>if/else if</a:t>
            </a:r>
            <a:r>
              <a:rPr lang="en-US" smtClean="0"/>
              <a:t> statements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72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urier New" pitchFamily="-16" charset="0"/>
                <a:cs typeface="Courier New" pitchFamily="-16" charset="0"/>
              </a:rPr>
              <a:t>switch</a:t>
            </a:r>
            <a:r>
              <a:rPr lang="en-US" smtClean="0"/>
              <a:t> Statement Format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" pitchFamily="-16" charset="0"/>
              <a:buNone/>
            </a:pPr>
            <a:r>
              <a:rPr lang="en-US" smtClean="0">
                <a:latin typeface="Courier New" pitchFamily="-16" charset="0"/>
              </a:rPr>
              <a:t>switch (</a:t>
            </a:r>
            <a:r>
              <a:rPr lang="en-US" i="1" smtClean="0">
                <a:latin typeface="Courier New" pitchFamily="-16" charset="0"/>
              </a:rPr>
              <a:t>expression</a:t>
            </a:r>
            <a:r>
              <a:rPr lang="en-US" smtClean="0">
                <a:latin typeface="Courier New" pitchFamily="-16" charset="0"/>
              </a:rPr>
              <a:t>) //integer</a:t>
            </a:r>
          </a:p>
          <a:p>
            <a:pPr>
              <a:buFont typeface="Times" pitchFamily="-16" charset="0"/>
              <a:buNone/>
            </a:pPr>
            <a:r>
              <a:rPr lang="en-US" smtClean="0">
                <a:latin typeface="Courier New" pitchFamily="-16" charset="0"/>
              </a:rPr>
              <a:t>{                   </a:t>
            </a:r>
            <a:endParaRPr lang="en-US" smtClean="0"/>
          </a:p>
          <a:p>
            <a:pPr>
              <a:buFont typeface="Times" pitchFamily="-16" charset="0"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-16" charset="0"/>
              </a:rPr>
              <a:t>case </a:t>
            </a:r>
            <a:r>
              <a:rPr lang="en-US" i="1" smtClean="0">
                <a:latin typeface="Courier New" pitchFamily="-16" charset="0"/>
              </a:rPr>
              <a:t>exp</a:t>
            </a:r>
            <a:r>
              <a:rPr lang="en-US" b="1" i="1" smtClean="0">
                <a:latin typeface="Courier New" pitchFamily="-16" charset="0"/>
              </a:rPr>
              <a:t>1</a:t>
            </a:r>
            <a:r>
              <a:rPr lang="en-US" smtClean="0">
                <a:latin typeface="Courier New" pitchFamily="-16" charset="0"/>
              </a:rPr>
              <a:t>: </a:t>
            </a:r>
            <a:r>
              <a:rPr lang="en-US" i="1" smtClean="0">
                <a:latin typeface="Courier New" pitchFamily="-16" charset="0"/>
              </a:rPr>
              <a:t>statement</a:t>
            </a:r>
            <a:r>
              <a:rPr lang="en-US" b="1" i="1" smtClean="0">
                <a:latin typeface="Courier New" pitchFamily="-16" charset="0"/>
              </a:rPr>
              <a:t>1</a:t>
            </a:r>
            <a:r>
              <a:rPr lang="en-US" smtClean="0">
                <a:latin typeface="Courier New" pitchFamily="-16" charset="0"/>
              </a:rPr>
              <a:t>;</a:t>
            </a:r>
          </a:p>
          <a:p>
            <a:pPr>
              <a:buFont typeface="Times" pitchFamily="-16" charset="0"/>
              <a:buNone/>
            </a:pPr>
            <a:r>
              <a:rPr lang="en-US" smtClean="0">
                <a:latin typeface="Courier New" pitchFamily="-16" charset="0"/>
              </a:rPr>
              <a:t>	case </a:t>
            </a:r>
            <a:r>
              <a:rPr lang="en-US" i="1" smtClean="0">
                <a:latin typeface="Courier New" pitchFamily="-16" charset="0"/>
              </a:rPr>
              <a:t>exp</a:t>
            </a:r>
            <a:r>
              <a:rPr lang="en-US" b="1" i="1" smtClean="0">
                <a:latin typeface="Courier New" pitchFamily="-16" charset="0"/>
              </a:rPr>
              <a:t>2</a:t>
            </a:r>
            <a:r>
              <a:rPr lang="en-US" smtClean="0">
                <a:latin typeface="Courier New" pitchFamily="-16" charset="0"/>
              </a:rPr>
              <a:t>: </a:t>
            </a:r>
            <a:r>
              <a:rPr lang="en-US" i="1" smtClean="0">
                <a:latin typeface="Courier New" pitchFamily="-16" charset="0"/>
              </a:rPr>
              <a:t>statement</a:t>
            </a:r>
            <a:r>
              <a:rPr lang="en-US" b="1" i="1" smtClean="0">
                <a:latin typeface="Courier New" pitchFamily="-16" charset="0"/>
              </a:rPr>
              <a:t>2</a:t>
            </a:r>
            <a:r>
              <a:rPr lang="en-US" smtClean="0">
                <a:latin typeface="Courier New" pitchFamily="-16" charset="0"/>
              </a:rPr>
              <a:t>;</a:t>
            </a:r>
          </a:p>
          <a:p>
            <a:pPr>
              <a:buFont typeface="Times" pitchFamily="-16" charset="0"/>
              <a:buNone/>
            </a:pPr>
            <a:r>
              <a:rPr lang="en-US" smtClean="0">
                <a:latin typeface="Courier New" pitchFamily="-16" charset="0"/>
              </a:rPr>
              <a:t>	...</a:t>
            </a:r>
          </a:p>
          <a:p>
            <a:pPr>
              <a:buFont typeface="Times" pitchFamily="-16" charset="0"/>
              <a:buNone/>
            </a:pPr>
            <a:r>
              <a:rPr lang="en-US" smtClean="0">
                <a:latin typeface="Courier New" pitchFamily="-16" charset="0"/>
              </a:rPr>
              <a:t>	case </a:t>
            </a:r>
            <a:r>
              <a:rPr lang="en-US" i="1" smtClean="0">
                <a:latin typeface="Courier New" pitchFamily="-16" charset="0"/>
              </a:rPr>
              <a:t>exp</a:t>
            </a:r>
            <a:r>
              <a:rPr lang="en-US" b="1" i="1" smtClean="0">
                <a:latin typeface="Courier New" pitchFamily="-16" charset="0"/>
              </a:rPr>
              <a:t>n</a:t>
            </a:r>
            <a:r>
              <a:rPr lang="en-US" smtClean="0">
                <a:latin typeface="Courier New" pitchFamily="-16" charset="0"/>
              </a:rPr>
              <a:t>: </a:t>
            </a:r>
            <a:r>
              <a:rPr lang="en-US" i="1" smtClean="0">
                <a:latin typeface="Courier New" pitchFamily="-16" charset="0"/>
              </a:rPr>
              <a:t>statement</a:t>
            </a:r>
            <a:r>
              <a:rPr lang="en-US" b="1" i="1" smtClean="0">
                <a:latin typeface="Courier New" pitchFamily="-16" charset="0"/>
              </a:rPr>
              <a:t>n</a:t>
            </a:r>
            <a:r>
              <a:rPr lang="en-US" smtClean="0">
                <a:latin typeface="Courier New" pitchFamily="-16" charset="0"/>
              </a:rPr>
              <a:t>;</a:t>
            </a:r>
          </a:p>
          <a:p>
            <a:pPr>
              <a:buFont typeface="Times" pitchFamily="-16" charset="0"/>
              <a:buNone/>
            </a:pPr>
            <a:r>
              <a:rPr lang="en-US" smtClean="0">
                <a:latin typeface="Courier New" pitchFamily="-16" charset="0"/>
              </a:rPr>
              <a:t>	default:   </a:t>
            </a:r>
            <a:r>
              <a:rPr lang="en-US" i="1" smtClean="0">
                <a:latin typeface="Courier New" pitchFamily="-16" charset="0"/>
              </a:rPr>
              <a:t>statement</a:t>
            </a:r>
            <a:r>
              <a:rPr lang="en-US" b="1" i="1" smtClean="0">
                <a:latin typeface="Courier New" pitchFamily="-16" charset="0"/>
              </a:rPr>
              <a:t>n+1</a:t>
            </a:r>
            <a:r>
              <a:rPr lang="en-US" smtClean="0">
                <a:latin typeface="Courier New" pitchFamily="-16" charset="0"/>
              </a:rPr>
              <a:t>;</a:t>
            </a:r>
          </a:p>
          <a:p>
            <a:pPr>
              <a:buFont typeface="Times" pitchFamily="-16" charset="0"/>
              <a:buNone/>
            </a:pPr>
            <a:r>
              <a:rPr lang="en-US" smtClean="0">
                <a:latin typeface="Courier New" pitchFamily="-16" charset="0"/>
              </a:rPr>
              <a:t>}</a:t>
            </a:r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578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 in Program 4-23</a:t>
            </a:r>
            <a:endParaRPr lang="en-US" dirty="0"/>
          </a:p>
        </p:txBody>
      </p:sp>
      <p:pic>
        <p:nvPicPr>
          <p:cNvPr id="696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295400"/>
            <a:ext cx="52863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9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Times" pitchFamily="-16" charset="0"/>
              <a:buNone/>
              <a:defRPr/>
            </a:pPr>
            <a:r>
              <a:rPr lang="en-US" dirty="0" smtClean="0"/>
              <a:t>1)  </a:t>
            </a:r>
            <a:r>
              <a:rPr lang="en-US" i="1" dirty="0" smtClean="0">
                <a:latin typeface="Courier New" pitchFamily="-16" charset="0"/>
              </a:rPr>
              <a:t>expression</a:t>
            </a:r>
            <a:r>
              <a:rPr lang="en-US" dirty="0" smtClean="0"/>
              <a:t> must be an integer variable or an expression that evaluates to an integer value</a:t>
            </a:r>
            <a:endParaRPr lang="en-US" dirty="0" smtClean="0">
              <a:latin typeface="Courier New" pitchFamily="-16" charset="0"/>
            </a:endParaRPr>
          </a:p>
          <a:p>
            <a:pPr marL="609600" indent="-609600"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i="1" dirty="0" smtClean="0">
                <a:latin typeface="Courier New" pitchFamily="-16" charset="0"/>
              </a:rPr>
              <a:t>exp</a:t>
            </a:r>
            <a:r>
              <a:rPr lang="en-US" b="1" i="1" dirty="0" smtClean="0">
                <a:latin typeface="Courier New" pitchFamily="-16" charset="0"/>
              </a:rPr>
              <a:t>1</a:t>
            </a:r>
            <a:r>
              <a:rPr lang="en-US" dirty="0" smtClean="0"/>
              <a:t> through </a:t>
            </a:r>
            <a:r>
              <a:rPr lang="en-US" i="1" dirty="0" err="1" smtClean="0">
                <a:latin typeface="Courier New" pitchFamily="-16" charset="0"/>
              </a:rPr>
              <a:t>exp</a:t>
            </a:r>
            <a:r>
              <a:rPr lang="en-US" b="1" i="1" dirty="0" err="1" smtClean="0">
                <a:latin typeface="Courier New" pitchFamily="-16" charset="0"/>
              </a:rPr>
              <a:t>n</a:t>
            </a:r>
            <a:r>
              <a:rPr lang="en-US" dirty="0" smtClean="0"/>
              <a:t> must be constant integer expressions or literals, and must be unique in the </a:t>
            </a:r>
            <a:r>
              <a:rPr lang="en-US" dirty="0" smtClean="0">
                <a:latin typeface="Courier New" pitchFamily="-16" charset="0"/>
              </a:rPr>
              <a:t>switch</a:t>
            </a:r>
            <a:r>
              <a:rPr lang="en-US" dirty="0" smtClean="0"/>
              <a:t> statement</a:t>
            </a:r>
          </a:p>
          <a:p>
            <a:pPr marL="609600" indent="-609600"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 smtClean="0"/>
              <a:t> </a:t>
            </a:r>
            <a:r>
              <a:rPr lang="en-US" dirty="0" smtClean="0">
                <a:latin typeface="Courier New" pitchFamily="-16" charset="0"/>
              </a:rPr>
              <a:t>default</a:t>
            </a:r>
            <a:r>
              <a:rPr lang="en-US" dirty="0" smtClean="0"/>
              <a:t> is optional but recommended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Statement-How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Times" pitchFamily="-16" charset="0"/>
              <a:buNone/>
              <a:defRPr/>
            </a:pPr>
            <a:r>
              <a:rPr lang="en-US" dirty="0" smtClean="0"/>
              <a:t>1)   </a:t>
            </a:r>
            <a:r>
              <a:rPr lang="en-US" i="1" dirty="0" smtClean="0">
                <a:latin typeface="Courier New" pitchFamily="-16" charset="0"/>
              </a:rPr>
              <a:t>expression</a:t>
            </a:r>
            <a:r>
              <a:rPr lang="en-US" dirty="0" smtClean="0"/>
              <a:t> is evaluated</a:t>
            </a:r>
            <a:endParaRPr lang="en-US" dirty="0" smtClean="0">
              <a:latin typeface="Courier New" pitchFamily="-16" charset="0"/>
            </a:endParaRP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 smtClean="0"/>
              <a:t>The value of </a:t>
            </a:r>
            <a:r>
              <a:rPr lang="en-US" i="1" dirty="0" smtClean="0">
                <a:latin typeface="Courier New" pitchFamily="-16" charset="0"/>
              </a:rPr>
              <a:t>expression</a:t>
            </a:r>
            <a:r>
              <a:rPr lang="en-US" dirty="0" smtClean="0"/>
              <a:t> is compared against </a:t>
            </a:r>
            <a:r>
              <a:rPr lang="en-US" i="1" dirty="0" smtClean="0">
                <a:latin typeface="Courier New" pitchFamily="-16" charset="0"/>
              </a:rPr>
              <a:t>exp</a:t>
            </a:r>
            <a:r>
              <a:rPr lang="en-US" b="1" i="1" dirty="0" smtClean="0">
                <a:latin typeface="Courier New" pitchFamily="-16" charset="0"/>
              </a:rPr>
              <a:t>1</a:t>
            </a:r>
            <a:r>
              <a:rPr lang="en-US" dirty="0" smtClean="0"/>
              <a:t> through </a:t>
            </a:r>
            <a:r>
              <a:rPr lang="en-US" i="1" dirty="0" err="1" smtClean="0">
                <a:latin typeface="Courier New" pitchFamily="-16" charset="0"/>
              </a:rPr>
              <a:t>exp</a:t>
            </a:r>
            <a:r>
              <a:rPr lang="en-US" b="1" i="1" dirty="0" err="1" smtClean="0">
                <a:latin typeface="Courier New" pitchFamily="-16" charset="0"/>
              </a:rPr>
              <a:t>n</a:t>
            </a:r>
            <a:r>
              <a:rPr lang="en-US" dirty="0" smtClean="0"/>
              <a:t>. 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 smtClean="0"/>
              <a:t>If </a:t>
            </a:r>
            <a:r>
              <a:rPr lang="en-US" i="1" dirty="0" smtClean="0">
                <a:latin typeface="Courier New" pitchFamily="-16" charset="0"/>
              </a:rPr>
              <a:t>expression</a:t>
            </a:r>
            <a:r>
              <a:rPr lang="en-US" dirty="0" smtClean="0"/>
              <a:t> matches value </a:t>
            </a:r>
            <a:r>
              <a:rPr lang="en-US" i="1" dirty="0" err="1" smtClean="0">
                <a:latin typeface="Courier New" pitchFamily="-16" charset="0"/>
              </a:rPr>
              <a:t>exp</a:t>
            </a:r>
            <a:r>
              <a:rPr lang="en-US" b="1" i="1" dirty="0" err="1" smtClean="0">
                <a:latin typeface="Courier New" pitchFamily="-16" charset="0"/>
              </a:rPr>
              <a:t>i</a:t>
            </a:r>
            <a:r>
              <a:rPr lang="en-US" dirty="0" smtClean="0"/>
              <a:t>, the program branches to the statement following </a:t>
            </a:r>
            <a:r>
              <a:rPr lang="en-US" i="1" dirty="0" err="1" smtClean="0">
                <a:latin typeface="Courier New" pitchFamily="-16" charset="0"/>
              </a:rPr>
              <a:t>exp</a:t>
            </a:r>
            <a:r>
              <a:rPr lang="en-US" b="1" i="1" dirty="0" err="1" smtClean="0">
                <a:latin typeface="Courier New" pitchFamily="-16" charset="0"/>
              </a:rPr>
              <a:t>i</a:t>
            </a:r>
            <a:r>
              <a:rPr lang="en-US" dirty="0" smtClean="0"/>
              <a:t> and continues to the end of the </a:t>
            </a:r>
            <a:r>
              <a:rPr lang="en-US" dirty="0" smtClean="0">
                <a:latin typeface="Courier New" pitchFamily="-16" charset="0"/>
              </a:rPr>
              <a:t>switch</a:t>
            </a:r>
            <a:endParaRPr lang="en-US" dirty="0" smtClean="0"/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 smtClean="0"/>
              <a:t>If no matching value is found, the program branches to the statement after </a:t>
            </a:r>
            <a:r>
              <a:rPr lang="en-US" dirty="0" smtClean="0">
                <a:latin typeface="Courier New" pitchFamily="-16" charset="0"/>
              </a:rPr>
              <a:t>default: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urier New" pitchFamily="-16" charset="0"/>
                <a:cs typeface="Courier New" pitchFamily="-16" charset="0"/>
              </a:rPr>
              <a:t>break</a:t>
            </a:r>
            <a:r>
              <a:rPr lang="en-US" smtClean="0"/>
              <a:t> Statement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to exit a </a:t>
            </a:r>
            <a:r>
              <a:rPr lang="en-US" smtClean="0">
                <a:latin typeface="Courier New" pitchFamily="-16" charset="0"/>
              </a:rPr>
              <a:t>switch</a:t>
            </a:r>
            <a:r>
              <a:rPr lang="en-US" smtClean="0"/>
              <a:t> statement</a:t>
            </a:r>
          </a:p>
          <a:p>
            <a:r>
              <a:rPr lang="en-US" smtClean="0"/>
              <a:t>If it is left out, the program "falls through" the remaining statements in the </a:t>
            </a:r>
            <a:r>
              <a:rPr lang="en-US" smtClean="0">
                <a:latin typeface="Courier New" pitchFamily="-16" charset="0"/>
              </a:rPr>
              <a:t>switch</a:t>
            </a:r>
            <a:r>
              <a:rPr lang="en-US" smtClean="0"/>
              <a:t> statement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95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b="1" smtClean="0">
                <a:latin typeface="Courier New" pitchFamily="-16" charset="0"/>
                <a:cs typeface="Courier New" pitchFamily="-16" charset="0"/>
              </a:rPr>
              <a:t>if</a:t>
            </a:r>
            <a:r>
              <a:rPr lang="en-US" smtClean="0"/>
              <a:t> Statement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Allows statements to be conditionally executed or skipped over</a:t>
            </a:r>
          </a:p>
          <a:p>
            <a:r>
              <a:rPr lang="en-US" smtClean="0"/>
              <a:t>Models the way we mentally evaluate situations: </a:t>
            </a:r>
          </a:p>
          <a:p>
            <a:pPr lvl="1"/>
            <a:r>
              <a:rPr lang="en-US" smtClean="0"/>
              <a:t>"If it is raining, take an umbrella."</a:t>
            </a:r>
          </a:p>
          <a:p>
            <a:pPr lvl="1"/>
            <a:r>
              <a:rPr lang="en-US" smtClean="0"/>
              <a:t>"If it is cold outside, wear a coat."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078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dirty="0" smtClean="0"/>
              <a:t> statements in Program 4-25</a:t>
            </a:r>
            <a:endParaRPr lang="en-US" dirty="0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552575"/>
            <a:ext cx="59055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TextBox 4"/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Continued…</a:t>
            </a:r>
          </a:p>
        </p:txBody>
      </p:sp>
    </p:spTree>
    <p:extLst>
      <p:ext uri="{BB962C8B-B14F-4D97-AF65-F5344CB8AC3E}">
        <p14:creationId xmlns:p14="http://schemas.microsoft.com/office/powerpoint/2010/main" val="33759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dirty="0" smtClean="0"/>
              <a:t> statements in Program 4-25</a:t>
            </a:r>
            <a:endParaRPr lang="en-US" dirty="0"/>
          </a:p>
        </p:txBody>
      </p:sp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1524000"/>
            <a:ext cx="48799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5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</a:t>
            </a:r>
            <a:r>
              <a:rPr lang="en-US" b="1" smtClean="0">
                <a:latin typeface="Courier New" pitchFamily="-16" charset="0"/>
                <a:cs typeface="Courier New" pitchFamily="-16" charset="0"/>
              </a:rPr>
              <a:t>switch</a:t>
            </a:r>
            <a:r>
              <a:rPr lang="en-US" smtClean="0"/>
              <a:t> in Menu Systems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urier New" pitchFamily="-16" charset="0"/>
              </a:rPr>
              <a:t>switch</a:t>
            </a:r>
            <a:r>
              <a:rPr lang="en-US" smtClean="0"/>
              <a:t> statement is a natural choice for menu-driven program:</a:t>
            </a:r>
          </a:p>
          <a:p>
            <a:pPr lvl="1"/>
            <a:r>
              <a:rPr lang="en-US" smtClean="0"/>
              <a:t>display the menu</a:t>
            </a:r>
          </a:p>
          <a:p>
            <a:pPr lvl="1"/>
            <a:r>
              <a:rPr lang="en-US" smtClean="0"/>
              <a:t>then, get the user's menu selection</a:t>
            </a:r>
          </a:p>
          <a:p>
            <a:pPr lvl="1"/>
            <a:r>
              <a:rPr lang="en-US" smtClean="0"/>
              <a:t>use user input as </a:t>
            </a:r>
            <a:r>
              <a:rPr lang="en-US" smtClean="0">
                <a:latin typeface="Courier New" pitchFamily="-16" charset="0"/>
              </a:rPr>
              <a:t>expression</a:t>
            </a:r>
            <a:r>
              <a:rPr lang="en-US" smtClean="0"/>
              <a:t> in </a:t>
            </a:r>
            <a:r>
              <a:rPr lang="en-US" smtClean="0">
                <a:latin typeface="Courier New" pitchFamily="-16" charset="0"/>
              </a:rPr>
              <a:t>switch</a:t>
            </a:r>
            <a:r>
              <a:rPr lang="en-US" smtClean="0"/>
              <a:t> statement</a:t>
            </a:r>
          </a:p>
          <a:p>
            <a:pPr lvl="1"/>
            <a:r>
              <a:rPr lang="en-US" smtClean="0"/>
              <a:t>use menu choices as </a:t>
            </a:r>
            <a:r>
              <a:rPr lang="en-US" i="1" smtClean="0">
                <a:latin typeface="Courier New" pitchFamily="-16" charset="0"/>
              </a:rPr>
              <a:t>expr</a:t>
            </a:r>
            <a:r>
              <a:rPr lang="en-US" smtClean="0"/>
              <a:t> in </a:t>
            </a:r>
            <a:r>
              <a:rPr lang="en-US" smtClean="0">
                <a:latin typeface="Courier New" pitchFamily="-16" charset="0"/>
              </a:rPr>
              <a:t>case</a:t>
            </a:r>
            <a:r>
              <a:rPr lang="en-US" smtClean="0"/>
              <a:t> statements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46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4.15</a:t>
            </a:r>
          </a:p>
        </p:txBody>
      </p:sp>
      <p:sp>
        <p:nvSpPr>
          <p:cNvPr id="768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More About Blocks and Scope</a:t>
            </a:r>
          </a:p>
        </p:txBody>
      </p:sp>
    </p:spTree>
    <p:extLst>
      <p:ext uri="{BB962C8B-B14F-4D97-AF65-F5344CB8AC3E}">
        <p14:creationId xmlns:p14="http://schemas.microsoft.com/office/powerpoint/2010/main" val="306885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About Blocks and Scope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smtClean="0"/>
              <a:t>Scope</a:t>
            </a:r>
            <a:r>
              <a:rPr lang="en-US" smtClean="0"/>
              <a:t> of a variable is the block in which it is defined, from the point of definition to the end of the block</a:t>
            </a:r>
          </a:p>
          <a:p>
            <a:r>
              <a:rPr lang="en-US" smtClean="0"/>
              <a:t>Usually defined at beginning of function</a:t>
            </a:r>
          </a:p>
          <a:p>
            <a:r>
              <a:rPr lang="en-US" smtClean="0"/>
              <a:t>May be defined close to first use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23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Inner Block Variable Definition in Program 4-29</a:t>
            </a:r>
            <a:endParaRPr lang="en-US" dirty="0"/>
          </a:p>
        </p:txBody>
      </p:sp>
      <p:pic>
        <p:nvPicPr>
          <p:cNvPr id="788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04975"/>
            <a:ext cx="6705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6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 with the Same Name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Variables defined inside </a:t>
            </a:r>
            <a:r>
              <a:rPr lang="en-US" smtClean="0">
                <a:latin typeface="Courier New" pitchFamily="-16" charset="0"/>
              </a:rPr>
              <a:t>{ }</a:t>
            </a:r>
            <a:r>
              <a:rPr lang="en-US" smtClean="0"/>
              <a:t> have </a:t>
            </a:r>
            <a:r>
              <a:rPr lang="en-US" u="sng" smtClean="0"/>
              <a:t>local</a:t>
            </a:r>
            <a:r>
              <a:rPr lang="en-US" smtClean="0"/>
              <a:t> or </a:t>
            </a:r>
            <a:r>
              <a:rPr lang="en-US" u="sng" smtClean="0"/>
              <a:t>block</a:t>
            </a:r>
            <a:r>
              <a:rPr lang="en-US" smtClean="0"/>
              <a:t> scope</a:t>
            </a:r>
          </a:p>
          <a:p>
            <a:pPr>
              <a:lnSpc>
                <a:spcPct val="90000"/>
              </a:lnSpc>
            </a:pPr>
            <a:r>
              <a:rPr lang="en-US" smtClean="0"/>
              <a:t>When inside a block within another block, can define variables with the same name as in the outer block. 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When in inner block, outer definition is not available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Not a good idea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34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Two Variables with the Same Name in Program 4-30</a:t>
            </a:r>
            <a:endParaRPr lang="en-US" dirty="0"/>
          </a:p>
        </p:txBody>
      </p:sp>
      <p:pic>
        <p:nvPicPr>
          <p:cNvPr id="808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447800"/>
            <a:ext cx="50673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3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Please Read Chapter </a:t>
            </a:r>
            <a:r>
              <a:rPr lang="en-US" smtClean="0"/>
              <a:t>4 of the Gaddis </a:t>
            </a:r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49337912-88A7-43D2-BC7F-315663FFA00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Flowchart for Evaluating a Decision</a:t>
            </a:r>
            <a:endParaRPr lang="en-US" dirty="0"/>
          </a:p>
        </p:txBody>
      </p:sp>
      <p:pic>
        <p:nvPicPr>
          <p:cNvPr id="10243" name="Picture 2" descr="0402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373697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3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Flowchart for Evaluating a Decision</a:t>
            </a:r>
            <a:endParaRPr lang="en-US" dirty="0"/>
          </a:p>
        </p:txBody>
      </p:sp>
      <p:pic>
        <p:nvPicPr>
          <p:cNvPr id="11267" name="Picture 2" descr="0403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05000"/>
            <a:ext cx="28225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3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</TotalTime>
  <Words>1418</Words>
  <Application>Microsoft Office PowerPoint</Application>
  <PresentationFormat>Letter Paper (8.5x11 in)</PresentationFormat>
  <Paragraphs>300</Paragraphs>
  <Slides>78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MAKING DESISIONS</vt:lpstr>
      <vt:lpstr>4.1</vt:lpstr>
      <vt:lpstr>Relational Operators</vt:lpstr>
      <vt:lpstr>Relational Expressions</vt:lpstr>
      <vt:lpstr>Relational Expressions</vt:lpstr>
      <vt:lpstr>4.2</vt:lpstr>
      <vt:lpstr>The if Statement</vt:lpstr>
      <vt:lpstr>Flowchart for Evaluating a Decision</vt:lpstr>
      <vt:lpstr>Flowchart for Evaluating a Decision</vt:lpstr>
      <vt:lpstr>The if Statement</vt:lpstr>
      <vt:lpstr>The if Statement-What Happens</vt:lpstr>
      <vt:lpstr>if Statement in Program 4-2</vt:lpstr>
      <vt:lpstr>if Statement in Program 4-2</vt:lpstr>
      <vt:lpstr>Flowchart for Program 4-2 Lines 21 and 22</vt:lpstr>
      <vt:lpstr>if Statement Notes</vt:lpstr>
      <vt:lpstr>4.3</vt:lpstr>
      <vt:lpstr>Expanding the if Statement</vt:lpstr>
      <vt:lpstr>4.4</vt:lpstr>
      <vt:lpstr>The if/else statement</vt:lpstr>
      <vt:lpstr>The if/else statement</vt:lpstr>
      <vt:lpstr>if/else-What Happens</vt:lpstr>
      <vt:lpstr>The if/else statement and Modulus Operator in Program 4-8</vt:lpstr>
      <vt:lpstr>Flowchart for Program 4-8 Lines 14 through 18</vt:lpstr>
      <vt:lpstr>Testing the Divisor in Program 4-9</vt:lpstr>
      <vt:lpstr>Testing the Divisor in Program 4-9</vt:lpstr>
      <vt:lpstr>4.5</vt:lpstr>
      <vt:lpstr>Nested if Statements</vt:lpstr>
      <vt:lpstr>Flowchart for a Nested if Statement</vt:lpstr>
      <vt:lpstr>Nested if Statements</vt:lpstr>
      <vt:lpstr>Nested if Statements</vt:lpstr>
      <vt:lpstr>Use Proper Indentation!</vt:lpstr>
      <vt:lpstr>4.6</vt:lpstr>
      <vt:lpstr>The if/else if Statement</vt:lpstr>
      <vt:lpstr>if/else if Format</vt:lpstr>
      <vt:lpstr>The if/else if Statement in Program 4-13</vt:lpstr>
      <vt:lpstr>Using a Trailing else to Catch Errors in Program 4-14</vt:lpstr>
      <vt:lpstr>4.7</vt:lpstr>
      <vt:lpstr>Flags</vt:lpstr>
      <vt:lpstr>4.8</vt:lpstr>
      <vt:lpstr>Logical Operators</vt:lpstr>
      <vt:lpstr>Logical Operators-Examples</vt:lpstr>
      <vt:lpstr>The logical &amp;&amp; operator in Program 4-15</vt:lpstr>
      <vt:lpstr>The logical || Operator in Program 4-16</vt:lpstr>
      <vt:lpstr>The logical ! Operator in Program 4-17</vt:lpstr>
      <vt:lpstr>Logical Operator-Notes</vt:lpstr>
      <vt:lpstr>4.9</vt:lpstr>
      <vt:lpstr>Checking Numeric Ranges with Logical Operators</vt:lpstr>
      <vt:lpstr>4.10</vt:lpstr>
      <vt:lpstr>Menus</vt:lpstr>
      <vt:lpstr>Menu-Driven Program Organization</vt:lpstr>
      <vt:lpstr>4.11</vt:lpstr>
      <vt:lpstr>Validating User Input</vt:lpstr>
      <vt:lpstr>Input Validation in Program 4-19</vt:lpstr>
      <vt:lpstr>4.12</vt:lpstr>
      <vt:lpstr>Comparing Characters</vt:lpstr>
      <vt:lpstr>Relational Operators Compare Characters in Program 4-20</vt:lpstr>
      <vt:lpstr>Comparing string Objects</vt:lpstr>
      <vt:lpstr>Relational Operators Compare Strings in Program 4-21</vt:lpstr>
      <vt:lpstr>4.13</vt:lpstr>
      <vt:lpstr>The Conditional Operator</vt:lpstr>
      <vt:lpstr>The Conditional Operator</vt:lpstr>
      <vt:lpstr>The Conditional Operator in Program 4-22</vt:lpstr>
      <vt:lpstr>4.14</vt:lpstr>
      <vt:lpstr>The switch Statement</vt:lpstr>
      <vt:lpstr>switch Statement Format</vt:lpstr>
      <vt:lpstr>The switch Statement in Program 4-23</vt:lpstr>
      <vt:lpstr>switch Statement Requirements</vt:lpstr>
      <vt:lpstr>switch Statement-How it Works</vt:lpstr>
      <vt:lpstr>break Statement</vt:lpstr>
      <vt:lpstr>break and default statements in Program 4-25</vt:lpstr>
      <vt:lpstr>break and default statements in Program 4-25</vt:lpstr>
      <vt:lpstr>Using switch in Menu Systems</vt:lpstr>
      <vt:lpstr>4.15</vt:lpstr>
      <vt:lpstr>More About Blocks and Scope</vt:lpstr>
      <vt:lpstr>Inner Block Variable Definition in Program 4-29</vt:lpstr>
      <vt:lpstr>Variables with the Same Name</vt:lpstr>
      <vt:lpstr>Two Variables with the Same Name in Program 4-30</vt:lpstr>
      <vt:lpstr>Reading Assignment</vt:lpstr>
    </vt:vector>
  </TitlesOfParts>
  <Company>©2009 Pearson Addison-Wesley. All rights reserved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subject>Making Decisions</dc:subject>
  <dc:creator>Tony Gaddis</dc:creator>
  <cp:lastModifiedBy>Severina</cp:lastModifiedBy>
  <cp:revision>193</cp:revision>
  <cp:lastPrinted>2001-11-04T00:51:13Z</cp:lastPrinted>
  <dcterms:created xsi:type="dcterms:W3CDTF">2005-02-25T19:46:41Z</dcterms:created>
  <dcterms:modified xsi:type="dcterms:W3CDTF">2012-12-30T23:15:40Z</dcterms:modified>
</cp:coreProperties>
</file>