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14A9E-6A32-4140-9A1F-53BA045831E8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3C4E7-64F6-4262-A7B1-EE687857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666894-2E18-411B-A8B1-ABDB30F927D8}" type="slidenum">
              <a:rPr lang="en-CA" smtClean="0"/>
              <a:pPr eaLnBrk="1" hangingPunct="1"/>
              <a:t>3</a:t>
            </a:fld>
            <a:endParaRPr lang="en-CA" smtClean="0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A0FBC9-60F0-4276-BEDF-76ECD37E02D9}" type="slidenum">
              <a:rPr lang="en-CA" smtClean="0"/>
              <a:pPr eaLnBrk="1" hangingPunct="1"/>
              <a:t>26</a:t>
            </a:fld>
            <a:endParaRPr lang="en-CA" smtClean="0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8EC29B-DB99-44F4-8FE3-9E0B9B096842}" type="slidenum">
              <a:rPr lang="en-CA" smtClean="0"/>
              <a:pPr eaLnBrk="1" hangingPunct="1"/>
              <a:t>28</a:t>
            </a:fld>
            <a:endParaRPr lang="en-CA" smtClean="0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12A5BC-4B21-4EDE-BA73-15FF2C0050FE}" type="slidenum">
              <a:rPr lang="en-CA" smtClean="0"/>
              <a:pPr eaLnBrk="1" hangingPunct="1"/>
              <a:t>29</a:t>
            </a:fld>
            <a:endParaRPr lang="en-CA" smtClean="0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E7D2F8-9582-4A9D-A1E0-1DF22EA0C842}" type="slidenum">
              <a:rPr lang="en-CA" smtClean="0"/>
              <a:pPr eaLnBrk="1" hangingPunct="1"/>
              <a:t>31</a:t>
            </a:fld>
            <a:endParaRPr lang="en-CA" smtClean="0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24C5C2-2123-421B-AFD0-84925FFE638F}" type="slidenum">
              <a:rPr lang="en-CA" smtClean="0"/>
              <a:pPr eaLnBrk="1" hangingPunct="1"/>
              <a:t>35</a:t>
            </a:fld>
            <a:endParaRPr lang="en-CA" smtClean="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EF5138-2D67-43AF-B946-EEE81AA55B83}" type="slidenum">
              <a:rPr lang="en-CA" smtClean="0"/>
              <a:pPr eaLnBrk="1" hangingPunct="1"/>
              <a:t>41</a:t>
            </a:fld>
            <a:endParaRPr lang="en-CA" smtClean="0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35430B-E530-4209-AE4E-2D1946E53C23}" type="slidenum">
              <a:rPr lang="en-CA" smtClean="0"/>
              <a:pPr eaLnBrk="1" hangingPunct="1"/>
              <a:t>42</a:t>
            </a:fld>
            <a:endParaRPr lang="en-CA" smtClean="0"/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95C365-1039-441E-9ECA-B284A42BED41}" type="slidenum">
              <a:rPr lang="en-CA" smtClean="0"/>
              <a:pPr eaLnBrk="1" hangingPunct="1"/>
              <a:t>47</a:t>
            </a:fld>
            <a:endParaRPr lang="en-CA" smtClean="0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3D1CFE-CAC7-405E-8BB5-BD016E44CC0E}" type="slidenum">
              <a:rPr lang="en-CA" smtClean="0"/>
              <a:pPr eaLnBrk="1" hangingPunct="1"/>
              <a:t>48</a:t>
            </a:fld>
            <a:endParaRPr lang="en-CA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1D433C-36CD-44D4-81F9-A56159AB3862}" type="slidenum">
              <a:rPr lang="en-CA" smtClean="0"/>
              <a:pPr eaLnBrk="1" hangingPunct="1"/>
              <a:t>51</a:t>
            </a:fld>
            <a:endParaRPr lang="en-CA" smtClean="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D9BE31-FCCD-446A-B647-06348A360234}" type="slidenum">
              <a:rPr lang="en-CA" smtClean="0"/>
              <a:pPr eaLnBrk="1" hangingPunct="1"/>
              <a:t>4</a:t>
            </a:fld>
            <a:endParaRPr lang="en-CA" smtClean="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E67E3A-2E70-40BC-BED1-7254DC34136D}" type="slidenum">
              <a:rPr lang="en-CA" smtClean="0"/>
              <a:pPr eaLnBrk="1" hangingPunct="1"/>
              <a:t>53</a:t>
            </a:fld>
            <a:endParaRPr lang="en-CA" smtClean="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E4161E-C2F0-4720-8834-7A1F4C9B27B5}" type="slidenum">
              <a:rPr lang="en-CA" smtClean="0"/>
              <a:pPr eaLnBrk="1" hangingPunct="1"/>
              <a:t>54</a:t>
            </a:fld>
            <a:endParaRPr lang="en-CA" smtClean="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5EA2E7-B8C2-446A-AA81-D8736DB99F0E}" type="slidenum">
              <a:rPr lang="en-CA" smtClean="0"/>
              <a:pPr eaLnBrk="1" hangingPunct="1"/>
              <a:t>58</a:t>
            </a:fld>
            <a:endParaRPr lang="en-CA" smtClean="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E19E8E9-3C65-4531-AE1F-C5A0E7EF4AF9}" type="slidenum">
              <a:rPr lang="en-CA" smtClean="0"/>
              <a:pPr eaLnBrk="1" hangingPunct="1"/>
              <a:t>59</a:t>
            </a:fld>
            <a:endParaRPr lang="en-CA" smtClean="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279A5B-4B98-4C50-8759-DEA51B470045}" type="slidenum">
              <a:rPr lang="en-CA" smtClean="0"/>
              <a:pPr eaLnBrk="1" hangingPunct="1"/>
              <a:t>69</a:t>
            </a:fld>
            <a:endParaRPr lang="en-CA" smtClean="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9888BC3-70D1-40C8-9F16-5E725CCCBCC0}" type="slidenum">
              <a:rPr lang="en-CA" smtClean="0"/>
              <a:pPr eaLnBrk="1" hangingPunct="1"/>
              <a:t>71</a:t>
            </a:fld>
            <a:endParaRPr lang="en-CA" smtClean="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A38B1F-D4E3-404E-9D41-A3C7827D827B}" type="slidenum">
              <a:rPr lang="en-CA" smtClean="0"/>
              <a:pPr eaLnBrk="1" hangingPunct="1"/>
              <a:t>72</a:t>
            </a:fld>
            <a:endParaRPr lang="en-CA" smtClean="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176296-16CE-49BC-A7AB-65DD1F09714A}" type="slidenum">
              <a:rPr lang="en-CA" smtClean="0"/>
              <a:pPr eaLnBrk="1" hangingPunct="1"/>
              <a:t>73</a:t>
            </a:fld>
            <a:endParaRPr lang="en-CA" smtClean="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EDCAD8-80B5-41EE-96BC-BE457C9C8C5C}" type="slidenum">
              <a:rPr lang="en-CA" smtClean="0"/>
              <a:pPr eaLnBrk="1" hangingPunct="1"/>
              <a:t>74</a:t>
            </a:fld>
            <a:endParaRPr lang="en-CA" smtClean="0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E6F7D0-09B5-4D11-902D-7E298EE42A29}" type="slidenum">
              <a:rPr lang="en-CA" smtClean="0"/>
              <a:pPr eaLnBrk="1" hangingPunct="1"/>
              <a:t>5</a:t>
            </a:fld>
            <a:endParaRPr lang="en-CA" smtClean="0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28BA8C-41A0-457B-B1F9-E7D638CA9BD6}" type="slidenum">
              <a:rPr lang="en-CA" smtClean="0"/>
              <a:pPr eaLnBrk="1" hangingPunct="1"/>
              <a:t>6</a:t>
            </a:fld>
            <a:endParaRPr lang="en-CA" smtClean="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B8C57C-D3B9-41F4-8853-BFC58C51C2DD}" type="slidenum">
              <a:rPr lang="en-CA" smtClean="0"/>
              <a:pPr eaLnBrk="1" hangingPunct="1"/>
              <a:t>9</a:t>
            </a:fld>
            <a:endParaRPr lang="en-CA" smtClean="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A9B2B4-6BA4-4A3B-854C-2DD1AB94FBA7}" type="slidenum">
              <a:rPr lang="en-CA" smtClean="0"/>
              <a:pPr eaLnBrk="1" hangingPunct="1"/>
              <a:t>10</a:t>
            </a:fld>
            <a:endParaRPr lang="en-CA" smtClean="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2150ED-D100-4CE4-AC2E-50C1D4B9D9B3}" type="slidenum">
              <a:rPr lang="en-CA" smtClean="0"/>
              <a:pPr eaLnBrk="1" hangingPunct="1"/>
              <a:t>11</a:t>
            </a:fld>
            <a:endParaRPr lang="en-CA" smtClean="0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3B5F34-67F2-4B8A-815F-30BC89D0A965}" type="slidenum">
              <a:rPr lang="en-CA" smtClean="0"/>
              <a:pPr eaLnBrk="1" hangingPunct="1"/>
              <a:t>14</a:t>
            </a:fld>
            <a:endParaRPr lang="en-CA" smtClean="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D113D08-9C12-4792-A7F7-F15C94FF6BEF}" type="slidenum">
              <a:rPr lang="en-CA" smtClean="0"/>
              <a:pPr eaLnBrk="1" hangingPunct="1"/>
              <a:t>17</a:t>
            </a:fld>
            <a:endParaRPr lang="en-CA" smtClean="0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8B50A-F40A-463C-A6D6-B71FF5698B6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6-</a:t>
            </a:r>
            <a:fld id="{D1CC7210-A515-4A93-86C2-FC90C69820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0853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5B7F5-1848-4ED6-A673-29D36DBAB10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6-</a:t>
            </a:r>
            <a:fld id="{C776FCBA-F605-4BBE-9DE0-F31C8467EA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6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F8A9E-90DB-461B-8AFA-FBAF382FA95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6-</a:t>
            </a:r>
            <a:fld id="{DC8230E7-390F-4FF1-9E56-88DBCD748EC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48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55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050F9-E12B-4814-98B1-EF323E91008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6-</a:t>
            </a:r>
            <a:fld id="{198AE777-965A-4A2F-9E46-F462783A7C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7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A925D-B015-4095-B858-BE4378CEDD1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6-</a:t>
            </a:r>
            <a:fld id="{8A5EC5B9-81F8-43D4-9EA3-7BC0A310F7C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5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4C916-016B-4D71-9688-042657C38B8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6-</a:t>
            </a:r>
            <a:fld id="{01A39B1B-FA22-4E3E-BCC7-3D0A86A2E95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6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FEA2C-EEC5-4257-9FB8-4ABD87DB7E6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6-</a:t>
            </a:r>
            <a:fld id="{4B07FFAC-3DAB-4A7F-825B-742BBBE3302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12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474B-D36B-4489-A1EF-24028CDF62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6-</a:t>
            </a:r>
            <a:fld id="{EC7231E0-3207-400A-8B72-85ED7078127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EA851-0351-45B9-ADE8-16DCEE44894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6-</a:t>
            </a:r>
            <a:fld id="{AF54AD30-8BAD-482E-969D-2BFE22B8C7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8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9154-2ED5-4042-A146-C3884EC0DAE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6-</a:t>
            </a:r>
            <a:fld id="{DB7608CB-0FD3-4567-9F93-1861E2C1C7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0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437FD-B677-4D67-995A-64274CE0CB5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6-</a:t>
            </a:r>
            <a:fld id="{248A2E6F-44C7-45FB-94FF-E98F1CD9D66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A6F611-6277-4093-A777-3A5DDB7A5DD8}" type="datetimeFigureOut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10/5/2012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</a:rPr>
              <a:t>6-</a:t>
            </a:r>
            <a:fld id="{CA9EC9B8-FBA2-4421-B81E-07C3A1970896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42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Arrays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Introduction to 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108225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r>
              <a:rPr lang="en-US" smtClean="0"/>
              <a:t>The last element’s subscript is </a:t>
            </a:r>
            <a:r>
              <a:rPr lang="en-US" i="1" smtClean="0"/>
              <a:t>n</a:t>
            </a:r>
            <a:r>
              <a:rPr lang="en-US" smtClean="0"/>
              <a:t>-1 where </a:t>
            </a:r>
            <a:r>
              <a:rPr lang="en-US" i="1" smtClean="0"/>
              <a:t>n</a:t>
            </a:r>
            <a:r>
              <a:rPr lang="en-US" smtClean="0"/>
              <a:t> is the number of elements in the array.</a:t>
            </a:r>
          </a:p>
        </p:txBody>
      </p:sp>
      <p:graphicFrame>
        <p:nvGraphicFramePr>
          <p:cNvPr id="735236" name="Group 4"/>
          <p:cNvGraphicFramePr>
            <a:graphicFrameLocks noGrp="1"/>
          </p:cNvGraphicFramePr>
          <p:nvPr/>
        </p:nvGraphicFramePr>
        <p:xfrm>
          <a:off x="1447800" y="4405313"/>
          <a:ext cx="6096000" cy="395287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95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5254" name="Group 22"/>
          <p:cNvGraphicFramePr>
            <a:graphicFrameLocks noGrp="1"/>
          </p:cNvGraphicFramePr>
          <p:nvPr/>
        </p:nvGraphicFramePr>
        <p:xfrm>
          <a:off x="1447800" y="4786313"/>
          <a:ext cx="6096000" cy="395287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95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6" name="Text Box 36"/>
          <p:cNvSpPr txBox="1">
            <a:spLocks noChangeArrowheads="1"/>
          </p:cNvSpPr>
          <p:nvPr/>
        </p:nvSpPr>
        <p:spPr bwMode="auto">
          <a:xfrm>
            <a:off x="1371600" y="4038600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subscripts:</a:t>
            </a:r>
          </a:p>
        </p:txBody>
      </p:sp>
    </p:spTree>
    <p:extLst>
      <p:ext uri="{BB962C8B-B14F-4D97-AF65-F5344CB8AC3E}">
        <p14:creationId xmlns:p14="http://schemas.microsoft.com/office/powerpoint/2010/main" val="3004379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r>
              <a:rPr lang="en-US" sz="2800" smtClean="0"/>
              <a:t>Array elements can be used as regular variables:  </a:t>
            </a: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tests[0] = 79;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49" charset="0"/>
              </a:rPr>
              <a:t>	cout &lt;&lt; tests[0];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49" charset="0"/>
              </a:rPr>
              <a:t>	cin &gt;&gt; tests[1];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49" charset="0"/>
              </a:rPr>
              <a:t>	tests[4] = tests[0] + tests[1];</a:t>
            </a:r>
          </a:p>
          <a:p>
            <a:r>
              <a:rPr lang="en-US" sz="2800" smtClean="0"/>
              <a:t>Arrays must be accessed via individual elements: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49" charset="0"/>
              </a:rPr>
              <a:t>cout &lt;&lt; tests; // not legal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7149283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0198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486400" y="5791200"/>
            <a:ext cx="301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(Program Continues)</a:t>
            </a:r>
          </a:p>
        </p:txBody>
      </p:sp>
    </p:spTree>
    <p:extLst>
      <p:ext uri="{BB962C8B-B14F-4D97-AF65-F5344CB8AC3E}">
        <p14:creationId xmlns:p14="http://schemas.microsoft.com/office/powerpoint/2010/main" val="2567014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609600" y="4327525"/>
            <a:ext cx="7086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Here are the contents of the </a:t>
            </a:r>
            <a:r>
              <a:rPr lang="en-US" sz="2000">
                <a:latin typeface="Courier New" pitchFamily="49" charset="0"/>
              </a:rPr>
              <a:t>hours</a:t>
            </a:r>
            <a:r>
              <a:rPr lang="en-US" sz="2000"/>
              <a:t> array, with the values entered by the user in the example output:</a:t>
            </a:r>
          </a:p>
        </p:txBody>
      </p:sp>
      <p:pic>
        <p:nvPicPr>
          <p:cNvPr id="16387" name="Picture 4" descr="0707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81600"/>
            <a:ext cx="5534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5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65467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966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Contents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153400" cy="3741738"/>
          </a:xfrm>
        </p:spPr>
        <p:txBody>
          <a:bodyPr/>
          <a:lstStyle/>
          <a:p>
            <a:r>
              <a:rPr lang="en-US" smtClean="0"/>
              <a:t>Can access element with a constant or literal subscript:</a:t>
            </a:r>
          </a:p>
          <a:p>
            <a:pPr lvl="1"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cout &lt;&lt; tests[3] &lt;&lt; endl;</a:t>
            </a:r>
            <a:br>
              <a:rPr lang="en-US" smtClean="0">
                <a:latin typeface="Courier New" pitchFamily="49" charset="0"/>
              </a:rPr>
            </a:br>
            <a:endParaRPr lang="en-US" smtClean="0">
              <a:latin typeface="Courier New" pitchFamily="49" charset="0"/>
            </a:endParaRPr>
          </a:p>
          <a:p>
            <a:r>
              <a:rPr lang="en-US" smtClean="0"/>
              <a:t>Can use integer expression as subscript: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int i = 5;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>
                <a:latin typeface="Courier New" pitchFamily="49" charset="0"/>
              </a:rPr>
              <a:t>	cout &lt;&lt; tests[i]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21720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 Loop to Step Through an Array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1454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Example – The following code defines an array, </a:t>
            </a:r>
            <a:r>
              <a:rPr lang="en-US" smtClean="0">
                <a:latin typeface="Courier New" pitchFamily="49" charset="0"/>
              </a:rPr>
              <a:t>numbers</a:t>
            </a:r>
            <a:r>
              <a:rPr lang="en-US" smtClean="0"/>
              <a:t>, and assigns 99 to each element: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04800" y="3505200"/>
            <a:ext cx="85344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>
                <a:latin typeface="Courier New" pitchFamily="49" charset="0"/>
              </a:rPr>
              <a:t>const int ARRAY_SIZE = 5;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int numbers[ARRAY_SIZE];</a:t>
            </a:r>
            <a:br>
              <a:rPr lang="en-US" sz="2200">
                <a:latin typeface="Courier New" pitchFamily="49" charset="0"/>
              </a:rPr>
            </a:br>
            <a:endParaRPr lang="en-US" sz="2200">
              <a:latin typeface="Courier New" pitchFamily="49" charset="0"/>
            </a:endParaRPr>
          </a:p>
          <a:p>
            <a:pPr eaLnBrk="1" hangingPunct="1"/>
            <a:r>
              <a:rPr lang="en-US" sz="2200">
                <a:latin typeface="Courier New" pitchFamily="49" charset="0"/>
              </a:rPr>
              <a:t>for (int count = 0; count &lt; ARRAY_SIZE; count++)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  numbers[count] = 99;</a:t>
            </a:r>
          </a:p>
        </p:txBody>
      </p:sp>
    </p:spTree>
    <p:extLst>
      <p:ext uri="{BB962C8B-B14F-4D97-AF65-F5344CB8AC3E}">
        <p14:creationId xmlns:p14="http://schemas.microsoft.com/office/powerpoint/2010/main" val="2205904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Closer Look At the Loop</a:t>
            </a:r>
          </a:p>
        </p:txBody>
      </p:sp>
      <p:pic>
        <p:nvPicPr>
          <p:cNvPr id="19459" name="Picture 3" descr="0708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362200"/>
            <a:ext cx="7138987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405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 Initialization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4838" cy="4114800"/>
          </a:xfrm>
        </p:spPr>
        <p:txBody>
          <a:bodyPr/>
          <a:lstStyle/>
          <a:p>
            <a:r>
              <a:rPr lang="en-US" smtClean="0"/>
              <a:t>Global array </a:t>
            </a:r>
            <a:r>
              <a:rPr lang="en-US" smtClean="0">
                <a:sym typeface="Wingdings" pitchFamily="2" charset="2"/>
              </a:rPr>
              <a:t> all elements initialized to </a:t>
            </a:r>
            <a:r>
              <a:rPr lang="en-US" smtClean="0">
                <a:latin typeface="Courier New" pitchFamily="49" charset="0"/>
                <a:sym typeface="Wingdings" pitchFamily="2" charset="2"/>
              </a:rPr>
              <a:t>0</a:t>
            </a:r>
            <a:r>
              <a:rPr lang="en-US" smtClean="0">
                <a:sym typeface="Wingdings" pitchFamily="2" charset="2"/>
              </a:rPr>
              <a:t> by default</a:t>
            </a:r>
            <a:br>
              <a:rPr lang="en-US" smtClean="0">
                <a:sym typeface="Wingdings" pitchFamily="2" charset="2"/>
              </a:rPr>
            </a:br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Local array  all elements </a:t>
            </a:r>
            <a:r>
              <a:rPr lang="en-US" i="1" smtClean="0">
                <a:sym typeface="Wingdings" pitchFamily="2" charset="2"/>
              </a:rPr>
              <a:t>uninitialized</a:t>
            </a:r>
            <a:r>
              <a:rPr lang="en-US" smtClean="0">
                <a:sym typeface="Wingdings" pitchFamily="2" charset="2"/>
              </a:rPr>
              <a:t> by default</a:t>
            </a:r>
            <a:endParaRPr lang="en-US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78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7.3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No Bounds Checking in C++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082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Bounds Checking in C++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229600" cy="3741738"/>
          </a:xfrm>
        </p:spPr>
        <p:txBody>
          <a:bodyPr/>
          <a:lstStyle/>
          <a:p>
            <a:r>
              <a:rPr lang="en-US" smtClean="0"/>
              <a:t>When you use a value as an array subscript, C++ does not check it to make sure it is a </a:t>
            </a:r>
            <a:r>
              <a:rPr lang="en-US" i="1" smtClean="0"/>
              <a:t>valid</a:t>
            </a:r>
            <a:r>
              <a:rPr lang="en-US" smtClean="0"/>
              <a:t> subscript.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In other words, you can use subscripts that are beyond the bounds of the array.</a:t>
            </a:r>
          </a:p>
        </p:txBody>
      </p:sp>
    </p:spTree>
    <p:extLst>
      <p:ext uri="{BB962C8B-B14F-4D97-AF65-F5344CB8AC3E}">
        <p14:creationId xmlns:p14="http://schemas.microsoft.com/office/powerpoint/2010/main" val="8069838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7.1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Arrays Hold Multiple Values</a:t>
            </a:r>
          </a:p>
        </p:txBody>
      </p:sp>
    </p:spTree>
    <p:extLst>
      <p:ext uri="{BB962C8B-B14F-4D97-AF65-F5344CB8AC3E}">
        <p14:creationId xmlns:p14="http://schemas.microsoft.com/office/powerpoint/2010/main" val="545890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From Program 7-5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1593850"/>
          </a:xfrm>
        </p:spPr>
        <p:txBody>
          <a:bodyPr/>
          <a:lstStyle/>
          <a:p>
            <a:r>
              <a:rPr lang="en-US" smtClean="0"/>
              <a:t>The following code defines a three-element array, and then writes five values to it!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27388"/>
            <a:ext cx="85344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120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0813"/>
            <a:ext cx="7743825" cy="992187"/>
          </a:xfrm>
        </p:spPr>
        <p:txBody>
          <a:bodyPr/>
          <a:lstStyle/>
          <a:p>
            <a:r>
              <a:rPr lang="en-US" smtClean="0"/>
              <a:t>What the Code Does</a:t>
            </a:r>
          </a:p>
        </p:txBody>
      </p:sp>
      <p:pic>
        <p:nvPicPr>
          <p:cNvPr id="24579" name="Picture 3" descr="0709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68438"/>
            <a:ext cx="83058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41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Bounds Checking in C++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229600" cy="3741738"/>
          </a:xfrm>
        </p:spPr>
        <p:txBody>
          <a:bodyPr/>
          <a:lstStyle/>
          <a:p>
            <a:r>
              <a:rPr lang="en-US" smtClean="0"/>
              <a:t>Be careful not to use invalid subscripts.</a:t>
            </a:r>
          </a:p>
          <a:p>
            <a:r>
              <a:rPr lang="en-US" smtClean="0"/>
              <a:t>Doing so can corrupt other memory locations, crash program, or lock up computer, and cause elusive bugs.</a:t>
            </a:r>
          </a:p>
          <a:p>
            <a:pPr>
              <a:buFont typeface="Times" pitchFamily="-16" charset="0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7057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Off-By-One Errors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2008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An off-by-one error happens when you use array subscripts that are off by one.</a:t>
            </a:r>
          </a:p>
          <a:p>
            <a:pPr>
              <a:lnSpc>
                <a:spcPct val="90000"/>
              </a:lnSpc>
            </a:pPr>
            <a:r>
              <a:rPr lang="en-US" smtClean="0"/>
              <a:t>This can happen when you start subscripts at 1 rather than 0: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81000" y="4038600"/>
            <a:ext cx="8382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// This code has an off-by-one error.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const int SIZE = 100;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int numbers[SIZE];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for (int count = 1; count &lt;= SIZE; count++)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numbers[count] = 0;</a:t>
            </a:r>
          </a:p>
        </p:txBody>
      </p:sp>
    </p:spTree>
    <p:extLst>
      <p:ext uri="{BB962C8B-B14F-4D97-AF65-F5344CB8AC3E}">
        <p14:creationId xmlns:p14="http://schemas.microsoft.com/office/powerpoint/2010/main" val="165230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  <a:solidFill>
            <a:srgbClr val="FFFFFF"/>
          </a:solidFill>
        </p:spPr>
        <p:txBody>
          <a:bodyPr/>
          <a:lstStyle/>
          <a:p>
            <a:pPr marL="0" indent="0" algn="ctr">
              <a:buFont typeface="Times" pitchFamily="-16" charset="0"/>
              <a:buNone/>
            </a:pPr>
            <a:r>
              <a:rPr lang="en-US" sz="2400" b="1" smtClean="0"/>
              <a:t>Array Initialization</a:t>
            </a:r>
          </a:p>
        </p:txBody>
      </p:sp>
      <p:sp>
        <p:nvSpPr>
          <p:cNvPr id="27651" name="Rectangle 4"/>
          <p:cNvSpPr>
            <a:spLocks noChangeArrowheads="1"/>
          </p:cNvSpPr>
          <p:nvPr>
            <p:ph type="ctrTitle" idx="4294967295"/>
          </p:nvPr>
        </p:nvSpPr>
        <p:spPr>
          <a:xfrm>
            <a:off x="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8000" smtClean="0">
                <a:solidFill>
                  <a:srgbClr val="559E97"/>
                </a:solidFill>
              </a:rPr>
              <a:t>7.4</a:t>
            </a:r>
          </a:p>
        </p:txBody>
      </p:sp>
    </p:spTree>
    <p:extLst>
      <p:ext uri="{BB962C8B-B14F-4D97-AF65-F5344CB8AC3E}">
        <p14:creationId xmlns:p14="http://schemas.microsoft.com/office/powerpoint/2010/main" val="5262336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7.4</a:t>
            </a: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Array Initialization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9397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smtClean="0"/>
              <a:t>Array Initialization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001000" cy="5181600"/>
          </a:xfrm>
        </p:spPr>
        <p:txBody>
          <a:bodyPr/>
          <a:lstStyle/>
          <a:p>
            <a:r>
              <a:rPr lang="en-US" smtClean="0"/>
              <a:t>Arrays can be initialized with an </a:t>
            </a:r>
            <a:r>
              <a:rPr lang="en-US" u="sng" smtClean="0"/>
              <a:t>initialization list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2600" smtClean="0">
                <a:latin typeface="Courier New" pitchFamily="49" charset="0"/>
              </a:rPr>
              <a:t>const int SIZE = 5;</a:t>
            </a:r>
            <a:br>
              <a:rPr lang="en-US" sz="2600" smtClean="0">
                <a:latin typeface="Courier New" pitchFamily="49" charset="0"/>
              </a:rPr>
            </a:br>
            <a:r>
              <a:rPr lang="en-US" sz="2600" smtClean="0">
                <a:latin typeface="Courier New" pitchFamily="49" charset="0"/>
              </a:rPr>
              <a:t>int tests[SIZE] = {79,82,91,77,84};</a:t>
            </a:r>
            <a:br>
              <a:rPr lang="en-US" sz="2600" smtClean="0">
                <a:latin typeface="Courier New" pitchFamily="49" charset="0"/>
              </a:rPr>
            </a:br>
            <a:endParaRPr lang="en-US" sz="2600" smtClean="0"/>
          </a:p>
          <a:p>
            <a:r>
              <a:rPr lang="en-US" smtClean="0"/>
              <a:t>The values are stored in the array in the order in which they appear in the list.</a:t>
            </a:r>
          </a:p>
          <a:p>
            <a:r>
              <a:rPr lang="en-US" smtClean="0"/>
              <a:t>The initialization list cannot exceed the array size.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7-</a:t>
            </a:r>
            <a:fld id="{5B7BE3DA-A194-4FB4-A504-83E60526D7EE}" type="slidenum">
              <a:rPr lang="en-US"/>
              <a:pPr eaLnBrk="1" hangingPunct="1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69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smtClean="0"/>
              <a:t>Code From Program 7-6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467995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7600"/>
            <a:ext cx="4918075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4846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smtClean="0"/>
              <a:t>Partial Array Initialization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7924800" cy="4648200"/>
          </a:xfrm>
        </p:spPr>
        <p:txBody>
          <a:bodyPr/>
          <a:lstStyle/>
          <a:p>
            <a:r>
              <a:rPr lang="en-US" smtClean="0"/>
              <a:t>If array is initialized with fewer initial values than the size declarator, the remaining elements will be set to </a:t>
            </a:r>
            <a:r>
              <a:rPr lang="en-US" smtClean="0">
                <a:latin typeface="Courier New" pitchFamily="49" charset="0"/>
              </a:rPr>
              <a:t>0: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/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/>
            </a:r>
            <a:br>
              <a:rPr lang="en-US" smtClean="0">
                <a:latin typeface="Courier New" pitchFamily="49" charset="0"/>
              </a:rPr>
            </a:br>
            <a:endParaRPr lang="en-US" smtClean="0">
              <a:latin typeface="Courier New" pitchFamily="49" charset="0"/>
            </a:endParaRPr>
          </a:p>
        </p:txBody>
      </p:sp>
      <p:pic>
        <p:nvPicPr>
          <p:cNvPr id="31748" name="Picture 4" descr="0711sowc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8375"/>
            <a:ext cx="80772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773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Implicit Array Sizing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determine array size by the size of the initialization list:</a:t>
            </a:r>
          </a:p>
          <a:p>
            <a:pPr lvl="1"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int quizzes[]={12,17,15,11};</a:t>
            </a:r>
            <a:endParaRPr lang="en-US" smtClean="0"/>
          </a:p>
          <a:p>
            <a:pPr lvl="1">
              <a:buFontTx/>
              <a:buNone/>
            </a:pPr>
            <a:endParaRPr lang="en-US" smtClean="0"/>
          </a:p>
          <a:p>
            <a:pPr lvl="1">
              <a:buFontTx/>
              <a:buNone/>
            </a:pPr>
            <a:endParaRPr lang="en-US" smtClean="0"/>
          </a:p>
          <a:p>
            <a:r>
              <a:rPr lang="en-US" smtClean="0"/>
              <a:t>Must use either array size declarator or initialization list at array definition</a:t>
            </a:r>
          </a:p>
        </p:txBody>
      </p:sp>
      <p:graphicFrame>
        <p:nvGraphicFramePr>
          <p:cNvPr id="757764" name="Group 4"/>
          <p:cNvGraphicFramePr>
            <a:graphicFrameLocks noGrp="1"/>
          </p:cNvGraphicFramePr>
          <p:nvPr/>
        </p:nvGraphicFramePr>
        <p:xfrm>
          <a:off x="1524000" y="3657600"/>
          <a:ext cx="6096000" cy="381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831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Hold Multiple Values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Array</a:t>
            </a:r>
            <a:r>
              <a:rPr lang="en-US" dirty="0" smtClean="0"/>
              <a:t>: variable that can store multiple values of the same type</a:t>
            </a:r>
          </a:p>
          <a:p>
            <a:r>
              <a:rPr lang="en-US" dirty="0" smtClean="0"/>
              <a:t>Values are stored in adjacent memory locations</a:t>
            </a:r>
          </a:p>
          <a:p>
            <a:r>
              <a:rPr lang="en-US" dirty="0" smtClean="0"/>
              <a:t>Declared using </a:t>
            </a:r>
            <a:r>
              <a:rPr lang="en-US" dirty="0" smtClean="0">
                <a:latin typeface="Courier New" pitchFamily="49" charset="0"/>
              </a:rPr>
              <a:t>[]</a:t>
            </a:r>
            <a:r>
              <a:rPr lang="en-US" dirty="0" smtClean="0"/>
              <a:t> operator: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tests[5];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710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7.5</a:t>
            </a:r>
          </a:p>
        </p:txBody>
      </p:sp>
      <p:sp>
        <p:nvSpPr>
          <p:cNvPr id="337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Processing Array Contents</a:t>
            </a:r>
          </a:p>
        </p:txBody>
      </p:sp>
    </p:spTree>
    <p:extLst>
      <p:ext uri="{BB962C8B-B14F-4D97-AF65-F5344CB8AC3E}">
        <p14:creationId xmlns:p14="http://schemas.microsoft.com/office/powerpoint/2010/main" val="518911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Processing Array Contents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Array elements can be treated as ordinary variables of the same type as the array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When using </a:t>
            </a:r>
            <a:r>
              <a:rPr lang="en-US" smtClean="0">
                <a:latin typeface="Courier New" pitchFamily="49" charset="0"/>
              </a:rPr>
              <a:t>++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--</a:t>
            </a:r>
            <a:r>
              <a:rPr lang="en-US" smtClean="0"/>
              <a:t> operators, don’t confuse the element with the subscript: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tests[i]++; // add 1 to tests[i]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tests[i++]; // increment i, no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			</a:t>
            </a:r>
            <a:r>
              <a:rPr lang="en-US" smtClean="0"/>
              <a:t>     </a:t>
            </a:r>
            <a:r>
              <a:rPr lang="en-US" smtClean="0">
                <a:latin typeface="Courier New" pitchFamily="49" charset="0"/>
              </a:rPr>
              <a:t>// effect on tests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00714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Assignment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36725"/>
            <a:ext cx="7999413" cy="3743325"/>
          </a:xfrm>
        </p:spPr>
        <p:txBody>
          <a:bodyPr/>
          <a:lstStyle/>
          <a:p>
            <a:pPr>
              <a:buFont typeface="Times" pitchFamily="-16" charset="0"/>
              <a:buNone/>
            </a:pPr>
            <a:r>
              <a:rPr lang="en-US" smtClean="0"/>
              <a:t>To copy one array to another,</a:t>
            </a:r>
          </a:p>
          <a:p>
            <a:r>
              <a:rPr lang="en-US" smtClean="0"/>
              <a:t>Don’t try to assign one array to the other: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newTests = tests;  // Won't work</a:t>
            </a:r>
            <a:br>
              <a:rPr lang="en-US" smtClean="0">
                <a:latin typeface="Courier New" pitchFamily="49" charset="0"/>
              </a:rPr>
            </a:br>
            <a:endParaRPr lang="en-US" smtClean="0">
              <a:latin typeface="Courier New" pitchFamily="49" charset="0"/>
            </a:endParaRPr>
          </a:p>
          <a:p>
            <a:r>
              <a:rPr lang="en-US" smtClean="0"/>
              <a:t>Instead, assign element-by-element: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for (i = 0; i &lt; ARRAY_SIZE; i++)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mtClean="0">
                <a:latin typeface="Courier New" pitchFamily="49" charset="0"/>
              </a:rPr>
              <a:t>		  newTests[i] = tests[i];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37241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the Contents of an Array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7999413" cy="374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You can display the contents of a </a:t>
            </a:r>
            <a:r>
              <a:rPr lang="en-US" i="1" smtClean="0"/>
              <a:t>character</a:t>
            </a:r>
            <a:r>
              <a:rPr lang="en-US" smtClean="0"/>
              <a:t> array by sending its name to cout: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char fName[] = "Henry";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mtClean="0">
                <a:latin typeface="Courier New" pitchFamily="49" charset="0"/>
              </a:rPr>
              <a:t>cout &lt;&lt; fName &lt;&lt; endl;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mtClean="0"/>
              <a:t>But, this ONLY works with character arrays!</a:t>
            </a:r>
          </a:p>
        </p:txBody>
      </p:sp>
    </p:spTree>
    <p:extLst>
      <p:ext uri="{BB962C8B-B14F-4D97-AF65-F5344CB8AC3E}">
        <p14:creationId xmlns:p14="http://schemas.microsoft.com/office/powerpoint/2010/main" val="2116996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the Contents of an Array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7999413" cy="3741738"/>
          </a:xfrm>
        </p:spPr>
        <p:txBody>
          <a:bodyPr/>
          <a:lstStyle/>
          <a:p>
            <a:r>
              <a:rPr lang="en-US" smtClean="0"/>
              <a:t>For other types of arrays, you must print element-by-element:</a:t>
            </a:r>
            <a:br>
              <a:rPr lang="en-US" smtClean="0"/>
            </a:br>
            <a:endParaRPr lang="en-US" smtClean="0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for (i = 0; i &lt; ARRAY_SIZE; i++)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mtClean="0">
                <a:latin typeface="Courier New" pitchFamily="49" charset="0"/>
              </a:rPr>
              <a:t>		  cout &lt;&lt; tests[i] &lt;&lt; endl;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4420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Summing and Averaging                  Array Elements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Use a simple loop to add together array elements: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int tnum;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mtClean="0">
                <a:latin typeface="Courier New" pitchFamily="49" charset="0"/>
              </a:rPr>
              <a:t>	double average, sum = 0;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mtClean="0">
                <a:latin typeface="Courier New" pitchFamily="49" charset="0"/>
              </a:rPr>
              <a:t>	for(tnum = 0; tnum &lt; SIZE; tnum++)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mtClean="0">
                <a:latin typeface="Courier New" pitchFamily="49" charset="0"/>
              </a:rPr>
              <a:t>			sum += tests[tnum];</a:t>
            </a:r>
          </a:p>
          <a:p>
            <a:pPr>
              <a:lnSpc>
                <a:spcPct val="90000"/>
              </a:lnSpc>
            </a:pPr>
            <a:r>
              <a:rPr lang="en-US" smtClean="0"/>
              <a:t>Once summed, can compute average: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average = sum / SIZE;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8173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the Highest Value in an Array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229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int count;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int highest;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highest = numbers[0];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for (count = 1; count &lt; SIZE; count++)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if (numbers[count] &gt; highest)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  highest = numbers[count];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04800" y="4953000"/>
            <a:ext cx="845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When this code is finished, the </a:t>
            </a:r>
            <a:r>
              <a:rPr lang="en-US">
                <a:latin typeface="Courier New" pitchFamily="49" charset="0"/>
              </a:rPr>
              <a:t>highest</a:t>
            </a:r>
            <a:r>
              <a:rPr lang="en-US"/>
              <a:t> variable will contains the highest value in the </a:t>
            </a:r>
            <a:r>
              <a:rPr lang="en-US">
                <a:latin typeface="Courier New" pitchFamily="49" charset="0"/>
              </a:rPr>
              <a:t>numbers</a:t>
            </a:r>
            <a:r>
              <a:rPr lang="en-US"/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996317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the Lowest Value in an Array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8229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int count;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int lowest;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lowest = numbers[0];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for (count = 1; count &lt; SIZE; count++)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if (numbers[count] &lt; lowest)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  lowest = numbers[count];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81000" y="5334000"/>
            <a:ext cx="845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When this code is finished, the </a:t>
            </a:r>
            <a:r>
              <a:rPr lang="en-US">
                <a:latin typeface="Courier New" pitchFamily="49" charset="0"/>
              </a:rPr>
              <a:t>lowest</a:t>
            </a:r>
            <a:r>
              <a:rPr lang="en-US"/>
              <a:t> variable will contains the lowest value in the </a:t>
            </a:r>
            <a:r>
              <a:rPr lang="en-US">
                <a:latin typeface="Courier New" pitchFamily="49" charset="0"/>
              </a:rPr>
              <a:t>numbers</a:t>
            </a:r>
            <a:r>
              <a:rPr lang="en-US"/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47031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Partially-Filled Arrays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/>
              <a:t>If it is unknown how much data an array will be holding:</a:t>
            </a:r>
          </a:p>
          <a:p>
            <a:pPr lvl="1"/>
            <a:r>
              <a:rPr lang="en-US" sz="3200" smtClean="0"/>
              <a:t>Make the array large enough to hold the largest expected number of elements.</a:t>
            </a:r>
          </a:p>
          <a:p>
            <a:pPr lvl="1"/>
            <a:r>
              <a:rPr lang="en-US" sz="3200" smtClean="0"/>
              <a:t>Use a counter variable to keep track of the number of items stored in the array.</a:t>
            </a:r>
          </a:p>
        </p:txBody>
      </p:sp>
    </p:spTree>
    <p:extLst>
      <p:ext uri="{BB962C8B-B14F-4D97-AF65-F5344CB8AC3E}">
        <p14:creationId xmlns:p14="http://schemas.microsoft.com/office/powerpoint/2010/main" val="2346819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smtClean="0"/>
              <a:t>Comparing Arrays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229600" cy="1371600"/>
          </a:xfrm>
        </p:spPr>
        <p:txBody>
          <a:bodyPr/>
          <a:lstStyle/>
          <a:p>
            <a:r>
              <a:rPr lang="en-US" sz="2800" smtClean="0"/>
              <a:t>To compare two arrays, you must compare element-by-element: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33400" y="2752725"/>
            <a:ext cx="81534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Courier New" pitchFamily="49" charset="0"/>
              </a:rPr>
              <a:t>const int SIZE = 5;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int firstArray[SIZE] = { 5, 10, 15, 20, 25 };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int secondArray[SIZE] = { 5, 10, 15, 20, 25 };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bool arraysEqual = true; // Flag variable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int count = 0;           // Loop counter variable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// Compare the two arrays.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while (arraysEqual &amp;&amp; count &lt; SIZE)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 if (firstArray[count] != secondArray[count])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    arraysEqual = false;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 count++;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if (arraysEqual)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 cout &lt;&lt; "The arrays are equal.\n";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else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 cout &lt;&lt; "The arrays are not equal.\n";</a:t>
            </a:r>
          </a:p>
        </p:txBody>
      </p:sp>
    </p:spTree>
    <p:extLst>
      <p:ext uri="{BB962C8B-B14F-4D97-AF65-F5344CB8AC3E}">
        <p14:creationId xmlns:p14="http://schemas.microsoft.com/office/powerpoint/2010/main" val="21235753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- Memory Layout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definition:</a:t>
            </a:r>
          </a:p>
          <a:p>
            <a:pPr lvl="1">
              <a:buFontTx/>
              <a:buNone/>
            </a:pPr>
            <a:r>
              <a:rPr lang="en-US" smtClean="0"/>
              <a:t>	 </a:t>
            </a:r>
            <a:r>
              <a:rPr lang="en-US" smtClean="0">
                <a:latin typeface="Courier New" pitchFamily="49" charset="0"/>
              </a:rPr>
              <a:t>int tests[5];</a:t>
            </a:r>
          </a:p>
          <a:p>
            <a:pPr>
              <a:buFont typeface="Times" pitchFamily="-16" charset="0"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mtClean="0"/>
              <a:t>allocates the following memory:</a:t>
            </a:r>
            <a:endParaRPr lang="en-US" smtClean="0">
              <a:latin typeface="Courier New" pitchFamily="49" charset="0"/>
            </a:endParaRPr>
          </a:p>
        </p:txBody>
      </p:sp>
      <p:graphicFrame>
        <p:nvGraphicFramePr>
          <p:cNvPr id="726020" name="Group 4"/>
          <p:cNvGraphicFramePr>
            <a:graphicFrameLocks noGrp="1"/>
          </p:cNvGraphicFramePr>
          <p:nvPr/>
        </p:nvGraphicFramePr>
        <p:xfrm>
          <a:off x="1524000" y="3886200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6034" name="Group 18"/>
          <p:cNvGraphicFramePr>
            <a:graphicFrameLocks noGrp="1"/>
          </p:cNvGraphicFramePr>
          <p:nvPr/>
        </p:nvGraphicFramePr>
        <p:xfrm>
          <a:off x="1524000" y="4876800"/>
          <a:ext cx="6096000" cy="8382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first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second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third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fourth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fifth element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2" name="Line 36"/>
          <p:cNvSpPr>
            <a:spLocks noChangeShapeType="1"/>
          </p:cNvSpPr>
          <p:nvPr/>
        </p:nvSpPr>
        <p:spPr bwMode="auto">
          <a:xfrm flipV="1">
            <a:off x="21336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37"/>
          <p:cNvSpPr>
            <a:spLocks noChangeShapeType="1"/>
          </p:cNvSpPr>
          <p:nvPr/>
        </p:nvSpPr>
        <p:spPr bwMode="auto">
          <a:xfrm flipH="1" flipV="1">
            <a:off x="33528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38"/>
          <p:cNvSpPr>
            <a:spLocks noChangeShapeType="1"/>
          </p:cNvSpPr>
          <p:nvPr/>
        </p:nvSpPr>
        <p:spPr bwMode="auto">
          <a:xfrm flipV="1">
            <a:off x="45720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39"/>
          <p:cNvSpPr>
            <a:spLocks noChangeShapeType="1"/>
          </p:cNvSpPr>
          <p:nvPr/>
        </p:nvSpPr>
        <p:spPr bwMode="auto">
          <a:xfrm flipV="1">
            <a:off x="57912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40"/>
          <p:cNvSpPr>
            <a:spLocks noChangeShapeType="1"/>
          </p:cNvSpPr>
          <p:nvPr/>
        </p:nvSpPr>
        <p:spPr bwMode="auto">
          <a:xfrm flipV="1">
            <a:off x="70104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74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7.6</a:t>
            </a:r>
          </a:p>
        </p:txBody>
      </p:sp>
      <p:sp>
        <p:nvSpPr>
          <p:cNvPr id="4403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Using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1639657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Parallel Arrays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smtClean="0"/>
              <a:t>Parallel arrays</a:t>
            </a:r>
            <a:r>
              <a:rPr lang="en-US" smtClean="0"/>
              <a:t>: two or more arrays that contain related data</a:t>
            </a:r>
          </a:p>
          <a:p>
            <a:r>
              <a:rPr lang="en-US" smtClean="0"/>
              <a:t>A subscript is used to relate arrays: elements at same subscript are related</a:t>
            </a:r>
          </a:p>
          <a:p>
            <a:r>
              <a:rPr lang="en-US" smtClean="0"/>
              <a:t>Arrays may be of different types</a:t>
            </a:r>
            <a:endParaRPr lang="en-US" u="sng" smtClean="0"/>
          </a:p>
        </p:txBody>
      </p:sp>
    </p:spTree>
    <p:extLst>
      <p:ext uri="{BB962C8B-B14F-4D97-AF65-F5344CB8AC3E}">
        <p14:creationId xmlns:p14="http://schemas.microsoft.com/office/powerpoint/2010/main" val="2032355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smtClean="0"/>
              <a:t>Parallel Array 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6868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Times" pitchFamily="-16" charset="0"/>
              <a:buNone/>
            </a:pPr>
            <a:r>
              <a:rPr lang="en-US" sz="2400" smtClean="0">
                <a:latin typeface="Courier New" pitchFamily="49" charset="0"/>
              </a:rPr>
              <a:t>	const int SIZE = 5;   // Array size</a:t>
            </a:r>
          </a:p>
          <a:p>
            <a:pPr>
              <a:lnSpc>
                <a:spcPct val="80000"/>
              </a:lnSpc>
              <a:buFont typeface="Times" pitchFamily="-16" charset="0"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49" charset="0"/>
              </a:rPr>
              <a:t>int id[SIZE];         // student ID</a:t>
            </a:r>
          </a:p>
          <a:p>
            <a:pPr>
              <a:lnSpc>
                <a:spcPct val="80000"/>
              </a:lnSpc>
              <a:buFont typeface="Times" pitchFamily="-16" charset="0"/>
              <a:buNone/>
            </a:pPr>
            <a:r>
              <a:rPr lang="en-US" sz="2400" smtClean="0">
                <a:latin typeface="Courier New" pitchFamily="49" charset="0"/>
              </a:rPr>
              <a:t>	double average[SIZE]; // course average</a:t>
            </a:r>
          </a:p>
          <a:p>
            <a:pPr>
              <a:lnSpc>
                <a:spcPct val="80000"/>
              </a:lnSpc>
              <a:buFont typeface="Times" pitchFamily="-16" charset="0"/>
              <a:buNone/>
            </a:pPr>
            <a:r>
              <a:rPr lang="en-US" sz="2400" smtClean="0">
                <a:latin typeface="Courier New" pitchFamily="49" charset="0"/>
              </a:rPr>
              <a:t>	char grade[SIZE];     // course grade</a:t>
            </a:r>
          </a:p>
          <a:p>
            <a:pPr>
              <a:lnSpc>
                <a:spcPct val="80000"/>
              </a:lnSpc>
              <a:buFont typeface="Times" pitchFamily="-16" charset="0"/>
              <a:buNone/>
            </a:pPr>
            <a:r>
              <a:rPr lang="en-US" sz="2400" smtClean="0">
                <a:latin typeface="Courier New" pitchFamily="49" charset="0"/>
              </a:rPr>
              <a:t>	...</a:t>
            </a:r>
          </a:p>
          <a:p>
            <a:pPr>
              <a:lnSpc>
                <a:spcPct val="80000"/>
              </a:lnSpc>
              <a:buFont typeface="Times" pitchFamily="-16" charset="0"/>
              <a:buNone/>
            </a:pPr>
            <a:r>
              <a:rPr lang="en-US" sz="2400" smtClean="0">
                <a:latin typeface="Courier New" pitchFamily="49" charset="0"/>
              </a:rPr>
              <a:t>	for(int i = 0; i &lt; SIZE; i++)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Times" pitchFamily="-16" charset="0"/>
              <a:buNone/>
            </a:pPr>
            <a:r>
              <a:rPr lang="en-US" sz="2400" smtClean="0">
                <a:latin typeface="Courier New" pitchFamily="49" charset="0"/>
              </a:rPr>
              <a:t>		cout &lt;&lt; "Student ID: " &lt;&lt; id[i]</a:t>
            </a:r>
          </a:p>
          <a:p>
            <a:pPr>
              <a:lnSpc>
                <a:spcPct val="80000"/>
              </a:lnSpc>
              <a:buFont typeface="Times" pitchFamily="-16" charset="0"/>
              <a:buNone/>
            </a:pPr>
            <a:r>
              <a:rPr lang="en-US" sz="2400" smtClean="0">
                <a:latin typeface="Courier New" pitchFamily="49" charset="0"/>
              </a:rPr>
              <a:t>		     &lt;&lt; " average: " &lt;&lt; average[i]</a:t>
            </a:r>
          </a:p>
          <a:p>
            <a:pPr>
              <a:lnSpc>
                <a:spcPct val="80000"/>
              </a:lnSpc>
              <a:buFont typeface="Times" pitchFamily="-16" charset="0"/>
              <a:buNone/>
            </a:pPr>
            <a:r>
              <a:rPr lang="en-US" sz="2400" smtClean="0">
                <a:latin typeface="Courier New" pitchFamily="49" charset="0"/>
              </a:rPr>
              <a:t>			&lt;&lt; " grade: " &lt;&lt; grade[i]</a:t>
            </a:r>
          </a:p>
          <a:p>
            <a:pPr>
              <a:lnSpc>
                <a:spcPct val="80000"/>
              </a:lnSpc>
              <a:buFont typeface="Times" pitchFamily="-16" charset="0"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49" charset="0"/>
              </a:rPr>
              <a:t>		&lt;&lt; endl;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}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8727577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Pink tissue pap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27188"/>
            <a:ext cx="62579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746750" y="5943600"/>
            <a:ext cx="301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(Program Continues)</a:t>
            </a:r>
          </a:p>
        </p:txBody>
      </p:sp>
    </p:spTree>
    <p:extLst>
      <p:ext uri="{BB962C8B-B14F-4D97-AF65-F5344CB8AC3E}">
        <p14:creationId xmlns:p14="http://schemas.microsoft.com/office/powerpoint/2010/main" val="3396353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304800" y="349250"/>
            <a:ext cx="7165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603A2F"/>
                </a:solidFill>
              </a:rPr>
              <a:t>Program 7-12</a:t>
            </a:r>
            <a:r>
              <a:rPr lang="en-US" sz="3600" i="1">
                <a:solidFill>
                  <a:srgbClr val="603A2F"/>
                </a:solidFill>
              </a:rPr>
              <a:t> (Continued)</a:t>
            </a:r>
          </a:p>
        </p:txBody>
      </p:sp>
      <p:pic>
        <p:nvPicPr>
          <p:cNvPr id="48131" name="Picture 5" descr="Pink tissue pap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752600"/>
            <a:ext cx="7007225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38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84325"/>
            <a:ext cx="54102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 descr="0714sowc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0"/>
            <a:ext cx="538321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04800" y="3184525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The </a:t>
            </a:r>
            <a:r>
              <a:rPr lang="en-US" sz="2000">
                <a:latin typeface="Courier New" pitchFamily="49" charset="0"/>
              </a:rPr>
              <a:t>hours</a:t>
            </a:r>
            <a:r>
              <a:rPr lang="en-US" sz="2000"/>
              <a:t> and </a:t>
            </a:r>
            <a:r>
              <a:rPr lang="en-US" sz="2000">
                <a:latin typeface="Courier New" pitchFamily="49" charset="0"/>
              </a:rPr>
              <a:t>payRate</a:t>
            </a:r>
            <a:r>
              <a:rPr lang="en-US" sz="2000"/>
              <a:t> arrays are related through their </a:t>
            </a:r>
            <a:r>
              <a:rPr lang="en-US"/>
              <a:t>subscripts</a:t>
            </a:r>
            <a:r>
              <a:rPr lang="en-US" sz="200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19535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7.7</a:t>
            </a:r>
          </a:p>
        </p:txBody>
      </p:sp>
      <p:sp>
        <p:nvSpPr>
          <p:cNvPr id="5017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Arrays as 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845088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as Function Arguments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To pass an array to a function, just use the array name: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400" smtClean="0">
                <a:latin typeface="Courier New" pitchFamily="49" charset="0"/>
              </a:rPr>
              <a:t>showScores(tests);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800" smtClean="0"/>
              <a:t>To define a function that takes an array parameter, use empty </a:t>
            </a:r>
            <a:r>
              <a:rPr lang="en-US" sz="2800" smtClean="0">
                <a:latin typeface="Courier New" pitchFamily="49" charset="0"/>
              </a:rPr>
              <a:t>[]</a:t>
            </a:r>
            <a:r>
              <a:rPr lang="en-US" sz="2800" smtClean="0"/>
              <a:t> for array argument: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400" smtClean="0">
                <a:latin typeface="Courier New" pitchFamily="49" charset="0"/>
              </a:rPr>
              <a:t>void showScores(int []);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			// function prototype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void showScores(int tests[])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			// function header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666734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as Function Arguments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868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When passing an array to a function, it is common to pass array size so that function knows how many elements to process: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400" smtClean="0">
                <a:latin typeface="Courier New" pitchFamily="49" charset="0"/>
              </a:rPr>
              <a:t>showScores(tests, ARRAY_SIZE);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800" smtClean="0"/>
              <a:t>Array size must also be reflected in prototype, header: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void showScores(int [], int);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			// function prototype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void showScores(int tests[], int size)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			// function header</a:t>
            </a:r>
            <a:endParaRPr lang="en-US" sz="240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7-</a:t>
            </a:r>
            <a:fld id="{B8491289-93F6-4549-8523-7532B4472C34}" type="slidenum">
              <a:rPr lang="en-US"/>
              <a:pPr eaLnBrk="1" hangingPunct="1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38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9725"/>
            <a:ext cx="81534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746750" y="5943600"/>
            <a:ext cx="301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(Program Continues)</a:t>
            </a:r>
          </a:p>
        </p:txBody>
      </p:sp>
    </p:spTree>
    <p:extLst>
      <p:ext uri="{BB962C8B-B14F-4D97-AF65-F5344CB8AC3E}">
        <p14:creationId xmlns:p14="http://schemas.microsoft.com/office/powerpoint/2010/main" val="3469956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229600" cy="3741738"/>
          </a:xfrm>
        </p:spPr>
        <p:txBody>
          <a:bodyPr/>
          <a:lstStyle/>
          <a:p>
            <a:pPr>
              <a:lnSpc>
                <a:spcPct val="90000"/>
              </a:lnSpc>
              <a:buFont typeface="Times" pitchFamily="-16" charset="0"/>
              <a:buNone/>
            </a:pPr>
            <a:r>
              <a:rPr lang="en-US" smtClean="0"/>
              <a:t>In the definition </a:t>
            </a:r>
            <a:r>
              <a:rPr lang="en-US" smtClean="0">
                <a:latin typeface="Courier New" pitchFamily="49" charset="0"/>
              </a:rPr>
              <a:t>int tests[5];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int</a:t>
            </a:r>
            <a:r>
              <a:rPr lang="en-US" smtClean="0"/>
              <a:t> is the data type of the array elements</a:t>
            </a:r>
            <a:endParaRPr lang="en-US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tests</a:t>
            </a:r>
            <a:r>
              <a:rPr lang="en-US" smtClean="0"/>
              <a:t> is the </a:t>
            </a:r>
            <a:r>
              <a:rPr lang="en-US" u="sng" smtClean="0"/>
              <a:t>name</a:t>
            </a:r>
            <a:r>
              <a:rPr lang="en-US" smtClean="0"/>
              <a:t> of the array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5,</a:t>
            </a:r>
            <a:r>
              <a:rPr lang="en-US" smtClean="0"/>
              <a:t> in </a:t>
            </a:r>
            <a:r>
              <a:rPr lang="en-US" smtClean="0">
                <a:latin typeface="Courier New" pitchFamily="49" charset="0"/>
              </a:rPr>
              <a:t>[5],</a:t>
            </a:r>
            <a:r>
              <a:rPr lang="en-US" smtClean="0"/>
              <a:t> is the </a:t>
            </a:r>
            <a:r>
              <a:rPr lang="en-US" u="sng" smtClean="0"/>
              <a:t>size declarator</a:t>
            </a:r>
            <a:r>
              <a:rPr lang="en-US" smtClean="0"/>
              <a:t>.  It shows the number of elements in the array.</a:t>
            </a:r>
          </a:p>
          <a:p>
            <a:pPr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u="sng" smtClean="0"/>
              <a:t>size</a:t>
            </a:r>
            <a:r>
              <a:rPr lang="en-US" smtClean="0"/>
              <a:t> of an array is (number of elements) * (size of each element)</a:t>
            </a:r>
          </a:p>
        </p:txBody>
      </p:sp>
    </p:spTree>
    <p:extLst>
      <p:ext uri="{BB962C8B-B14F-4D97-AF65-F5344CB8AC3E}">
        <p14:creationId xmlns:p14="http://schemas.microsoft.com/office/powerpoint/2010/main" val="4014986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2450"/>
            <a:ext cx="8001000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7165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603A2F"/>
                </a:solidFill>
              </a:rPr>
              <a:t>Program 7-14</a:t>
            </a:r>
            <a:r>
              <a:rPr lang="en-US" sz="3600" i="1">
                <a:solidFill>
                  <a:srgbClr val="603A2F"/>
                </a:solidFill>
              </a:rPr>
              <a:t> (Continued)</a:t>
            </a:r>
          </a:p>
        </p:txBody>
      </p:sp>
    </p:spTree>
    <p:extLst>
      <p:ext uri="{BB962C8B-B14F-4D97-AF65-F5344CB8AC3E}">
        <p14:creationId xmlns:p14="http://schemas.microsoft.com/office/powerpoint/2010/main" val="1323909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Modifying Arrays in Functions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r>
              <a:rPr lang="en-US" smtClean="0"/>
              <a:t>Array names in functions are like  reference variables – changes made to array in a function are reflected in actual array in calling function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Need to exercise caution that array is not inadvertently changed by a function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2638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7.8</a:t>
            </a:r>
          </a:p>
        </p:txBody>
      </p:sp>
      <p:sp>
        <p:nvSpPr>
          <p:cNvPr id="563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Two-Dimensional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1223638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smtClean="0"/>
              <a:t>Two-Dimensional Arrays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Can define one array for multiple sets of data</a:t>
            </a:r>
          </a:p>
          <a:p>
            <a:pPr>
              <a:lnSpc>
                <a:spcPct val="90000"/>
              </a:lnSpc>
            </a:pPr>
            <a:r>
              <a:rPr lang="en-US" smtClean="0"/>
              <a:t>Like a table in a spreadsheet</a:t>
            </a:r>
          </a:p>
          <a:p>
            <a:pPr>
              <a:lnSpc>
                <a:spcPct val="90000"/>
              </a:lnSpc>
            </a:pPr>
            <a:r>
              <a:rPr lang="en-US" smtClean="0"/>
              <a:t>Use two size declarators in definition:</a:t>
            </a:r>
            <a:br>
              <a:rPr lang="en-US" smtClean="0"/>
            </a:br>
            <a:endParaRPr lang="en-US" smtClean="0"/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mtClean="0">
                <a:latin typeface="Courier New" pitchFamily="49" charset="0"/>
              </a:rPr>
              <a:t>	const int ROWS = 4, COLS = 3;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Courier New" pitchFamily="49" charset="0"/>
              </a:rPr>
              <a:t>int exams[ROWS][COLS];</a:t>
            </a:r>
            <a:br>
              <a:rPr lang="en-US" smtClean="0">
                <a:latin typeface="Courier New" pitchFamily="49" charset="0"/>
              </a:rPr>
            </a:br>
            <a:endParaRPr lang="en-US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mtClean="0"/>
              <a:t>First declarator is number of rows; second is number of columns</a:t>
            </a:r>
          </a:p>
        </p:txBody>
      </p:sp>
    </p:spTree>
    <p:extLst>
      <p:ext uri="{BB962C8B-B14F-4D97-AF65-F5344CB8AC3E}">
        <p14:creationId xmlns:p14="http://schemas.microsoft.com/office/powerpoint/2010/main" val="2281666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smtClean="0"/>
              <a:t>Two-Dimensional Array Representation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Times" pitchFamily="-16" charset="0"/>
              <a:buNone/>
            </a:pP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 </a:t>
            </a:r>
            <a:r>
              <a:rPr lang="en-US" sz="2800" smtClean="0">
                <a:latin typeface="Courier New" pitchFamily="49" charset="0"/>
              </a:rPr>
              <a:t>const int ROWS = 4, COLS = 3;</a:t>
            </a:r>
            <a:r>
              <a:rPr lang="en-US" sz="2800" smtClean="0"/>
              <a:t>  </a:t>
            </a:r>
            <a:r>
              <a:rPr lang="en-US" sz="2800" smtClean="0">
                <a:latin typeface="Courier New" pitchFamily="49" charset="0"/>
              </a:rPr>
              <a:t>int exams[ROWS][COLS];</a:t>
            </a:r>
          </a:p>
          <a:p>
            <a:pPr>
              <a:lnSpc>
                <a:spcPct val="90000"/>
              </a:lnSpc>
              <a:buFont typeface="Times" pitchFamily="-16" charset="0"/>
              <a:buNone/>
            </a:pPr>
            <a:endParaRPr lang="en-US" sz="2800" smtClean="0"/>
          </a:p>
          <a:p>
            <a:pPr>
              <a:lnSpc>
                <a:spcPct val="90000"/>
              </a:lnSpc>
              <a:buFont typeface="Times" pitchFamily="-16" charset="0"/>
              <a:buNone/>
            </a:pPr>
            <a:endParaRPr lang="en-US" sz="2800" smtClean="0"/>
          </a:p>
          <a:p>
            <a:pPr>
              <a:lnSpc>
                <a:spcPct val="90000"/>
              </a:lnSpc>
              <a:buFont typeface="Times" pitchFamily="-16" charset="0"/>
              <a:buNone/>
            </a:pPr>
            <a:endParaRPr lang="en-US" sz="2800" smtClean="0"/>
          </a:p>
          <a:p>
            <a:pPr>
              <a:lnSpc>
                <a:spcPct val="90000"/>
              </a:lnSpc>
              <a:buFont typeface="Times" pitchFamily="-16" charset="0"/>
              <a:buNone/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Use two subscripts to access element: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400" smtClean="0">
                <a:latin typeface="Courier New" pitchFamily="49" charset="0"/>
              </a:rPr>
              <a:t>exams[2][2] = 86;</a:t>
            </a:r>
          </a:p>
        </p:txBody>
      </p:sp>
      <p:graphicFrame>
        <p:nvGraphicFramePr>
          <p:cNvPr id="789508" name="Group 4"/>
          <p:cNvGraphicFramePr>
            <a:graphicFrameLocks noGrp="1"/>
          </p:cNvGraphicFramePr>
          <p:nvPr/>
        </p:nvGraphicFramePr>
        <p:xfrm>
          <a:off x="1981200" y="2895600"/>
          <a:ext cx="5715000" cy="1759049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471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exams[0][0]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exams[0][1]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exams[0][2]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exams[1][0]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exams[1][1]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exams[1][2]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exams[2][0]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exams[2][1]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exams[2][2]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exams[3][0]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exams[3][1]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exams[3][2]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343400" y="2514600"/>
            <a:ext cx="113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columns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1447800" y="3276600"/>
            <a:ext cx="3683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sz="2000"/>
              <a:t>r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/>
              <a:t>o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/>
              <a:t>w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6611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7724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150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00200"/>
            <a:ext cx="57150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242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7-</a:t>
            </a:r>
            <a:fld id="{17AB7124-E94B-42ED-9D5C-BA0FBED7EB47}" type="slidenum">
              <a:rPr lang="en-US"/>
              <a:pPr eaLnBrk="1" hangingPunct="1"/>
              <a:t>57</a:t>
            </a:fld>
            <a:endParaRPr lang="en-US"/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95438"/>
            <a:ext cx="60198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379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smtClean="0"/>
              <a:t>2D Array Initialization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86800" cy="4343400"/>
          </a:xfrm>
        </p:spPr>
        <p:txBody>
          <a:bodyPr/>
          <a:lstStyle/>
          <a:p>
            <a:r>
              <a:rPr lang="en-US" sz="2800" smtClean="0"/>
              <a:t>Two-dimensional arrays are initialized row-by-row:</a:t>
            </a:r>
            <a:br>
              <a:rPr lang="en-US" sz="2800" smtClean="0"/>
            </a:br>
            <a:r>
              <a:rPr lang="en-US" sz="2200" smtClean="0">
                <a:latin typeface="Courier New" pitchFamily="49" charset="0"/>
              </a:rPr>
              <a:t>const int ROWS = 2, COLS = 2;</a:t>
            </a:r>
            <a:r>
              <a:rPr lang="en-US" sz="2200" smtClean="0"/>
              <a:t/>
            </a:r>
            <a:br>
              <a:rPr lang="en-US" sz="2200" smtClean="0"/>
            </a:br>
            <a:r>
              <a:rPr lang="en-US" sz="2200" smtClean="0">
                <a:latin typeface="Courier New" pitchFamily="49" charset="0"/>
              </a:rPr>
              <a:t>int exams[ROWS][COLS] = { {84, 78},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200" smtClean="0">
                <a:latin typeface="Courier New" pitchFamily="49" charset="0"/>
              </a:rPr>
              <a:t>						     {92, 97} };</a:t>
            </a:r>
            <a:br>
              <a:rPr lang="en-US" sz="2200" smtClean="0">
                <a:latin typeface="Courier New" pitchFamily="49" charset="0"/>
              </a:rPr>
            </a:br>
            <a:r>
              <a:rPr lang="en-US" sz="2200" smtClean="0">
                <a:latin typeface="Courier New" pitchFamily="49" charset="0"/>
              </a:rPr>
              <a:t/>
            </a:r>
            <a:br>
              <a:rPr lang="en-US" sz="2200" smtClean="0">
                <a:latin typeface="Courier New" pitchFamily="49" charset="0"/>
              </a:rPr>
            </a:br>
            <a:endParaRPr lang="en-US" sz="2200" smtClean="0"/>
          </a:p>
          <a:p>
            <a:pPr lvl="1">
              <a:buClr>
                <a:srgbClr val="3333CC"/>
              </a:buClr>
              <a:buFontTx/>
              <a:buNone/>
            </a:pPr>
            <a:endParaRPr lang="en-US" sz="2400" smtClean="0"/>
          </a:p>
          <a:p>
            <a:r>
              <a:rPr lang="en-US" sz="2800" smtClean="0"/>
              <a:t>Can omit inner </a:t>
            </a:r>
            <a:r>
              <a:rPr lang="en-US" sz="2800" smtClean="0">
                <a:latin typeface="Courier New" pitchFamily="49" charset="0"/>
              </a:rPr>
              <a:t>{ }</a:t>
            </a:r>
            <a:r>
              <a:rPr lang="en-US" sz="2800" smtClean="0"/>
              <a:t>, some initial values in a row –  array elements without initial values will be set to </a:t>
            </a:r>
            <a:r>
              <a:rPr lang="en-US" sz="2800" smtClean="0">
                <a:latin typeface="Courier New" pitchFamily="49" charset="0"/>
              </a:rPr>
              <a:t>0</a:t>
            </a:r>
            <a:r>
              <a:rPr lang="en-US" sz="2800" smtClean="0"/>
              <a:t> or </a:t>
            </a:r>
            <a:r>
              <a:rPr lang="en-US" sz="2800" smtClean="0">
                <a:latin typeface="Courier New" pitchFamily="49" charset="0"/>
              </a:rPr>
              <a:t>NULL</a:t>
            </a:r>
          </a:p>
        </p:txBody>
      </p:sp>
      <p:graphicFrame>
        <p:nvGraphicFramePr>
          <p:cNvPr id="794628" name="Group 4"/>
          <p:cNvGraphicFramePr>
            <a:graphicFrameLocks noGrp="1"/>
          </p:cNvGraphicFramePr>
          <p:nvPr/>
        </p:nvGraphicFramePr>
        <p:xfrm>
          <a:off x="2743200" y="3200400"/>
          <a:ext cx="1066800" cy="9144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450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Two-Dimensional Array as Parameter, Argument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58200" cy="4572000"/>
          </a:xfrm>
        </p:spPr>
        <p:txBody>
          <a:bodyPr/>
          <a:lstStyle/>
          <a:p>
            <a:r>
              <a:rPr lang="en-US" sz="2400" smtClean="0"/>
              <a:t>Use array name as argument in function call:</a:t>
            </a: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	getExams(exams, 2);</a:t>
            </a:r>
          </a:p>
          <a:p>
            <a:r>
              <a:rPr lang="en-US" sz="2400" smtClean="0"/>
              <a:t>Use empty </a:t>
            </a:r>
            <a:r>
              <a:rPr lang="en-US" sz="2400" smtClean="0">
                <a:latin typeface="Courier New" pitchFamily="49" charset="0"/>
              </a:rPr>
              <a:t>[]</a:t>
            </a:r>
            <a:r>
              <a:rPr lang="en-US" sz="2400" smtClean="0"/>
              <a:t> for row, size declarator for column in prototype, header:</a:t>
            </a:r>
            <a:br>
              <a:rPr lang="en-US" sz="2400" smtClean="0"/>
            </a:br>
            <a:r>
              <a:rPr lang="en-US" sz="2400" smtClean="0">
                <a:latin typeface="Courier New" pitchFamily="49" charset="0"/>
              </a:rPr>
              <a:t>const int COLS = 2;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// Prototype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void getExams(int [][COLS], int);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/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// Header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void getExams(int exams[][COLS], int rows)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652579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u="sng" smtClean="0"/>
              <a:t>size</a:t>
            </a:r>
            <a:r>
              <a:rPr lang="en-US" smtClean="0"/>
              <a:t> of an array is: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total number of bytes allocated for it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 (number of elements) * (number of bytes for each element)</a:t>
            </a:r>
          </a:p>
          <a:p>
            <a:pPr>
              <a:lnSpc>
                <a:spcPct val="90000"/>
              </a:lnSpc>
            </a:pPr>
            <a:r>
              <a:rPr lang="en-US" smtClean="0"/>
              <a:t>Examples: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int tests[5]</a:t>
            </a:r>
            <a:r>
              <a:rPr lang="en-US" smtClean="0"/>
              <a:t> is an array of 20 bytes, assuming 4 bytes for an </a:t>
            </a:r>
            <a:r>
              <a:rPr lang="en-US" smtClean="0">
                <a:latin typeface="Courier New" pitchFamily="49" charset="0"/>
              </a:rPr>
              <a:t>int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long double measures[10]</a:t>
            </a:r>
            <a:r>
              <a:rPr lang="en-US" smtClean="0"/>
              <a:t>is an array of 80 bytes, assuming 8 bytes for a </a:t>
            </a:r>
            <a:r>
              <a:rPr lang="en-US" smtClean="0">
                <a:latin typeface="Courier New" pitchFamily="49" charset="0"/>
              </a:rPr>
              <a:t>long double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9442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 – The </a:t>
            </a:r>
            <a:r>
              <a:rPr lang="en-US" dirty="0" err="1" smtClean="0">
                <a:latin typeface="Courier New" pitchFamily="-16" charset="0"/>
              </a:rPr>
              <a:t>showArray</a:t>
            </a:r>
            <a:r>
              <a:rPr lang="en-US" dirty="0" smtClean="0"/>
              <a:t> Function from Program 7-19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305800" cy="424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004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</a:t>
            </a:r>
            <a:r>
              <a:rPr lang="en-US" smtClean="0">
                <a:latin typeface="Courier New" pitchFamily="49" charset="0"/>
              </a:rPr>
              <a:t>showArray</a:t>
            </a:r>
            <a:r>
              <a:rPr lang="en-US" smtClean="0"/>
              <a:t> is Called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82296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525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Summing All the Elements in a           Two-Dimensional Array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693738"/>
          </a:xfrm>
        </p:spPr>
        <p:txBody>
          <a:bodyPr/>
          <a:lstStyle/>
          <a:p>
            <a:r>
              <a:rPr lang="en-US" smtClean="0"/>
              <a:t>Given the following definitions: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84582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const int NUM_ROWS = 5; // Number of rows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const int NUM_COLS = 5; // Number of columns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int total = 0;          // Accumulator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int numbers[NUM_ROWS][NUM_COLS] = 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{{2, 7, 9, 6, 4},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{6, 1, 8, 9, 4},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{4, 3, 7, 2, 9},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{9, 9, 0, 3, 1},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{6, 2, 7, 4, 1}};</a:t>
            </a:r>
          </a:p>
        </p:txBody>
      </p:sp>
    </p:spTree>
    <p:extLst>
      <p:ext uri="{BB962C8B-B14F-4D97-AF65-F5344CB8AC3E}">
        <p14:creationId xmlns:p14="http://schemas.microsoft.com/office/powerpoint/2010/main" val="3257698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Summing All the Elements in a           Two-Dimensional Array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822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// Sum the array elements.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for (int row = 0; row &lt; NUM_ROWS; row++)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for (int col = 0; col &lt; NUM_COLS; col++)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  total += numbers[row][col];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}</a:t>
            </a:r>
            <a:br>
              <a:rPr lang="en-US">
                <a:latin typeface="Courier New" pitchFamily="49" charset="0"/>
              </a:rPr>
            </a:br>
            <a:endParaRPr lang="en-US">
              <a:latin typeface="Courier New" pitchFamily="49" charset="0"/>
            </a:endParaRPr>
          </a:p>
          <a:p>
            <a:pPr eaLnBrk="1" hangingPunct="1"/>
            <a:r>
              <a:rPr lang="en-US">
                <a:latin typeface="Courier New" pitchFamily="49" charset="0"/>
              </a:rPr>
              <a:t>// Display the sum.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cout &lt;&lt; "The total is " &lt;&lt; total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338898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Summing the Rows of a                   Two-Dimensional Array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693738"/>
          </a:xfrm>
        </p:spPr>
        <p:txBody>
          <a:bodyPr/>
          <a:lstStyle/>
          <a:p>
            <a:r>
              <a:rPr lang="en-US" smtClean="0"/>
              <a:t>Given the following definitions: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8458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const int NUM_STUDENTS = 3;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const int NUM_SCORES = 5;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double total;   // Accumulator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double average; // To hold average scores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double scores[NUM_STUDENTS][NUM_SCORES] =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 {{88, 97, 79, 86, 94},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  {86, 91, 78, 79, 84},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  {82, 73, 77, 82, 89}};</a:t>
            </a:r>
          </a:p>
        </p:txBody>
      </p:sp>
    </p:spTree>
    <p:extLst>
      <p:ext uri="{BB962C8B-B14F-4D97-AF65-F5344CB8AC3E}">
        <p14:creationId xmlns:p14="http://schemas.microsoft.com/office/powerpoint/2010/main" val="4048168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Summing the Rows of a                              Two-Dimensional Array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304800" y="1466850"/>
            <a:ext cx="8610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>
                <a:latin typeface="Courier New" pitchFamily="49" charset="0"/>
              </a:rPr>
              <a:t>// Get each student's average score.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for (int row = 0; row &lt; NUM_STUDENTS; row++)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// Set the accumulator.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total = 0;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// Sum a row.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for (int col = 0; col &lt; NUM_SCORES; col++)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   total += scores[row][col];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// Get the average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average = total / NUM_SCORES;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// Display the average.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cout &lt;&lt; "Score average for student "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     &lt;&lt; (row + 1) &lt;&lt; " is " &lt;&lt; average &lt;&lt;endl;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5028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Summing the Columns of a               Two-Dimensional Array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693738"/>
          </a:xfrm>
        </p:spPr>
        <p:txBody>
          <a:bodyPr/>
          <a:lstStyle/>
          <a:p>
            <a:r>
              <a:rPr lang="en-US" smtClean="0"/>
              <a:t>Given the following definitions: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8458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const int NUM_STUDENTS = 3;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const int NUM_SCORES = 5;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double total;   // Accumulator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double average; // To hold average scores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double scores[NUM_STUDENTS][NUM_SCORES] =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 {{88, 97, 79, 86, 94},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  {86, 91, 78, 79, 84},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  {82, 73, 77, 82, 89}};</a:t>
            </a:r>
          </a:p>
        </p:txBody>
      </p:sp>
    </p:spTree>
    <p:extLst>
      <p:ext uri="{BB962C8B-B14F-4D97-AF65-F5344CB8AC3E}">
        <p14:creationId xmlns:p14="http://schemas.microsoft.com/office/powerpoint/2010/main" val="22950245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Summing the Columns of a Two-Dimensional Array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610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>
                <a:latin typeface="Courier New" pitchFamily="49" charset="0"/>
              </a:rPr>
              <a:t>// Get the class average for each score.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for (int col = 0; col &lt; NUM_SCORES; col++)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// Reset the accumulator.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total = 0;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// Sum a column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for (int row = 0; row &lt; NUM_STUDENTS; row++)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   total += scores[row][col];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// Get the average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average = total / NUM_STUDENTS;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// Display the class average.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cout &lt;&lt; "Class average for test " &lt;&lt; (col + 1)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        &lt;&lt; " is " &lt;&lt; average &lt;&lt; endl;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3035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7.9</a:t>
            </a:r>
          </a:p>
        </p:txBody>
      </p:sp>
      <p:sp>
        <p:nvSpPr>
          <p:cNvPr id="7270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Arrays with Three or More Dimensions</a:t>
            </a:r>
          </a:p>
        </p:txBody>
      </p:sp>
    </p:spTree>
    <p:extLst>
      <p:ext uri="{BB962C8B-B14F-4D97-AF65-F5344CB8AC3E}">
        <p14:creationId xmlns:p14="http://schemas.microsoft.com/office/powerpoint/2010/main" val="11506206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with Three or More</a:t>
            </a:r>
            <a:br>
              <a:rPr lang="en-US" smtClean="0"/>
            </a:br>
            <a:r>
              <a:rPr lang="en-US" smtClean="0"/>
              <a:t>Dimensions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240713" cy="3703637"/>
          </a:xfrm>
        </p:spPr>
        <p:txBody>
          <a:bodyPr/>
          <a:lstStyle/>
          <a:p>
            <a:r>
              <a:rPr lang="en-US" smtClean="0"/>
              <a:t>Can define arrays with any number of dimensions: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short rectSolid[2][3][5];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mtClean="0">
                <a:latin typeface="Courier New" pitchFamily="49" charset="0"/>
              </a:rPr>
              <a:t>	double timeGrid[3][4][3][4];</a:t>
            </a:r>
          </a:p>
          <a:p>
            <a:r>
              <a:rPr lang="en-US" smtClean="0"/>
              <a:t>When used as parameter, specify all but 1</a:t>
            </a:r>
            <a:r>
              <a:rPr lang="en-US" baseline="30000" smtClean="0"/>
              <a:t>st</a:t>
            </a:r>
            <a:r>
              <a:rPr lang="en-US" smtClean="0"/>
              <a:t> dimension in prototype, heading: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void getRectSolid(short [][3][5]);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4973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 Declarators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Named constants are commonly used as size declarators.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Courier New" pitchFamily="49" charset="0"/>
              </a:rPr>
              <a:t>const int SIZE = 5;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Courier New" pitchFamily="49" charset="0"/>
              </a:rPr>
              <a:t>int tests[SIZE];</a:t>
            </a:r>
          </a:p>
          <a:p>
            <a:r>
              <a:rPr lang="en-US" smtClean="0"/>
              <a:t>This eases program maintenance when the size of the array needs to be changed.</a:t>
            </a:r>
          </a:p>
        </p:txBody>
      </p:sp>
    </p:spTree>
    <p:extLst>
      <p:ext uri="{BB962C8B-B14F-4D97-AF65-F5344CB8AC3E}">
        <p14:creationId xmlns:p14="http://schemas.microsoft.com/office/powerpoint/2010/main" val="254390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7.11</a:t>
            </a:r>
          </a:p>
        </p:txBody>
      </p:sp>
      <p:sp>
        <p:nvSpPr>
          <p:cNvPr id="7475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Introduction to the STL </a:t>
            </a:r>
            <a:r>
              <a:rPr lang="en-US" smtClean="0">
                <a:latin typeface="Courier New" pitchFamily="49" charset="0"/>
              </a:rPr>
              <a:t>vector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33309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the STL </a:t>
            </a:r>
            <a:r>
              <a:rPr lang="en-US" smtClean="0">
                <a:latin typeface="Courier New" pitchFamily="49" charset="0"/>
              </a:rPr>
              <a:t>vector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 data type defined in the Standard Template Library (covered more in Chapter 16)</a:t>
            </a:r>
          </a:p>
          <a:p>
            <a:pPr>
              <a:lnSpc>
                <a:spcPct val="90000"/>
              </a:lnSpc>
            </a:pPr>
            <a:r>
              <a:rPr lang="en-US" smtClean="0"/>
              <a:t>Can hold values of any type: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vector&lt;int&gt; scores;</a:t>
            </a:r>
          </a:p>
          <a:p>
            <a:pPr>
              <a:lnSpc>
                <a:spcPct val="90000"/>
              </a:lnSpc>
            </a:pPr>
            <a:r>
              <a:rPr lang="en-US" smtClean="0"/>
              <a:t>Automatically adds space as more is needed – no need to determine size at definition</a:t>
            </a:r>
          </a:p>
          <a:p>
            <a:pPr>
              <a:lnSpc>
                <a:spcPct val="90000"/>
              </a:lnSpc>
            </a:pPr>
            <a:r>
              <a:rPr lang="en-US" smtClean="0"/>
              <a:t>Can use </a:t>
            </a:r>
            <a:r>
              <a:rPr lang="en-US" smtClean="0">
                <a:latin typeface="Courier New" pitchFamily="49" charset="0"/>
              </a:rPr>
              <a:t>[]</a:t>
            </a:r>
            <a:r>
              <a:rPr lang="en-US" smtClean="0"/>
              <a:t> to access elements</a:t>
            </a:r>
          </a:p>
        </p:txBody>
      </p:sp>
    </p:spTree>
    <p:extLst>
      <p:ext uri="{BB962C8B-B14F-4D97-AF65-F5344CB8AC3E}">
        <p14:creationId xmlns:p14="http://schemas.microsoft.com/office/powerpoint/2010/main" val="1239335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Vectors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077200" cy="46482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smtClean="0"/>
              <a:t>You must </a:t>
            </a:r>
            <a:r>
              <a:rPr lang="en-US" sz="2800" smtClean="0">
                <a:latin typeface="Courier New" pitchFamily="49" charset="0"/>
              </a:rPr>
              <a:t>#include&lt;vector&gt;</a:t>
            </a:r>
          </a:p>
          <a:p>
            <a:pPr>
              <a:lnSpc>
                <a:spcPct val="85000"/>
              </a:lnSpc>
            </a:pPr>
            <a:r>
              <a:rPr lang="en-US" sz="2800" smtClean="0"/>
              <a:t>Declare a vector to hold </a:t>
            </a:r>
            <a:r>
              <a:rPr lang="en-US" sz="2800" smtClean="0">
                <a:latin typeface="Courier New" pitchFamily="49" charset="0"/>
              </a:rPr>
              <a:t>int</a:t>
            </a:r>
            <a:r>
              <a:rPr lang="en-US" sz="2800" smtClean="0"/>
              <a:t> element: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49" charset="0"/>
              </a:rPr>
              <a:t>vector&lt;int&gt; scores;</a:t>
            </a:r>
            <a:endParaRPr lang="en-US" sz="2400" smtClean="0"/>
          </a:p>
          <a:p>
            <a:pPr>
              <a:lnSpc>
                <a:spcPct val="85000"/>
              </a:lnSpc>
            </a:pPr>
            <a:r>
              <a:rPr lang="en-US" sz="2800" smtClean="0"/>
              <a:t>Declare a vector with initial size 30: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49" charset="0"/>
              </a:rPr>
              <a:t>vector&lt;int&gt; scores(30);</a:t>
            </a:r>
          </a:p>
          <a:p>
            <a:pPr>
              <a:lnSpc>
                <a:spcPct val="85000"/>
              </a:lnSpc>
            </a:pPr>
            <a:r>
              <a:rPr lang="en-US" sz="2800" smtClean="0"/>
              <a:t>Declare a vector and initialize all elements to 0: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49" charset="0"/>
              </a:rPr>
              <a:t>vector&lt;int&gt; scores(30, 0);</a:t>
            </a:r>
          </a:p>
          <a:p>
            <a:pPr>
              <a:lnSpc>
                <a:spcPct val="85000"/>
              </a:lnSpc>
            </a:pPr>
            <a:r>
              <a:rPr lang="en-US" sz="2800" smtClean="0"/>
              <a:t>Declare a vector initialized to size and contents of another vector: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49" charset="0"/>
              </a:rPr>
              <a:t>vector&lt;int&gt; finals(scores);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44819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Elements to a Vector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</a:t>
            </a:r>
            <a:r>
              <a:rPr lang="en-US" smtClean="0">
                <a:latin typeface="Courier New" pitchFamily="49" charset="0"/>
              </a:rPr>
              <a:t>push_back</a:t>
            </a:r>
            <a:r>
              <a:rPr lang="en-US" smtClean="0"/>
              <a:t> member function to add element to a full array or to an array that had no defined size:</a:t>
            </a:r>
          </a:p>
          <a:p>
            <a:pPr lvl="1"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scores.push_back(75); </a:t>
            </a:r>
          </a:p>
          <a:p>
            <a:r>
              <a:rPr lang="en-US" smtClean="0"/>
              <a:t>Use </a:t>
            </a:r>
            <a:r>
              <a:rPr lang="en-US" smtClean="0">
                <a:latin typeface="Courier New" pitchFamily="49" charset="0"/>
              </a:rPr>
              <a:t>size</a:t>
            </a:r>
            <a:r>
              <a:rPr lang="en-US" smtClean="0"/>
              <a:t> member function to determine size of a vector:</a:t>
            </a:r>
          </a:p>
          <a:p>
            <a:pPr lvl="1"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howbig = scores.size();</a:t>
            </a:r>
          </a:p>
        </p:txBody>
      </p:sp>
    </p:spTree>
    <p:extLst>
      <p:ext uri="{BB962C8B-B14F-4D97-AF65-F5344CB8AC3E}">
        <p14:creationId xmlns:p14="http://schemas.microsoft.com/office/powerpoint/2010/main" val="957440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Vector Elements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800" smtClean="0"/>
              <a:t>Use </a:t>
            </a:r>
            <a:r>
              <a:rPr lang="en-US" sz="2800" smtClean="0">
                <a:latin typeface="Courier New" pitchFamily="49" charset="0"/>
              </a:rPr>
              <a:t>pop_back</a:t>
            </a:r>
            <a:r>
              <a:rPr lang="en-US" sz="2800" smtClean="0"/>
              <a:t> member function to remove last element from vector: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000" smtClean="0"/>
              <a:t>	</a:t>
            </a:r>
            <a:r>
              <a:rPr lang="en-US" sz="2400" smtClean="0">
                <a:latin typeface="Courier New" pitchFamily="49" charset="0"/>
              </a:rPr>
              <a:t>scores.pop_back();</a:t>
            </a:r>
          </a:p>
          <a:p>
            <a:pPr>
              <a:lnSpc>
                <a:spcPct val="85000"/>
              </a:lnSpc>
            </a:pPr>
            <a:r>
              <a:rPr lang="en-US" sz="2800" smtClean="0"/>
              <a:t>To remove all contents of vector, use </a:t>
            </a:r>
            <a:r>
              <a:rPr lang="en-US" sz="2800" smtClean="0">
                <a:latin typeface="Courier New" pitchFamily="49" charset="0"/>
              </a:rPr>
              <a:t>clear</a:t>
            </a:r>
            <a:r>
              <a:rPr lang="en-US" sz="2800" smtClean="0"/>
              <a:t> member function: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000" smtClean="0"/>
              <a:t>	</a:t>
            </a:r>
            <a:r>
              <a:rPr lang="en-US" sz="2400" smtClean="0">
                <a:latin typeface="Courier New" pitchFamily="49" charset="0"/>
              </a:rPr>
              <a:t>scores.clear();</a:t>
            </a:r>
          </a:p>
          <a:p>
            <a:pPr>
              <a:lnSpc>
                <a:spcPct val="85000"/>
              </a:lnSpc>
            </a:pPr>
            <a:r>
              <a:rPr lang="en-US" sz="2800" smtClean="0"/>
              <a:t>To determine if vector is empty, use </a:t>
            </a:r>
            <a:r>
              <a:rPr lang="en-US" sz="2800" smtClean="0">
                <a:latin typeface="Courier New" pitchFamily="49" charset="0"/>
              </a:rPr>
              <a:t>empty</a:t>
            </a:r>
            <a:r>
              <a:rPr lang="en-US" sz="2800" smtClean="0"/>
              <a:t> member function: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000" smtClean="0"/>
              <a:t>	</a:t>
            </a:r>
            <a:r>
              <a:rPr lang="en-US" sz="2400" smtClean="0">
                <a:latin typeface="Courier New" pitchFamily="49" charset="0"/>
              </a:rPr>
              <a:t>while (!scores.empty()) ...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596462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Useful Member Functions</a:t>
            </a:r>
          </a:p>
        </p:txBody>
      </p:sp>
      <p:graphicFrame>
        <p:nvGraphicFramePr>
          <p:cNvPr id="820257" name="Group 33"/>
          <p:cNvGraphicFramePr>
            <a:graphicFrameLocks noGrp="1"/>
          </p:cNvGraphicFramePr>
          <p:nvPr/>
        </p:nvGraphicFramePr>
        <p:xfrm>
          <a:off x="381000" y="1828800"/>
          <a:ext cx="8229600" cy="4135520"/>
        </p:xfrm>
        <a:graphic>
          <a:graphicData uri="http://schemas.openxmlformats.org/drawingml/2006/table">
            <a:tbl>
              <a:tblPr/>
              <a:tblGrid>
                <a:gridCol w="1704975"/>
                <a:gridCol w="3781425"/>
                <a:gridCol w="2743200"/>
              </a:tblGrid>
              <a:tr h="677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Member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Function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Example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at(elt)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Returns the value of the element at position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elt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 in the vector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cout &lt;&lt;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vec1.at(i);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capacity()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Returns the maximum number of elements a vector can store without allocating more memory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maxelts 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vec1.capacity();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reverse()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Reverse the order of the elements in a vector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vec1.reverse();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resize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(elts,val)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Add elements to a vector, optionally initializes them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vec1.resize(5,0);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swap(vec2)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Exchange the contents of two vectors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vec1.swap(vec2);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148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7.2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400206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1143000"/>
          </a:xfrm>
        </p:spPr>
        <p:txBody>
          <a:bodyPr/>
          <a:lstStyle/>
          <a:p>
            <a:r>
              <a:rPr lang="en-US" smtClean="0"/>
              <a:t>Accessing Array Elements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r>
              <a:rPr lang="en-US" smtClean="0"/>
              <a:t>Each element in an array is assigned a unique </a:t>
            </a:r>
            <a:r>
              <a:rPr lang="en-US" i="1" smtClean="0"/>
              <a:t>subscript</a:t>
            </a:r>
            <a:r>
              <a:rPr lang="en-US" smtClean="0"/>
              <a:t>.</a:t>
            </a:r>
          </a:p>
          <a:p>
            <a:r>
              <a:rPr lang="en-US" smtClean="0"/>
              <a:t>Subscripts start at 0</a:t>
            </a:r>
          </a:p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733188" name="Group 4"/>
          <p:cNvGraphicFramePr>
            <a:graphicFrameLocks noGrp="1"/>
          </p:cNvGraphicFramePr>
          <p:nvPr/>
        </p:nvGraphicFramePr>
        <p:xfrm>
          <a:off x="1524000" y="4633913"/>
          <a:ext cx="6096000" cy="365602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0</a:t>
                      </a:r>
                    </a:p>
                  </a:txBody>
                  <a:tcPr marT="45641" marB="4564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2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3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4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3206" name="Group 22"/>
          <p:cNvGraphicFramePr>
            <a:graphicFrameLocks noGrp="1"/>
          </p:cNvGraphicFramePr>
          <p:nvPr/>
        </p:nvGraphicFramePr>
        <p:xfrm>
          <a:off x="1524000" y="5014913"/>
          <a:ext cx="6096000" cy="3810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2" name="Text Box 36"/>
          <p:cNvSpPr txBox="1">
            <a:spLocks noChangeArrowheads="1"/>
          </p:cNvSpPr>
          <p:nvPr/>
        </p:nvSpPr>
        <p:spPr bwMode="auto">
          <a:xfrm>
            <a:off x="1447800" y="4267200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subscripts:</a:t>
            </a:r>
          </a:p>
        </p:txBody>
      </p:sp>
    </p:spTree>
    <p:extLst>
      <p:ext uri="{BB962C8B-B14F-4D97-AF65-F5344CB8AC3E}">
        <p14:creationId xmlns:p14="http://schemas.microsoft.com/office/powerpoint/2010/main" val="335563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1979</Words>
  <Application>Microsoft Office PowerPoint</Application>
  <PresentationFormat>On-screen Show (4:3)</PresentationFormat>
  <Paragraphs>448</Paragraphs>
  <Slides>75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1_Office Theme</vt:lpstr>
      <vt:lpstr>Arrays</vt:lpstr>
      <vt:lpstr>7.1</vt:lpstr>
      <vt:lpstr>Arrays Hold Multiple Values</vt:lpstr>
      <vt:lpstr>Array - Memory Layout</vt:lpstr>
      <vt:lpstr>Array Terminology</vt:lpstr>
      <vt:lpstr>Array Terminology</vt:lpstr>
      <vt:lpstr>Size Declarators</vt:lpstr>
      <vt:lpstr>7.2</vt:lpstr>
      <vt:lpstr>Accessing Array Elements</vt:lpstr>
      <vt:lpstr>Accessing Array Elements</vt:lpstr>
      <vt:lpstr>Accessing Array Elements</vt:lpstr>
      <vt:lpstr>PowerPoint Presentation</vt:lpstr>
      <vt:lpstr>PowerPoint Presentation</vt:lpstr>
      <vt:lpstr>Accessing Array Contents</vt:lpstr>
      <vt:lpstr>Using a Loop to Step Through an Array</vt:lpstr>
      <vt:lpstr>A Closer Look At the Loop</vt:lpstr>
      <vt:lpstr>Default Initialization</vt:lpstr>
      <vt:lpstr>7.3</vt:lpstr>
      <vt:lpstr>No Bounds Checking in C++</vt:lpstr>
      <vt:lpstr>Code From Program 7-5</vt:lpstr>
      <vt:lpstr>What the Code Does</vt:lpstr>
      <vt:lpstr>No Bounds Checking in C++</vt:lpstr>
      <vt:lpstr>Off-By-One Errors</vt:lpstr>
      <vt:lpstr>7.4</vt:lpstr>
      <vt:lpstr>7.4</vt:lpstr>
      <vt:lpstr>Array Initialization</vt:lpstr>
      <vt:lpstr>Code From Program 7-6</vt:lpstr>
      <vt:lpstr>Partial Array Initialization</vt:lpstr>
      <vt:lpstr>Implicit Array Sizing</vt:lpstr>
      <vt:lpstr>7.5</vt:lpstr>
      <vt:lpstr>Processing Array Contents</vt:lpstr>
      <vt:lpstr>Array Assignment</vt:lpstr>
      <vt:lpstr>Printing the Contents of an Array</vt:lpstr>
      <vt:lpstr>Printing the Contents of an Array</vt:lpstr>
      <vt:lpstr>Summing and Averaging                  Array Elements</vt:lpstr>
      <vt:lpstr>Finding the Highest Value in an Array</vt:lpstr>
      <vt:lpstr>Finding the Lowest Value in an Array</vt:lpstr>
      <vt:lpstr>Partially-Filled Arrays</vt:lpstr>
      <vt:lpstr>Comparing Arrays</vt:lpstr>
      <vt:lpstr>7.6</vt:lpstr>
      <vt:lpstr>Using Parallel Arrays</vt:lpstr>
      <vt:lpstr>Parallel Array Example</vt:lpstr>
      <vt:lpstr>PowerPoint Presentation</vt:lpstr>
      <vt:lpstr>PowerPoint Presentation</vt:lpstr>
      <vt:lpstr>PowerPoint Presentation</vt:lpstr>
      <vt:lpstr>7.7</vt:lpstr>
      <vt:lpstr>Arrays as Function Arguments</vt:lpstr>
      <vt:lpstr>Arrays as Function Arguments</vt:lpstr>
      <vt:lpstr>PowerPoint Presentation</vt:lpstr>
      <vt:lpstr>PowerPoint Presentation</vt:lpstr>
      <vt:lpstr>Modifying Arrays in Functions</vt:lpstr>
      <vt:lpstr>7.8</vt:lpstr>
      <vt:lpstr>Two-Dimensional Arrays</vt:lpstr>
      <vt:lpstr>Two-Dimensional Array Representation</vt:lpstr>
      <vt:lpstr>PowerPoint Presentation</vt:lpstr>
      <vt:lpstr>PowerPoint Presentation</vt:lpstr>
      <vt:lpstr>PowerPoint Presentation</vt:lpstr>
      <vt:lpstr>2D Array Initialization</vt:lpstr>
      <vt:lpstr>Two-Dimensional Array as Parameter, Argument</vt:lpstr>
      <vt:lpstr>Example – The showArray Function from Program 7-19</vt:lpstr>
      <vt:lpstr>How showArray is Called</vt:lpstr>
      <vt:lpstr>Summing All the Elements in a           Two-Dimensional Array</vt:lpstr>
      <vt:lpstr>Summing All the Elements in a           Two-Dimensional Array</vt:lpstr>
      <vt:lpstr>Summing the Rows of a                   Two-Dimensional Array</vt:lpstr>
      <vt:lpstr>Summing the Rows of a                              Two-Dimensional Array</vt:lpstr>
      <vt:lpstr>Summing the Columns of a               Two-Dimensional Array</vt:lpstr>
      <vt:lpstr>Summing the Columns of a Two-Dimensional Array</vt:lpstr>
      <vt:lpstr>7.9</vt:lpstr>
      <vt:lpstr>Arrays with Three or More Dimensions</vt:lpstr>
      <vt:lpstr>7.11</vt:lpstr>
      <vt:lpstr>Introduction to the STL vector</vt:lpstr>
      <vt:lpstr>Declaring Vectors</vt:lpstr>
      <vt:lpstr>Adding Elements to a Vector</vt:lpstr>
      <vt:lpstr>Removing Vector Elements</vt:lpstr>
      <vt:lpstr>Other Useful Member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Severina</dc:creator>
  <cp:lastModifiedBy>Severina</cp:lastModifiedBy>
  <cp:revision>1</cp:revision>
  <dcterms:created xsi:type="dcterms:W3CDTF">2012-10-05T22:54:27Z</dcterms:created>
  <dcterms:modified xsi:type="dcterms:W3CDTF">2012-10-05T22:57:43Z</dcterms:modified>
</cp:coreProperties>
</file>