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42"/>
  </p:notesMasterIdLst>
  <p:handoutMasterIdLst>
    <p:handoutMasterId r:id="rId43"/>
  </p:handoutMasterIdLst>
  <p:sldIdLst>
    <p:sldId id="537" r:id="rId2"/>
    <p:sldId id="579" r:id="rId3"/>
    <p:sldId id="580" r:id="rId4"/>
    <p:sldId id="581" r:id="rId5"/>
    <p:sldId id="582" r:id="rId6"/>
    <p:sldId id="583" r:id="rId7"/>
    <p:sldId id="584" r:id="rId8"/>
    <p:sldId id="585" r:id="rId9"/>
    <p:sldId id="586" r:id="rId10"/>
    <p:sldId id="587" r:id="rId11"/>
    <p:sldId id="588" r:id="rId12"/>
    <p:sldId id="589" r:id="rId13"/>
    <p:sldId id="590" r:id="rId14"/>
    <p:sldId id="591" r:id="rId15"/>
    <p:sldId id="592" r:id="rId16"/>
    <p:sldId id="593" r:id="rId17"/>
    <p:sldId id="594" r:id="rId18"/>
    <p:sldId id="595" r:id="rId19"/>
    <p:sldId id="596" r:id="rId20"/>
    <p:sldId id="597" r:id="rId21"/>
    <p:sldId id="599" r:id="rId22"/>
    <p:sldId id="600" r:id="rId23"/>
    <p:sldId id="601" r:id="rId24"/>
    <p:sldId id="602" r:id="rId25"/>
    <p:sldId id="603" r:id="rId26"/>
    <p:sldId id="604" r:id="rId27"/>
    <p:sldId id="605" r:id="rId28"/>
    <p:sldId id="606" r:id="rId29"/>
    <p:sldId id="607" r:id="rId30"/>
    <p:sldId id="608" r:id="rId31"/>
    <p:sldId id="609" r:id="rId32"/>
    <p:sldId id="610" r:id="rId33"/>
    <p:sldId id="611" r:id="rId34"/>
    <p:sldId id="612" r:id="rId35"/>
    <p:sldId id="613" r:id="rId36"/>
    <p:sldId id="614" r:id="rId37"/>
    <p:sldId id="615" r:id="rId38"/>
    <p:sldId id="616" r:id="rId39"/>
    <p:sldId id="617" r:id="rId40"/>
    <p:sldId id="618" r:id="rId41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3333CC"/>
    <a:srgbClr val="FF6600"/>
    <a:srgbClr val="D60093"/>
    <a:srgbClr val="FF9900"/>
    <a:srgbClr val="FFFF00"/>
    <a:srgbClr val="FF9966"/>
    <a:srgbClr val="603A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529" autoAdjust="0"/>
  </p:normalViewPr>
  <p:slideViewPr>
    <p:cSldViewPr snapToObjects="1">
      <p:cViewPr>
        <p:scale>
          <a:sx n="75" d="100"/>
          <a:sy n="75" d="100"/>
        </p:scale>
        <p:origin x="-1236" y="-18"/>
      </p:cViewPr>
      <p:guideLst>
        <p:guide orient="horz" pos="720"/>
        <p:guide pos="2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-16" charset="0"/>
              </a:defRPr>
            </a:lvl1pPr>
          </a:lstStyle>
          <a:p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-16" charset="0"/>
              </a:defRPr>
            </a:lvl1pPr>
          </a:lstStyle>
          <a:p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-16" charset="0"/>
              </a:defRPr>
            </a:lvl1pPr>
          </a:lstStyle>
          <a:p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-16" charset="0"/>
              </a:defRPr>
            </a:lvl1pPr>
          </a:lstStyle>
          <a:p>
            <a:fld id="{6F46F8E5-FD49-4C43-B8E9-AC70D514BF74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1484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-16" charset="0"/>
              </a:defRPr>
            </a:lvl1pPr>
          </a:lstStyle>
          <a:p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-16" charset="0"/>
              </a:defRPr>
            </a:lvl1pPr>
          </a:lstStyle>
          <a:p>
            <a:endParaRPr lang="en-CA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-16" charset="0"/>
              </a:defRPr>
            </a:lvl1pPr>
          </a:lstStyle>
          <a:p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-16" charset="0"/>
              </a:defRPr>
            </a:lvl1pPr>
          </a:lstStyle>
          <a:p>
            <a:fld id="{7DE2E57E-9CD5-4333-BC6C-D8C25DF00876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2715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02A47C7-652B-4B4E-ADDD-36284E26D3D6}" type="slidenum">
              <a:rPr lang="en-CA" smtClean="0"/>
              <a:pPr eaLnBrk="1" hangingPunct="1"/>
              <a:t>3</a:t>
            </a:fld>
            <a:endParaRPr lang="en-CA" smtClean="0"/>
          </a:p>
        </p:txBody>
      </p:sp>
      <p:sp>
        <p:nvSpPr>
          <p:cNvPr id="48131" name="Rectangle 1026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FC3E82A-76E1-4193-8051-834554621AD4}" type="slidenum">
              <a:rPr lang="en-CA" smtClean="0"/>
              <a:pPr eaLnBrk="1" hangingPunct="1"/>
              <a:t>22</a:t>
            </a:fld>
            <a:endParaRPr lang="en-CA" smtClean="0"/>
          </a:p>
        </p:txBody>
      </p:sp>
      <p:sp>
        <p:nvSpPr>
          <p:cNvPr id="57347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AF1D8C1-485D-4489-8B48-CA1C84D548A3}" type="slidenum">
              <a:rPr lang="en-CA" smtClean="0"/>
              <a:pPr eaLnBrk="1" hangingPunct="1"/>
              <a:t>26</a:t>
            </a:fld>
            <a:endParaRPr lang="en-CA" smtClean="0"/>
          </a:p>
        </p:txBody>
      </p:sp>
      <p:sp>
        <p:nvSpPr>
          <p:cNvPr id="58371" name="Rectangle 1026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BB7B562-8CA4-4AC9-B92D-97FEEC50B182}" type="slidenum">
              <a:rPr lang="en-CA" smtClean="0"/>
              <a:pPr eaLnBrk="1" hangingPunct="1"/>
              <a:t>33</a:t>
            </a:fld>
            <a:endParaRPr lang="en-CA" smtClean="0"/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E1C4A5E-FCD1-4C57-AC96-9CAB6BEE7A85}" type="slidenum">
              <a:rPr lang="en-CA" smtClean="0"/>
              <a:pPr eaLnBrk="1" hangingPunct="1"/>
              <a:t>34</a:t>
            </a:fld>
            <a:endParaRPr lang="en-CA" smtClean="0"/>
          </a:p>
        </p:txBody>
      </p:sp>
      <p:sp>
        <p:nvSpPr>
          <p:cNvPr id="60419" name="Rectangle 1026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3EACA1D-4724-4705-8902-3930DFFD19D2}" type="slidenum">
              <a:rPr lang="en-CA" smtClean="0"/>
              <a:pPr eaLnBrk="1" hangingPunct="1"/>
              <a:t>37</a:t>
            </a:fld>
            <a:endParaRPr lang="en-CA" smtClean="0"/>
          </a:p>
        </p:txBody>
      </p:sp>
      <p:sp>
        <p:nvSpPr>
          <p:cNvPr id="61443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56EE634-7D64-4432-A96B-20EE07AC3307}" type="slidenum">
              <a:rPr lang="en-CA" smtClean="0"/>
              <a:pPr eaLnBrk="1" hangingPunct="1"/>
              <a:t>6</a:t>
            </a:fld>
            <a:endParaRPr lang="en-CA" smtClean="0"/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9B220A3-5CEE-4A1C-A9B8-49637FD342E0}" type="slidenum">
              <a:rPr lang="en-CA" smtClean="0"/>
              <a:pPr eaLnBrk="1" hangingPunct="1"/>
              <a:t>7</a:t>
            </a:fld>
            <a:endParaRPr lang="en-CA" smtClean="0"/>
          </a:p>
        </p:txBody>
      </p:sp>
      <p:sp>
        <p:nvSpPr>
          <p:cNvPr id="50179" name="Rectangle 1026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16D308B-3F2B-4989-B814-D2C4814D721C}" type="slidenum">
              <a:rPr lang="en-CA" smtClean="0"/>
              <a:pPr eaLnBrk="1" hangingPunct="1"/>
              <a:t>9</a:t>
            </a:fld>
            <a:endParaRPr lang="en-CA" smtClean="0"/>
          </a:p>
        </p:txBody>
      </p:sp>
      <p:sp>
        <p:nvSpPr>
          <p:cNvPr id="51203" name="Rectangle 1026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7085661-4691-4E25-9F49-30BEFDA1F2F3}" type="slidenum">
              <a:rPr lang="en-CA" smtClean="0"/>
              <a:pPr eaLnBrk="1" hangingPunct="1"/>
              <a:t>10</a:t>
            </a:fld>
            <a:endParaRPr lang="en-CA" smtClean="0"/>
          </a:p>
        </p:txBody>
      </p:sp>
      <p:sp>
        <p:nvSpPr>
          <p:cNvPr id="52227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41FDD8B-59CE-4FFD-AF89-A5ABC79B6DB0}" type="slidenum">
              <a:rPr lang="en-CA" smtClean="0"/>
              <a:pPr eaLnBrk="1" hangingPunct="1"/>
              <a:t>16</a:t>
            </a:fld>
            <a:endParaRPr lang="en-CA" smtClean="0"/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A535280-1B0B-47F9-9090-FEA09BCF2314}" type="slidenum">
              <a:rPr lang="en-CA" smtClean="0"/>
              <a:pPr eaLnBrk="1" hangingPunct="1"/>
              <a:t>18</a:t>
            </a:fld>
            <a:endParaRPr lang="en-CA" smtClean="0"/>
          </a:p>
        </p:txBody>
      </p:sp>
      <p:sp>
        <p:nvSpPr>
          <p:cNvPr id="54275" name="Rectangle 1026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0F2EDD4-0B1F-459B-9709-B264EB507AC9}" type="slidenum">
              <a:rPr lang="en-CA" smtClean="0"/>
              <a:pPr eaLnBrk="1" hangingPunct="1"/>
              <a:t>19</a:t>
            </a:fld>
            <a:endParaRPr lang="en-CA" smtClean="0"/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A37588F-0495-4F1E-81D2-E4D00FA4182B}" type="slidenum">
              <a:rPr lang="en-CA" smtClean="0"/>
              <a:pPr eaLnBrk="1" hangingPunct="1"/>
              <a:t>20</a:t>
            </a:fld>
            <a:endParaRPr lang="en-CA" smtClean="0"/>
          </a:p>
        </p:txBody>
      </p:sp>
      <p:sp>
        <p:nvSpPr>
          <p:cNvPr id="56323" name="Rectangle 1026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8729-13C4-43B5-82FA-9CD037DB3F9D}" type="datetimeFigureOut">
              <a:rPr lang="en-US" smtClean="0"/>
              <a:t>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1320CE1A-6948-4DD7-B4C5-016C069443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0061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8729-13C4-43B5-82FA-9CD037DB3F9D}" type="datetimeFigureOut">
              <a:rPr lang="en-US" smtClean="0"/>
              <a:t>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569188BF-876B-4EBF-B3A5-E60437459D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9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8729-13C4-43B5-82FA-9CD037DB3F9D}" type="datetimeFigureOut">
              <a:rPr lang="en-US" smtClean="0"/>
              <a:t>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AD460AB6-E3C4-4AB6-83AE-9150E9BDA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15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620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162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10-</a:t>
            </a:r>
            <a:fld id="{CFBE3A7C-460F-41A2-AB3C-C6D0D9E39D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94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620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3058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162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10-</a:t>
            </a:r>
            <a:fld id="{EAAC826F-E177-4DF2-BAC0-EF70CA34A1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8729-13C4-43B5-82FA-9CD037DB3F9D}" type="datetimeFigureOut">
              <a:rPr lang="en-US" smtClean="0"/>
              <a:t>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4407AA57-7A7F-4488-B3BE-9A05E9CEE6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5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8729-13C4-43B5-82FA-9CD037DB3F9D}" type="datetimeFigureOut">
              <a:rPr lang="en-US" smtClean="0"/>
              <a:t>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7B7FC232-37C8-44F9-BCED-B0F9119AFA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8729-13C4-43B5-82FA-9CD037DB3F9D}" type="datetimeFigureOut">
              <a:rPr lang="en-US" smtClean="0"/>
              <a:t>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23A87F56-55A3-4F45-9AE7-66DC2E2ED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3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8729-13C4-43B5-82FA-9CD037DB3F9D}" type="datetimeFigureOut">
              <a:rPr lang="en-US" smtClean="0"/>
              <a:t>1/1/2013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8DFDDC3F-6B25-4E9F-B335-C5B8DE56C6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4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8729-13C4-43B5-82FA-9CD037DB3F9D}" type="datetimeFigureOut">
              <a:rPr lang="en-US" smtClean="0"/>
              <a:t>1/1/2013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A4BD92F7-DD25-48AB-9775-ED5EE98C72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7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8729-13C4-43B5-82FA-9CD037DB3F9D}" type="datetimeFigureOut">
              <a:rPr lang="en-US" smtClean="0"/>
              <a:t>1/1/2013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77AF1FF0-8509-4943-9F8D-120374448A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8729-13C4-43B5-82FA-9CD037DB3F9D}" type="datetimeFigureOut">
              <a:rPr lang="en-US" smtClean="0"/>
              <a:t>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7C54D191-79C0-4FD0-A6DE-2088CEE438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2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8729-13C4-43B5-82FA-9CD037DB3F9D}" type="datetimeFigureOut">
              <a:rPr lang="en-US" smtClean="0"/>
              <a:t>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2E86839A-88FE-4E9D-B072-6D6C76C27B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D8729-13C4-43B5-82FA-9CD037DB3F9D}" type="datetimeFigureOut">
              <a:rPr lang="en-US" smtClean="0"/>
              <a:t>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6-</a:t>
            </a:r>
            <a:fld id="{1320CE1A-6948-4DD7-B4C5-016C069443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3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7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421687" cy="1362075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Character Array Strings – C type strings</a:t>
            </a:r>
            <a:b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string class – C++ strings</a:t>
            </a:r>
            <a:endParaRPr 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COMSC 110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69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315200" cy="1143000"/>
          </a:xfrm>
        </p:spPr>
        <p:txBody>
          <a:bodyPr/>
          <a:lstStyle/>
          <a:p>
            <a:r>
              <a:rPr lang="en-US" smtClean="0"/>
              <a:t>C-Strings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382000" cy="441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Array of </a:t>
            </a:r>
            <a:r>
              <a:rPr lang="en-US" sz="2800" smtClean="0">
                <a:latin typeface="Courier New" pitchFamily="112" charset="0"/>
              </a:rPr>
              <a:t>char</a:t>
            </a:r>
            <a:r>
              <a:rPr lang="en-US" sz="2800" smtClean="0"/>
              <a:t>s can be used to define storage for string:</a:t>
            </a:r>
            <a:br>
              <a:rPr lang="en-US" sz="2800" smtClean="0"/>
            </a:br>
            <a:r>
              <a:rPr lang="en-US" sz="2800" smtClean="0">
                <a:latin typeface="Courier New" pitchFamily="112" charset="0"/>
              </a:rPr>
              <a:t>const int SIZE = 20;</a:t>
            </a:r>
            <a:br>
              <a:rPr lang="en-US" sz="2800" smtClean="0">
                <a:latin typeface="Courier New" pitchFamily="112" charset="0"/>
              </a:rPr>
            </a:br>
            <a:r>
              <a:rPr lang="en-US" sz="2800" smtClean="0">
                <a:latin typeface="Courier New" pitchFamily="112" charset="0"/>
              </a:rPr>
              <a:t>char city[SIZE];</a:t>
            </a:r>
            <a:br>
              <a:rPr lang="en-US" sz="2800" smtClean="0">
                <a:latin typeface="Courier New" pitchFamily="112" charset="0"/>
              </a:rPr>
            </a:br>
            <a:endParaRPr lang="en-US" sz="2800" smtClean="0">
              <a:latin typeface="Courier New" pitchFamily="112" charset="0"/>
            </a:endParaRPr>
          </a:p>
          <a:p>
            <a:pPr>
              <a:lnSpc>
                <a:spcPct val="80000"/>
              </a:lnSpc>
            </a:pPr>
            <a:r>
              <a:rPr lang="en-US" sz="2800" smtClean="0"/>
              <a:t>Leave room for </a:t>
            </a:r>
            <a:r>
              <a:rPr lang="en-US" sz="2800" smtClean="0">
                <a:latin typeface="Courier New" pitchFamily="112" charset="0"/>
              </a:rPr>
              <a:t>NULL</a:t>
            </a:r>
            <a:r>
              <a:rPr lang="en-US" sz="2800" smtClean="0"/>
              <a:t> at end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Can enter a value using </a:t>
            </a:r>
            <a:r>
              <a:rPr lang="en-US" sz="2800" smtClean="0">
                <a:latin typeface="Courier New" pitchFamily="112" charset="0"/>
              </a:rPr>
              <a:t>cin</a:t>
            </a:r>
            <a:r>
              <a:rPr lang="en-US" sz="2800" smtClean="0"/>
              <a:t> or </a:t>
            </a:r>
            <a:r>
              <a:rPr lang="en-US" sz="2800" smtClean="0">
                <a:latin typeface="Courier New" pitchFamily="112" charset="0"/>
              </a:rPr>
              <a:t>&gt;&gt;</a:t>
            </a:r>
            <a:r>
              <a:rPr lang="en-US" sz="2800" smtClean="0"/>
              <a:t>  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Input is whitespace-terminated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No check to see if enough space 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For input containing whitespace, and to control amount of input, use </a:t>
            </a:r>
            <a:r>
              <a:rPr lang="en-US" sz="2800" smtClean="0">
                <a:latin typeface="Courier New" pitchFamily="112" charset="0"/>
              </a:rPr>
              <a:t>cin.getline()</a:t>
            </a: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2579701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915988"/>
            <a:ext cx="5283200" cy="548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06260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10.4</a:t>
            </a:r>
          </a:p>
        </p:txBody>
      </p:sp>
      <p:sp>
        <p:nvSpPr>
          <p:cNvPr id="1741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Library Functions for Working with C-Strings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2543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Library Functions for Working with  C-Strings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Require the </a:t>
            </a:r>
            <a:r>
              <a:rPr lang="en-US" smtClean="0">
                <a:latin typeface="Courier New" pitchFamily="112" charset="0"/>
              </a:rPr>
              <a:t>cstring</a:t>
            </a:r>
            <a:r>
              <a:rPr lang="en-US" smtClean="0"/>
              <a:t> header file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Functions take one or more C-strings as arguments.  Can use:</a:t>
            </a:r>
          </a:p>
          <a:p>
            <a:pPr lvl="1"/>
            <a:r>
              <a:rPr lang="en-US" smtClean="0"/>
              <a:t>C-string name</a:t>
            </a:r>
          </a:p>
          <a:p>
            <a:pPr lvl="1"/>
            <a:r>
              <a:rPr lang="en-US" smtClean="0"/>
              <a:t>pointer to C-string</a:t>
            </a:r>
          </a:p>
          <a:p>
            <a:pPr lvl="1"/>
            <a:r>
              <a:rPr lang="en-US" smtClean="0"/>
              <a:t>literal string</a:t>
            </a:r>
          </a:p>
        </p:txBody>
      </p:sp>
    </p:spTree>
    <p:extLst>
      <p:ext uri="{BB962C8B-B14F-4D97-AF65-F5344CB8AC3E}">
        <p14:creationId xmlns:p14="http://schemas.microsoft.com/office/powerpoint/2010/main" val="30807887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Library Functions for </a:t>
            </a:r>
            <a:br>
              <a:rPr lang="en-US" smtClean="0"/>
            </a:br>
            <a:r>
              <a:rPr lang="en-US" smtClean="0"/>
              <a:t>Working with C-Strings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305800" cy="4267200"/>
          </a:xfrm>
        </p:spPr>
        <p:txBody>
          <a:bodyPr/>
          <a:lstStyle/>
          <a:p>
            <a:pPr>
              <a:lnSpc>
                <a:spcPct val="90000"/>
              </a:lnSpc>
              <a:buFont typeface="Times" pitchFamily="112" charset="0"/>
              <a:buNone/>
            </a:pPr>
            <a:r>
              <a:rPr lang="en-US" smtClean="0"/>
              <a:t>Functions: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</a:pPr>
            <a:r>
              <a:rPr lang="en-US" smtClean="0">
                <a:latin typeface="Courier New" pitchFamily="112" charset="0"/>
              </a:rPr>
              <a:t>strlen(str)</a:t>
            </a:r>
            <a:r>
              <a:rPr lang="en-US" smtClean="0"/>
              <a:t>: returns length of C-string </a:t>
            </a:r>
            <a:r>
              <a:rPr lang="en-US" smtClean="0">
                <a:latin typeface="Courier New" pitchFamily="112" charset="0"/>
              </a:rPr>
              <a:t>str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112" charset="0"/>
              </a:rPr>
              <a:t>	char city[SIZE] = "Missoula";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112" charset="0"/>
              </a:rPr>
              <a:t>	cout &lt;&lt; strlen(city); // prints 8</a:t>
            </a:r>
          </a:p>
          <a:p>
            <a:pPr lvl="1">
              <a:lnSpc>
                <a:spcPct val="90000"/>
              </a:lnSpc>
              <a:buClr>
                <a:srgbClr val="3333CC"/>
              </a:buClr>
            </a:pPr>
            <a:r>
              <a:rPr lang="en-US" smtClean="0">
                <a:latin typeface="Courier New" pitchFamily="112" charset="0"/>
              </a:rPr>
              <a:t>strcat(str1, str2)</a:t>
            </a:r>
            <a:r>
              <a:rPr lang="en-US" smtClean="0"/>
              <a:t>: appends </a:t>
            </a:r>
            <a:r>
              <a:rPr lang="en-US" smtClean="0">
                <a:latin typeface="Courier New" pitchFamily="112" charset="0"/>
              </a:rPr>
              <a:t>str2</a:t>
            </a:r>
            <a:r>
              <a:rPr lang="en-US" smtClean="0"/>
              <a:t> to the end of </a:t>
            </a:r>
            <a:r>
              <a:rPr lang="en-US" smtClean="0">
                <a:latin typeface="Courier New" pitchFamily="112" charset="0"/>
              </a:rPr>
              <a:t>str1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112" charset="0"/>
              </a:rPr>
              <a:t>	char location[SIZE] = "Missoula, ";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112" charset="0"/>
              </a:rPr>
              <a:t>	char state[3] = "MT";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112" charset="0"/>
              </a:rPr>
              <a:t>	strcat(location, state);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112" charset="0"/>
              </a:rPr>
              <a:t>	// location now has "Missoula, MT"</a:t>
            </a:r>
          </a:p>
        </p:txBody>
      </p:sp>
    </p:spTree>
    <p:extLst>
      <p:ext uri="{BB962C8B-B14F-4D97-AF65-F5344CB8AC3E}">
        <p14:creationId xmlns:p14="http://schemas.microsoft.com/office/powerpoint/2010/main" val="42918717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Library Functions for </a:t>
            </a:r>
            <a:br>
              <a:rPr lang="en-US" smtClean="0"/>
            </a:br>
            <a:r>
              <a:rPr lang="en-US" smtClean="0"/>
              <a:t>Working with C-Strings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458200" cy="4648200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008000"/>
              </a:buClr>
              <a:buFont typeface="Times" pitchFamily="112" charset="0"/>
              <a:buNone/>
            </a:pPr>
            <a:r>
              <a:rPr lang="en-US" smtClean="0"/>
              <a:t>Functions:</a:t>
            </a:r>
            <a:endParaRPr lang="en-US" smtClean="0">
              <a:latin typeface="Courier New" pitchFamily="112" charset="0"/>
            </a:endParaRPr>
          </a:p>
          <a:p>
            <a:pPr lvl="1">
              <a:lnSpc>
                <a:spcPct val="90000"/>
              </a:lnSpc>
            </a:pPr>
            <a:r>
              <a:rPr lang="en-US" smtClean="0">
                <a:latin typeface="Courier New" pitchFamily="112" charset="0"/>
              </a:rPr>
              <a:t>strcpy(str1, str2)</a:t>
            </a:r>
            <a:r>
              <a:rPr lang="en-US" smtClean="0"/>
              <a:t>: copies </a:t>
            </a:r>
            <a:r>
              <a:rPr lang="en-US" smtClean="0">
                <a:latin typeface="Courier New" pitchFamily="112" charset="0"/>
              </a:rPr>
              <a:t>str2</a:t>
            </a:r>
            <a:r>
              <a:rPr lang="en-US" smtClean="0"/>
              <a:t> to </a:t>
            </a:r>
            <a:r>
              <a:rPr lang="en-US" smtClean="0">
                <a:latin typeface="Courier New" pitchFamily="112" charset="0"/>
              </a:rPr>
              <a:t>str1</a:t>
            </a:r>
            <a:br>
              <a:rPr lang="en-US" smtClean="0">
                <a:latin typeface="Courier New" pitchFamily="112" charset="0"/>
              </a:rPr>
            </a:br>
            <a:r>
              <a:rPr lang="en-US" smtClean="0">
                <a:latin typeface="Courier New" pitchFamily="112" charset="0"/>
              </a:rPr>
              <a:t/>
            </a:r>
            <a:br>
              <a:rPr lang="en-US" smtClean="0">
                <a:latin typeface="Courier New" pitchFamily="112" charset="0"/>
              </a:rPr>
            </a:br>
            <a:r>
              <a:rPr lang="en-US" sz="2400" smtClean="0">
                <a:latin typeface="Courier New" pitchFamily="112" charset="0"/>
              </a:rPr>
              <a:t>const int SIZE = 20;</a:t>
            </a:r>
            <a:br>
              <a:rPr lang="en-US" sz="2400" smtClean="0">
                <a:latin typeface="Courier New" pitchFamily="112" charset="0"/>
              </a:rPr>
            </a:br>
            <a:r>
              <a:rPr lang="en-US" sz="2400" smtClean="0">
                <a:latin typeface="Courier New" pitchFamily="112" charset="0"/>
              </a:rPr>
              <a:t>char fname[SIZE] = "Maureen", name[SIZE];</a:t>
            </a:r>
            <a:br>
              <a:rPr lang="en-US" sz="2400" smtClean="0">
                <a:latin typeface="Courier New" pitchFamily="112" charset="0"/>
              </a:rPr>
            </a:br>
            <a:r>
              <a:rPr lang="en-US" sz="2400" smtClean="0">
                <a:latin typeface="Courier New" pitchFamily="112" charset="0"/>
              </a:rPr>
              <a:t>strcpy(name, fname);</a:t>
            </a:r>
            <a:endParaRPr lang="en-US" sz="2400" smtClean="0"/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Note: </a:t>
            </a:r>
            <a:r>
              <a:rPr lang="en-US" smtClean="0">
                <a:latin typeface="Courier New" pitchFamily="112" charset="0"/>
              </a:rPr>
              <a:t>strcat</a:t>
            </a:r>
            <a:r>
              <a:rPr lang="en-US" smtClean="0"/>
              <a:t> and </a:t>
            </a:r>
            <a:r>
              <a:rPr lang="en-US" smtClean="0">
                <a:latin typeface="Courier New" pitchFamily="112" charset="0"/>
              </a:rPr>
              <a:t>strcpy</a:t>
            </a:r>
            <a:r>
              <a:rPr lang="en-US" smtClean="0"/>
              <a:t> perform no bounds checking to determine if there is enough space in receiving character array to hold the string it is being assigned.  </a:t>
            </a:r>
          </a:p>
        </p:txBody>
      </p:sp>
    </p:spTree>
    <p:extLst>
      <p:ext uri="{BB962C8B-B14F-4D97-AF65-F5344CB8AC3E}">
        <p14:creationId xmlns:p14="http://schemas.microsoft.com/office/powerpoint/2010/main" val="8657888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/>
          <a:lstStyle/>
          <a:p>
            <a:r>
              <a:rPr lang="en-US" smtClean="0"/>
              <a:t>C-string Inside a C-string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7772400" cy="4648200"/>
          </a:xfrm>
        </p:spPr>
        <p:txBody>
          <a:bodyPr/>
          <a:lstStyle/>
          <a:p>
            <a:pPr>
              <a:buFont typeface="Times" pitchFamily="112" charset="0"/>
              <a:buNone/>
            </a:pPr>
            <a:r>
              <a:rPr lang="en-US" dirty="0" smtClean="0"/>
              <a:t>Function:</a:t>
            </a:r>
          </a:p>
          <a:p>
            <a:pPr lvl="1"/>
            <a:r>
              <a:rPr lang="en-US" dirty="0" err="1" smtClean="0">
                <a:latin typeface="Courier New" pitchFamily="112" charset="0"/>
              </a:rPr>
              <a:t>strstr</a:t>
            </a:r>
            <a:r>
              <a:rPr lang="en-US" dirty="0" smtClean="0">
                <a:latin typeface="Courier New" pitchFamily="112" charset="0"/>
              </a:rPr>
              <a:t>(str1, str2)</a:t>
            </a:r>
            <a:r>
              <a:rPr lang="en-US" dirty="0" smtClean="0"/>
              <a:t>: finds the first occurrence of </a:t>
            </a:r>
            <a:r>
              <a:rPr lang="en-US" dirty="0" smtClean="0">
                <a:latin typeface="Courier New" pitchFamily="112" charset="0"/>
              </a:rPr>
              <a:t>str2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112" charset="0"/>
              </a:rPr>
              <a:t>str1</a:t>
            </a:r>
            <a:r>
              <a:rPr lang="en-US" dirty="0" smtClean="0"/>
              <a:t>. Returns a pointer to match, or </a:t>
            </a:r>
            <a:r>
              <a:rPr lang="en-US" dirty="0" smtClean="0">
                <a:latin typeface="Courier New" pitchFamily="112" charset="0"/>
              </a:rPr>
              <a:t>NULL</a:t>
            </a:r>
            <a:r>
              <a:rPr lang="en-US" dirty="0" smtClean="0"/>
              <a:t> if no match.</a:t>
            </a:r>
          </a:p>
          <a:p>
            <a:pPr lvl="2">
              <a:buFontTx/>
              <a:buNone/>
            </a:pPr>
            <a:r>
              <a:rPr lang="en-US" dirty="0" smtClean="0">
                <a:latin typeface="Courier New" pitchFamily="112" charset="0"/>
              </a:rPr>
              <a:t>	char river[] = "Wabash";</a:t>
            </a:r>
          </a:p>
          <a:p>
            <a:pPr lvl="2">
              <a:buFontTx/>
              <a:buNone/>
            </a:pPr>
            <a:r>
              <a:rPr lang="en-US" dirty="0" smtClean="0">
                <a:latin typeface="Courier New" pitchFamily="112" charset="0"/>
              </a:rPr>
              <a:t>	char word</a:t>
            </a:r>
            <a:r>
              <a:rPr lang="en-US" dirty="0" smtClean="0">
                <a:latin typeface="Courier New" pitchFamily="112" charset="0"/>
              </a:rPr>
              <a:t>[]  </a:t>
            </a:r>
            <a:r>
              <a:rPr lang="en-US" dirty="0" smtClean="0">
                <a:latin typeface="Courier New" pitchFamily="112" charset="0"/>
              </a:rPr>
              <a:t>= "aba";</a:t>
            </a:r>
          </a:p>
          <a:p>
            <a:pPr lvl="2">
              <a:buFontTx/>
              <a:buNone/>
            </a:pPr>
            <a:r>
              <a:rPr lang="en-US" dirty="0" smtClean="0">
                <a:latin typeface="Courier New" pitchFamily="112" charset="0"/>
              </a:rPr>
              <a:t>	</a:t>
            </a:r>
            <a:r>
              <a:rPr lang="en-US" dirty="0" err="1" smtClean="0">
                <a:latin typeface="Courier New" pitchFamily="112" charset="0"/>
              </a:rPr>
              <a:t>cout</a:t>
            </a:r>
            <a:r>
              <a:rPr lang="en-US" dirty="0" smtClean="0">
                <a:latin typeface="Courier New" pitchFamily="112" charset="0"/>
              </a:rPr>
              <a:t> &lt;&lt; </a:t>
            </a:r>
            <a:r>
              <a:rPr lang="en-US" dirty="0" err="1" smtClean="0">
                <a:latin typeface="Courier New" pitchFamily="112" charset="0"/>
              </a:rPr>
              <a:t>strstr</a:t>
            </a:r>
            <a:r>
              <a:rPr lang="en-US" dirty="0" smtClean="0">
                <a:latin typeface="Courier New" pitchFamily="112" charset="0"/>
              </a:rPr>
              <a:t>(state, word);</a:t>
            </a:r>
          </a:p>
          <a:p>
            <a:pPr lvl="2">
              <a:buFontTx/>
              <a:buNone/>
            </a:pPr>
            <a:r>
              <a:rPr lang="en-US" dirty="0" smtClean="0">
                <a:latin typeface="Courier New" pitchFamily="112" charset="0"/>
              </a:rPr>
              <a:t>	// displays "abash"</a:t>
            </a:r>
          </a:p>
        </p:txBody>
      </p:sp>
    </p:spTree>
    <p:extLst>
      <p:ext uri="{BB962C8B-B14F-4D97-AF65-F5344CB8AC3E}">
        <p14:creationId xmlns:p14="http://schemas.microsoft.com/office/powerpoint/2010/main" val="35868655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10.5</a:t>
            </a:r>
          </a:p>
        </p:txBody>
      </p:sp>
      <p:sp>
        <p:nvSpPr>
          <p:cNvPr id="2253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C-String/Numeric Conversion Functions</a:t>
            </a:r>
          </a:p>
        </p:txBody>
      </p:sp>
    </p:spTree>
    <p:extLst>
      <p:ext uri="{BB962C8B-B14F-4D97-AF65-F5344CB8AC3E}">
        <p14:creationId xmlns:p14="http://schemas.microsoft.com/office/powerpoint/2010/main" val="1078550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String/Numeric Conversion Functions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980363" cy="685800"/>
          </a:xfrm>
        </p:spPr>
        <p:txBody>
          <a:bodyPr/>
          <a:lstStyle/>
          <a:p>
            <a:r>
              <a:rPr lang="en-US" sz="2800" smtClean="0"/>
              <a:t>require </a:t>
            </a:r>
            <a:r>
              <a:rPr lang="en-US" sz="2800" smtClean="0">
                <a:latin typeface="Courier New" pitchFamily="112" charset="0"/>
              </a:rPr>
              <a:t>cstdlib</a:t>
            </a:r>
            <a:r>
              <a:rPr lang="en-US" sz="2800" smtClean="0"/>
              <a:t> header file</a:t>
            </a:r>
          </a:p>
        </p:txBody>
      </p:sp>
      <p:graphicFrame>
        <p:nvGraphicFramePr>
          <p:cNvPr id="740382" name="Group 30"/>
          <p:cNvGraphicFramePr>
            <a:graphicFrameLocks noGrp="1"/>
          </p:cNvGraphicFramePr>
          <p:nvPr>
            <p:ph sz="half" idx="2"/>
          </p:nvPr>
        </p:nvGraphicFramePr>
        <p:xfrm>
          <a:off x="762000" y="2354263"/>
          <a:ext cx="7859713" cy="3275041"/>
        </p:xfrm>
        <a:graphic>
          <a:graphicData uri="http://schemas.openxmlformats.org/drawingml/2006/table">
            <a:tbl>
              <a:tblPr/>
              <a:tblGrid>
                <a:gridCol w="1539875"/>
                <a:gridCol w="1817688"/>
                <a:gridCol w="4502150"/>
              </a:tblGrid>
              <a:tr h="4286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PARAMETER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ACTION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1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atoi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C-string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converts C-string to an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int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value, returns the value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87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atol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C-string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converts C-string to a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long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value, returns the value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1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atof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C-string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converts C-string to a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double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value, returns the value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32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itoa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int,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C-string,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int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converts 1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int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parameter to a C-string, stores it in 2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parameter.  3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parameter is base of converted value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7213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String/Numeric Conversion Functions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752600"/>
            <a:ext cx="8305800" cy="4114800"/>
          </a:xfrm>
        </p:spPr>
        <p:txBody>
          <a:bodyPr/>
          <a:lstStyle/>
          <a:p>
            <a:pPr>
              <a:buFont typeface="Times" pitchFamily="112" charset="0"/>
              <a:buNone/>
            </a:pPr>
            <a:r>
              <a:rPr lang="en-US" sz="2400" smtClean="0"/>
              <a:t>	</a:t>
            </a:r>
            <a:r>
              <a:rPr lang="en-US" sz="2400" smtClean="0">
                <a:latin typeface="Courier New" pitchFamily="112" charset="0"/>
              </a:rPr>
              <a:t>int iNum;</a:t>
            </a:r>
          </a:p>
          <a:p>
            <a:pPr>
              <a:buFont typeface="Times" pitchFamily="112" charset="0"/>
              <a:buNone/>
            </a:pPr>
            <a:r>
              <a:rPr lang="en-US" sz="2400" smtClean="0">
                <a:latin typeface="Courier New" pitchFamily="112" charset="0"/>
              </a:rPr>
              <a:t>	long lNum;</a:t>
            </a:r>
          </a:p>
          <a:p>
            <a:pPr>
              <a:buFont typeface="Times" pitchFamily="112" charset="0"/>
              <a:buNone/>
            </a:pPr>
            <a:r>
              <a:rPr lang="en-US" sz="2400" smtClean="0">
                <a:latin typeface="Courier New" pitchFamily="112" charset="0"/>
              </a:rPr>
              <a:t>	double dNum;</a:t>
            </a:r>
          </a:p>
          <a:p>
            <a:pPr>
              <a:buFont typeface="Times" pitchFamily="112" charset="0"/>
              <a:buNone/>
            </a:pPr>
            <a:r>
              <a:rPr lang="en-US" sz="2400" smtClean="0">
                <a:latin typeface="Courier New" pitchFamily="112" charset="0"/>
              </a:rPr>
              <a:t>	char intChar[10];</a:t>
            </a:r>
          </a:p>
          <a:p>
            <a:pPr>
              <a:buFont typeface="Times" pitchFamily="112" charset="0"/>
              <a:buNone/>
            </a:pPr>
            <a:r>
              <a:rPr lang="en-US" sz="2400" smtClean="0">
                <a:latin typeface="Courier New" pitchFamily="112" charset="0"/>
              </a:rPr>
              <a:t>	iNum = atoi("1234"); // puts 1234 in iNum</a:t>
            </a:r>
          </a:p>
          <a:p>
            <a:pPr>
              <a:buFont typeface="Times" pitchFamily="112" charset="0"/>
              <a:buNone/>
            </a:pPr>
            <a:r>
              <a:rPr lang="en-US" sz="2400" smtClean="0">
                <a:latin typeface="Courier New" pitchFamily="112" charset="0"/>
              </a:rPr>
              <a:t>	lNum = atol("5678"); // puts 5678 in lNum</a:t>
            </a:r>
          </a:p>
          <a:p>
            <a:pPr>
              <a:buFont typeface="Times" pitchFamily="112" charset="0"/>
              <a:buNone/>
            </a:pPr>
            <a:r>
              <a:rPr lang="en-US" sz="2400" smtClean="0">
                <a:latin typeface="Courier New" pitchFamily="112" charset="0"/>
              </a:rPr>
              <a:t>	dNum = atof("35.7"); // puts 35.7 in dNum</a:t>
            </a:r>
          </a:p>
          <a:p>
            <a:pPr>
              <a:buFont typeface="Times" pitchFamily="112" charset="0"/>
              <a:buNone/>
            </a:pPr>
            <a:r>
              <a:rPr lang="en-US" sz="2400" smtClean="0">
                <a:latin typeface="Courier New" pitchFamily="112" charset="0"/>
              </a:rPr>
              <a:t>	itoa(iNum, intChar, 8); // puts the string</a:t>
            </a:r>
          </a:p>
          <a:p>
            <a:pPr>
              <a:buFont typeface="Times" pitchFamily="112" charset="0"/>
              <a:buNone/>
            </a:pPr>
            <a:r>
              <a:rPr lang="en-US" sz="2400" smtClean="0">
                <a:latin typeface="Courier New" pitchFamily="112" charset="0"/>
              </a:rPr>
              <a:t>		// "2322" (base 8 for 1234</a:t>
            </a:r>
            <a:r>
              <a:rPr lang="en-US" sz="2400" baseline="-25000" smtClean="0">
                <a:latin typeface="Courier New" pitchFamily="112" charset="0"/>
              </a:rPr>
              <a:t>10</a:t>
            </a:r>
            <a:r>
              <a:rPr lang="en-US" sz="2400" smtClean="0">
                <a:latin typeface="Courier New" pitchFamily="112" charset="0"/>
              </a:rPr>
              <a:t>) in intChar</a:t>
            </a: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42803205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10.1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Character Testing</a:t>
            </a:r>
          </a:p>
        </p:txBody>
      </p:sp>
    </p:spTree>
    <p:extLst>
      <p:ext uri="{BB962C8B-B14F-4D97-AF65-F5344CB8AC3E}">
        <p14:creationId xmlns:p14="http://schemas.microsoft.com/office/powerpoint/2010/main" val="3472496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String/Numeric Conversion Functions - Notes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if C-string contains non-digits, results are undefined</a:t>
            </a:r>
          </a:p>
          <a:p>
            <a:pPr lvl="1"/>
            <a:r>
              <a:rPr lang="en-US" smtClean="0"/>
              <a:t>function may return result up to non-digit</a:t>
            </a:r>
          </a:p>
          <a:p>
            <a:pPr lvl="1"/>
            <a:r>
              <a:rPr lang="en-US" smtClean="0"/>
              <a:t>function may return 0</a:t>
            </a:r>
            <a:br>
              <a:rPr lang="en-US" smtClean="0"/>
            </a:br>
            <a:endParaRPr lang="en-US" smtClean="0"/>
          </a:p>
          <a:p>
            <a:r>
              <a:rPr lang="en-US" smtClean="0">
                <a:latin typeface="Courier New" pitchFamily="112" charset="0"/>
              </a:rPr>
              <a:t>itoa</a:t>
            </a:r>
            <a:r>
              <a:rPr lang="en-US" smtClean="0"/>
              <a:t> does no bounds checking – make sure there is enough space to store the result</a:t>
            </a:r>
            <a:endParaRPr lang="en-US" smtClean="0">
              <a:latin typeface="Courier New" pitchFamily="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1371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10.6</a:t>
            </a:r>
          </a:p>
        </p:txBody>
      </p:sp>
      <p:sp>
        <p:nvSpPr>
          <p:cNvPr id="2765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Writing Your Own C-String Handling Functions</a:t>
            </a:r>
          </a:p>
        </p:txBody>
      </p:sp>
    </p:spTree>
    <p:extLst>
      <p:ext uri="{BB962C8B-B14F-4D97-AF65-F5344CB8AC3E}">
        <p14:creationId xmlns:p14="http://schemas.microsoft.com/office/powerpoint/2010/main" val="3149255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Writing Your Own C-String           Handling Functions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Designing C-String Handling Functions</a:t>
            </a:r>
          </a:p>
          <a:p>
            <a:pPr lvl="1"/>
            <a:r>
              <a:rPr lang="en-US" smtClean="0"/>
              <a:t>can pass arrays or pointers to </a:t>
            </a:r>
            <a:r>
              <a:rPr lang="en-US" smtClean="0">
                <a:latin typeface="Courier New" pitchFamily="112" charset="0"/>
              </a:rPr>
              <a:t>char</a:t>
            </a:r>
            <a:r>
              <a:rPr lang="en-US" smtClean="0"/>
              <a:t> arrays</a:t>
            </a:r>
          </a:p>
          <a:p>
            <a:pPr lvl="1"/>
            <a:r>
              <a:rPr lang="en-US" smtClean="0"/>
              <a:t>Can perform bounds checking to ensure enough space for results</a:t>
            </a:r>
          </a:p>
          <a:p>
            <a:pPr lvl="1"/>
            <a:r>
              <a:rPr lang="en-US" smtClean="0"/>
              <a:t>Can anticipate unexpected user input</a:t>
            </a:r>
          </a:p>
        </p:txBody>
      </p:sp>
    </p:spTree>
    <p:extLst>
      <p:ext uri="{BB962C8B-B14F-4D97-AF65-F5344CB8AC3E}">
        <p14:creationId xmlns:p14="http://schemas.microsoft.com/office/powerpoint/2010/main" val="25586251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From Program 10-9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7848600" cy="378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71292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From Program 10-10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8610600" cy="344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74402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10.7</a:t>
            </a:r>
          </a:p>
        </p:txBody>
      </p:sp>
      <p:sp>
        <p:nvSpPr>
          <p:cNvPr id="3174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More About the C++ </a:t>
            </a:r>
            <a:r>
              <a:rPr lang="en-US" smtClean="0">
                <a:latin typeface="Courier New" pitchFamily="112" charset="0"/>
              </a:rPr>
              <a:t>string</a:t>
            </a:r>
            <a:r>
              <a:rPr lang="en-US" smtClean="0"/>
              <a:t> Class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80784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C++ </a:t>
            </a:r>
            <a:r>
              <a:rPr lang="en-US" smtClean="0">
                <a:latin typeface="Courier New" pitchFamily="112" charset="0"/>
              </a:rPr>
              <a:t>string</a:t>
            </a:r>
            <a:r>
              <a:rPr lang="en-US" smtClean="0"/>
              <a:t> Class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8534400" cy="42672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800" smtClean="0"/>
              <a:t>Special data type supports working with strings</a:t>
            </a:r>
          </a:p>
          <a:p>
            <a:pPr>
              <a:lnSpc>
                <a:spcPct val="85000"/>
              </a:lnSpc>
            </a:pPr>
            <a:r>
              <a:rPr lang="en-US" sz="2800" smtClean="0"/>
              <a:t> </a:t>
            </a:r>
            <a:r>
              <a:rPr lang="en-US" sz="2800" smtClean="0">
                <a:latin typeface="Courier New" pitchFamily="112" charset="0"/>
              </a:rPr>
              <a:t>#include &lt;string&gt;</a:t>
            </a:r>
          </a:p>
          <a:p>
            <a:pPr>
              <a:lnSpc>
                <a:spcPct val="85000"/>
              </a:lnSpc>
            </a:pPr>
            <a:r>
              <a:rPr lang="en-US" sz="2800" smtClean="0"/>
              <a:t>Can define </a:t>
            </a:r>
            <a:r>
              <a:rPr lang="en-US" sz="2800" smtClean="0">
                <a:latin typeface="Courier New" pitchFamily="112" charset="0"/>
              </a:rPr>
              <a:t>string</a:t>
            </a:r>
            <a:r>
              <a:rPr lang="en-US" sz="2800" smtClean="0"/>
              <a:t> variables in programs: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sz="2400" smtClean="0">
                <a:latin typeface="Courier New" pitchFamily="112" charset="0"/>
              </a:rPr>
              <a:t>string firstName, lastName;</a:t>
            </a:r>
          </a:p>
          <a:p>
            <a:pPr>
              <a:lnSpc>
                <a:spcPct val="85000"/>
              </a:lnSpc>
            </a:pPr>
            <a:r>
              <a:rPr lang="en-US" sz="2800" smtClean="0"/>
              <a:t>Can receive values with assignment operator: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sz="2400" smtClean="0">
                <a:latin typeface="Courier New" pitchFamily="112" charset="0"/>
              </a:rPr>
              <a:t>firstName = "George";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sz="2400" smtClean="0">
                <a:latin typeface="Courier New" pitchFamily="112" charset="0"/>
              </a:rPr>
              <a:t>lastName = "Washington";</a:t>
            </a:r>
          </a:p>
          <a:p>
            <a:pPr>
              <a:lnSpc>
                <a:spcPct val="85000"/>
              </a:lnSpc>
            </a:pPr>
            <a:r>
              <a:rPr lang="en-US" sz="2800" smtClean="0"/>
              <a:t>Can be displayed via </a:t>
            </a:r>
            <a:r>
              <a:rPr lang="en-US" sz="2800" smtClean="0">
                <a:latin typeface="Courier New" pitchFamily="112" charset="0"/>
              </a:rPr>
              <a:t>cout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sz="2400" smtClean="0">
                <a:latin typeface="Courier New" pitchFamily="112" charset="0"/>
              </a:rPr>
              <a:t>cout &lt;&lt; firstName &lt;&lt; " " &lt;&lt; lastName;</a:t>
            </a: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14020008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1419225"/>
            <a:ext cx="6734175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89977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into a </a:t>
            </a:r>
            <a:r>
              <a:rPr lang="en-US" smtClean="0">
                <a:latin typeface="Courier New" pitchFamily="112" charset="0"/>
              </a:rPr>
              <a:t>string</a:t>
            </a:r>
            <a:r>
              <a:rPr lang="en-US" smtClean="0"/>
              <a:t> Object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8294688" cy="4572000"/>
          </a:xfrm>
        </p:spPr>
        <p:txBody>
          <a:bodyPr/>
          <a:lstStyle/>
          <a:p>
            <a:r>
              <a:rPr lang="en-US" smtClean="0"/>
              <a:t>Use </a:t>
            </a:r>
            <a:r>
              <a:rPr lang="en-US" smtClean="0">
                <a:latin typeface="Courier New" pitchFamily="112" charset="0"/>
              </a:rPr>
              <a:t>cin &gt;&gt;</a:t>
            </a:r>
            <a:r>
              <a:rPr lang="en-US" smtClean="0"/>
              <a:t> to read an item into a string:</a:t>
            </a:r>
          </a:p>
          <a:p>
            <a:pPr lvl="1">
              <a:buFontTx/>
              <a:buNone/>
            </a:pPr>
            <a:r>
              <a:rPr lang="en-US" smtClean="0"/>
              <a:t>	</a:t>
            </a:r>
            <a:r>
              <a:rPr lang="en-US" smtClean="0">
                <a:latin typeface="Courier New" pitchFamily="112" charset="0"/>
              </a:rPr>
              <a:t>string firstName;</a:t>
            </a:r>
          </a:p>
          <a:p>
            <a:pPr lvl="1">
              <a:buFontTx/>
              <a:buNone/>
            </a:pPr>
            <a:r>
              <a:rPr lang="en-US" smtClean="0">
                <a:latin typeface="Courier New" pitchFamily="112" charset="0"/>
              </a:rPr>
              <a:t>	cout &lt;&lt; "Enter your first name: ";</a:t>
            </a:r>
          </a:p>
          <a:p>
            <a:pPr lvl="1">
              <a:buFontTx/>
              <a:buNone/>
            </a:pPr>
            <a:r>
              <a:rPr lang="en-US" smtClean="0">
                <a:latin typeface="Courier New" pitchFamily="112" charset="0"/>
              </a:rPr>
              <a:t>	cin &gt;&gt; firstName;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817238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1128713"/>
            <a:ext cx="6791325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38438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Character Testing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899400" cy="534988"/>
          </a:xfrm>
        </p:spPr>
        <p:txBody>
          <a:bodyPr/>
          <a:lstStyle/>
          <a:p>
            <a:r>
              <a:rPr lang="en-US" sz="2800" smtClean="0"/>
              <a:t>require </a:t>
            </a:r>
            <a:r>
              <a:rPr lang="en-US" sz="2800" smtClean="0">
                <a:latin typeface="Courier New" pitchFamily="112" charset="0"/>
              </a:rPr>
              <a:t>cctype</a:t>
            </a:r>
            <a:r>
              <a:rPr lang="en-US" sz="2800" smtClean="0"/>
              <a:t> header file</a:t>
            </a:r>
          </a:p>
        </p:txBody>
      </p:sp>
      <p:graphicFrame>
        <p:nvGraphicFramePr>
          <p:cNvPr id="722948" name="Group 4"/>
          <p:cNvGraphicFramePr>
            <a:graphicFrameLocks noGrp="1"/>
          </p:cNvGraphicFramePr>
          <p:nvPr>
            <p:ph sz="half" idx="2"/>
          </p:nvPr>
        </p:nvGraphicFramePr>
        <p:xfrm>
          <a:off x="381000" y="2438400"/>
          <a:ext cx="8229600" cy="3465517"/>
        </p:xfrm>
        <a:graphic>
          <a:graphicData uri="http://schemas.openxmlformats.org/drawingml/2006/table">
            <a:tbl>
              <a:tblPr/>
              <a:tblGrid>
                <a:gridCol w="1524000"/>
                <a:gridCol w="6705600"/>
              </a:tblGrid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isalpha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true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arg. is a letter,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false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otherwise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11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isalnum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true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arg. is a letter or digit,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false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otherwise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11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isdigit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true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arg. is a digit 0-9,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false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otherwise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11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islower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true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arg. is lowercase letter,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false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otherwise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isprint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true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arg. is a printable character,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false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otherwise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ispunct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true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arg. is a punctuation character,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false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otherwise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isupper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true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arg. is an uppercase letter,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false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otherwise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isspace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true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if arg. is a whitespace character,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false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otherwise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7288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into a </a:t>
            </a:r>
            <a:r>
              <a:rPr lang="en-US" smtClean="0">
                <a:latin typeface="Courier New" pitchFamily="112" charset="0"/>
              </a:rPr>
              <a:t>string</a:t>
            </a:r>
            <a:r>
              <a:rPr lang="en-US" smtClean="0"/>
              <a:t> Object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294688" cy="4572000"/>
          </a:xfrm>
        </p:spPr>
        <p:txBody>
          <a:bodyPr/>
          <a:lstStyle/>
          <a:p>
            <a:r>
              <a:rPr lang="en-US" smtClean="0"/>
              <a:t>Use </a:t>
            </a:r>
            <a:r>
              <a:rPr lang="en-US" smtClean="0">
                <a:latin typeface="Courier New" pitchFamily="112" charset="0"/>
              </a:rPr>
              <a:t>getline</a:t>
            </a:r>
            <a:r>
              <a:rPr lang="en-US" smtClean="0"/>
              <a:t> function to put a line of input, possibly including spaces, into a string:</a:t>
            </a:r>
          </a:p>
          <a:p>
            <a:pPr lvl="1">
              <a:buFontTx/>
              <a:buNone/>
            </a:pPr>
            <a:r>
              <a:rPr lang="en-US" smtClean="0"/>
              <a:t>	</a:t>
            </a:r>
            <a:r>
              <a:rPr lang="en-US" smtClean="0">
                <a:latin typeface="Courier New" pitchFamily="112" charset="0"/>
              </a:rPr>
              <a:t>string address;</a:t>
            </a:r>
          </a:p>
          <a:p>
            <a:pPr lvl="1">
              <a:buFontTx/>
              <a:buNone/>
            </a:pPr>
            <a:r>
              <a:rPr lang="en-US" smtClean="0">
                <a:latin typeface="Courier New" pitchFamily="112" charset="0"/>
              </a:rPr>
              <a:t>	cout &lt;&lt; "Enter your address: ";</a:t>
            </a:r>
          </a:p>
          <a:p>
            <a:pPr lvl="1">
              <a:buFontTx/>
              <a:buNone/>
            </a:pPr>
            <a:r>
              <a:rPr lang="en-US" smtClean="0">
                <a:latin typeface="Courier New" pitchFamily="112" charset="0"/>
              </a:rPr>
              <a:t>	getline(cin,address);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052078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urier New" pitchFamily="112" charset="0"/>
              </a:rPr>
              <a:t>string</a:t>
            </a:r>
            <a:r>
              <a:rPr lang="en-US" smtClean="0"/>
              <a:t> Comparison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06575"/>
            <a:ext cx="8240713" cy="3702050"/>
          </a:xfrm>
        </p:spPr>
        <p:txBody>
          <a:bodyPr/>
          <a:lstStyle/>
          <a:p>
            <a:r>
              <a:rPr lang="en-US" sz="2400" smtClean="0"/>
              <a:t>Can use relational operators directly to compare string objects: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sz="2000" smtClean="0"/>
              <a:t>	</a:t>
            </a:r>
            <a:r>
              <a:rPr lang="en-US" sz="2000" smtClean="0">
                <a:latin typeface="Courier New" pitchFamily="112" charset="0"/>
              </a:rPr>
              <a:t>string str1 = "George",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sz="2000" smtClean="0">
                <a:latin typeface="Courier New" pitchFamily="112" charset="0"/>
              </a:rPr>
              <a:t>			 str2 = "Georgia";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sz="2000" smtClean="0">
                <a:latin typeface="Courier New" pitchFamily="112" charset="0"/>
              </a:rPr>
              <a:t>	if (str1 &lt; str2)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sz="2000" smtClean="0">
                <a:latin typeface="Courier New" pitchFamily="112" charset="0"/>
              </a:rPr>
              <a:t>		 cout &lt;&lt; str1 &lt;&lt; " is less than "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sz="2000" smtClean="0">
                <a:latin typeface="Courier New" pitchFamily="112" charset="0"/>
              </a:rPr>
              <a:t>			 &lt;&lt; str2;</a:t>
            </a:r>
          </a:p>
          <a:p>
            <a:r>
              <a:rPr lang="en-US" sz="2400" smtClean="0"/>
              <a:t>Comparison is performed similar to </a:t>
            </a:r>
            <a:r>
              <a:rPr lang="en-US" sz="2400" smtClean="0">
                <a:latin typeface="Courier New" pitchFamily="112" charset="0"/>
              </a:rPr>
              <a:t>strcmp</a:t>
            </a:r>
            <a:r>
              <a:rPr lang="en-US" sz="2400" smtClean="0"/>
              <a:t> function.  Result is </a:t>
            </a:r>
            <a:r>
              <a:rPr lang="en-US" sz="2400" smtClean="0">
                <a:latin typeface="Courier New" pitchFamily="112" charset="0"/>
              </a:rPr>
              <a:t>true</a:t>
            </a:r>
            <a:r>
              <a:rPr lang="en-US" sz="2400" smtClean="0"/>
              <a:t> or </a:t>
            </a:r>
            <a:r>
              <a:rPr lang="en-US" sz="2400" smtClean="0">
                <a:latin typeface="Courier New" pitchFamily="112" charset="0"/>
              </a:rPr>
              <a:t>false</a:t>
            </a:r>
            <a:r>
              <a:rPr lang="en-US" sz="240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09631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66700"/>
            <a:ext cx="5181600" cy="597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99164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Other Definitions of C++ </a:t>
            </a:r>
            <a:r>
              <a:rPr lang="en-US" smtClean="0">
                <a:latin typeface="Courier New" pitchFamily="112" charset="0"/>
              </a:rPr>
              <a:t>string</a:t>
            </a:r>
            <a:r>
              <a:rPr lang="en-US" smtClean="0"/>
              <a:t>s</a:t>
            </a:r>
          </a:p>
        </p:txBody>
      </p:sp>
      <p:graphicFrame>
        <p:nvGraphicFramePr>
          <p:cNvPr id="758787" name="Group 1027"/>
          <p:cNvGraphicFramePr>
            <a:graphicFrameLocks noGrp="1"/>
          </p:cNvGraphicFramePr>
          <p:nvPr>
            <p:ph sz="half" idx="2"/>
          </p:nvPr>
        </p:nvGraphicFramePr>
        <p:xfrm>
          <a:off x="381000" y="2057400"/>
          <a:ext cx="8382000" cy="3733800"/>
        </p:xfrm>
        <a:graphic>
          <a:graphicData uri="http://schemas.openxmlformats.org/drawingml/2006/table">
            <a:tbl>
              <a:tblPr/>
              <a:tblGrid>
                <a:gridCol w="3776663"/>
                <a:gridCol w="4605337"/>
              </a:tblGrid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Definition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string name;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defines an empty string object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string myname("Chris");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defines a string and initializes 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string yourname(myname);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defines a string and initializes 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8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string aname(myname, 3);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defines a string and initializes it with first 3 characters of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myname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9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string verb(myname,3,2);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defines a string and initializes it with 2 characters from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myname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starting at position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string noname('A', 5);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defines string and initializes it to 5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'A'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2937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urier New" pitchFamily="112" charset="0"/>
              </a:rPr>
              <a:t>string</a:t>
            </a:r>
            <a:r>
              <a:rPr lang="en-US" smtClean="0"/>
              <a:t> Operators</a:t>
            </a:r>
          </a:p>
        </p:txBody>
      </p:sp>
      <p:graphicFrame>
        <p:nvGraphicFramePr>
          <p:cNvPr id="760864" name="Group 32"/>
          <p:cNvGraphicFramePr>
            <a:graphicFrameLocks noGrp="1"/>
          </p:cNvGraphicFramePr>
          <p:nvPr>
            <p:ph type="tbl" idx="1"/>
          </p:nvPr>
        </p:nvGraphicFramePr>
        <p:xfrm>
          <a:off x="533400" y="1736725"/>
          <a:ext cx="8012113" cy="3838576"/>
        </p:xfrm>
        <a:graphic>
          <a:graphicData uri="http://schemas.openxmlformats.org/drawingml/2006/table">
            <a:tbl>
              <a:tblPr/>
              <a:tblGrid>
                <a:gridCol w="1831975"/>
                <a:gridCol w="6180138"/>
              </a:tblGrid>
              <a:tr h="4382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OPERATOR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MEANING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3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&gt;&gt;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extracts characters from stream up to whitespace, insert into string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&lt;&lt;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inserts string into stream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=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assigns string on right to string object on left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2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+=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appends string on right to end of contents on left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2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+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concatenates two strings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5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[]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references character in string using array notation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3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&gt;, &gt;=, &lt;,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&lt;=, ==, !=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relational operators for string comparison.  Return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true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or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false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9176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urier New" pitchFamily="112" charset="0"/>
              </a:rPr>
              <a:t>string</a:t>
            </a:r>
            <a:r>
              <a:rPr lang="en-US" smtClean="0"/>
              <a:t> Operators</a:t>
            </a:r>
          </a:p>
        </p:txBody>
      </p:sp>
      <p:sp>
        <p:nvSpPr>
          <p:cNvPr id="41987" name="Rectangle 1027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088313" cy="4267200"/>
          </a:xfrm>
        </p:spPr>
        <p:txBody>
          <a:bodyPr/>
          <a:lstStyle/>
          <a:p>
            <a:pPr>
              <a:lnSpc>
                <a:spcPct val="90000"/>
              </a:lnSpc>
              <a:buFont typeface="Times" pitchFamily="112" charset="0"/>
              <a:buNone/>
            </a:pPr>
            <a:r>
              <a:rPr lang="en-US" sz="2400" smtClean="0">
                <a:latin typeface="Courier New" pitchFamily="112" charset="0"/>
              </a:rPr>
              <a:t>string word1, phrase;</a:t>
            </a:r>
          </a:p>
          <a:p>
            <a:pPr>
              <a:lnSpc>
                <a:spcPct val="90000"/>
              </a:lnSpc>
              <a:buFont typeface="Times" pitchFamily="112" charset="0"/>
              <a:buNone/>
            </a:pPr>
            <a:r>
              <a:rPr lang="en-US" sz="2400" smtClean="0">
                <a:latin typeface="Courier New" pitchFamily="112" charset="0"/>
              </a:rPr>
              <a:t>string word2 = " Dog";</a:t>
            </a:r>
          </a:p>
          <a:p>
            <a:pPr>
              <a:lnSpc>
                <a:spcPct val="90000"/>
              </a:lnSpc>
              <a:buFont typeface="Times" pitchFamily="112" charset="0"/>
              <a:buNone/>
            </a:pPr>
            <a:r>
              <a:rPr lang="en-US" sz="2400" smtClean="0">
                <a:latin typeface="Courier New" pitchFamily="112" charset="0"/>
              </a:rPr>
              <a:t>cin &gt;&gt; word1; // user enters "Hot Tamale"</a:t>
            </a:r>
          </a:p>
          <a:p>
            <a:pPr>
              <a:lnSpc>
                <a:spcPct val="90000"/>
              </a:lnSpc>
              <a:buFont typeface="Times" pitchFamily="112" charset="0"/>
              <a:buNone/>
            </a:pPr>
            <a:r>
              <a:rPr lang="en-US" sz="2400" smtClean="0">
                <a:latin typeface="Courier New" pitchFamily="112" charset="0"/>
              </a:rPr>
              <a:t>              // word1 has "Hot"</a:t>
            </a:r>
          </a:p>
          <a:p>
            <a:pPr>
              <a:lnSpc>
                <a:spcPct val="90000"/>
              </a:lnSpc>
              <a:buFont typeface="Times" pitchFamily="112" charset="0"/>
              <a:buNone/>
            </a:pPr>
            <a:r>
              <a:rPr lang="en-US" sz="2400" smtClean="0">
                <a:latin typeface="Courier New" pitchFamily="112" charset="0"/>
              </a:rPr>
              <a:t>phrase = word1 + word2; // phrase has</a:t>
            </a:r>
          </a:p>
          <a:p>
            <a:pPr>
              <a:lnSpc>
                <a:spcPct val="90000"/>
              </a:lnSpc>
              <a:buFont typeface="Times" pitchFamily="112" charset="0"/>
              <a:buNone/>
            </a:pPr>
            <a:r>
              <a:rPr lang="en-US" sz="2400" smtClean="0">
                <a:latin typeface="Courier New" pitchFamily="112" charset="0"/>
              </a:rPr>
              <a:t>                        // "Hot Dog"</a:t>
            </a:r>
          </a:p>
          <a:p>
            <a:pPr>
              <a:lnSpc>
                <a:spcPct val="90000"/>
              </a:lnSpc>
              <a:buFont typeface="Times" pitchFamily="112" charset="0"/>
              <a:buNone/>
            </a:pPr>
            <a:r>
              <a:rPr lang="en-US" sz="2400" smtClean="0">
                <a:latin typeface="Courier New" pitchFamily="112" charset="0"/>
              </a:rPr>
              <a:t>phrase += " on a bun";</a:t>
            </a:r>
          </a:p>
          <a:p>
            <a:pPr>
              <a:lnSpc>
                <a:spcPct val="90000"/>
              </a:lnSpc>
              <a:buFont typeface="Times" pitchFamily="112" charset="0"/>
              <a:buNone/>
            </a:pPr>
            <a:r>
              <a:rPr lang="en-US" sz="2400" smtClean="0">
                <a:latin typeface="Courier New" pitchFamily="112" charset="0"/>
              </a:rPr>
              <a:t>for (int i = 0; i &lt; 16; i++)</a:t>
            </a:r>
          </a:p>
          <a:p>
            <a:pPr>
              <a:lnSpc>
                <a:spcPct val="90000"/>
              </a:lnSpc>
              <a:buFont typeface="Times" pitchFamily="112" charset="0"/>
              <a:buNone/>
            </a:pPr>
            <a:r>
              <a:rPr lang="en-US" sz="2400" smtClean="0">
                <a:latin typeface="Courier New" pitchFamily="112" charset="0"/>
              </a:rPr>
              <a:t>		cout &lt;&lt; phrase[i]; // displays</a:t>
            </a:r>
          </a:p>
          <a:p>
            <a:pPr>
              <a:lnSpc>
                <a:spcPct val="90000"/>
              </a:lnSpc>
              <a:buFont typeface="Times" pitchFamily="112" charset="0"/>
              <a:buNone/>
            </a:pPr>
            <a:r>
              <a:rPr lang="en-US" sz="2400" smtClean="0">
                <a:latin typeface="Courier New" pitchFamily="112" charset="0"/>
              </a:rPr>
              <a:t>				// "Hot Dog on a bun"</a:t>
            </a:r>
          </a:p>
        </p:txBody>
      </p:sp>
    </p:spTree>
    <p:extLst>
      <p:ext uri="{BB962C8B-B14F-4D97-AF65-F5344CB8AC3E}">
        <p14:creationId xmlns:p14="http://schemas.microsoft.com/office/powerpoint/2010/main" val="16953130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381000"/>
            <a:ext cx="5162550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06458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urier New" pitchFamily="112" charset="0"/>
              </a:rPr>
              <a:t>string</a:t>
            </a:r>
            <a:r>
              <a:rPr lang="en-US" smtClean="0"/>
              <a:t> Member Functions</a:t>
            </a:r>
            <a:endParaRPr lang="en-US" smtClean="0">
              <a:latin typeface="Courier New" pitchFamily="112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68463"/>
            <a:ext cx="8012113" cy="39782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800" smtClean="0"/>
              <a:t>Are behind many overloaded operators</a:t>
            </a:r>
          </a:p>
          <a:p>
            <a:pPr>
              <a:lnSpc>
                <a:spcPct val="85000"/>
              </a:lnSpc>
            </a:pPr>
            <a:r>
              <a:rPr lang="en-US" sz="2800" smtClean="0"/>
              <a:t>Categories:</a:t>
            </a:r>
          </a:p>
          <a:p>
            <a:pPr lvl="1">
              <a:lnSpc>
                <a:spcPct val="85000"/>
              </a:lnSpc>
            </a:pPr>
            <a:r>
              <a:rPr lang="en-US" sz="2400" smtClean="0"/>
              <a:t>assignment: </a:t>
            </a:r>
            <a:r>
              <a:rPr lang="en-US" sz="2400" smtClean="0">
                <a:latin typeface="Courier New" pitchFamily="112" charset="0"/>
              </a:rPr>
              <a:t>assign, copy, data</a:t>
            </a:r>
            <a:endParaRPr lang="en-US" sz="2400" smtClean="0"/>
          </a:p>
          <a:p>
            <a:pPr lvl="1">
              <a:lnSpc>
                <a:spcPct val="85000"/>
              </a:lnSpc>
            </a:pPr>
            <a:r>
              <a:rPr lang="en-US" sz="2400" smtClean="0"/>
              <a:t>modification: </a:t>
            </a:r>
            <a:r>
              <a:rPr lang="en-US" sz="2400" smtClean="0">
                <a:latin typeface="Courier New" pitchFamily="112" charset="0"/>
              </a:rPr>
              <a:t>append,</a:t>
            </a:r>
            <a:r>
              <a:rPr lang="en-US" sz="2400" smtClean="0"/>
              <a:t> </a:t>
            </a:r>
            <a:r>
              <a:rPr lang="en-US" sz="2400" smtClean="0">
                <a:latin typeface="Courier New" pitchFamily="112" charset="0"/>
              </a:rPr>
              <a:t>clear, erase, insert, replace, swap</a:t>
            </a:r>
            <a:endParaRPr lang="en-US" sz="2400" smtClean="0"/>
          </a:p>
          <a:p>
            <a:pPr lvl="1">
              <a:lnSpc>
                <a:spcPct val="85000"/>
              </a:lnSpc>
            </a:pPr>
            <a:r>
              <a:rPr lang="en-US" sz="2400" smtClean="0"/>
              <a:t>space management: </a:t>
            </a:r>
            <a:r>
              <a:rPr lang="en-US" sz="2400" smtClean="0">
                <a:latin typeface="Courier New" pitchFamily="112" charset="0"/>
              </a:rPr>
              <a:t>capacity, empty, length, resize, size</a:t>
            </a:r>
            <a:endParaRPr lang="en-US" sz="2400" smtClean="0"/>
          </a:p>
          <a:p>
            <a:pPr lvl="1">
              <a:lnSpc>
                <a:spcPct val="85000"/>
              </a:lnSpc>
            </a:pPr>
            <a:r>
              <a:rPr lang="en-US" sz="2400" smtClean="0"/>
              <a:t>substrings: </a:t>
            </a:r>
            <a:r>
              <a:rPr lang="en-US" sz="2400" smtClean="0">
                <a:latin typeface="Courier New" pitchFamily="112" charset="0"/>
              </a:rPr>
              <a:t>find, substr</a:t>
            </a:r>
            <a:endParaRPr lang="en-US" sz="2400" smtClean="0"/>
          </a:p>
          <a:p>
            <a:pPr lvl="1">
              <a:lnSpc>
                <a:spcPct val="85000"/>
              </a:lnSpc>
            </a:pPr>
            <a:r>
              <a:rPr lang="en-US" sz="2400" smtClean="0"/>
              <a:t>comparison: </a:t>
            </a:r>
            <a:r>
              <a:rPr lang="en-US" sz="2400" smtClean="0">
                <a:latin typeface="Courier New" pitchFamily="112" charset="0"/>
              </a:rPr>
              <a:t>compare</a:t>
            </a:r>
          </a:p>
          <a:p>
            <a:pPr>
              <a:lnSpc>
                <a:spcPct val="85000"/>
              </a:lnSpc>
            </a:pPr>
            <a:r>
              <a:rPr lang="en-US" sz="2800" smtClean="0"/>
              <a:t>See Table 10-7 for a list of functions</a:t>
            </a:r>
          </a:p>
        </p:txBody>
      </p:sp>
    </p:spTree>
    <p:extLst>
      <p:ext uri="{BB962C8B-B14F-4D97-AF65-F5344CB8AC3E}">
        <p14:creationId xmlns:p14="http://schemas.microsoft.com/office/powerpoint/2010/main" val="12714000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urier New" pitchFamily="112" charset="0"/>
              </a:rPr>
              <a:t>string</a:t>
            </a:r>
            <a:r>
              <a:rPr lang="en-US" smtClean="0"/>
              <a:t> Member Functions</a:t>
            </a:r>
          </a:p>
        </p:txBody>
      </p:sp>
      <p:sp>
        <p:nvSpPr>
          <p:cNvPr id="45059" name="Rectangle 1027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686800" cy="4114800"/>
          </a:xfrm>
        </p:spPr>
        <p:txBody>
          <a:bodyPr/>
          <a:lstStyle/>
          <a:p>
            <a:pPr>
              <a:lnSpc>
                <a:spcPct val="80000"/>
              </a:lnSpc>
              <a:buFont typeface="Times" pitchFamily="112" charset="0"/>
              <a:buNone/>
            </a:pPr>
            <a:r>
              <a:rPr lang="en-US" sz="2400" smtClean="0">
                <a:latin typeface="Courier New" pitchFamily="112" charset="0"/>
              </a:rPr>
              <a:t>string word1, word2, phrase;</a:t>
            </a:r>
          </a:p>
          <a:p>
            <a:pPr>
              <a:lnSpc>
                <a:spcPct val="80000"/>
              </a:lnSpc>
              <a:buFont typeface="Times" pitchFamily="112" charset="0"/>
              <a:buNone/>
            </a:pPr>
            <a:r>
              <a:rPr lang="en-US" sz="2400" smtClean="0">
                <a:latin typeface="Courier New" pitchFamily="112" charset="0"/>
              </a:rPr>
              <a:t>cin &gt;&gt; word1;          // word1 is "Hot"</a:t>
            </a:r>
          </a:p>
          <a:p>
            <a:pPr>
              <a:lnSpc>
                <a:spcPct val="80000"/>
              </a:lnSpc>
              <a:buFont typeface="Times" pitchFamily="112" charset="0"/>
              <a:buNone/>
            </a:pPr>
            <a:r>
              <a:rPr lang="en-US" sz="2400" smtClean="0">
                <a:latin typeface="Courier New" pitchFamily="112" charset="0"/>
              </a:rPr>
              <a:t>word2.assign(" Dog");</a:t>
            </a:r>
          </a:p>
          <a:p>
            <a:pPr>
              <a:lnSpc>
                <a:spcPct val="80000"/>
              </a:lnSpc>
              <a:buFont typeface="Times" pitchFamily="112" charset="0"/>
              <a:buNone/>
            </a:pPr>
            <a:r>
              <a:rPr lang="en-US" sz="2400" smtClean="0">
                <a:latin typeface="Courier New" pitchFamily="112" charset="0"/>
              </a:rPr>
              <a:t>phrase.append(word1);</a:t>
            </a:r>
          </a:p>
          <a:p>
            <a:pPr>
              <a:lnSpc>
                <a:spcPct val="80000"/>
              </a:lnSpc>
              <a:buFont typeface="Times" pitchFamily="112" charset="0"/>
              <a:buNone/>
            </a:pPr>
            <a:r>
              <a:rPr lang="en-US" sz="2400" smtClean="0">
                <a:latin typeface="Courier New" pitchFamily="112" charset="0"/>
              </a:rPr>
              <a:t>phrase.append(word2);  // phrase has "Hot Dog"</a:t>
            </a:r>
          </a:p>
          <a:p>
            <a:pPr>
              <a:lnSpc>
                <a:spcPct val="80000"/>
              </a:lnSpc>
              <a:buFont typeface="Times" pitchFamily="112" charset="0"/>
              <a:buNone/>
            </a:pPr>
            <a:r>
              <a:rPr lang="en-US" sz="2400" smtClean="0">
                <a:latin typeface="Courier New" pitchFamily="112" charset="0"/>
              </a:rPr>
              <a:t>phrase.append(" with mustard relish", 13);</a:t>
            </a:r>
          </a:p>
          <a:p>
            <a:pPr>
              <a:lnSpc>
                <a:spcPct val="80000"/>
              </a:lnSpc>
              <a:buFont typeface="Times" pitchFamily="112" charset="0"/>
              <a:buNone/>
            </a:pPr>
            <a:r>
              <a:rPr lang="en-US" sz="2400" smtClean="0">
                <a:latin typeface="Courier New" pitchFamily="112" charset="0"/>
              </a:rPr>
              <a:t>         // phrase has "Hot Dog with mustard"</a:t>
            </a:r>
          </a:p>
          <a:p>
            <a:pPr>
              <a:lnSpc>
                <a:spcPct val="80000"/>
              </a:lnSpc>
              <a:buFont typeface="Times" pitchFamily="112" charset="0"/>
              <a:buNone/>
            </a:pPr>
            <a:r>
              <a:rPr lang="en-US" sz="2400" smtClean="0">
                <a:latin typeface="Courier New" pitchFamily="112" charset="0"/>
              </a:rPr>
              <a:t>phrase.insert(8, "on a bun ");</a:t>
            </a:r>
          </a:p>
          <a:p>
            <a:pPr>
              <a:lnSpc>
                <a:spcPct val="80000"/>
              </a:lnSpc>
              <a:buFont typeface="Times" pitchFamily="112" charset="0"/>
              <a:buNone/>
            </a:pPr>
            <a:r>
              <a:rPr lang="en-US" sz="2400" smtClean="0">
                <a:latin typeface="Courier New" pitchFamily="112" charset="0"/>
              </a:rPr>
              <a:t>cout &lt;&lt; phrase &lt;&lt; endl; // displays</a:t>
            </a:r>
          </a:p>
          <a:p>
            <a:pPr>
              <a:lnSpc>
                <a:spcPct val="80000"/>
              </a:lnSpc>
              <a:buFont typeface="Times" pitchFamily="112" charset="0"/>
              <a:buNone/>
            </a:pPr>
            <a:r>
              <a:rPr lang="en-US" sz="2400" smtClean="0">
                <a:latin typeface="Courier New" pitchFamily="112" charset="0"/>
              </a:rPr>
              <a:t>		    // "Hot Dog on a bun with mustard"</a:t>
            </a:r>
          </a:p>
        </p:txBody>
      </p:sp>
    </p:spTree>
    <p:extLst>
      <p:ext uri="{BB962C8B-B14F-4D97-AF65-F5344CB8AC3E}">
        <p14:creationId xmlns:p14="http://schemas.microsoft.com/office/powerpoint/2010/main" val="30650688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1128713"/>
            <a:ext cx="5991225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41267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From Program 10-1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8305800" cy="338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7977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Assignment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the entire chapter 10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77AF1FF0-8509-4943-9F8D-120374448AA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33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10.2</a:t>
            </a: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Character Case Conversion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3317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Character Case Conversion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537575" cy="4953000"/>
          </a:xfrm>
        </p:spPr>
        <p:txBody>
          <a:bodyPr/>
          <a:lstStyle/>
          <a:p>
            <a:r>
              <a:rPr lang="en-US" sz="2800" smtClean="0"/>
              <a:t>Require </a:t>
            </a:r>
            <a:r>
              <a:rPr lang="en-US" sz="2800" smtClean="0">
                <a:latin typeface="Courier New" pitchFamily="112" charset="0"/>
              </a:rPr>
              <a:t>cctype</a:t>
            </a:r>
            <a:r>
              <a:rPr lang="en-US" sz="2800" smtClean="0"/>
              <a:t> header file</a:t>
            </a:r>
          </a:p>
          <a:p>
            <a:r>
              <a:rPr lang="en-US" sz="2800" smtClean="0"/>
              <a:t>Functions:</a:t>
            </a:r>
          </a:p>
          <a:p>
            <a:pPr lvl="1">
              <a:buFontTx/>
              <a:buNone/>
            </a:pPr>
            <a:r>
              <a:rPr lang="en-US" sz="2400" smtClean="0"/>
              <a:t>	</a:t>
            </a:r>
            <a:r>
              <a:rPr lang="en-US" sz="2400" smtClean="0">
                <a:latin typeface="Courier New" pitchFamily="112" charset="0"/>
              </a:rPr>
              <a:t>toupper</a:t>
            </a:r>
            <a:r>
              <a:rPr lang="en-US" sz="2400" smtClean="0"/>
              <a:t>: if  </a:t>
            </a:r>
            <a:r>
              <a:rPr lang="en-US" sz="2400" smtClean="0">
                <a:latin typeface="Courier New" pitchFamily="112" charset="0"/>
              </a:rPr>
              <a:t>char</a:t>
            </a:r>
            <a:r>
              <a:rPr lang="en-US" sz="2400" smtClean="0"/>
              <a:t> argument is lowercase letter, return uppercase equivalent; otherwise, return input unchanged</a:t>
            </a:r>
          </a:p>
          <a:p>
            <a:pPr lvl="1">
              <a:buFontTx/>
              <a:buNone/>
            </a:pPr>
            <a:r>
              <a:rPr lang="en-US" sz="2400" smtClean="0"/>
              <a:t>	</a:t>
            </a:r>
            <a:r>
              <a:rPr lang="en-US" sz="2400" smtClean="0">
                <a:latin typeface="Courier New" pitchFamily="112" charset="0"/>
              </a:rPr>
              <a:t>char ch1 = 'H';</a:t>
            </a:r>
            <a:br>
              <a:rPr lang="en-US" sz="2400" smtClean="0">
                <a:latin typeface="Courier New" pitchFamily="112" charset="0"/>
              </a:rPr>
            </a:br>
            <a:r>
              <a:rPr lang="en-US" sz="2400" smtClean="0">
                <a:latin typeface="Courier New" pitchFamily="112" charset="0"/>
              </a:rPr>
              <a:t>char ch2 = 'e';</a:t>
            </a:r>
            <a:br>
              <a:rPr lang="en-US" sz="2400" smtClean="0">
                <a:latin typeface="Courier New" pitchFamily="112" charset="0"/>
              </a:rPr>
            </a:br>
            <a:r>
              <a:rPr lang="en-US" sz="2400" smtClean="0">
                <a:latin typeface="Courier New" pitchFamily="112" charset="0"/>
              </a:rPr>
              <a:t>char ch3 = '!';</a:t>
            </a:r>
          </a:p>
          <a:p>
            <a:pPr lvl="1">
              <a:buFontTx/>
              <a:buNone/>
            </a:pPr>
            <a:r>
              <a:rPr lang="en-US" sz="2400" smtClean="0">
                <a:latin typeface="Courier New" pitchFamily="112" charset="0"/>
              </a:rPr>
              <a:t>	cout &lt;&lt; toupper(ch1);  // displays 'H'</a:t>
            </a:r>
          </a:p>
          <a:p>
            <a:pPr lvl="1">
              <a:buFontTx/>
              <a:buNone/>
            </a:pPr>
            <a:r>
              <a:rPr lang="en-US" sz="2400" smtClean="0">
                <a:latin typeface="Courier New" pitchFamily="112" charset="0"/>
              </a:rPr>
              <a:t>	cout &lt;&lt; toupper(ch2);  // displays 'E'</a:t>
            </a:r>
          </a:p>
          <a:p>
            <a:pPr lvl="1">
              <a:buFontTx/>
              <a:buNone/>
            </a:pPr>
            <a:r>
              <a:rPr lang="en-US" sz="2400" smtClean="0">
                <a:latin typeface="Courier New" pitchFamily="112" charset="0"/>
              </a:rPr>
              <a:t>	cout &lt;&lt; toupper(ch3);  // displays '!'</a:t>
            </a: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13564471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Character Case Conversion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8305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Functions: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smtClean="0"/>
              <a:t>	</a:t>
            </a:r>
            <a:r>
              <a:rPr lang="en-US" sz="2400" smtClean="0">
                <a:latin typeface="Courier New" pitchFamily="112" charset="0"/>
              </a:rPr>
              <a:t>tolower</a:t>
            </a:r>
            <a:r>
              <a:rPr lang="en-US" sz="2400" smtClean="0"/>
              <a:t>: if </a:t>
            </a:r>
            <a:r>
              <a:rPr lang="en-US" sz="2400" smtClean="0">
                <a:latin typeface="Courier New" pitchFamily="112" charset="0"/>
              </a:rPr>
              <a:t>char</a:t>
            </a:r>
            <a:r>
              <a:rPr lang="en-US" sz="2400" smtClean="0"/>
              <a:t> argument is uppercase letter, return lowercase equivalent; otherwise, return input unchanged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smtClean="0"/>
              <a:t>	</a:t>
            </a:r>
            <a:r>
              <a:rPr lang="en-US" sz="2400" smtClean="0">
                <a:latin typeface="Courier New" pitchFamily="112" charset="0"/>
              </a:rPr>
              <a:t>char ch1 = 'H';</a:t>
            </a:r>
            <a:br>
              <a:rPr lang="en-US" sz="2400" smtClean="0">
                <a:latin typeface="Courier New" pitchFamily="112" charset="0"/>
              </a:rPr>
            </a:br>
            <a:r>
              <a:rPr lang="en-US" sz="2400" smtClean="0">
                <a:latin typeface="Courier New" pitchFamily="112" charset="0"/>
              </a:rPr>
              <a:t>char ch2 = 'e';</a:t>
            </a:r>
            <a:br>
              <a:rPr lang="en-US" sz="2400" smtClean="0">
                <a:latin typeface="Courier New" pitchFamily="112" charset="0"/>
              </a:rPr>
            </a:br>
            <a:r>
              <a:rPr lang="en-US" sz="2400" smtClean="0">
                <a:latin typeface="Courier New" pitchFamily="112" charset="0"/>
              </a:rPr>
              <a:t>char ch3 = '!';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112" charset="0"/>
              </a:rPr>
              <a:t>	cout &lt;&lt; tolower(ch1);  // displays 'h'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112" charset="0"/>
              </a:rPr>
              <a:t>	cout &lt;&lt; tolower(ch2);  // displays 'e'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112" charset="0"/>
              </a:rPr>
              <a:t>	cout &lt;&lt; tolower(ch3);  // displays '!'</a:t>
            </a:r>
            <a:endParaRPr lang="en-US" sz="2400" smtClean="0"/>
          </a:p>
          <a:p>
            <a:pPr lvl="1">
              <a:lnSpc>
                <a:spcPct val="90000"/>
              </a:lnSpc>
              <a:buFontTx/>
              <a:buNone/>
            </a:pP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14894277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10.3</a:t>
            </a: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C-Strings</a:t>
            </a:r>
          </a:p>
        </p:txBody>
      </p:sp>
    </p:spTree>
    <p:extLst>
      <p:ext uri="{BB962C8B-B14F-4D97-AF65-F5344CB8AC3E}">
        <p14:creationId xmlns:p14="http://schemas.microsoft.com/office/powerpoint/2010/main" val="113071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C-Strings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06575"/>
            <a:ext cx="8164513" cy="3702050"/>
          </a:xfrm>
        </p:spPr>
        <p:txBody>
          <a:bodyPr/>
          <a:lstStyle/>
          <a:p>
            <a:r>
              <a:rPr lang="en-US" u="sng" smtClean="0"/>
              <a:t>C-string</a:t>
            </a:r>
            <a:r>
              <a:rPr lang="en-US" smtClean="0"/>
              <a:t>: sequence of characters stored in adjacent memory locations and terminated by </a:t>
            </a:r>
            <a:r>
              <a:rPr lang="en-US" smtClean="0">
                <a:latin typeface="Courier New" pitchFamily="112" charset="0"/>
              </a:rPr>
              <a:t>NULL</a:t>
            </a:r>
            <a:r>
              <a:rPr lang="en-US" smtClean="0"/>
              <a:t> character</a:t>
            </a:r>
          </a:p>
          <a:p>
            <a:r>
              <a:rPr lang="en-US" u="sng" smtClean="0"/>
              <a:t>String literal</a:t>
            </a:r>
            <a:r>
              <a:rPr lang="en-US" smtClean="0"/>
              <a:t> (</a:t>
            </a:r>
            <a:r>
              <a:rPr lang="en-US" u="sng" smtClean="0"/>
              <a:t>string constant</a:t>
            </a:r>
            <a:r>
              <a:rPr lang="en-US" smtClean="0"/>
              <a:t>): sequence of characters enclosed in double quotes " " :           	</a:t>
            </a:r>
            <a:r>
              <a:rPr lang="en-US" smtClean="0">
                <a:latin typeface="Courier New" pitchFamily="112" charset="0"/>
              </a:rPr>
              <a:t>"Hi there!" </a:t>
            </a:r>
          </a:p>
        </p:txBody>
      </p:sp>
      <p:graphicFrame>
        <p:nvGraphicFramePr>
          <p:cNvPr id="730116" name="Group 4"/>
          <p:cNvGraphicFramePr>
            <a:graphicFrameLocks noGrp="1"/>
          </p:cNvGraphicFramePr>
          <p:nvPr/>
        </p:nvGraphicFramePr>
        <p:xfrm>
          <a:off x="1447800" y="5105400"/>
          <a:ext cx="6096000" cy="517525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1508125" y="5156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urier New" pitchFamily="112" charset="0"/>
              </a:rPr>
              <a:t>H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193925" y="5156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urier New" pitchFamily="112" charset="0"/>
              </a:rPr>
              <a:t>i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3429000" y="5165725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urier New" pitchFamily="112" charset="0"/>
              </a:rPr>
              <a:t>t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4038600" y="5165725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urier New" pitchFamily="112" charset="0"/>
              </a:rPr>
              <a:t>h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4572000" y="5165725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urier New" pitchFamily="112" charset="0"/>
              </a:rPr>
              <a:t>e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5165725" y="5156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urier New" pitchFamily="112" charset="0"/>
              </a:rPr>
              <a:t>r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5775325" y="5156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urier New" pitchFamily="112" charset="0"/>
              </a:rPr>
              <a:t>e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6384925" y="5156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urier New" pitchFamily="112" charset="0"/>
              </a:rPr>
              <a:t>!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6934200" y="5165725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urier New" pitchFamily="112" charset="0"/>
              </a:rPr>
              <a:t>\0</a:t>
            </a:r>
          </a:p>
        </p:txBody>
      </p:sp>
    </p:spTree>
    <p:extLst>
      <p:ext uri="{BB962C8B-B14F-4D97-AF65-F5344CB8AC3E}">
        <p14:creationId xmlns:p14="http://schemas.microsoft.com/office/powerpoint/2010/main" val="14259734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3331</TotalTime>
  <Words>905</Words>
  <Application>Microsoft Office PowerPoint</Application>
  <PresentationFormat>Letter Paper (8.5x11 in)</PresentationFormat>
  <Paragraphs>246</Paragraphs>
  <Slides>40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Character Array Strings – C type strings string class – C++ strings</vt:lpstr>
      <vt:lpstr>10.1</vt:lpstr>
      <vt:lpstr>Character Testing</vt:lpstr>
      <vt:lpstr>From Program 10-1</vt:lpstr>
      <vt:lpstr>10.2</vt:lpstr>
      <vt:lpstr>Character Case Conversion</vt:lpstr>
      <vt:lpstr>Character Case Conversion</vt:lpstr>
      <vt:lpstr>10.3</vt:lpstr>
      <vt:lpstr>C-Strings</vt:lpstr>
      <vt:lpstr>C-Strings</vt:lpstr>
      <vt:lpstr>PowerPoint Presentation</vt:lpstr>
      <vt:lpstr>10.4</vt:lpstr>
      <vt:lpstr>Library Functions for Working with  C-Strings</vt:lpstr>
      <vt:lpstr>Library Functions for  Working with C-Strings</vt:lpstr>
      <vt:lpstr>Library Functions for  Working with C-Strings</vt:lpstr>
      <vt:lpstr>C-string Inside a C-string</vt:lpstr>
      <vt:lpstr>10.5</vt:lpstr>
      <vt:lpstr>String/Numeric Conversion Functions</vt:lpstr>
      <vt:lpstr>String/Numeric Conversion Functions</vt:lpstr>
      <vt:lpstr>String/Numeric Conversion Functions - Notes</vt:lpstr>
      <vt:lpstr>10.6</vt:lpstr>
      <vt:lpstr>Writing Your Own C-String           Handling Functions</vt:lpstr>
      <vt:lpstr>From Program 10-9</vt:lpstr>
      <vt:lpstr>From Program 10-10</vt:lpstr>
      <vt:lpstr>10.7</vt:lpstr>
      <vt:lpstr>The C++ string Class</vt:lpstr>
      <vt:lpstr>PowerPoint Presentation</vt:lpstr>
      <vt:lpstr>Input into a string Object</vt:lpstr>
      <vt:lpstr>PowerPoint Presentation</vt:lpstr>
      <vt:lpstr>Input into a string Object</vt:lpstr>
      <vt:lpstr>string Comparison</vt:lpstr>
      <vt:lpstr>PowerPoint Presentation</vt:lpstr>
      <vt:lpstr>Other Definitions of C++ strings</vt:lpstr>
      <vt:lpstr>string Operators</vt:lpstr>
      <vt:lpstr>string Operators</vt:lpstr>
      <vt:lpstr>PowerPoint Presentation</vt:lpstr>
      <vt:lpstr>string Member Functions</vt:lpstr>
      <vt:lpstr>string Member Functions</vt:lpstr>
      <vt:lpstr>PowerPoint Presentation</vt:lpstr>
      <vt:lpstr>Reading Assignment</vt:lpstr>
    </vt:vector>
  </TitlesOfParts>
  <Company>©2009 Pearson Addison-Wesley. All rights reserved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subject>Functions</dc:subject>
  <dc:creator>Tony Gaddis</dc:creator>
  <cp:lastModifiedBy>Severina</cp:lastModifiedBy>
  <cp:revision>234</cp:revision>
  <cp:lastPrinted>2001-11-04T00:51:13Z</cp:lastPrinted>
  <dcterms:created xsi:type="dcterms:W3CDTF">2005-02-25T19:46:41Z</dcterms:created>
  <dcterms:modified xsi:type="dcterms:W3CDTF">2013-01-01T17:52:51Z</dcterms:modified>
</cp:coreProperties>
</file>