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28896-250A-4694-B389-A3ED3DA8368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396E-191C-4137-9810-FF75D5607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>
              <a:buFont typeface="Verdana" pitchFamily="32" charset="0"/>
              <a:buNone/>
            </a:pPr>
            <a:r>
              <a:rPr lang="en-GB" smtClean="0">
                <a:latin typeface="Verdana" pitchFamily="32" charset="0"/>
                <a:cs typeface="Arial Unicode MS" pitchFamily="32" charset="0"/>
              </a:rPr>
              <a:t>CS 1 - Handout 11</a:t>
            </a: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54538" cy="341788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5"/>
            <a:ext cx="5016997" cy="4104822"/>
          </a:xfrm>
          <a:noFill/>
          <a:ln/>
        </p:spPr>
        <p:txBody>
          <a:bodyPr wrap="none" lIns="90437" tIns="45219" rIns="90437" bIns="45219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Verdana" pitchFamily="32" charset="0"/>
              <a:buNone/>
            </a:pPr>
            <a:fld id="{3A52A221-6B86-4CAA-9205-307D9F01FE14}" type="slidenum">
              <a:rPr lang="en-GB" smtClean="0">
                <a:latin typeface="Verdana" pitchFamily="32" charset="0"/>
                <a:cs typeface="Arial Unicode MS" pitchFamily="32" charset="0"/>
              </a:rPr>
              <a:pPr>
                <a:buFont typeface="Verdana" pitchFamily="32" charset="0"/>
                <a:buNone/>
              </a:pPr>
              <a:t>20</a:t>
            </a:fld>
            <a:endParaRPr lang="en-GB" smtClean="0">
              <a:latin typeface="Verdana" pitchFamily="32" charset="0"/>
              <a:cs typeface="Arial Unicode MS" pitchFamily="32" charset="0"/>
            </a:endParaRPr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56125" cy="3417887"/>
          </a:xfrm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3805" y="4345215"/>
            <a:ext cx="5016997" cy="410482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Verdana" pitchFamily="32" charset="0"/>
              <a:buNone/>
            </a:pPr>
            <a:fld id="{46130FCA-67BB-49A5-9912-30C32CE09872}" type="slidenum">
              <a:rPr lang="en-GB" smtClean="0">
                <a:latin typeface="Verdana" pitchFamily="32" charset="0"/>
                <a:cs typeface="Arial Unicode MS" pitchFamily="32" charset="0"/>
              </a:rPr>
              <a:pPr>
                <a:buFont typeface="Verdana" pitchFamily="32" charset="0"/>
                <a:buNone/>
              </a:pPr>
              <a:t>21</a:t>
            </a:fld>
            <a:endParaRPr lang="en-GB" smtClean="0">
              <a:latin typeface="Verdana" pitchFamily="32" charset="0"/>
              <a:cs typeface="Arial Unicode MS" pitchFamily="32" charset="0"/>
            </a:endParaRPr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56125" cy="3417887"/>
          </a:xfrm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3805" y="4345215"/>
            <a:ext cx="5016997" cy="410482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Verdana" pitchFamily="32" charset="0"/>
              <a:buNone/>
            </a:pPr>
            <a:fld id="{A27B5A56-413B-460B-86B0-BB6F61EC0A14}" type="slidenum">
              <a:rPr lang="en-GB" smtClean="0">
                <a:latin typeface="Verdana" pitchFamily="32" charset="0"/>
                <a:cs typeface="Arial Unicode MS" pitchFamily="32" charset="0"/>
              </a:rPr>
              <a:pPr>
                <a:buFont typeface="Verdana" pitchFamily="32" charset="0"/>
                <a:buNone/>
              </a:pPr>
              <a:t>22</a:t>
            </a:fld>
            <a:endParaRPr lang="en-GB" smtClean="0">
              <a:latin typeface="Verdana" pitchFamily="32" charset="0"/>
              <a:cs typeface="Arial Unicode MS" pitchFamily="32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56125" cy="3417887"/>
          </a:xfrm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3805" y="4345215"/>
            <a:ext cx="5016997" cy="410482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Verdana" pitchFamily="32" charset="0"/>
              <a:buNone/>
            </a:pPr>
            <a:fld id="{A27B5A56-413B-460B-86B0-BB6F61EC0A14}" type="slidenum">
              <a:rPr lang="en-GB" smtClean="0">
                <a:latin typeface="Verdana" pitchFamily="32" charset="0"/>
                <a:cs typeface="Arial Unicode MS" pitchFamily="32" charset="0"/>
              </a:rPr>
              <a:pPr>
                <a:buFont typeface="Verdana" pitchFamily="32" charset="0"/>
                <a:buNone/>
              </a:pPr>
              <a:t>23</a:t>
            </a:fld>
            <a:endParaRPr lang="en-GB" smtClean="0">
              <a:latin typeface="Verdana" pitchFamily="32" charset="0"/>
              <a:cs typeface="Arial Unicode MS" pitchFamily="32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56125" cy="3417887"/>
          </a:xfrm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3805" y="4345215"/>
            <a:ext cx="5016997" cy="410482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>
              <a:buFont typeface="Verdana" pitchFamily="32" charset="0"/>
              <a:buNone/>
            </a:pPr>
            <a:r>
              <a:rPr lang="en-GB" smtClean="0">
                <a:latin typeface="Verdana" pitchFamily="32" charset="0"/>
                <a:cs typeface="Arial Unicode MS" pitchFamily="32" charset="0"/>
              </a:rPr>
              <a:t>CS 1 - Handout 8</a:t>
            </a: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54538" cy="3417887"/>
          </a:xfrm>
          <a:ln/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16997" cy="4015619"/>
          </a:xfrm>
          <a:noFill/>
          <a:ln/>
        </p:spPr>
        <p:txBody>
          <a:bodyPr wrap="none" lIns="90437" tIns="45219" rIns="90437" bIns="45219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>
              <a:buFont typeface="Verdana" pitchFamily="32" charset="0"/>
              <a:buNone/>
            </a:pPr>
            <a:r>
              <a:rPr lang="en-GB" smtClean="0">
                <a:latin typeface="Verdana" pitchFamily="32" charset="0"/>
                <a:cs typeface="Arial Unicode MS" pitchFamily="32" charset="0"/>
              </a:rPr>
              <a:t>CS 1 - Handout 11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54538" cy="341788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5"/>
            <a:ext cx="5016997" cy="4104822"/>
          </a:xfrm>
          <a:noFill/>
          <a:ln/>
        </p:spPr>
        <p:txBody>
          <a:bodyPr wrap="none" lIns="90437" tIns="45219" rIns="90437" bIns="45219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>
              <a:buFont typeface="Verdana" pitchFamily="32" charset="0"/>
              <a:buNone/>
            </a:pPr>
            <a:r>
              <a:rPr lang="en-GB" smtClean="0">
                <a:latin typeface="Verdana" pitchFamily="32" charset="0"/>
                <a:cs typeface="Arial Unicode MS" pitchFamily="32" charset="0"/>
              </a:rPr>
              <a:t>CS 1 - Handout 11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54538" cy="34178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5"/>
            <a:ext cx="5016997" cy="4104822"/>
          </a:xfrm>
          <a:noFill/>
          <a:ln/>
        </p:spPr>
        <p:txBody>
          <a:bodyPr wrap="none" lIns="90437" tIns="45219" rIns="90437" bIns="45219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F971F4-DE6E-4542-B99E-D8226B0658D8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F0C5579-40D0-49FA-8291-F8C0D250F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preference.com/cppstr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C-Style strings represented as array of characters ending with \0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String class – more C++ like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++ STRINGS</a:t>
            </a:r>
            <a:br>
              <a:rPr lang="en-US" dirty="0" smtClean="0"/>
            </a:br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class is much simpler to use than the array and also provides truer representation of a string as a type.</a:t>
            </a:r>
          </a:p>
          <a:p>
            <a:r>
              <a:rPr lang="en-US" dirty="0" smtClean="0"/>
              <a:t>The class string hides the array nature of the string and lets you treat the string much like an ordinary variable </a:t>
            </a:r>
          </a:p>
          <a:p>
            <a:r>
              <a:rPr lang="en-US" dirty="0" smtClean="0"/>
              <a:t>You need to include   #include  &lt;string&gt; directive to use the string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how can we use both c style and C++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&lt;string&gt;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char charr1[20]; // empty array C style string</a:t>
            </a:r>
          </a:p>
          <a:p>
            <a:pPr>
              <a:buNone/>
            </a:pPr>
            <a:r>
              <a:rPr lang="en-US" dirty="0" smtClean="0"/>
              <a:t>char charr2[20] = “jaguar”;//initialized array C style string</a:t>
            </a:r>
          </a:p>
          <a:p>
            <a:pPr>
              <a:buNone/>
            </a:pPr>
            <a:r>
              <a:rPr lang="en-US" dirty="0" smtClean="0"/>
              <a:t>String str1;  // empty string object , C ++ style</a:t>
            </a:r>
          </a:p>
          <a:p>
            <a:pPr>
              <a:buNone/>
            </a:pPr>
            <a:r>
              <a:rPr lang="en-US" dirty="0" smtClean="0"/>
              <a:t>String str2 = “panther”; initialized string C++ style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“Enter a kind of feline:  “ </a:t>
            </a:r>
          </a:p>
          <a:p>
            <a:pPr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&gt;&gt; charr1;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 Enter another kind of feline: ”;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 &gt;&gt; str1;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Here are some felines: \n ”;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charr1 &lt;&lt; “  “ char2 &lt;&lt; “  “  &lt;&lt; str1 &lt;&lt; “   “ &lt;&lt;  str2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 The third letter in  “  &lt;&lt;    charr2   &lt;&lt;  &lt;&lt; “  is   “ charr2[2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 The third letter in  “  &lt;&lt;    str2  &lt;&lt;  &lt;&lt; “  is   “</a:t>
            </a:r>
            <a:r>
              <a:rPr lang="en-US" dirty="0" err="1" smtClean="0"/>
              <a:t>str</a:t>
            </a:r>
            <a:r>
              <a:rPr lang="en-US" dirty="0" smtClean="0"/>
              <a:t>[2]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have learned from this example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Most important : In many ways you can use the string object in the same manner as a character array.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initialize a string object to a C style string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use </a:t>
            </a:r>
            <a:r>
              <a:rPr lang="en-US" dirty="0" err="1" smtClean="0"/>
              <a:t>cin</a:t>
            </a:r>
            <a:r>
              <a:rPr lang="en-US" dirty="0" smtClean="0"/>
              <a:t> to store keyboard input to a string object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use </a:t>
            </a:r>
            <a:r>
              <a:rPr lang="en-US" dirty="0" err="1" smtClean="0"/>
              <a:t>cout</a:t>
            </a:r>
            <a:r>
              <a:rPr lang="en-US" dirty="0" smtClean="0"/>
              <a:t> to display string object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use array notation to access individual characters stored in a string object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Vs Object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Q: what are the main differences between the string object and the array representation of the string  in the example?</a:t>
            </a:r>
          </a:p>
          <a:p>
            <a:r>
              <a:rPr lang="en-US" dirty="0" smtClean="0"/>
              <a:t>A: You declare a string object as a simple variable , not as an array</a:t>
            </a:r>
          </a:p>
          <a:p>
            <a:r>
              <a:rPr lang="en-US" dirty="0" smtClean="0"/>
              <a:t>The class string allows the program to handle the sizing automatically</a:t>
            </a:r>
          </a:p>
          <a:p>
            <a:r>
              <a:rPr lang="en-US" dirty="0" smtClean="0"/>
              <a:t>String str1 // creates an empty string object of length 0</a:t>
            </a:r>
          </a:p>
          <a:p>
            <a:r>
              <a:rPr lang="en-US" dirty="0" smtClean="0"/>
              <a:t>But the program automatically resizes str1 when reads an input into str1.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Vs Object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string object is both more convenient and safer than using an array. Conceptually, one thinks of an array of char as a collection of char storage units used to store a string but of a string class variable, one thinks as a single entity representing the string.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Assignment, Concatenation, and Appending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class makes some operations on string much easier than the array representation. 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har charr1[20];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har charr2[20]= “jaguar”;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tring str1;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tring str2;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harr1 = charr2  // IS THIS VALID ? NO</a:t>
            </a:r>
          </a:p>
          <a:p>
            <a:pPr>
              <a:buNone/>
            </a:pPr>
            <a:r>
              <a:rPr lang="en-US" dirty="0" smtClean="0"/>
              <a:t>Str1 = str2  //  IS THIS ONE VALID ? YES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Assignment, Concatenation, and Appending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String str1, str2, str3;</a:t>
            </a:r>
          </a:p>
          <a:p>
            <a:pPr>
              <a:buNone/>
            </a:pPr>
            <a:r>
              <a:rPr lang="en-US" dirty="0" smtClean="0"/>
              <a:t>Str3 = str1 + str2; // Would this be possible with the array representation ?</a:t>
            </a:r>
          </a:p>
          <a:p>
            <a:pPr>
              <a:buNone/>
            </a:pPr>
            <a:r>
              <a:rPr lang="en-US" dirty="0" smtClean="0"/>
              <a:t>You use  +  to combine 2 strings together.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( </a:t>
            </a:r>
            <a:r>
              <a:rPr lang="en-US" dirty="0" smtClean="0"/>
              <a:t>str1 = str1 + str2 ) adds string 2 to the end of string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&lt;string&gt;// make string class available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 // c style library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char s1 = “penguin”;</a:t>
            </a:r>
          </a:p>
          <a:p>
            <a:pPr>
              <a:buNone/>
            </a:pPr>
            <a:r>
              <a:rPr lang="en-US" dirty="0" smtClean="0"/>
              <a:t>String s2, s3; 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 You can assign one string object to another     “ &lt;&lt;  s2 = s1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“s1:  “  &lt;&lt; s1 &lt;&lt; “  s2 : “ &lt;&lt; s2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 You can concatenate  strings    “  &lt;&lt; s3 = s1 + s2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  s3:  ”  &lt;&lt; s3 &lt;&lt; </a:t>
            </a:r>
            <a:r>
              <a:rPr lang="en-US" dirty="0" err="1" smtClean="0"/>
              <a:t>endl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 You can append  strings     s+=s2 is the same as s1 = s1 + s2“ &lt;&lt;  s1+=s2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“ s1 = s1 + s2  </a:t>
            </a:r>
            <a:r>
              <a:rPr lang="en-US" dirty="0" err="1" smtClean="0"/>
              <a:t>yelds</a:t>
            </a:r>
            <a:r>
              <a:rPr lang="en-US" dirty="0" smtClean="0"/>
              <a:t> s1:   “  &lt;&lt;  s1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2 = s2 + “for a day”;</a:t>
            </a:r>
          </a:p>
          <a:p>
            <a:pPr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“ s2 :  “  &lt;&lt; s2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/>
              <a:t>S</a:t>
            </a:r>
            <a:r>
              <a:rPr lang="en-US" dirty="0" smtClean="0"/>
              <a:t>tring Operations</a:t>
            </a:r>
            <a:br>
              <a:rPr lang="en-US" dirty="0" smtClean="0"/>
            </a:br>
            <a:r>
              <a:rPr lang="en-US" dirty="0" smtClean="0"/>
              <a:t>On 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r>
              <a:rPr lang="en-US" dirty="0" smtClean="0"/>
              <a:t>(charr1, charr2); // copy charr2 to charr1</a:t>
            </a:r>
          </a:p>
          <a:p>
            <a:r>
              <a:rPr lang="en-US" dirty="0" err="1" smtClean="0"/>
              <a:t>Strcat</a:t>
            </a:r>
            <a:r>
              <a:rPr lang="en-US" dirty="0" smtClean="0"/>
              <a:t>(charr1, charr2); // append contents of charr2 to charr1</a:t>
            </a:r>
          </a:p>
          <a:p>
            <a:r>
              <a:rPr lang="en-US" dirty="0" smtClean="0"/>
              <a:t>You need to include </a:t>
            </a:r>
            <a:r>
              <a:rPr lang="en-US" dirty="0" err="1" smtClean="0"/>
              <a:t>cstring</a:t>
            </a:r>
            <a:r>
              <a:rPr lang="en-US" dirty="0" smtClean="0"/>
              <a:t> ( formerly </a:t>
            </a:r>
            <a:r>
              <a:rPr lang="en-US" dirty="0" err="1" smtClean="0"/>
              <a:t>string.h</a:t>
            </a:r>
            <a:r>
              <a:rPr lang="en-US" dirty="0" smtClean="0"/>
              <a:t> ) header file to </a:t>
            </a:r>
            <a:r>
              <a:rPr lang="en-US" dirty="0" err="1" smtClean="0"/>
              <a:t>suppo.rt</a:t>
            </a:r>
            <a:r>
              <a:rPr lang="en-US" dirty="0" smtClean="0"/>
              <a:t> these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iostream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#include &lt;string&gt; // make  string class available</a:t>
            </a:r>
          </a:p>
          <a:p>
            <a:pPr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cstring</a:t>
            </a:r>
            <a:r>
              <a:rPr lang="en-US" sz="1200" dirty="0" smtClean="0"/>
              <a:t>&gt; // C style string library</a:t>
            </a:r>
          </a:p>
          <a:p>
            <a:pPr>
              <a:buNone/>
            </a:pPr>
            <a:r>
              <a:rPr lang="en-US" sz="1200" dirty="0" smtClean="0"/>
              <a:t>using namespace std;</a:t>
            </a:r>
          </a:p>
          <a:p>
            <a:pPr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char charr1[20]; // empty array C style string</a:t>
            </a:r>
          </a:p>
          <a:p>
            <a:pPr>
              <a:buNone/>
            </a:pPr>
            <a:r>
              <a:rPr lang="en-US" sz="1200" dirty="0" smtClean="0"/>
              <a:t>char charr2[20] = “jaguar”;//initialized array C style string</a:t>
            </a:r>
          </a:p>
          <a:p>
            <a:pPr>
              <a:buNone/>
            </a:pPr>
            <a:r>
              <a:rPr lang="en-US" sz="1200" dirty="0" smtClean="0"/>
              <a:t>String str1;  // empty string object , C ++ style</a:t>
            </a:r>
          </a:p>
          <a:p>
            <a:pPr>
              <a:buNone/>
            </a:pPr>
            <a:r>
              <a:rPr lang="en-US" sz="1200" dirty="0" smtClean="0"/>
              <a:t>String str2 = “panther”; initialized string C++ style</a:t>
            </a:r>
          </a:p>
          <a:p>
            <a:pPr>
              <a:buNone/>
            </a:pPr>
            <a:r>
              <a:rPr lang="en-US" sz="1200" dirty="0" smtClean="0"/>
              <a:t>// difference in functions for the string object and the character arrays</a:t>
            </a:r>
          </a:p>
          <a:p>
            <a:pPr>
              <a:buNone/>
            </a:pPr>
            <a:r>
              <a:rPr lang="en-US" sz="1200" dirty="0" smtClean="0"/>
              <a:t>Str1 = str2     // copy str2 to str1</a:t>
            </a:r>
          </a:p>
          <a:p>
            <a:pPr>
              <a:buNone/>
            </a:pPr>
            <a:r>
              <a:rPr lang="en-US" sz="1200" dirty="0" err="1" smtClean="0"/>
              <a:t>Strcpy</a:t>
            </a:r>
            <a:r>
              <a:rPr lang="en-US" sz="1200" dirty="0" smtClean="0"/>
              <a:t>(char1, char2);    // copy </a:t>
            </a:r>
            <a:r>
              <a:rPr lang="en-US" sz="1200" dirty="0" err="1" smtClean="0"/>
              <a:t>carr</a:t>
            </a:r>
            <a:r>
              <a:rPr lang="en-US" sz="1200" dirty="0" smtClean="0"/>
              <a:t> 2 to charr1 , array representation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// appending for string functions and character arrays</a:t>
            </a:r>
          </a:p>
          <a:p>
            <a:pPr>
              <a:buNone/>
            </a:pPr>
            <a:r>
              <a:rPr lang="en-US" sz="1200" dirty="0" smtClean="0"/>
              <a:t>Str1 = str1 +  “ paste”;    // add paste to end of str1</a:t>
            </a:r>
          </a:p>
          <a:p>
            <a:pPr>
              <a:buNone/>
            </a:pPr>
            <a:r>
              <a:rPr lang="en-US" sz="1200" dirty="0" err="1" smtClean="0"/>
              <a:t>Strcat</a:t>
            </a:r>
            <a:r>
              <a:rPr lang="en-US" sz="1200" dirty="0" smtClean="0"/>
              <a:t>( charr1, “ juice” );   // add juice to end of  charr1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smtClean="0"/>
              <a:t>// finding the length of a string object and a c style array string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len</a:t>
            </a:r>
            <a:r>
              <a:rPr lang="en-US" sz="1200" dirty="0" smtClean="0"/>
              <a:t> 1= str1.size();  // obtain length of str1</a:t>
            </a:r>
          </a:p>
          <a:p>
            <a:pPr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len2 =  </a:t>
            </a:r>
            <a:r>
              <a:rPr lang="en-US" sz="1200" dirty="0" err="1" smtClean="0"/>
              <a:t>strlen</a:t>
            </a:r>
            <a:r>
              <a:rPr lang="en-US" sz="1200" dirty="0" smtClean="0"/>
              <a:t>(charr1);   // obtain length of char1</a:t>
            </a: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cout</a:t>
            </a:r>
            <a:r>
              <a:rPr lang="en-US" sz="1200" dirty="0" smtClean="0"/>
              <a:t> &lt;&lt; “ The string “  &lt;&lt;    str1 &lt;&lt;  &lt;&lt; “  contains    “ &lt;&lt; len1   &lt;&lt; “  characters.  “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err="1" smtClean="0"/>
              <a:t>cout</a:t>
            </a:r>
            <a:r>
              <a:rPr lang="en-US" sz="1200" dirty="0" smtClean="0"/>
              <a:t> &lt;&lt; “ The string “  &lt;&lt;    charr2 &lt;&lt;  &lt;&lt; “  contains    “ &lt;&lt; len2   &lt;&lt; “  characters . “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return 0;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string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string is a series of characters stored in consecutive bytes of memory</a:t>
            </a:r>
          </a:p>
          <a:p>
            <a:r>
              <a:rPr lang="en-US" dirty="0" smtClean="0"/>
              <a:t>C++ has 2 ways of dealing with strings :</a:t>
            </a:r>
          </a:p>
          <a:p>
            <a:pPr>
              <a:buNone/>
            </a:pPr>
            <a:r>
              <a:rPr lang="en-US" dirty="0" smtClean="0"/>
              <a:t>1. C style taken from the C language</a:t>
            </a:r>
          </a:p>
          <a:p>
            <a:pPr>
              <a:buNone/>
            </a:pPr>
            <a:r>
              <a:rPr lang="en-US" dirty="0" smtClean="0"/>
              <a:t>2. Based on C++ String Class library</a:t>
            </a:r>
          </a:p>
          <a:p>
            <a:pPr lvl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C++ strings are </a:t>
            </a:r>
            <a:r>
              <a:rPr lang="en-GB" b="1" dirty="0" smtClean="0"/>
              <a:t>objects</a:t>
            </a:r>
            <a:r>
              <a:rPr lang="en-GB" dirty="0" smtClean="0"/>
              <a:t>!</a:t>
            </a:r>
          </a:p>
          <a:p>
            <a:pPr lvl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Q: What does that mean?</a:t>
            </a:r>
            <a:br>
              <a:rPr lang="en-GB" dirty="0" smtClean="0"/>
            </a:br>
            <a:r>
              <a:rPr lang="en-GB" dirty="0" smtClean="0"/>
              <a:t>A: It's complicated, but basically it means there is a whole set of behaviours (functions) that all strings share. You will learn about objects in C S2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84188"/>
            <a:ext cx="8162925" cy="811212"/>
          </a:xfrm>
        </p:spPr>
        <p:txBody>
          <a:bodyPr/>
          <a:lstStyle/>
          <a:p>
            <a:pPr algn="ctr">
              <a:lnSpc>
                <a:spcPct val="10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String Operations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337550" cy="4191000"/>
          </a:xfrm>
        </p:spPr>
        <p:txBody>
          <a:bodyPr/>
          <a:lstStyle/>
          <a:p>
            <a:pPr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string variable can be given certain instructions (functions):</a:t>
            </a:r>
          </a:p>
          <a:p>
            <a:pPr lvl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length()</a:t>
            </a:r>
            <a:r>
              <a:rPr lang="ar-SA" smtClean="0"/>
              <a:t>‏</a:t>
            </a:r>
            <a:endParaRPr lang="en-GB" smtClean="0"/>
          </a:p>
          <a:p>
            <a:pPr lvl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size()</a:t>
            </a:r>
            <a:r>
              <a:rPr lang="ar-SA" smtClean="0"/>
              <a:t>‏</a:t>
            </a:r>
            <a:endParaRPr lang="en-GB" smtClean="0"/>
          </a:p>
          <a:p>
            <a:pPr lvl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find()</a:t>
            </a:r>
            <a:r>
              <a:rPr lang="ar-SA" smtClean="0"/>
              <a:t>‏</a:t>
            </a:r>
            <a:endParaRPr lang="en-GB" smtClean="0"/>
          </a:p>
          <a:p>
            <a:pPr lvl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substr()</a:t>
            </a:r>
            <a:r>
              <a:rPr lang="ar-SA" smtClean="0"/>
              <a:t>‏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7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8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8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84188"/>
            <a:ext cx="8162925" cy="811212"/>
          </a:xfrm>
        </p:spPr>
        <p:txBody>
          <a:bodyPr/>
          <a:lstStyle/>
          <a:p>
            <a:pPr algn="ctr">
              <a:lnSpc>
                <a:spcPct val="10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length() &amp; size()</a:t>
            </a:r>
            <a:r>
              <a:rPr lang="ar-SA" smtClean="0"/>
              <a:t>‏</a:t>
            </a:r>
            <a:endParaRPr lang="en-GB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337550" cy="4838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Both length() and size() return the number of characters in the string.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Every character is counted, including blanks, punctuation, digits, etc.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Examples: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dirty="0" smtClean="0">
                <a:latin typeface="Courier New" pitchFamily="49" charset="0"/>
              </a:rPr>
              <a:t>string name = “Las </a:t>
            </a:r>
            <a:r>
              <a:rPr lang="en-GB" sz="2000" b="1" dirty="0" err="1" smtClean="0">
                <a:latin typeface="Courier New" pitchFamily="49" charset="0"/>
              </a:rPr>
              <a:t>Positas</a:t>
            </a:r>
            <a:r>
              <a:rPr lang="en-GB" sz="2000" b="1" dirty="0" smtClean="0">
                <a:latin typeface="Courier New" pitchFamily="49" charset="0"/>
              </a:rPr>
              <a:t> College";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dirty="0" err="1" smtClean="0">
                <a:latin typeface="Courier New" pitchFamily="49" charset="0"/>
              </a:rPr>
              <a:t>cout</a:t>
            </a:r>
            <a:r>
              <a:rPr lang="en-GB" sz="2000" b="1" dirty="0" smtClean="0">
                <a:latin typeface="Courier New" pitchFamily="49" charset="0"/>
              </a:rPr>
              <a:t> &lt;&lt; name &lt;&lt; " has " &lt;&lt; </a:t>
            </a:r>
            <a:r>
              <a:rPr lang="en-GB" sz="2000" b="1" dirty="0" err="1" smtClean="0">
                <a:latin typeface="Courier New" pitchFamily="49" charset="0"/>
              </a:rPr>
              <a:t>name.length</a:t>
            </a:r>
            <a:r>
              <a:rPr lang="en-GB" sz="2000" b="1" dirty="0" smtClean="0">
                <a:latin typeface="Courier New" pitchFamily="49" charset="0"/>
              </a:rPr>
              <a:t>() 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dirty="0" smtClean="0">
                <a:latin typeface="Courier New" pitchFamily="49" charset="0"/>
              </a:rPr>
              <a:t>       &lt;&lt; " characters." &lt;&lt; </a:t>
            </a:r>
            <a:r>
              <a:rPr lang="en-GB" sz="2000" b="1" dirty="0" err="1" smtClean="0">
                <a:latin typeface="Courier New" pitchFamily="49" charset="0"/>
              </a:rPr>
              <a:t>endl</a:t>
            </a:r>
            <a:r>
              <a:rPr lang="en-GB" sz="2000" b="1" dirty="0" smtClean="0">
                <a:latin typeface="Courier New" pitchFamily="49" charset="0"/>
              </a:rPr>
              <a:t>;</a:t>
            </a:r>
          </a:p>
          <a:p>
            <a:pPr lvl="2">
              <a:lnSpc>
                <a:spcPct val="90000"/>
              </a:lnSpc>
              <a:buFont typeface="Verdana" pitchFamily="32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displays</a:t>
            </a:r>
            <a:r>
              <a:rPr lang="en-GB" sz="1800" b="1" dirty="0" smtClean="0"/>
              <a:t>	Las </a:t>
            </a:r>
            <a:r>
              <a:rPr lang="en-GB" sz="1800" b="1" dirty="0" err="1" smtClean="0"/>
              <a:t>Positas</a:t>
            </a:r>
            <a:r>
              <a:rPr lang="en-GB" sz="1800" b="1" dirty="0" smtClean="0"/>
              <a:t> College has 19 characters.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Notice that you have to use the string variable along with a dot (.) and then length() or size():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		</a:t>
            </a:r>
            <a:r>
              <a:rPr lang="en-GB" sz="2000" dirty="0" err="1" smtClean="0"/>
              <a:t>name.length</a:t>
            </a:r>
            <a:r>
              <a:rPr lang="en-GB" sz="2000" dirty="0" smtClean="0"/>
              <a:t>()	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	  </a:t>
            </a:r>
            <a:r>
              <a:rPr lang="en-GB" sz="2000" dirty="0" err="1" smtClean="0"/>
              <a:t>name.size</a:t>
            </a:r>
            <a:r>
              <a:rPr lang="en-GB" sz="2000" dirty="0" smtClean="0"/>
              <a:t>()		 </a:t>
            </a:r>
            <a:r>
              <a:rPr lang="en-GB" sz="2000" b="1" dirty="0" smtClean="0">
                <a:latin typeface="Wingdings" charset="2"/>
              </a:rPr>
              <a:t></a:t>
            </a:r>
            <a:r>
              <a:rPr lang="en-GB" sz="2000" dirty="0" smtClean="0"/>
              <a:t> notice no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60388"/>
            <a:ext cx="8162925" cy="811212"/>
          </a:xfrm>
        </p:spPr>
        <p:txBody>
          <a:bodyPr/>
          <a:lstStyle/>
          <a:p>
            <a:pPr algn="ctr">
              <a:lnSpc>
                <a:spcPct val="10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find(substring)</a:t>
            </a:r>
            <a:r>
              <a:rPr lang="ar-SA" smtClean="0"/>
              <a:t>‏</a:t>
            </a:r>
            <a:endParaRPr lang="en-GB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337550" cy="4648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The find(substring) function searches a string to find the first occurrence of a particular substring.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If the substring is in the string the function returns the starting position within the string.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Positions are numbered starting at 0.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Examples: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smtClean="0">
                <a:latin typeface="Courier New" pitchFamily="49" charset="0"/>
              </a:rPr>
              <a:t>string name = “Now is the time.”;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smtClean="0">
                <a:latin typeface="Courier New" pitchFamily="49" charset="0"/>
              </a:rPr>
              <a:t>cout &lt;&lt; name.find(“is”) &lt;&lt; endl;</a:t>
            </a:r>
          </a:p>
          <a:p>
            <a:pPr lvl="2">
              <a:lnSpc>
                <a:spcPct val="90000"/>
              </a:lnSpc>
              <a:buFont typeface="Verdana" pitchFamily="32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displays		4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What if it isn't found?  (Try it)</a:t>
            </a:r>
            <a:r>
              <a:rPr lang="ar-SA" sz="2400" smtClean="0"/>
              <a:t>‏</a:t>
            </a:r>
            <a:endParaRPr lang="en-GB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326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60388"/>
            <a:ext cx="8162925" cy="811212"/>
          </a:xfrm>
        </p:spPr>
        <p:txBody>
          <a:bodyPr/>
          <a:lstStyle/>
          <a:p>
            <a:pPr algn="ctr">
              <a:lnSpc>
                <a:spcPct val="10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find(substring)</a:t>
            </a:r>
            <a:r>
              <a:rPr lang="ar-SA" smtClean="0"/>
              <a:t>‏</a:t>
            </a:r>
            <a:endParaRPr lang="en-GB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337550" cy="4648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The find(substring) function searches a string to find the first occurrence of a particular substring.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If the substring is in the string the function returns the starting position within the string.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Positions are numbered starting at 0.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Examples: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smtClean="0">
                <a:latin typeface="Courier New" pitchFamily="49" charset="0"/>
              </a:rPr>
              <a:t>string name = “Now is the time.”;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smtClean="0">
                <a:latin typeface="Courier New" pitchFamily="49" charset="0"/>
              </a:rPr>
              <a:t>cout &lt;&lt; name.find(“is”) &lt;&lt; endl;</a:t>
            </a:r>
          </a:p>
          <a:p>
            <a:pPr lvl="2">
              <a:lnSpc>
                <a:spcPct val="90000"/>
              </a:lnSpc>
              <a:buFont typeface="Verdana" pitchFamily="32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displays		4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What if it isn't found?  (Try it)</a:t>
            </a:r>
            <a:r>
              <a:rPr lang="ar-SA" sz="2400" smtClean="0"/>
              <a:t>‏</a:t>
            </a:r>
            <a:endParaRPr lang="en-GB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326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284163" y="87313"/>
            <a:ext cx="8572500" cy="1566862"/>
          </a:xfrm>
        </p:spPr>
        <p:txBody>
          <a:bodyPr lIns="0" tIns="0" rIns="0" bIns="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Practice New String Functions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8099425" cy="4089400"/>
          </a:xfrm>
        </p:spPr>
        <p:txBody>
          <a:bodyPr lIns="0" tIns="0" rIns="0" bIns="0"/>
          <a:lstStyle/>
          <a:p>
            <a:pPr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myString.</a:t>
            </a:r>
            <a:r>
              <a:rPr lang="en-GB" i="1" smtClean="0"/>
              <a:t>function</a:t>
            </a:r>
            <a:r>
              <a:rPr lang="en-GB" smtClean="0"/>
              <a:t>(args)</a:t>
            </a:r>
            <a:r>
              <a:rPr lang="ar-SA" smtClean="0"/>
              <a:t>‏</a:t>
            </a:r>
            <a:endParaRPr lang="en-GB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Options for </a:t>
            </a:r>
            <a:r>
              <a:rPr lang="en-GB" i="1" smtClean="0"/>
              <a:t>function</a:t>
            </a:r>
            <a:r>
              <a:rPr lang="en-GB" smtClean="0"/>
              <a:t>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size()</a:t>
            </a:r>
            <a:r>
              <a:rPr lang="ar-SA" smtClean="0"/>
              <a:t>‏</a:t>
            </a:r>
            <a:endParaRPr lang="en-GB" smtClean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find()</a:t>
            </a:r>
            <a:r>
              <a:rPr lang="ar-SA" smtClean="0"/>
              <a:t>‏</a:t>
            </a:r>
            <a:endParaRPr lang="en-GB" smtClean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substr()</a:t>
            </a:r>
            <a:r>
              <a:rPr lang="ar-SA" smtClean="0"/>
              <a:t>‏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6838"/>
            <a:ext cx="8151812" cy="1512887"/>
          </a:xfrm>
        </p:spPr>
        <p:txBody>
          <a:bodyPr/>
          <a:lstStyle/>
          <a:p>
            <a:pPr eaLnBrk="1" hangingPunct="1">
              <a:lnSpc>
                <a:spcPct val="10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Try other string functions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8099425" cy="4975225"/>
          </a:xfrm>
        </p:spPr>
        <p:txBody>
          <a:bodyPr/>
          <a:lstStyle/>
          <a:p>
            <a:pPr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>
                <a:solidFill>
                  <a:schemeClr val="tx1"/>
                </a:solidFill>
              </a:rPr>
              <a:t>Try out these:</a:t>
            </a:r>
          </a:p>
          <a:p>
            <a:pPr lvl="1"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myStr.</a:t>
            </a:r>
            <a:r>
              <a:rPr lang="en-GB" sz="2400" b="1" smtClean="0">
                <a:solidFill>
                  <a:schemeClr val="tx1"/>
                </a:solidFill>
                <a:latin typeface="Courier New" pitchFamily="49" charset="0"/>
              </a:rPr>
              <a:t>erase</a:t>
            </a: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myStr.</a:t>
            </a:r>
            <a:r>
              <a:rPr lang="en-GB" sz="2400" b="1" smtClean="0">
                <a:solidFill>
                  <a:schemeClr val="tx1"/>
                </a:solidFill>
                <a:latin typeface="Courier New" pitchFamily="49" charset="0"/>
              </a:rPr>
              <a:t>erase</a:t>
            </a: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(index, length);</a:t>
            </a:r>
          </a:p>
          <a:p>
            <a:pPr lvl="1"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myStr.</a:t>
            </a:r>
            <a:r>
              <a:rPr lang="en-GB" sz="2400" b="1" smtClean="0">
                <a:solidFill>
                  <a:schemeClr val="tx1"/>
                </a:solidFill>
                <a:latin typeface="Courier New" pitchFamily="49" charset="0"/>
              </a:rPr>
              <a:t>rfind</a:t>
            </a: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(someString)</a:t>
            </a:r>
          </a:p>
          <a:p>
            <a:pPr lvl="1"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myStr.</a:t>
            </a:r>
            <a:r>
              <a:rPr lang="en-GB" sz="2400" b="1" smtClean="0">
                <a:solidFill>
                  <a:schemeClr val="tx1"/>
                </a:solidFill>
                <a:latin typeface="Courier New" pitchFamily="49" charset="0"/>
              </a:rPr>
              <a:t>replace</a:t>
            </a: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(index, length, someStr);</a:t>
            </a:r>
          </a:p>
          <a:p>
            <a:pPr lvl="1"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myStr.</a:t>
            </a:r>
            <a:r>
              <a:rPr lang="en-GB" sz="2400" b="1" smtClean="0">
                <a:solidFill>
                  <a:schemeClr val="tx1"/>
                </a:solidFill>
                <a:latin typeface="Courier New" pitchFamily="49" charset="0"/>
              </a:rPr>
              <a:t>insert</a:t>
            </a: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(index, someStr);</a:t>
            </a:r>
          </a:p>
          <a:p>
            <a:pPr lvl="1"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myStr.</a:t>
            </a:r>
            <a:r>
              <a:rPr lang="en-GB" sz="2400" b="1" smtClean="0">
                <a:solidFill>
                  <a:schemeClr val="tx1"/>
                </a:solidFill>
                <a:latin typeface="Courier New" pitchFamily="49" charset="0"/>
              </a:rPr>
              <a:t>find_first_of</a:t>
            </a:r>
            <a:r>
              <a:rPr lang="en-GB" sz="2400" smtClean="0">
                <a:solidFill>
                  <a:schemeClr val="tx1"/>
                </a:solidFill>
                <a:latin typeface="Courier New" pitchFamily="49" charset="0"/>
              </a:rPr>
              <a:t>(characterList)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6838"/>
            <a:ext cx="8151812" cy="1512887"/>
          </a:xfrm>
        </p:spPr>
        <p:txBody>
          <a:bodyPr/>
          <a:lstStyle/>
          <a:p>
            <a:pPr algn="ctr" eaLnBrk="1" hangingPunct="1">
              <a:lnSpc>
                <a:spcPct val="10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C++ Strings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8099425" cy="4975225"/>
          </a:xfrm>
        </p:spPr>
        <p:txBody>
          <a:bodyPr/>
          <a:lstStyle/>
          <a:p>
            <a:pPr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There are many more!</a:t>
            </a:r>
          </a:p>
          <a:p>
            <a:pPr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Documentation:</a:t>
            </a:r>
            <a:br>
              <a:rPr lang="en-GB" dirty="0" smtClean="0"/>
            </a:br>
            <a:r>
              <a:rPr lang="en-GB" sz="2800" dirty="0" smtClean="0">
                <a:solidFill>
                  <a:schemeClr val="tx1"/>
                </a:solidFill>
                <a:hlinkClick r:id="rId3"/>
              </a:rPr>
              <a:t>http://www.cppreference.com/cppstring/</a:t>
            </a:r>
            <a:endParaRPr lang="en-GB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Some of these are confusing, but can give an idea of what's possible…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STRINGS AS ARRAYS IS C STYLE dealing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store the string in an array of char. C style strings have special feature that the last character of every string is \0, which marks the end of the string.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har dog[6] = {‘t’, ‘r’, ‘e’,  ‘v’, ‘o’ , ‘r’} // not a string WHY ?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har cat[6] = {‘f’, ‘l’, ‘u’,  ‘f’ , ‘y’, ‘\0’} // a string WHY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null character - \0 – plays a fundamental role in C style strings.</a:t>
            </a:r>
          </a:p>
          <a:p>
            <a:r>
              <a:rPr lang="en-US" dirty="0" smtClean="0"/>
              <a:t>If you say :   </a:t>
            </a:r>
            <a:r>
              <a:rPr lang="en-US" dirty="0" err="1" smtClean="0"/>
              <a:t>cout</a:t>
            </a:r>
            <a:r>
              <a:rPr lang="en-US" dirty="0" smtClean="0"/>
              <a:t> &lt;&lt; cat;</a:t>
            </a:r>
          </a:p>
          <a:p>
            <a:pPr lvl="1"/>
            <a:r>
              <a:rPr lang="en-US" dirty="0" smtClean="0"/>
              <a:t>It will be displayed properly because once the </a:t>
            </a:r>
            <a:r>
              <a:rPr lang="en-US" dirty="0" err="1" smtClean="0"/>
              <a:t>cout</a:t>
            </a:r>
            <a:r>
              <a:rPr lang="en-US" dirty="0" smtClean="0"/>
              <a:t> encounters the \0 character it will stop.</a:t>
            </a:r>
          </a:p>
          <a:p>
            <a:r>
              <a:rPr lang="en-US" dirty="0" smtClean="0"/>
              <a:t>If you say :   </a:t>
            </a:r>
            <a:r>
              <a:rPr lang="en-US" dirty="0" err="1" smtClean="0"/>
              <a:t>cout</a:t>
            </a:r>
            <a:r>
              <a:rPr lang="en-US" dirty="0" smtClean="0"/>
              <a:t> &lt;&lt; dog;</a:t>
            </a:r>
            <a:endParaRPr lang="en-US" dirty="0"/>
          </a:p>
          <a:p>
            <a:pPr lvl="1"/>
            <a:r>
              <a:rPr lang="en-US" dirty="0" smtClean="0"/>
              <a:t>It will print the six letters of the array and then keeps marching through memory byte-by-byte , interpreting each byte as a character to print until it reached a null- \0- 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INITIALIZING AN ARRAY TO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Char bird[10] = “Mr. Cheeps”; // the 0 is understood</a:t>
            </a:r>
          </a:p>
          <a:p>
            <a:pPr>
              <a:buNone/>
            </a:pPr>
            <a:r>
              <a:rPr lang="en-US" dirty="0" smtClean="0"/>
              <a:t>Char fish[] = “Bubbles”; //let the compiler count</a:t>
            </a:r>
          </a:p>
          <a:p>
            <a:pPr>
              <a:buNone/>
            </a:pPr>
            <a:r>
              <a:rPr lang="en-US" dirty="0" smtClean="0"/>
              <a:t>Quoted strings always include the terminating NULL character implicitly, so you do not have to include it yourself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an array to a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har boss[8] = “bozo”;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should make sure that the array is large enough to hold all the characters of the string.</a:t>
            </a:r>
          </a:p>
          <a:p>
            <a:pPr>
              <a:buNone/>
            </a:pPr>
            <a:r>
              <a:rPr lang="en-US" dirty="0" smtClean="0"/>
              <a:t>NOTE: When figuring out the minimum array size to hold a string, you should always count the null character too.</a:t>
            </a:r>
          </a:p>
          <a:p>
            <a:pPr>
              <a:buNone/>
            </a:pPr>
            <a:r>
              <a:rPr lang="en-US" dirty="0" smtClean="0"/>
              <a:t>Q: What will be the minimum array size to store the string “Las </a:t>
            </a:r>
            <a:r>
              <a:rPr lang="en-US" dirty="0" err="1" smtClean="0"/>
              <a:t>Positas</a:t>
            </a:r>
            <a:r>
              <a:rPr lang="en-US" dirty="0" smtClean="0"/>
              <a:t> College” 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133600"/>
          <a:ext cx="6172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Example using strings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cstring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/>
              <a:t>u</a:t>
            </a:r>
            <a:r>
              <a:rPr lang="en-US" sz="1600" dirty="0" smtClean="0"/>
              <a:t>sing namespace std;</a:t>
            </a:r>
          </a:p>
          <a:p>
            <a:pPr>
              <a:buNone/>
            </a:pPr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size = 15;</a:t>
            </a:r>
          </a:p>
          <a:p>
            <a:pPr>
              <a:buNone/>
            </a:pPr>
            <a:r>
              <a:rPr lang="en-US" sz="1600" dirty="0"/>
              <a:t>c</a:t>
            </a:r>
            <a:r>
              <a:rPr lang="en-US" sz="1600" dirty="0" smtClean="0"/>
              <a:t>har name1[size]; // empty array</a:t>
            </a:r>
          </a:p>
          <a:p>
            <a:pPr>
              <a:buNone/>
            </a:pPr>
            <a:r>
              <a:rPr lang="en-US" sz="1600" dirty="0"/>
              <a:t>c</a:t>
            </a:r>
            <a:r>
              <a:rPr lang="en-US" sz="1600" dirty="0" smtClean="0"/>
              <a:t>har name2[size] = “C++owboy”;//initialized array</a:t>
            </a:r>
          </a:p>
          <a:p>
            <a:pPr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out</a:t>
            </a:r>
            <a:r>
              <a:rPr lang="en-US" sz="1600" dirty="0" smtClean="0"/>
              <a:t> &lt;&lt; “Howdy! I’m “ &lt;&lt; name2;</a:t>
            </a:r>
          </a:p>
          <a:p>
            <a:pPr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out</a:t>
            </a:r>
            <a:r>
              <a:rPr lang="en-US" sz="1600" dirty="0" smtClean="0"/>
              <a:t> &lt;&lt; “ What is your name? \n”;</a:t>
            </a:r>
          </a:p>
          <a:p>
            <a:pPr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in</a:t>
            </a:r>
            <a:r>
              <a:rPr lang="en-US" sz="1600" dirty="0" smtClean="0"/>
              <a:t> &gt;&gt; name1;</a:t>
            </a:r>
          </a:p>
          <a:p>
            <a:pPr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out</a:t>
            </a:r>
            <a:r>
              <a:rPr lang="en-US" sz="1600" dirty="0" smtClean="0"/>
              <a:t> &lt;&lt; “Well,  “ name1 “  &lt;&lt; your name has   “  </a:t>
            </a:r>
            <a:r>
              <a:rPr lang="en-US" sz="1600" dirty="0" err="1" smtClean="0"/>
              <a:t>strlen</a:t>
            </a:r>
            <a:r>
              <a:rPr lang="en-US" sz="1600" dirty="0" smtClean="0"/>
              <a:t>(name1) &lt;&lt; letters  and is stored\n”;</a:t>
            </a:r>
          </a:p>
          <a:p>
            <a:pPr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out</a:t>
            </a:r>
            <a:r>
              <a:rPr lang="en-US" sz="1600" dirty="0" smtClean="0"/>
              <a:t> &lt;&lt; “in an array of  “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(name1) &lt;&lt; bytes.\n”;</a:t>
            </a:r>
          </a:p>
          <a:p>
            <a:pPr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out</a:t>
            </a:r>
            <a:r>
              <a:rPr lang="en-US" sz="1600" dirty="0" smtClean="0"/>
              <a:t> &lt;&lt; “ Your initial is :  “ name1[0] &lt;&lt; </a:t>
            </a:r>
            <a:r>
              <a:rPr lang="en-US" sz="1600" dirty="0" err="1" smtClean="0"/>
              <a:t>endl</a:t>
            </a:r>
            <a:r>
              <a:rPr lang="en-US" sz="1600" dirty="0"/>
              <a:t>;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n</a:t>
            </a:r>
            <a:r>
              <a:rPr lang="en-US" sz="1600" dirty="0" smtClean="0"/>
              <a:t>ame2[3] = ‘\0’;</a:t>
            </a:r>
          </a:p>
          <a:p>
            <a:pPr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out</a:t>
            </a:r>
            <a:r>
              <a:rPr lang="en-US" sz="1600" dirty="0" smtClean="0"/>
              <a:t> &lt;&lt; “ Here are the first 3 characters of my name:   “ name2 &lt;&lt; 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/>
              <a:t>r</a:t>
            </a:r>
            <a:r>
              <a:rPr lang="en-US" sz="1600" dirty="0" smtClean="0"/>
              <a:t>eturn 0;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Please type the above program, run it to see the output  and we will discuss it . Use the input </a:t>
            </a:r>
            <a:r>
              <a:rPr lang="en-US" sz="1600" b="1" dirty="0" err="1" smtClean="0"/>
              <a:t>Basicman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have learned from the sample program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 operator gives the size of the entire array</a:t>
            </a:r>
          </a:p>
          <a:p>
            <a:pPr marL="514350" indent="-514350"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trlen</a:t>
            </a:r>
            <a:r>
              <a:rPr lang="en-US" dirty="0" smtClean="0"/>
              <a:t> function returns he size of the string stored in the array and not the size of the array itself. </a:t>
            </a:r>
          </a:p>
          <a:p>
            <a:pPr marL="514350" indent="-514350"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trlen</a:t>
            </a:r>
            <a:r>
              <a:rPr lang="en-US" dirty="0" smtClean="0"/>
              <a:t>() counts only the visible characters and not the null character at the end of the string. Thus, it returns 8, not 9 for the length of </a:t>
            </a:r>
            <a:r>
              <a:rPr lang="en-US" dirty="0" err="1" smtClean="0"/>
              <a:t>Basicman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Because name1 and name2 are arrays, you can use an index to access individual characters.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6838"/>
            <a:ext cx="8151812" cy="1512887"/>
          </a:xfrm>
        </p:spPr>
        <p:txBody>
          <a:bodyPr/>
          <a:lstStyle/>
          <a:p>
            <a:pPr algn="ctr" eaLnBrk="1" hangingPunct="1">
              <a:lnSpc>
                <a:spcPct val="10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C++ Strings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8099425" cy="4975225"/>
          </a:xfrm>
        </p:spPr>
        <p:txBody>
          <a:bodyPr/>
          <a:lstStyle/>
          <a:p>
            <a:pPr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C++ strings are </a:t>
            </a:r>
            <a:r>
              <a:rPr lang="en-GB" b="1" dirty="0" smtClean="0"/>
              <a:t>objects</a:t>
            </a:r>
            <a:r>
              <a:rPr lang="en-GB" dirty="0" smtClean="0"/>
              <a:t>!</a:t>
            </a:r>
          </a:p>
          <a:p>
            <a:pPr eaLnBrk="1" hangingPunct="1">
              <a:lnSpc>
                <a:spcPct val="10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Q: What does that mean?</a:t>
            </a:r>
            <a:br>
              <a:rPr lang="en-GB" dirty="0" smtClean="0"/>
            </a:br>
            <a:r>
              <a:rPr lang="en-GB" dirty="0" smtClean="0"/>
              <a:t>A: It's complicated, but basically it means there is a whole set of behaviours (functions) that all strings share.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513</TotalTime>
  <Words>1978</Words>
  <Application>Microsoft Office PowerPoint</Application>
  <PresentationFormat>On-screen Show (4:3)</PresentationFormat>
  <Paragraphs>234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STRINGS</vt:lpstr>
      <vt:lpstr>What is a string ? </vt:lpstr>
      <vt:lpstr>STRINGS AS ARRAYS IS C STYLE dealing with strings</vt:lpstr>
      <vt:lpstr>Strings </vt:lpstr>
      <vt:lpstr>INITIALIZING AN ARRAY TO A STRING</vt:lpstr>
      <vt:lpstr>Initializing an array to a string </vt:lpstr>
      <vt:lpstr>Example using strings in an array</vt:lpstr>
      <vt:lpstr>What we have learned from the sample program ? </vt:lpstr>
      <vt:lpstr>C++ Strings</vt:lpstr>
      <vt:lpstr>C++ STRINGS string Class</vt:lpstr>
      <vt:lpstr>Example how can we use both c style and C++ strings</vt:lpstr>
      <vt:lpstr>What we have learned from this example ? </vt:lpstr>
      <vt:lpstr>Array Vs Object representation</vt:lpstr>
      <vt:lpstr>Array Vs Object representation</vt:lpstr>
      <vt:lpstr>Assignment, Concatenation, and Appending</vt:lpstr>
      <vt:lpstr>Assignment, Concatenation, and Appending</vt:lpstr>
      <vt:lpstr>EXAMPLE</vt:lpstr>
      <vt:lpstr>More String Operations On character arrays</vt:lpstr>
      <vt:lpstr>ANOTHER EXAMPLE</vt:lpstr>
      <vt:lpstr>String Operations</vt:lpstr>
      <vt:lpstr>length() &amp; size()‏</vt:lpstr>
      <vt:lpstr>find(substring)‏</vt:lpstr>
      <vt:lpstr>find(substring)‏</vt:lpstr>
      <vt:lpstr>Practice New String Functions</vt:lpstr>
      <vt:lpstr>Try other string functions</vt:lpstr>
      <vt:lpstr>C++ 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Caterina Pentcheva</dc:creator>
  <cp:lastModifiedBy>staff</cp:lastModifiedBy>
  <cp:revision>44</cp:revision>
  <dcterms:created xsi:type="dcterms:W3CDTF">2009-03-16T19:59:30Z</dcterms:created>
  <dcterms:modified xsi:type="dcterms:W3CDTF">2013-04-25T03:19:51Z</dcterms:modified>
</cp:coreProperties>
</file>