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58" r:id="rId10"/>
    <p:sldId id="25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F8C5CA-2A6F-405C-935B-652CD9596F28}"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421882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8C5CA-2A6F-405C-935B-652CD9596F28}"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91694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8C5CA-2A6F-405C-935B-652CD9596F28}"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180082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8C5CA-2A6F-405C-935B-652CD9596F28}"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141062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8C5CA-2A6F-405C-935B-652CD9596F28}"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14997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8C5CA-2A6F-405C-935B-652CD9596F28}"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240570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8C5CA-2A6F-405C-935B-652CD9596F28}"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74601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8C5CA-2A6F-405C-935B-652CD9596F28}"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150506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C5CA-2A6F-405C-935B-652CD9596F28}"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374931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8C5CA-2A6F-405C-935B-652CD9596F28}"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394914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8C5CA-2A6F-405C-935B-652CD9596F28}"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5E58B-9E0E-42E8-825E-94DDB935279E}" type="slidenum">
              <a:rPr lang="en-US" smtClean="0"/>
              <a:t>‹#›</a:t>
            </a:fld>
            <a:endParaRPr lang="en-US"/>
          </a:p>
        </p:txBody>
      </p:sp>
    </p:spTree>
    <p:extLst>
      <p:ext uri="{BB962C8B-B14F-4D97-AF65-F5344CB8AC3E}">
        <p14:creationId xmlns:p14="http://schemas.microsoft.com/office/powerpoint/2010/main" val="96886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8C5CA-2A6F-405C-935B-652CD9596F28}" type="datetimeFigureOut">
              <a:rPr lang="en-US" smtClean="0"/>
              <a:t>11/17/2015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5E58B-9E0E-42E8-825E-94DDB935279E}" type="slidenum">
              <a:rPr lang="en-US" smtClean="0"/>
              <a:t>‹#›</a:t>
            </a:fld>
            <a:endParaRPr lang="en-US"/>
          </a:p>
        </p:txBody>
      </p:sp>
    </p:spTree>
    <p:extLst>
      <p:ext uri="{BB962C8B-B14F-4D97-AF65-F5344CB8AC3E}">
        <p14:creationId xmlns:p14="http://schemas.microsoft.com/office/powerpoint/2010/main" val="255071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Matrix Quiz Review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947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9" y="154547"/>
            <a:ext cx="10515600" cy="892198"/>
          </a:xfrm>
        </p:spPr>
        <p:txBody>
          <a:bodyPr/>
          <a:lstStyle/>
          <a:p>
            <a:r>
              <a:rPr lang="en-US" dirty="0" err="1" smtClean="0"/>
              <a:t>SeatingChart</a:t>
            </a:r>
            <a:r>
              <a:rPr lang="en-US" dirty="0" smtClean="0"/>
              <a:t> </a:t>
            </a:r>
            <a:r>
              <a:rPr lang="en-US" dirty="0" smtClean="0"/>
              <a:t>AP Points </a:t>
            </a:r>
            <a:endParaRPr lang="en-US" dirty="0"/>
          </a:p>
        </p:txBody>
      </p:sp>
      <p:sp>
        <p:nvSpPr>
          <p:cNvPr id="3" name="Content Placeholder 2"/>
          <p:cNvSpPr>
            <a:spLocks noGrp="1"/>
          </p:cNvSpPr>
          <p:nvPr>
            <p:ph idx="1"/>
          </p:nvPr>
        </p:nvSpPr>
        <p:spPr>
          <a:xfrm>
            <a:off x="1" y="901520"/>
            <a:ext cx="12192000" cy="5795493"/>
          </a:xfrm>
        </p:spPr>
        <p:txBody>
          <a:bodyPr>
            <a:normAutofit/>
          </a:bodyPr>
          <a:lstStyle/>
          <a:p>
            <a:pPr marL="0" indent="0">
              <a:buNone/>
            </a:pPr>
            <a:r>
              <a:rPr lang="en-US" b="1" dirty="0" smtClean="0"/>
              <a:t>Part B: </a:t>
            </a:r>
            <a:r>
              <a:rPr lang="en-US" b="1" dirty="0" err="1" smtClean="0"/>
              <a:t>removeAbsentStudents</a:t>
            </a:r>
            <a:r>
              <a:rPr lang="en-US" b="1" dirty="0" smtClean="0"/>
              <a:t>	</a:t>
            </a:r>
            <a:r>
              <a:rPr lang="en-US" b="1" dirty="0" smtClean="0"/>
              <a:t>			4pts</a:t>
            </a:r>
          </a:p>
          <a:p>
            <a:pPr marL="0" indent="0">
              <a:buNone/>
            </a:pPr>
            <a:endParaRPr lang="en-US" b="1" dirty="0" smtClean="0"/>
          </a:p>
          <a:p>
            <a:pPr marL="0" indent="0">
              <a:buNone/>
            </a:pPr>
            <a:r>
              <a:rPr lang="en-US" dirty="0"/>
              <a:t>	</a:t>
            </a:r>
            <a:r>
              <a:rPr lang="en-US" b="1" dirty="0" smtClean="0"/>
              <a:t>+1 </a:t>
            </a:r>
            <a:r>
              <a:rPr lang="en-US" dirty="0" smtClean="0"/>
              <a:t>Accesses all elements of </a:t>
            </a:r>
            <a:r>
              <a:rPr lang="en-US" dirty="0" smtClean="0">
                <a:latin typeface="Courier New" panose="02070309020205020404" pitchFamily="49" charset="0"/>
                <a:cs typeface="Courier New" panose="02070309020205020404" pitchFamily="49" charset="0"/>
              </a:rPr>
              <a:t>seats </a:t>
            </a:r>
            <a:r>
              <a:rPr lang="en-US" i="1" dirty="0" smtClean="0">
                <a:cs typeface="Courier New" panose="02070309020205020404" pitchFamily="49" charset="0"/>
              </a:rPr>
              <a:t>(No bounds errors)</a:t>
            </a:r>
            <a:endParaRPr lang="en-US" dirty="0" smtClean="0">
              <a:latin typeface="Courier New" panose="02070309020205020404" pitchFamily="49" charset="0"/>
              <a:cs typeface="Courier New" panose="02070309020205020404" pitchFamily="49" charset="0"/>
            </a:endParaRPr>
          </a:p>
          <a:p>
            <a:pPr marL="0" indent="0">
              <a:buNone/>
            </a:pPr>
            <a:r>
              <a:rPr lang="en-US" dirty="0"/>
              <a:t>	</a:t>
            </a:r>
            <a:r>
              <a:rPr lang="en-US" b="1" dirty="0" smtClean="0"/>
              <a:t>+1 </a:t>
            </a:r>
            <a:r>
              <a:rPr lang="en-US" dirty="0" smtClean="0"/>
              <a:t>Calls </a:t>
            </a:r>
            <a:r>
              <a:rPr lang="en-US" dirty="0" err="1" smtClean="0">
                <a:latin typeface="Courier New" panose="02070309020205020404" pitchFamily="49" charset="0"/>
                <a:cs typeface="Courier New" panose="02070309020205020404" pitchFamily="49" charset="0"/>
              </a:rPr>
              <a:t>getAbsence</a:t>
            </a:r>
            <a:r>
              <a:rPr lang="en-US" dirty="0" err="1" smtClean="0">
                <a:latin typeface="Courier New" panose="02070309020205020404" pitchFamily="49" charset="0"/>
                <a:cs typeface="Courier New" panose="02070309020205020404" pitchFamily="49" charset="0"/>
              </a:rPr>
              <a:t>Count</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on</a:t>
            </a:r>
            <a:r>
              <a:rPr lang="en-US" dirty="0" smtClean="0">
                <a:latin typeface="Courier New" panose="02070309020205020404" pitchFamily="49" charset="0"/>
                <a:cs typeface="Courier New" panose="02070309020205020404" pitchFamily="49" charset="0"/>
              </a:rPr>
              <a:t> Student </a:t>
            </a:r>
            <a:r>
              <a:rPr lang="en-US" dirty="0" smtClean="0">
                <a:cs typeface="Courier New" panose="02070309020205020404" pitchFamily="49" charset="0"/>
              </a:rPr>
              <a:t>object </a:t>
            </a:r>
            <a:r>
              <a:rPr lang="en-US" i="1" dirty="0" smtClean="0">
                <a:cs typeface="Courier New" panose="02070309020205020404" pitchFamily="49" charset="0"/>
              </a:rPr>
              <a:t>(Point lost if null 	case not handled correctly)</a:t>
            </a:r>
            <a:endParaRPr lang="en-US" dirty="0" smtClean="0"/>
          </a:p>
          <a:p>
            <a:pPr marL="0" indent="0">
              <a:buNone/>
            </a:pPr>
            <a:r>
              <a:rPr lang="en-US" dirty="0" smtClean="0"/>
              <a:t>	</a:t>
            </a:r>
            <a:r>
              <a:rPr lang="en-US" b="1" dirty="0" smtClean="0"/>
              <a:t>+1 </a:t>
            </a:r>
            <a:r>
              <a:rPr lang="en-US" dirty="0" smtClean="0"/>
              <a:t>Assigns </a:t>
            </a:r>
            <a:r>
              <a:rPr lang="en-US" dirty="0" smtClean="0">
                <a:latin typeface="Courier New" panose="02070309020205020404" pitchFamily="49" charset="0"/>
                <a:cs typeface="Courier New" panose="02070309020205020404" pitchFamily="49" charset="0"/>
              </a:rPr>
              <a:t>null </a:t>
            </a:r>
            <a:r>
              <a:rPr lang="en-US" dirty="0" smtClean="0">
                <a:cs typeface="Courier New" panose="02070309020205020404" pitchFamily="49" charset="0"/>
              </a:rPr>
              <a:t>to all elements in seats array when absence count for 	occupying student &gt; </a:t>
            </a:r>
            <a:r>
              <a:rPr lang="en-US" dirty="0" err="1" smtClean="0">
                <a:latin typeface="Courier New" panose="02070309020205020404" pitchFamily="49" charset="0"/>
                <a:cs typeface="Courier New" panose="02070309020205020404" pitchFamily="49" charset="0"/>
              </a:rPr>
              <a:t>allowedAbsences</a:t>
            </a:r>
            <a:r>
              <a:rPr lang="en-US" dirty="0" smtClean="0">
                <a:latin typeface="Courier New" panose="02070309020205020404" pitchFamily="49" charset="0"/>
                <a:cs typeface="Courier New" panose="02070309020205020404" pitchFamily="49" charset="0"/>
              </a:rPr>
              <a:t> </a:t>
            </a:r>
            <a:r>
              <a:rPr lang="en-US" i="1" dirty="0" smtClean="0">
                <a:cs typeface="Courier New" panose="02070309020205020404" pitchFamily="49" charset="0"/>
              </a:rPr>
              <a:t>(Point lost if seats array 	element changed in other cases)</a:t>
            </a:r>
            <a:endParaRPr lang="en-US" dirty="0" smtClean="0"/>
          </a:p>
          <a:p>
            <a:pPr marL="0" indent="0">
              <a:buNone/>
            </a:pPr>
            <a:r>
              <a:rPr lang="en-US" dirty="0"/>
              <a:t>	</a:t>
            </a:r>
            <a:r>
              <a:rPr lang="en-US" b="1" dirty="0" smtClean="0"/>
              <a:t>+1 </a:t>
            </a:r>
            <a:r>
              <a:rPr lang="en-US" dirty="0" smtClean="0"/>
              <a:t>Computes and returns correct number of students removed</a:t>
            </a:r>
            <a:endParaRPr lang="en-US" dirty="0" smtClean="0"/>
          </a:p>
          <a:p>
            <a:pPr marL="0" indent="0">
              <a:buNone/>
            </a:pPr>
            <a:endParaRPr lang="en-US" dirty="0"/>
          </a:p>
          <a:p>
            <a:pPr marL="0" indent="0">
              <a:buNone/>
            </a:pPr>
            <a:r>
              <a:rPr lang="en-US" b="1" dirty="0" smtClean="0"/>
              <a:t>Question-Specific Penalties			</a:t>
            </a:r>
          </a:p>
          <a:p>
            <a:pPr marL="0" indent="0">
              <a:buNone/>
            </a:pPr>
            <a:r>
              <a:rPr lang="en-US" b="1" dirty="0"/>
              <a:t>	</a:t>
            </a:r>
            <a:r>
              <a:rPr lang="en-US" b="1" dirty="0" smtClean="0"/>
              <a:t>-2</a:t>
            </a:r>
            <a:r>
              <a:rPr lang="en-US" dirty="0" smtClean="0"/>
              <a:t> </a:t>
            </a:r>
            <a:r>
              <a:rPr lang="en-US" dirty="0" smtClean="0"/>
              <a:t>Consistently </a:t>
            </a:r>
            <a:r>
              <a:rPr lang="en-US" dirty="0" smtClean="0"/>
              <a:t>uses incorrect array name instead of </a:t>
            </a:r>
            <a:r>
              <a:rPr lang="en-US" dirty="0" smtClean="0">
                <a:latin typeface="Courier New" panose="02070309020205020404" pitchFamily="49" charset="0"/>
                <a:cs typeface="Courier New" panose="02070309020205020404" pitchFamily="49" charset="0"/>
              </a:rPr>
              <a:t>seats</a:t>
            </a:r>
            <a:r>
              <a:rPr lang="en-US" dirty="0" smtClean="0"/>
              <a:t>/</a:t>
            </a:r>
            <a:r>
              <a:rPr lang="en-US" dirty="0" err="1" smtClean="0">
                <a:latin typeface="Courier New" panose="02070309020205020404" pitchFamily="49" charset="0"/>
                <a:cs typeface="Courier New" panose="02070309020205020404" pitchFamily="49" charset="0"/>
              </a:rPr>
              <a:t>studentList</a:t>
            </a:r>
            <a:endParaRPr lang="en-US" b="1" dirty="0" smtClean="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15804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08" y="0"/>
            <a:ext cx="10515600" cy="930834"/>
          </a:xfrm>
        </p:spPr>
        <p:txBody>
          <a:bodyPr/>
          <a:lstStyle/>
          <a:p>
            <a:r>
              <a:rPr lang="en-US" dirty="0" smtClean="0"/>
              <a:t>Quiz Corrections</a:t>
            </a:r>
            <a:endParaRPr lang="en-US" dirty="0"/>
          </a:p>
        </p:txBody>
      </p:sp>
      <p:sp>
        <p:nvSpPr>
          <p:cNvPr id="3" name="Content Placeholder 2"/>
          <p:cNvSpPr>
            <a:spLocks noGrp="1"/>
          </p:cNvSpPr>
          <p:nvPr>
            <p:ph idx="1"/>
          </p:nvPr>
        </p:nvSpPr>
        <p:spPr>
          <a:xfrm>
            <a:off x="284408" y="837126"/>
            <a:ext cx="11069392" cy="5705341"/>
          </a:xfrm>
        </p:spPr>
        <p:txBody>
          <a:bodyPr>
            <a:normAutofit/>
          </a:bodyPr>
          <a:lstStyle/>
          <a:p>
            <a:r>
              <a:rPr lang="en-US" dirty="0" smtClean="0"/>
              <a:t>Corrections for Advanced Matrix Quiz will be due Friday 11/20 at the beginning of class in physical (paper) form</a:t>
            </a:r>
          </a:p>
          <a:p>
            <a:r>
              <a:rPr lang="en-US" dirty="0" smtClean="0"/>
              <a:t>Corrections must include:</a:t>
            </a:r>
          </a:p>
          <a:p>
            <a:pPr lvl="1"/>
            <a:r>
              <a:rPr lang="en-US" dirty="0" smtClean="0"/>
              <a:t>Old (wrong) answer with comments explaining the reasoning behind your answer </a:t>
            </a:r>
          </a:p>
          <a:p>
            <a:pPr lvl="2"/>
            <a:r>
              <a:rPr lang="en-US" dirty="0" smtClean="0"/>
              <a:t>“I don’t know why I wrote that.” is NOT acceptable </a:t>
            </a:r>
          </a:p>
          <a:p>
            <a:pPr lvl="1"/>
            <a:r>
              <a:rPr lang="en-US" dirty="0" smtClean="0"/>
              <a:t>New (right) answer (incorrect answers will be given no credit) with a reflection on why this answer works and what you have learned </a:t>
            </a:r>
          </a:p>
          <a:p>
            <a:pPr lvl="2"/>
            <a:r>
              <a:rPr lang="en-US" dirty="0" smtClean="0"/>
              <a:t>This reflection will determine whether you get credit for the correction or not. Make sure you let me know that you understand and that you weren’t just copying the correct answers from the board. </a:t>
            </a:r>
            <a:endParaRPr lang="en-US" dirty="0" smtClean="0"/>
          </a:p>
          <a:p>
            <a:r>
              <a:rPr lang="en-US" dirty="0" smtClean="0"/>
              <a:t>Keep this order</a:t>
            </a:r>
          </a:p>
          <a:p>
            <a:pPr marL="228600" lvl="1">
              <a:spcBef>
                <a:spcPts val="1000"/>
              </a:spcBef>
            </a:pPr>
            <a:r>
              <a:rPr lang="en-US" dirty="0" smtClean="0"/>
              <a:t>Do not write all of your wrong answers and then all of your corrections, do both at once </a:t>
            </a:r>
          </a:p>
          <a:p>
            <a:r>
              <a:rPr lang="en-US" dirty="0" smtClean="0"/>
              <a:t>There will be tutorials on Thursday if you need help with corrections</a:t>
            </a:r>
          </a:p>
          <a:p>
            <a:pPr marL="457200" lvl="1" indent="0">
              <a:buNone/>
            </a:pPr>
            <a:endParaRPr lang="en-US" dirty="0"/>
          </a:p>
        </p:txBody>
      </p:sp>
    </p:spTree>
    <p:extLst>
      <p:ext uri="{BB962C8B-B14F-4D97-AF65-F5344CB8AC3E}">
        <p14:creationId xmlns:p14="http://schemas.microsoft.com/office/powerpoint/2010/main" val="18729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6156102"/>
          </a:xfrm>
        </p:spPr>
        <p:txBody>
          <a:bodyPr>
            <a:normAutofit fontScale="92500" lnSpcReduction="20000"/>
          </a:bodyPr>
          <a:lstStyle/>
          <a:p>
            <a:pPr marL="0" indent="0">
              <a:buNone/>
            </a:pPr>
            <a:r>
              <a:rPr lang="en-US" dirty="0"/>
              <a:t>A student in a school is represented by the following class.</a:t>
            </a:r>
          </a:p>
          <a:p>
            <a:pPr marL="0" indent="0">
              <a:buNone/>
            </a:pPr>
            <a:r>
              <a:rPr lang="en-US" dirty="0"/>
              <a:t> </a:t>
            </a:r>
          </a:p>
          <a:p>
            <a:pPr marL="0" indent="0">
              <a:buNone/>
            </a:pPr>
            <a:r>
              <a:rPr lang="en-US" dirty="0"/>
              <a:t>public class Student</a:t>
            </a:r>
          </a:p>
          <a:p>
            <a:pPr marL="0" indent="0">
              <a:buNone/>
            </a:pPr>
            <a:r>
              <a:rPr lang="en-US" dirty="0"/>
              <a:t>{</a:t>
            </a:r>
          </a:p>
          <a:p>
            <a:pPr marL="0" indent="0">
              <a:buNone/>
            </a:pPr>
            <a:r>
              <a:rPr lang="en-US" dirty="0"/>
              <a:t>/** Returns the name of this Student.  */</a:t>
            </a:r>
          </a:p>
          <a:p>
            <a:pPr marL="0" indent="0">
              <a:buNone/>
            </a:pPr>
            <a:r>
              <a:rPr lang="en-US" dirty="0"/>
              <a:t>public String </a:t>
            </a:r>
            <a:r>
              <a:rPr lang="en-US" dirty="0" err="1"/>
              <a:t>getName</a:t>
            </a:r>
            <a:r>
              <a:rPr lang="en-US" dirty="0"/>
              <a:t>()</a:t>
            </a:r>
          </a:p>
          <a:p>
            <a:pPr marL="0" indent="0">
              <a:buNone/>
            </a:pPr>
            <a:r>
              <a:rPr lang="en-US" dirty="0"/>
              <a:t>{	/* implementation not shown  */	}</a:t>
            </a:r>
          </a:p>
          <a:p>
            <a:pPr marL="0" indent="0">
              <a:buNone/>
            </a:pPr>
            <a:r>
              <a:rPr lang="en-US" dirty="0"/>
              <a:t> </a:t>
            </a:r>
          </a:p>
          <a:p>
            <a:pPr marL="0" indent="0">
              <a:buNone/>
            </a:pPr>
            <a:r>
              <a:rPr lang="en-US" dirty="0"/>
              <a:t>/** Returns the number of times this Student has missed class.  */</a:t>
            </a:r>
          </a:p>
          <a:p>
            <a:pPr marL="0" indent="0">
              <a:buNone/>
            </a:pPr>
            <a:r>
              <a:rPr lang="en-US" dirty="0"/>
              <a:t>public </a:t>
            </a:r>
            <a:r>
              <a:rPr lang="en-US" dirty="0" err="1"/>
              <a:t>int</a:t>
            </a:r>
            <a:r>
              <a:rPr lang="en-US" dirty="0"/>
              <a:t> </a:t>
            </a:r>
            <a:r>
              <a:rPr lang="en-US" dirty="0" err="1"/>
              <a:t>getAbsenceCount</a:t>
            </a:r>
            <a:r>
              <a:rPr lang="en-US" dirty="0"/>
              <a:t>()</a:t>
            </a:r>
          </a:p>
          <a:p>
            <a:pPr marL="0" indent="0">
              <a:buNone/>
            </a:pPr>
            <a:r>
              <a:rPr lang="en-US" dirty="0"/>
              <a:t>{	/* implementation not shown  */	}</a:t>
            </a:r>
          </a:p>
          <a:p>
            <a:pPr marL="0" indent="0">
              <a:buNone/>
            </a:pPr>
            <a:r>
              <a:rPr lang="en-US" dirty="0"/>
              <a:t> </a:t>
            </a:r>
          </a:p>
          <a:p>
            <a:pPr marL="0" indent="0">
              <a:buNone/>
            </a:pPr>
            <a:r>
              <a:rPr lang="en-US" dirty="0"/>
              <a:t>// There may be instance variables, constructors, and methods that are not shown.</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91789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4"/>
            <a:ext cx="10515600" cy="6387921"/>
          </a:xfrm>
        </p:spPr>
        <p:txBody>
          <a:bodyPr>
            <a:normAutofit fontScale="85000" lnSpcReduction="20000"/>
          </a:bodyPr>
          <a:lstStyle/>
          <a:p>
            <a:pPr marL="0" indent="0">
              <a:buNone/>
            </a:pPr>
            <a:r>
              <a:rPr lang="en-US" dirty="0"/>
              <a:t>The class  </a:t>
            </a:r>
            <a:r>
              <a:rPr lang="en-US" dirty="0" err="1"/>
              <a:t>SeatingChart</a:t>
            </a:r>
            <a:r>
              <a:rPr lang="en-US" dirty="0"/>
              <a:t>,  shown below, uses a two-dimensional array to represent the seating arrangement of students in a classroom. The seats in the classroom are in a rectangular arrangement of rows and columns.</a:t>
            </a:r>
          </a:p>
          <a:p>
            <a:pPr marL="0" indent="0">
              <a:buNone/>
            </a:pPr>
            <a:r>
              <a:rPr lang="en-US" dirty="0"/>
              <a:t> </a:t>
            </a:r>
          </a:p>
          <a:p>
            <a:pPr marL="0" indent="0">
              <a:buNone/>
            </a:pPr>
            <a:r>
              <a:rPr lang="en-US" dirty="0"/>
              <a:t>public class </a:t>
            </a:r>
            <a:r>
              <a:rPr lang="en-US" dirty="0" err="1"/>
              <a:t>SeatingChart</a:t>
            </a:r>
            <a:endParaRPr lang="en-US" dirty="0"/>
          </a:p>
          <a:p>
            <a:pPr marL="0" indent="0">
              <a:buNone/>
            </a:pPr>
            <a:r>
              <a:rPr lang="en-US" dirty="0"/>
              <a:t>{</a:t>
            </a:r>
          </a:p>
          <a:p>
            <a:pPr marL="0" indent="0">
              <a:buNone/>
            </a:pPr>
            <a:r>
              <a:rPr lang="en-US" dirty="0"/>
              <a:t>/** seats[r][c] represents the  Student in row  r and column  c in the classroom.  */</a:t>
            </a:r>
          </a:p>
          <a:p>
            <a:pPr marL="0" indent="0">
              <a:buNone/>
            </a:pPr>
            <a:r>
              <a:rPr lang="en-US" dirty="0"/>
              <a:t>private Student[][] seats;</a:t>
            </a:r>
          </a:p>
          <a:p>
            <a:pPr marL="0" indent="0">
              <a:buNone/>
            </a:pPr>
            <a:r>
              <a:rPr lang="en-US" dirty="0"/>
              <a:t> </a:t>
            </a:r>
          </a:p>
          <a:p>
            <a:pPr marL="0" indent="0">
              <a:buNone/>
            </a:pPr>
            <a:r>
              <a:rPr lang="en-US" dirty="0" smtClean="0"/>
              <a:t>public </a:t>
            </a:r>
            <a:r>
              <a:rPr lang="en-US" dirty="0" err="1"/>
              <a:t>SeatingChart</a:t>
            </a:r>
            <a:r>
              <a:rPr lang="en-US" dirty="0"/>
              <a:t>(List&lt;Student&gt; </a:t>
            </a:r>
            <a:r>
              <a:rPr lang="en-US" dirty="0" err="1"/>
              <a:t>studentList</a:t>
            </a:r>
            <a:r>
              <a:rPr lang="en-US" dirty="0"/>
              <a:t>, </a:t>
            </a:r>
            <a:r>
              <a:rPr lang="en-US" dirty="0" err="1"/>
              <a:t>int</a:t>
            </a:r>
            <a:r>
              <a:rPr lang="en-US" dirty="0"/>
              <a:t> rows, </a:t>
            </a:r>
            <a:r>
              <a:rPr lang="en-US" dirty="0" err="1"/>
              <a:t>int</a:t>
            </a:r>
            <a:r>
              <a:rPr lang="en-US" dirty="0"/>
              <a:t> cols)</a:t>
            </a:r>
          </a:p>
          <a:p>
            <a:pPr marL="0" indent="0">
              <a:buNone/>
            </a:pPr>
            <a:r>
              <a:rPr lang="en-US" dirty="0"/>
              <a:t>	{/* to be implemented in part (a)  */	}</a:t>
            </a:r>
          </a:p>
          <a:p>
            <a:pPr marL="0" indent="0">
              <a:buNone/>
            </a:pPr>
            <a:r>
              <a:rPr lang="en-US" dirty="0"/>
              <a:t> </a:t>
            </a:r>
          </a:p>
          <a:p>
            <a:pPr marL="0" indent="0">
              <a:buNone/>
            </a:pPr>
            <a:r>
              <a:rPr lang="en-US" dirty="0" smtClean="0"/>
              <a:t>public </a:t>
            </a:r>
            <a:r>
              <a:rPr lang="en-US" dirty="0" err="1"/>
              <a:t>int</a:t>
            </a:r>
            <a:r>
              <a:rPr lang="en-US" dirty="0"/>
              <a:t> </a:t>
            </a:r>
            <a:r>
              <a:rPr lang="en-US" dirty="0" err="1"/>
              <a:t>removeAbsentStudents</a:t>
            </a:r>
            <a:r>
              <a:rPr lang="en-US" dirty="0"/>
              <a:t>(</a:t>
            </a:r>
            <a:r>
              <a:rPr lang="en-US" dirty="0" err="1"/>
              <a:t>int</a:t>
            </a:r>
            <a:r>
              <a:rPr lang="en-US" dirty="0"/>
              <a:t> </a:t>
            </a:r>
            <a:r>
              <a:rPr lang="en-US" dirty="0" err="1"/>
              <a:t>allowedAbsences</a:t>
            </a:r>
            <a:r>
              <a:rPr lang="en-US" dirty="0"/>
              <a:t>)</a:t>
            </a:r>
          </a:p>
          <a:p>
            <a:pPr marL="0" indent="0">
              <a:buNone/>
            </a:pPr>
            <a:r>
              <a:rPr lang="en-US" dirty="0"/>
              <a:t>{	/* to be implemented in part (b)  */	}</a:t>
            </a:r>
          </a:p>
          <a:p>
            <a:pPr marL="0" indent="0">
              <a:buNone/>
            </a:pPr>
            <a:r>
              <a:rPr lang="en-US" dirty="0"/>
              <a:t> </a:t>
            </a:r>
          </a:p>
          <a:p>
            <a:pPr marL="0" indent="0">
              <a:buNone/>
            </a:pPr>
            <a:r>
              <a:rPr lang="en-US" dirty="0"/>
              <a:t>// There may be instance variables, constructors, and methods that are not shown.</a:t>
            </a:r>
          </a:p>
          <a:p>
            <a:pPr marL="0" indent="0">
              <a:buNone/>
            </a:pPr>
            <a:r>
              <a:rPr lang="en-US" dirty="0" smtClean="0"/>
              <a:t>}</a:t>
            </a:r>
            <a:endParaRPr lang="en-US" dirty="0"/>
          </a:p>
        </p:txBody>
      </p:sp>
    </p:spTree>
    <p:extLst>
      <p:ext uri="{BB962C8B-B14F-4D97-AF65-F5344CB8AC3E}">
        <p14:creationId xmlns:p14="http://schemas.microsoft.com/office/powerpoint/2010/main" val="17515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1287" y="4692427"/>
            <a:ext cx="2252730" cy="1325563"/>
          </a:xfrm>
        </p:spPr>
        <p:txBody>
          <a:bodyPr/>
          <a:lstStyle/>
          <a:p>
            <a:r>
              <a:rPr lang="en-US" dirty="0" smtClean="0"/>
              <a:t>Part A</a:t>
            </a:r>
            <a:endParaRPr lang="en-US" dirty="0"/>
          </a:p>
        </p:txBody>
      </p:sp>
      <p:pic>
        <p:nvPicPr>
          <p:cNvPr id="7" name="Picture 6"/>
          <p:cNvPicPr>
            <a:picLocks noChangeAspect="1"/>
          </p:cNvPicPr>
          <p:nvPr/>
        </p:nvPicPr>
        <p:blipFill>
          <a:blip r:embed="rId2"/>
          <a:stretch>
            <a:fillRect/>
          </a:stretch>
        </p:blipFill>
        <p:spPr>
          <a:xfrm>
            <a:off x="323045" y="267974"/>
            <a:ext cx="9118242" cy="6423932"/>
          </a:xfrm>
          <a:prstGeom prst="rect">
            <a:avLst/>
          </a:prstGeom>
        </p:spPr>
      </p:pic>
    </p:spTree>
    <p:extLst>
      <p:ext uri="{BB962C8B-B14F-4D97-AF65-F5344CB8AC3E}">
        <p14:creationId xmlns:p14="http://schemas.microsoft.com/office/powerpoint/2010/main" val="241215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454" y="0"/>
            <a:ext cx="2059546" cy="1325563"/>
          </a:xfrm>
        </p:spPr>
        <p:txBody>
          <a:bodyPr/>
          <a:lstStyle/>
          <a:p>
            <a:r>
              <a:rPr lang="en-US" dirty="0" smtClean="0"/>
              <a:t>Part A</a:t>
            </a:r>
            <a:endParaRPr lang="en-US" dirty="0"/>
          </a:p>
        </p:txBody>
      </p:sp>
      <p:sp>
        <p:nvSpPr>
          <p:cNvPr id="3" name="Content Placeholder 2"/>
          <p:cNvSpPr>
            <a:spLocks noGrp="1"/>
          </p:cNvSpPr>
          <p:nvPr>
            <p:ph idx="1"/>
          </p:nvPr>
        </p:nvSpPr>
        <p:spPr>
          <a:xfrm>
            <a:off x="316069" y="141668"/>
            <a:ext cx="10515600" cy="6587544"/>
          </a:xfrm>
        </p:spPr>
        <p:txBody>
          <a:bodyPr>
            <a:normAutofit/>
          </a:bodyPr>
          <a:lstStyle/>
          <a:p>
            <a:pPr marL="0" indent="0">
              <a:buNone/>
            </a:pPr>
            <a:r>
              <a:rPr lang="en-US" sz="2000" dirty="0"/>
              <a:t>Complete the  </a:t>
            </a:r>
            <a:r>
              <a:rPr lang="en-US" sz="2000" dirty="0" err="1"/>
              <a:t>SeatingChart</a:t>
            </a:r>
            <a:r>
              <a:rPr lang="en-US" sz="2000" dirty="0"/>
              <a:t> constructor below.</a:t>
            </a:r>
          </a:p>
          <a:p>
            <a:pPr marL="0" indent="0">
              <a:buNone/>
            </a:pPr>
            <a:r>
              <a:rPr lang="en-US" sz="2000" dirty="0"/>
              <a:t> </a:t>
            </a:r>
            <a:r>
              <a:rPr lang="en-US" sz="2000" dirty="0" smtClean="0"/>
              <a:t>/** </a:t>
            </a:r>
            <a:r>
              <a:rPr lang="en-US" sz="2000" dirty="0"/>
              <a:t>Creates a seating chart with the given number of rows and columns from the students in</a:t>
            </a:r>
          </a:p>
          <a:p>
            <a:pPr marL="0" indent="0">
              <a:buNone/>
            </a:pPr>
            <a:r>
              <a:rPr lang="en-US" sz="2000" dirty="0"/>
              <a:t>*	</a:t>
            </a:r>
            <a:r>
              <a:rPr lang="en-US" sz="2000" dirty="0" err="1"/>
              <a:t>studentList</a:t>
            </a:r>
            <a:r>
              <a:rPr lang="en-US" sz="2000" dirty="0"/>
              <a:t>.  Empty seats in the seating chart are represented by  null.</a:t>
            </a:r>
          </a:p>
          <a:p>
            <a:pPr marL="0" indent="0">
              <a:buNone/>
            </a:pPr>
            <a:r>
              <a:rPr lang="en-US" sz="2000" dirty="0"/>
              <a:t>*	@</a:t>
            </a:r>
            <a:r>
              <a:rPr lang="en-US" sz="2000" dirty="0" err="1"/>
              <a:t>param</a:t>
            </a:r>
            <a:r>
              <a:rPr lang="en-US" sz="2000" dirty="0"/>
              <a:t> rows the number of rows of seats in the classroom</a:t>
            </a:r>
          </a:p>
          <a:p>
            <a:pPr marL="0" indent="0">
              <a:buNone/>
            </a:pPr>
            <a:r>
              <a:rPr lang="en-US" sz="2000" dirty="0"/>
              <a:t>*	@</a:t>
            </a:r>
            <a:r>
              <a:rPr lang="en-US" sz="2000" dirty="0" err="1"/>
              <a:t>param</a:t>
            </a:r>
            <a:r>
              <a:rPr lang="en-US" sz="2000" dirty="0"/>
              <a:t> cols the number of columns of seats in the classroom</a:t>
            </a:r>
          </a:p>
          <a:p>
            <a:pPr marL="0" indent="0">
              <a:buNone/>
            </a:pPr>
            <a:r>
              <a:rPr lang="en-US" sz="2000" dirty="0"/>
              <a:t>*	</a:t>
            </a:r>
            <a:r>
              <a:rPr lang="en-US" sz="2000" b="1" dirty="0"/>
              <a:t>Precondition</a:t>
            </a:r>
            <a:r>
              <a:rPr lang="en-US" sz="2000" dirty="0"/>
              <a:t>:   rows &gt; 0; cols &gt; 0;</a:t>
            </a:r>
          </a:p>
          <a:p>
            <a:pPr marL="0" indent="0">
              <a:buNone/>
            </a:pPr>
            <a:r>
              <a:rPr lang="en-US" sz="2000" dirty="0"/>
              <a:t>*	rows * cols &gt;= </a:t>
            </a:r>
            <a:r>
              <a:rPr lang="en-US" sz="2000" dirty="0" err="1"/>
              <a:t>studentList.size</a:t>
            </a:r>
            <a:r>
              <a:rPr lang="en-US" sz="2000" dirty="0"/>
              <a:t>()</a:t>
            </a:r>
          </a:p>
          <a:p>
            <a:pPr marL="0" indent="0">
              <a:buNone/>
            </a:pPr>
            <a:r>
              <a:rPr lang="en-US" sz="2000" dirty="0"/>
              <a:t>*	</a:t>
            </a:r>
            <a:r>
              <a:rPr lang="en-US" sz="2000" b="1" dirty="0" err="1"/>
              <a:t>Postcondition</a:t>
            </a:r>
            <a:r>
              <a:rPr lang="en-US" sz="2000" dirty="0"/>
              <a:t>:</a:t>
            </a:r>
          </a:p>
          <a:p>
            <a:pPr marL="0" indent="0">
              <a:buNone/>
            </a:pPr>
            <a:r>
              <a:rPr lang="en-US" sz="2000" dirty="0"/>
              <a:t>*	- Students appear in the seating chart in the same order as they appear</a:t>
            </a:r>
          </a:p>
          <a:p>
            <a:pPr marL="0" indent="0">
              <a:buNone/>
            </a:pPr>
            <a:r>
              <a:rPr lang="en-US" sz="2000" dirty="0"/>
              <a:t>*	in  </a:t>
            </a:r>
            <a:r>
              <a:rPr lang="en-US" sz="2000" dirty="0" err="1"/>
              <a:t>studentList</a:t>
            </a:r>
            <a:r>
              <a:rPr lang="en-US" sz="2000" dirty="0"/>
              <a:t>,  starting at  seats[0][0].</a:t>
            </a:r>
          </a:p>
          <a:p>
            <a:pPr marL="0" indent="0">
              <a:buNone/>
            </a:pPr>
            <a:r>
              <a:rPr lang="en-US" sz="2000" dirty="0"/>
              <a:t>*	- seats is filled column by column from  </a:t>
            </a:r>
            <a:r>
              <a:rPr lang="en-US" sz="2000" dirty="0" err="1"/>
              <a:t>studentList</a:t>
            </a:r>
            <a:r>
              <a:rPr lang="en-US" sz="2000" dirty="0"/>
              <a:t>,  followed by any</a:t>
            </a:r>
          </a:p>
          <a:p>
            <a:pPr marL="0" indent="0">
              <a:buNone/>
            </a:pPr>
            <a:r>
              <a:rPr lang="en-US" sz="2000" dirty="0"/>
              <a:t>*	empty seats (represented by  null).</a:t>
            </a:r>
          </a:p>
          <a:p>
            <a:pPr marL="0" indent="0">
              <a:buNone/>
            </a:pPr>
            <a:r>
              <a:rPr lang="en-US" sz="2000" dirty="0"/>
              <a:t>*	- </a:t>
            </a:r>
            <a:r>
              <a:rPr lang="en-US" sz="2000" dirty="0" err="1"/>
              <a:t>studentList</a:t>
            </a:r>
            <a:r>
              <a:rPr lang="en-US" sz="2000" dirty="0"/>
              <a:t> is unchanged.</a:t>
            </a:r>
          </a:p>
          <a:p>
            <a:pPr marL="0" indent="0">
              <a:buNone/>
            </a:pPr>
            <a:r>
              <a:rPr lang="en-US" sz="2000" dirty="0"/>
              <a:t>*/</a:t>
            </a:r>
          </a:p>
          <a:p>
            <a:pPr marL="0" indent="0">
              <a:buNone/>
            </a:pPr>
            <a:r>
              <a:rPr lang="en-US" sz="2000" dirty="0"/>
              <a:t>public </a:t>
            </a:r>
            <a:r>
              <a:rPr lang="en-US" sz="2000" dirty="0" err="1"/>
              <a:t>SeatingChart</a:t>
            </a:r>
            <a:r>
              <a:rPr lang="en-US" sz="2000" dirty="0"/>
              <a:t>(List&lt;Student&gt; </a:t>
            </a:r>
            <a:r>
              <a:rPr lang="en-US" sz="2000" dirty="0" err="1"/>
              <a:t>studentList</a:t>
            </a:r>
            <a:r>
              <a:rPr lang="en-US" sz="2000" dirty="0" smtClean="0"/>
              <a:t>, </a:t>
            </a:r>
            <a:r>
              <a:rPr lang="en-US" sz="2000" dirty="0" err="1" smtClean="0"/>
              <a:t>int</a:t>
            </a:r>
            <a:r>
              <a:rPr lang="en-US" sz="2000" dirty="0" smtClean="0"/>
              <a:t> </a:t>
            </a:r>
            <a:r>
              <a:rPr lang="en-US" sz="2000" dirty="0"/>
              <a:t>rows, </a:t>
            </a:r>
            <a:r>
              <a:rPr lang="en-US" sz="2000" dirty="0" err="1"/>
              <a:t>int</a:t>
            </a:r>
            <a:r>
              <a:rPr lang="en-US" sz="2000" dirty="0"/>
              <a:t> cols)</a:t>
            </a:r>
          </a:p>
          <a:p>
            <a:pPr marL="0" indent="0">
              <a:buNone/>
            </a:pPr>
            <a:endParaRPr lang="en-US" dirty="0"/>
          </a:p>
        </p:txBody>
      </p:sp>
    </p:spTree>
    <p:extLst>
      <p:ext uri="{BB962C8B-B14F-4D97-AF65-F5344CB8AC3E}">
        <p14:creationId xmlns:p14="http://schemas.microsoft.com/office/powerpoint/2010/main" val="274245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52625" y="158749"/>
            <a:ext cx="10387569" cy="5533713"/>
          </a:xfrm>
          <a:prstGeom prst="rect">
            <a:avLst/>
          </a:prstGeom>
        </p:spPr>
      </p:pic>
      <p:sp>
        <p:nvSpPr>
          <p:cNvPr id="2" name="Title 1"/>
          <p:cNvSpPr>
            <a:spLocks noGrp="1"/>
          </p:cNvSpPr>
          <p:nvPr>
            <p:ph type="title"/>
          </p:nvPr>
        </p:nvSpPr>
        <p:spPr>
          <a:xfrm>
            <a:off x="9960342" y="2459865"/>
            <a:ext cx="2059546" cy="1325563"/>
          </a:xfrm>
        </p:spPr>
        <p:txBody>
          <a:bodyPr/>
          <a:lstStyle/>
          <a:p>
            <a:r>
              <a:rPr lang="en-US" dirty="0" smtClean="0"/>
              <a:t>Part B</a:t>
            </a:r>
            <a:endParaRPr lang="en-US" dirty="0"/>
          </a:p>
        </p:txBody>
      </p:sp>
    </p:spTree>
    <p:extLst>
      <p:ext uri="{BB962C8B-B14F-4D97-AF65-F5344CB8AC3E}">
        <p14:creationId xmlns:p14="http://schemas.microsoft.com/office/powerpoint/2010/main" val="234842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3954" y="234039"/>
            <a:ext cx="9347782" cy="6245402"/>
          </a:xfrm>
          <a:prstGeom prst="rect">
            <a:avLst/>
          </a:prstGeom>
        </p:spPr>
      </p:pic>
      <p:sp>
        <p:nvSpPr>
          <p:cNvPr id="5" name="Title 1"/>
          <p:cNvSpPr txBox="1">
            <a:spLocks/>
          </p:cNvSpPr>
          <p:nvPr/>
        </p:nvSpPr>
        <p:spPr>
          <a:xfrm>
            <a:off x="9311963" y="365124"/>
            <a:ext cx="20595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Part B</a:t>
            </a:r>
            <a:endParaRPr lang="en-US" dirty="0"/>
          </a:p>
        </p:txBody>
      </p:sp>
    </p:spTree>
    <p:extLst>
      <p:ext uri="{BB962C8B-B14F-4D97-AF65-F5344CB8AC3E}">
        <p14:creationId xmlns:p14="http://schemas.microsoft.com/office/powerpoint/2010/main" val="225239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741" y="154546"/>
            <a:ext cx="10515600" cy="6516710"/>
          </a:xfrm>
        </p:spPr>
        <p:txBody>
          <a:bodyPr>
            <a:normAutofit/>
          </a:bodyPr>
          <a:lstStyle/>
          <a:p>
            <a:pPr marL="0" indent="0">
              <a:buNone/>
            </a:pPr>
            <a:r>
              <a:rPr lang="en-US" sz="2200" dirty="0"/>
              <a:t>Complete method  </a:t>
            </a:r>
            <a:r>
              <a:rPr lang="en-US" sz="2200" dirty="0" err="1"/>
              <a:t>removeAbsentStudents</a:t>
            </a:r>
            <a:r>
              <a:rPr lang="en-US" sz="2200" dirty="0"/>
              <a:t> below.</a:t>
            </a:r>
          </a:p>
          <a:p>
            <a:pPr marL="0" indent="0">
              <a:buNone/>
            </a:pPr>
            <a:r>
              <a:rPr lang="en-US" sz="2200" dirty="0"/>
              <a:t>  </a:t>
            </a:r>
            <a:r>
              <a:rPr lang="en-US" sz="2200" dirty="0" smtClean="0"/>
              <a:t>/** </a:t>
            </a:r>
            <a:r>
              <a:rPr lang="en-US" sz="2200" dirty="0"/>
              <a:t>Removes students who have more than a given number of absences from the</a:t>
            </a:r>
          </a:p>
          <a:p>
            <a:pPr marL="0" indent="0">
              <a:buNone/>
            </a:pPr>
            <a:r>
              <a:rPr lang="en-US" sz="2200" dirty="0"/>
              <a:t>*	seating chart, replacing those entries in the seating chart with  null</a:t>
            </a:r>
          </a:p>
          <a:p>
            <a:pPr marL="0" indent="0">
              <a:buNone/>
            </a:pPr>
            <a:r>
              <a:rPr lang="en-US" sz="2200" dirty="0"/>
              <a:t>*	and returns the number of students removed.</a:t>
            </a:r>
          </a:p>
          <a:p>
            <a:pPr marL="0" indent="0">
              <a:buNone/>
            </a:pPr>
            <a:r>
              <a:rPr lang="en-US" sz="2200" dirty="0"/>
              <a:t>*	@</a:t>
            </a:r>
            <a:r>
              <a:rPr lang="en-US" sz="2200" dirty="0" err="1"/>
              <a:t>param</a:t>
            </a:r>
            <a:r>
              <a:rPr lang="en-US" sz="2200" dirty="0"/>
              <a:t> </a:t>
            </a:r>
            <a:r>
              <a:rPr lang="en-US" sz="2200" dirty="0" err="1"/>
              <a:t>allowedAbsences</a:t>
            </a:r>
            <a:r>
              <a:rPr lang="en-US" sz="2200" dirty="0"/>
              <a:t> an integer &gt;= 0</a:t>
            </a:r>
          </a:p>
          <a:p>
            <a:pPr marL="0" indent="0">
              <a:buNone/>
            </a:pPr>
            <a:r>
              <a:rPr lang="en-US" sz="2200" dirty="0"/>
              <a:t>*	@return number of students removed from  seats</a:t>
            </a:r>
          </a:p>
          <a:p>
            <a:pPr marL="0" indent="0">
              <a:buNone/>
            </a:pPr>
            <a:r>
              <a:rPr lang="en-US" sz="2200" dirty="0"/>
              <a:t>*	</a:t>
            </a:r>
            <a:r>
              <a:rPr lang="en-US" sz="2200" b="1" dirty="0" err="1"/>
              <a:t>Postcondition</a:t>
            </a:r>
            <a:r>
              <a:rPr lang="en-US" sz="2200" dirty="0"/>
              <a:t>:</a:t>
            </a:r>
          </a:p>
          <a:p>
            <a:pPr marL="0" indent="0">
              <a:buNone/>
            </a:pPr>
            <a:r>
              <a:rPr lang="en-US" sz="2200" dirty="0"/>
              <a:t>*	- All students with  </a:t>
            </a:r>
            <a:r>
              <a:rPr lang="en-US" sz="2200" dirty="0" err="1"/>
              <a:t>allowedAbsences</a:t>
            </a:r>
            <a:r>
              <a:rPr lang="en-US" sz="2200" dirty="0"/>
              <a:t> or fewer are in their original positions in  seats.</a:t>
            </a:r>
          </a:p>
          <a:p>
            <a:pPr marL="0" indent="0">
              <a:buNone/>
            </a:pPr>
            <a:r>
              <a:rPr lang="en-US" sz="2200" dirty="0"/>
              <a:t>*	- No student in  seats has more than  </a:t>
            </a:r>
            <a:r>
              <a:rPr lang="en-US" sz="2200" dirty="0" err="1"/>
              <a:t>allowedAbsences</a:t>
            </a:r>
            <a:r>
              <a:rPr lang="en-US" sz="2200" dirty="0"/>
              <a:t> absences.</a:t>
            </a:r>
          </a:p>
          <a:p>
            <a:pPr marL="0" indent="0">
              <a:buNone/>
            </a:pPr>
            <a:r>
              <a:rPr lang="en-US" sz="2200" dirty="0"/>
              <a:t>*	- Entries without students contain  null.</a:t>
            </a:r>
          </a:p>
          <a:p>
            <a:pPr marL="0" indent="0">
              <a:buNone/>
            </a:pPr>
            <a:r>
              <a:rPr lang="en-US" sz="2200" dirty="0"/>
              <a:t>*/</a:t>
            </a:r>
          </a:p>
          <a:p>
            <a:pPr marL="0" indent="0">
              <a:buNone/>
            </a:pPr>
            <a:r>
              <a:rPr lang="en-US" sz="2200" dirty="0"/>
              <a:t>public </a:t>
            </a:r>
            <a:r>
              <a:rPr lang="en-US" sz="2200" dirty="0" err="1"/>
              <a:t>int</a:t>
            </a:r>
            <a:r>
              <a:rPr lang="en-US" sz="2200" dirty="0"/>
              <a:t> </a:t>
            </a:r>
            <a:r>
              <a:rPr lang="en-US" sz="2200" dirty="0" err="1"/>
              <a:t>removeAbsentStudents</a:t>
            </a:r>
            <a:r>
              <a:rPr lang="en-US" sz="2200" dirty="0"/>
              <a:t>(</a:t>
            </a:r>
            <a:r>
              <a:rPr lang="en-US" sz="2200" dirty="0" err="1"/>
              <a:t>int</a:t>
            </a:r>
            <a:r>
              <a:rPr lang="en-US" sz="2200" dirty="0"/>
              <a:t> </a:t>
            </a:r>
            <a:r>
              <a:rPr lang="en-US" sz="2200" dirty="0" err="1"/>
              <a:t>allowedAbsences</a:t>
            </a:r>
            <a:r>
              <a:rPr lang="en-US" sz="2200" dirty="0"/>
              <a:t>)</a:t>
            </a:r>
          </a:p>
          <a:p>
            <a:pPr marL="0" indent="0">
              <a:buNone/>
            </a:pPr>
            <a:endParaRPr lang="en-US" dirty="0"/>
          </a:p>
        </p:txBody>
      </p:sp>
      <p:sp>
        <p:nvSpPr>
          <p:cNvPr id="4" name="Title 1"/>
          <p:cNvSpPr txBox="1">
            <a:spLocks/>
          </p:cNvSpPr>
          <p:nvPr/>
        </p:nvSpPr>
        <p:spPr>
          <a:xfrm>
            <a:off x="9934584" y="542064"/>
            <a:ext cx="20595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Part B</a:t>
            </a:r>
            <a:endParaRPr lang="en-US" dirty="0"/>
          </a:p>
        </p:txBody>
      </p:sp>
    </p:spTree>
    <p:extLst>
      <p:ext uri="{BB962C8B-B14F-4D97-AF65-F5344CB8AC3E}">
        <p14:creationId xmlns:p14="http://schemas.microsoft.com/office/powerpoint/2010/main" val="98932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9" y="154547"/>
            <a:ext cx="10515600" cy="892198"/>
          </a:xfrm>
        </p:spPr>
        <p:txBody>
          <a:bodyPr/>
          <a:lstStyle/>
          <a:p>
            <a:r>
              <a:rPr lang="en-US" dirty="0" err="1" smtClean="0"/>
              <a:t>SeatingChart</a:t>
            </a:r>
            <a:r>
              <a:rPr lang="en-US" dirty="0" smtClean="0"/>
              <a:t> </a:t>
            </a:r>
            <a:r>
              <a:rPr lang="en-US" dirty="0" smtClean="0"/>
              <a:t>AP Points </a:t>
            </a:r>
            <a:endParaRPr lang="en-US" dirty="0"/>
          </a:p>
        </p:txBody>
      </p:sp>
      <p:sp>
        <p:nvSpPr>
          <p:cNvPr id="3" name="Content Placeholder 2"/>
          <p:cNvSpPr>
            <a:spLocks noGrp="1"/>
          </p:cNvSpPr>
          <p:nvPr>
            <p:ph idx="1"/>
          </p:nvPr>
        </p:nvSpPr>
        <p:spPr>
          <a:xfrm>
            <a:off x="168499" y="901520"/>
            <a:ext cx="11834611" cy="5795493"/>
          </a:xfrm>
        </p:spPr>
        <p:txBody>
          <a:bodyPr/>
          <a:lstStyle/>
          <a:p>
            <a:pPr marL="0" indent="0">
              <a:buNone/>
            </a:pPr>
            <a:r>
              <a:rPr lang="en-US" b="1" dirty="0" smtClean="0"/>
              <a:t>Part A: </a:t>
            </a:r>
            <a:r>
              <a:rPr lang="en-US" b="1" dirty="0" err="1" smtClean="0"/>
              <a:t>SeatingChart</a:t>
            </a:r>
            <a:r>
              <a:rPr lang="en-US" b="1" dirty="0" smtClean="0"/>
              <a:t> </a:t>
            </a:r>
            <a:r>
              <a:rPr lang="en-US" b="1" dirty="0" smtClean="0"/>
              <a:t>constructor			5pts</a:t>
            </a:r>
          </a:p>
          <a:p>
            <a:pPr marL="0" indent="0">
              <a:buNone/>
            </a:pPr>
            <a:endParaRPr lang="en-US" b="1" dirty="0"/>
          </a:p>
          <a:p>
            <a:pPr marL="0" indent="0">
              <a:buNone/>
            </a:pPr>
            <a:r>
              <a:rPr lang="en-US" dirty="0"/>
              <a:t>	</a:t>
            </a:r>
            <a:r>
              <a:rPr lang="en-US" b="1" dirty="0" smtClean="0"/>
              <a:t>+1 </a:t>
            </a:r>
            <a:r>
              <a:rPr lang="en-US" dirty="0" smtClean="0">
                <a:latin typeface="Courier New" panose="02070309020205020404" pitchFamily="49" charset="0"/>
                <a:cs typeface="Courier New" panose="02070309020205020404" pitchFamily="49" charset="0"/>
              </a:rPr>
              <a:t>seats = new Student[rows][cols];</a:t>
            </a:r>
            <a:r>
              <a:rPr lang="en-US" dirty="0" smtClean="0"/>
              <a:t> (or equivalent code)</a:t>
            </a:r>
            <a:endParaRPr lang="en-US" dirty="0" smtClean="0">
              <a:latin typeface="Courier New" panose="02070309020205020404" pitchFamily="49" charset="0"/>
              <a:cs typeface="Courier New" panose="02070309020205020404" pitchFamily="49" charset="0"/>
            </a:endParaRPr>
          </a:p>
          <a:p>
            <a:pPr marL="0" indent="0">
              <a:buNone/>
            </a:pPr>
            <a:r>
              <a:rPr lang="en-US" dirty="0"/>
              <a:t>	</a:t>
            </a:r>
            <a:r>
              <a:rPr lang="en-US" b="1" dirty="0" smtClean="0"/>
              <a:t>+1 </a:t>
            </a:r>
            <a:r>
              <a:rPr lang="en-US" dirty="0" smtClean="0"/>
              <a:t>Accesses all elements of </a:t>
            </a:r>
            <a:r>
              <a:rPr lang="en-US" dirty="0" err="1" smtClean="0">
                <a:latin typeface="Courier New" panose="02070309020205020404" pitchFamily="49" charset="0"/>
                <a:cs typeface="Courier New" panose="02070309020205020404" pitchFamily="49" charset="0"/>
              </a:rPr>
              <a:t>sudentList</a:t>
            </a:r>
            <a:r>
              <a:rPr lang="en-US" dirty="0" smtClean="0">
                <a:latin typeface="Courier New" panose="02070309020205020404" pitchFamily="49" charset="0"/>
                <a:cs typeface="Courier New" panose="02070309020205020404" pitchFamily="49" charset="0"/>
              </a:rPr>
              <a:t> </a:t>
            </a:r>
            <a:r>
              <a:rPr lang="en-US" i="1" dirty="0" smtClean="0">
                <a:cs typeface="Courier New" panose="02070309020205020404" pitchFamily="49" charset="0"/>
              </a:rPr>
              <a:t>(No bounds errors on                        	</a:t>
            </a:r>
            <a:r>
              <a:rPr lang="en-US" i="1" dirty="0" err="1" smtClean="0">
                <a:latin typeface="Courier New" panose="02070309020205020404" pitchFamily="49" charset="0"/>
                <a:cs typeface="Courier New" panose="02070309020205020404" pitchFamily="49" charset="0"/>
              </a:rPr>
              <a:t>studetnList</a:t>
            </a:r>
            <a:r>
              <a:rPr lang="en-US" i="1" dirty="0" smtClean="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t>	</a:t>
            </a:r>
            <a:r>
              <a:rPr lang="en-US" b="1" dirty="0" smtClean="0"/>
              <a:t>+1 </a:t>
            </a:r>
            <a:r>
              <a:rPr lang="en-US" dirty="0" smtClean="0"/>
              <a:t>Accesses all necessary elements of seats array </a:t>
            </a:r>
            <a:r>
              <a:rPr lang="en-US" i="1" dirty="0" smtClean="0">
                <a:cs typeface="Courier New" panose="02070309020205020404" pitchFamily="49" charset="0"/>
              </a:rPr>
              <a:t>(No bounds errors on                    	seats array, point lost if access not column-major order)</a:t>
            </a:r>
            <a:endParaRPr lang="en-US" dirty="0" smtClean="0"/>
          </a:p>
          <a:p>
            <a:pPr marL="0" indent="0">
              <a:buNone/>
            </a:pPr>
            <a:r>
              <a:rPr lang="en-US" dirty="0"/>
              <a:t>	</a:t>
            </a:r>
            <a:r>
              <a:rPr lang="en-US" b="1" dirty="0" smtClean="0"/>
              <a:t>+1 </a:t>
            </a:r>
            <a:r>
              <a:rPr lang="en-US" dirty="0" smtClean="0"/>
              <a:t>Assigns value from </a:t>
            </a:r>
            <a:r>
              <a:rPr lang="en-US" dirty="0" err="1" smtClean="0">
                <a:latin typeface="Courier New" panose="02070309020205020404" pitchFamily="49" charset="0"/>
                <a:cs typeface="Courier New" panose="02070309020205020404" pitchFamily="49" charset="0"/>
              </a:rPr>
              <a:t>studentList</a:t>
            </a:r>
            <a:r>
              <a:rPr lang="en-US" dirty="0" smtClean="0">
                <a:cs typeface="Courier New" panose="02070309020205020404" pitchFamily="49" charset="0"/>
              </a:rPr>
              <a:t> to at least one element in seats 	array</a:t>
            </a:r>
            <a:endParaRPr lang="en-US" dirty="0" smtClean="0"/>
          </a:p>
          <a:p>
            <a:pPr marL="0" indent="0">
              <a:buNone/>
            </a:pPr>
            <a:r>
              <a:rPr lang="en-US" dirty="0"/>
              <a:t>	</a:t>
            </a:r>
            <a:r>
              <a:rPr lang="en-US" b="1" dirty="0" smtClean="0"/>
              <a:t>+1 </a:t>
            </a:r>
            <a:r>
              <a:rPr lang="en-US" dirty="0"/>
              <a:t>O</a:t>
            </a:r>
            <a:r>
              <a:rPr lang="en-US" dirty="0" smtClean="0"/>
              <a:t>n </a:t>
            </a:r>
            <a:r>
              <a:rPr lang="en-US" dirty="0" smtClean="0"/>
              <a:t>exit: </a:t>
            </a:r>
            <a:r>
              <a:rPr lang="en-US" dirty="0" smtClean="0"/>
              <a:t>All </a:t>
            </a:r>
            <a:r>
              <a:rPr lang="en-US" dirty="0" smtClean="0"/>
              <a:t>elements of </a:t>
            </a:r>
            <a:r>
              <a:rPr lang="en-US" dirty="0" smtClean="0">
                <a:latin typeface="Courier New" panose="02070309020205020404" pitchFamily="49" charset="0"/>
                <a:cs typeface="Courier New" panose="02070309020205020404" pitchFamily="49" charset="0"/>
              </a:rPr>
              <a:t>seats</a:t>
            </a:r>
            <a:r>
              <a:rPr lang="en-US" dirty="0" smtClean="0"/>
              <a:t> </a:t>
            </a:r>
            <a:r>
              <a:rPr lang="en-US" dirty="0" smtClean="0"/>
              <a:t>have correct values </a:t>
            </a:r>
            <a:r>
              <a:rPr lang="en-US" dirty="0" smtClean="0"/>
              <a:t>(</a:t>
            </a:r>
            <a:r>
              <a:rPr lang="en-US" i="1" dirty="0" smtClean="0"/>
              <a:t>Minor loop bounds 	errors ok</a:t>
            </a:r>
            <a:r>
              <a:rPr lang="en-US" dirty="0" smtClean="0"/>
              <a:t>)</a:t>
            </a:r>
            <a:endParaRPr lang="en-US" dirty="0"/>
          </a:p>
        </p:txBody>
      </p:sp>
    </p:spTree>
    <p:extLst>
      <p:ext uri="{BB962C8B-B14F-4D97-AF65-F5344CB8AC3E}">
        <p14:creationId xmlns:p14="http://schemas.microsoft.com/office/powerpoint/2010/main" val="4004358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238</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Advanced Matrix Quiz Review</vt:lpstr>
      <vt:lpstr>PowerPoint Presentation</vt:lpstr>
      <vt:lpstr>PowerPoint Presentation</vt:lpstr>
      <vt:lpstr>Part A</vt:lpstr>
      <vt:lpstr>Part A</vt:lpstr>
      <vt:lpstr>Part B</vt:lpstr>
      <vt:lpstr>PowerPoint Presentation</vt:lpstr>
      <vt:lpstr>PowerPoint Presentation</vt:lpstr>
      <vt:lpstr>SeatingChart AP Points </vt:lpstr>
      <vt:lpstr>SeatingChart AP Points </vt:lpstr>
      <vt:lpstr>Quiz Corrections</vt:lpstr>
    </vt:vector>
  </TitlesOfParts>
  <Company>HISD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Matrix Quiz Review</dc:title>
  <dc:creator>Rendon, Isiana</dc:creator>
  <cp:lastModifiedBy>Rendon, Isiana</cp:lastModifiedBy>
  <cp:revision>8</cp:revision>
  <dcterms:created xsi:type="dcterms:W3CDTF">2015-11-17T17:20:41Z</dcterms:created>
  <dcterms:modified xsi:type="dcterms:W3CDTF">2015-11-17T18:43:31Z</dcterms:modified>
</cp:coreProperties>
</file>