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0"/>
  </p:notesMasterIdLst>
  <p:sldIdLst>
    <p:sldId id="256" r:id="rId2"/>
    <p:sldId id="268" r:id="rId3"/>
    <p:sldId id="257" r:id="rId4"/>
    <p:sldId id="259" r:id="rId5"/>
    <p:sldId id="263" r:id="rId6"/>
    <p:sldId id="265" r:id="rId7"/>
    <p:sldId id="295" r:id="rId8"/>
    <p:sldId id="262" r:id="rId9"/>
    <p:sldId id="266" r:id="rId10"/>
    <p:sldId id="267" r:id="rId11"/>
    <p:sldId id="280" r:id="rId12"/>
    <p:sldId id="272" r:id="rId13"/>
    <p:sldId id="269" r:id="rId14"/>
    <p:sldId id="298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6" r:id="rId38"/>
    <p:sldId id="297" r:id="rId39"/>
    <p:sldId id="312" r:id="rId40"/>
    <p:sldId id="313" r:id="rId41"/>
    <p:sldId id="314" r:id="rId42"/>
    <p:sldId id="315" r:id="rId43"/>
    <p:sldId id="316" r:id="rId44"/>
    <p:sldId id="317" r:id="rId45"/>
    <p:sldId id="319" r:id="rId46"/>
    <p:sldId id="31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0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REST" id="{AE90F4E4-3774-4EC4-9C5E-938A268FA5CD}">
          <p14:sldIdLst>
            <p14:sldId id="256"/>
            <p14:sldId id="268"/>
            <p14:sldId id="257"/>
            <p14:sldId id="259"/>
            <p14:sldId id="263"/>
            <p14:sldId id="265"/>
            <p14:sldId id="295"/>
            <p14:sldId id="262"/>
          </p14:sldIdLst>
        </p14:section>
        <p14:section name="2. GraphQL" id="{AF83B912-8C1D-411E-ADD5-1AE305EF2789}">
          <p14:sldIdLst>
            <p14:sldId id="266"/>
            <p14:sldId id="267"/>
            <p14:sldId id="280"/>
            <p14:sldId id="272"/>
            <p14:sldId id="269"/>
            <p14:sldId id="298"/>
            <p14:sldId id="270"/>
          </p14:sldIdLst>
        </p14:section>
        <p14:section name="3. RabbitMQ" id="{10286B58-1FD0-49BA-8070-C7499B1A42F6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4. Resilience &amp; Concurrency" id="{DA6E376C-76BF-4AA8-B0EE-76399424FCD0}">
          <p14:sldIdLst>
            <p14:sldId id="281"/>
            <p14:sldId id="282"/>
            <p14:sldId id="283"/>
            <p14:sldId id="285"/>
            <p14:sldId id="284"/>
            <p14:sldId id="286"/>
            <p14:sldId id="287"/>
            <p14:sldId id="288"/>
          </p14:sldIdLst>
        </p14:section>
        <p14:section name="5. Performance Tuning" id="{0B6BA4C2-9351-4B9A-9103-E17798C0A5F1}">
          <p14:sldIdLst>
            <p14:sldId id="289"/>
            <p14:sldId id="290"/>
            <p14:sldId id="292"/>
            <p14:sldId id="291"/>
            <p14:sldId id="293"/>
            <p14:sldId id="294"/>
            <p14:sldId id="296"/>
          </p14:sldIdLst>
        </p14:section>
        <p14:section name="6. Oauth, OpenID &amp; IdentityServer4" id="{21F4128F-513A-4728-96C7-BE0DA1CF7A54}">
          <p14:sldIdLst>
            <p14:sldId id="297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</p14:sldIdLst>
        </p14:section>
        <p14:section name="7. Serverless" id="{9E0B33BF-A0D5-4AA3-A3F3-C1AB06838D48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2"/>
    <a:srgbClr val="C7D4ED"/>
    <a:srgbClr val="CCC299"/>
    <a:srgbClr val="FBE5D6"/>
    <a:srgbClr val="EED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71312" autoAdjust="0"/>
  </p:normalViewPr>
  <p:slideViewPr>
    <p:cSldViewPr snapToGrid="0">
      <p:cViewPr varScale="1">
        <p:scale>
          <a:sx n="82" d="100"/>
          <a:sy n="82" d="100"/>
        </p:scale>
        <p:origin x="1788" y="90"/>
      </p:cViewPr>
      <p:guideLst/>
    </p:cSldViewPr>
  </p:slideViewPr>
  <p:outlineViewPr>
    <p:cViewPr>
      <p:scale>
        <a:sx n="33" d="100"/>
        <a:sy n="33" d="100"/>
      </p:scale>
      <p:origin x="0" y="-132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785D2-709E-42D7-A961-1921D3B6F1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875036-47D2-4E60-A6FB-4F9D22DD1A7D}">
      <dgm:prSet/>
      <dgm:spPr/>
      <dgm:t>
        <a:bodyPr/>
        <a:lstStyle/>
        <a:p>
          <a:r>
            <a:rPr lang="da-DK" dirty="0"/>
            <a:t>The Third-Party Application: "Client”</a:t>
          </a:r>
          <a:endParaRPr lang="en-US" dirty="0"/>
        </a:p>
      </dgm:t>
    </dgm:pt>
    <dgm:pt modelId="{81B3B51D-F477-46A0-B3BA-04098F00B4EA}" type="parTrans" cxnId="{D6D7259C-A754-4EC8-9868-4871BB6F7C80}">
      <dgm:prSet/>
      <dgm:spPr/>
      <dgm:t>
        <a:bodyPr/>
        <a:lstStyle/>
        <a:p>
          <a:endParaRPr lang="en-US"/>
        </a:p>
      </dgm:t>
    </dgm:pt>
    <dgm:pt modelId="{C3C060A7-6178-40A5-B895-D37F7AC7ADBF}" type="sibTrans" cxnId="{D6D7259C-A754-4EC8-9868-4871BB6F7C80}">
      <dgm:prSet/>
      <dgm:spPr/>
      <dgm:t>
        <a:bodyPr/>
        <a:lstStyle/>
        <a:p>
          <a:endParaRPr lang="en-US"/>
        </a:p>
      </dgm:t>
    </dgm:pt>
    <dgm:pt modelId="{225745BC-D12A-4C9F-BD66-75B6DD6850F6}">
      <dgm:prSet/>
      <dgm:spPr/>
      <dgm:t>
        <a:bodyPr/>
        <a:lstStyle/>
        <a:p>
          <a:r>
            <a:rPr lang="da-DK"/>
            <a:t>The API: "Resource Server”</a:t>
          </a:r>
          <a:endParaRPr lang="en-US"/>
        </a:p>
      </dgm:t>
    </dgm:pt>
    <dgm:pt modelId="{4AF67224-F5EE-4DC0-8207-D2A26DDD9F04}" type="parTrans" cxnId="{D4DF8620-7056-45FE-8424-49DE961E356F}">
      <dgm:prSet/>
      <dgm:spPr/>
      <dgm:t>
        <a:bodyPr/>
        <a:lstStyle/>
        <a:p>
          <a:endParaRPr lang="en-US"/>
        </a:p>
      </dgm:t>
    </dgm:pt>
    <dgm:pt modelId="{CC40BB9F-60F2-4E48-BBF0-85C1D39CCF4A}" type="sibTrans" cxnId="{D4DF8620-7056-45FE-8424-49DE961E356F}">
      <dgm:prSet/>
      <dgm:spPr/>
      <dgm:t>
        <a:bodyPr/>
        <a:lstStyle/>
        <a:p>
          <a:endParaRPr lang="en-US"/>
        </a:p>
      </dgm:t>
    </dgm:pt>
    <dgm:pt modelId="{F02121DF-10DE-4463-9F50-53C96FD33F7D}">
      <dgm:prSet/>
      <dgm:spPr/>
      <dgm:t>
        <a:bodyPr/>
        <a:lstStyle/>
        <a:p>
          <a:r>
            <a:rPr lang="da-DK"/>
            <a:t>The Authorization Server</a:t>
          </a:r>
          <a:endParaRPr lang="en-US"/>
        </a:p>
      </dgm:t>
    </dgm:pt>
    <dgm:pt modelId="{159081DD-E910-4124-A9D3-327866D3F515}" type="parTrans" cxnId="{45538949-9767-4A2A-A500-995755FC79FA}">
      <dgm:prSet/>
      <dgm:spPr/>
      <dgm:t>
        <a:bodyPr/>
        <a:lstStyle/>
        <a:p>
          <a:endParaRPr lang="en-US"/>
        </a:p>
      </dgm:t>
    </dgm:pt>
    <dgm:pt modelId="{30C16E96-7704-4AC4-9449-C7FEDE2B6CE3}" type="sibTrans" cxnId="{45538949-9767-4A2A-A500-995755FC79FA}">
      <dgm:prSet/>
      <dgm:spPr/>
      <dgm:t>
        <a:bodyPr/>
        <a:lstStyle/>
        <a:p>
          <a:endParaRPr lang="en-US"/>
        </a:p>
      </dgm:t>
    </dgm:pt>
    <dgm:pt modelId="{A81277B2-3A6B-4C36-8736-F6D8E0A0D67D}">
      <dgm:prSet/>
      <dgm:spPr/>
      <dgm:t>
        <a:bodyPr/>
        <a:lstStyle/>
        <a:p>
          <a:r>
            <a:rPr lang="da-DK"/>
            <a:t>The User: "Resource Owner"</a:t>
          </a:r>
          <a:endParaRPr lang="en-US"/>
        </a:p>
      </dgm:t>
    </dgm:pt>
    <dgm:pt modelId="{E94206A6-9233-4C0A-B312-41F413F0733C}" type="parTrans" cxnId="{904E100F-B223-4D1F-B03D-050463D648FE}">
      <dgm:prSet/>
      <dgm:spPr/>
      <dgm:t>
        <a:bodyPr/>
        <a:lstStyle/>
        <a:p>
          <a:endParaRPr lang="en-US"/>
        </a:p>
      </dgm:t>
    </dgm:pt>
    <dgm:pt modelId="{90FC24B9-51B7-4CC7-87F9-B7A99E3BAFBE}" type="sibTrans" cxnId="{904E100F-B223-4D1F-B03D-050463D648FE}">
      <dgm:prSet/>
      <dgm:spPr/>
      <dgm:t>
        <a:bodyPr/>
        <a:lstStyle/>
        <a:p>
          <a:endParaRPr lang="en-US"/>
        </a:p>
      </dgm:t>
    </dgm:pt>
    <dgm:pt modelId="{C3F63C6A-07A8-433E-B147-D903BAB86C0A}" type="pres">
      <dgm:prSet presAssocID="{04F785D2-709E-42D7-A961-1921D3B6F1D7}" presName="linear" presStyleCnt="0">
        <dgm:presLayoutVars>
          <dgm:animLvl val="lvl"/>
          <dgm:resizeHandles val="exact"/>
        </dgm:presLayoutVars>
      </dgm:prSet>
      <dgm:spPr/>
    </dgm:pt>
    <dgm:pt modelId="{BBF93DA7-FAD8-4E8E-86ED-32EBAC6C9122}" type="pres">
      <dgm:prSet presAssocID="{A5875036-47D2-4E60-A6FB-4F9D22DD1A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ECA06E-1110-49B9-8DBA-C3F8BCF52798}" type="pres">
      <dgm:prSet presAssocID="{C3C060A7-6178-40A5-B895-D37F7AC7ADBF}" presName="spacer" presStyleCnt="0"/>
      <dgm:spPr/>
    </dgm:pt>
    <dgm:pt modelId="{1BFC6F74-BF35-42B9-88C4-B7D0759CC7C4}" type="pres">
      <dgm:prSet presAssocID="{225745BC-D12A-4C9F-BD66-75B6DD6850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4A0AE7-A731-4AE8-9596-BC70C554A374}" type="pres">
      <dgm:prSet presAssocID="{CC40BB9F-60F2-4E48-BBF0-85C1D39CCF4A}" presName="spacer" presStyleCnt="0"/>
      <dgm:spPr/>
    </dgm:pt>
    <dgm:pt modelId="{2FD28C6E-3BF1-4878-8505-4FA5C6231A46}" type="pres">
      <dgm:prSet presAssocID="{F02121DF-10DE-4463-9F50-53C96FD33F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B98B7E-30F2-4292-A1F1-2B29E10FCC66}" type="pres">
      <dgm:prSet presAssocID="{30C16E96-7704-4AC4-9449-C7FEDE2B6CE3}" presName="spacer" presStyleCnt="0"/>
      <dgm:spPr/>
    </dgm:pt>
    <dgm:pt modelId="{2F6626DD-02C0-49E5-AD53-853C59E25549}" type="pres">
      <dgm:prSet presAssocID="{A81277B2-3A6B-4C36-8736-F6D8E0A0D67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4E100F-B223-4D1F-B03D-050463D648FE}" srcId="{04F785D2-709E-42D7-A961-1921D3B6F1D7}" destId="{A81277B2-3A6B-4C36-8736-F6D8E0A0D67D}" srcOrd="3" destOrd="0" parTransId="{E94206A6-9233-4C0A-B312-41F413F0733C}" sibTransId="{90FC24B9-51B7-4CC7-87F9-B7A99E3BAFBE}"/>
    <dgm:cxn modelId="{D4DF8620-7056-45FE-8424-49DE961E356F}" srcId="{04F785D2-709E-42D7-A961-1921D3B6F1D7}" destId="{225745BC-D12A-4C9F-BD66-75B6DD6850F6}" srcOrd="1" destOrd="0" parTransId="{4AF67224-F5EE-4DC0-8207-D2A26DDD9F04}" sibTransId="{CC40BB9F-60F2-4E48-BBF0-85C1D39CCF4A}"/>
    <dgm:cxn modelId="{45538949-9767-4A2A-A500-995755FC79FA}" srcId="{04F785D2-709E-42D7-A961-1921D3B6F1D7}" destId="{F02121DF-10DE-4463-9F50-53C96FD33F7D}" srcOrd="2" destOrd="0" parTransId="{159081DD-E910-4124-A9D3-327866D3F515}" sibTransId="{30C16E96-7704-4AC4-9449-C7FEDE2B6CE3}"/>
    <dgm:cxn modelId="{55A27A6F-4B8B-4663-8CB1-F204F31018F0}" type="presOf" srcId="{04F785D2-709E-42D7-A961-1921D3B6F1D7}" destId="{C3F63C6A-07A8-433E-B147-D903BAB86C0A}" srcOrd="0" destOrd="0" presId="urn:microsoft.com/office/officeart/2005/8/layout/vList2"/>
    <dgm:cxn modelId="{AFDF2755-C103-4985-A24B-0961BDEE821E}" type="presOf" srcId="{A5875036-47D2-4E60-A6FB-4F9D22DD1A7D}" destId="{BBF93DA7-FAD8-4E8E-86ED-32EBAC6C9122}" srcOrd="0" destOrd="0" presId="urn:microsoft.com/office/officeart/2005/8/layout/vList2"/>
    <dgm:cxn modelId="{6B76A959-68E2-4CDE-83F0-55E68D168CCC}" type="presOf" srcId="{F02121DF-10DE-4463-9F50-53C96FD33F7D}" destId="{2FD28C6E-3BF1-4878-8505-4FA5C6231A46}" srcOrd="0" destOrd="0" presId="urn:microsoft.com/office/officeart/2005/8/layout/vList2"/>
    <dgm:cxn modelId="{DF606F8C-9DD8-45CC-B989-D927E30BB2CB}" type="presOf" srcId="{A81277B2-3A6B-4C36-8736-F6D8E0A0D67D}" destId="{2F6626DD-02C0-49E5-AD53-853C59E25549}" srcOrd="0" destOrd="0" presId="urn:microsoft.com/office/officeart/2005/8/layout/vList2"/>
    <dgm:cxn modelId="{E946D094-47C5-44B5-B642-82C2D4731EB7}" type="presOf" srcId="{225745BC-D12A-4C9F-BD66-75B6DD6850F6}" destId="{1BFC6F74-BF35-42B9-88C4-B7D0759CC7C4}" srcOrd="0" destOrd="0" presId="urn:microsoft.com/office/officeart/2005/8/layout/vList2"/>
    <dgm:cxn modelId="{D6D7259C-A754-4EC8-9868-4871BB6F7C80}" srcId="{04F785D2-709E-42D7-A961-1921D3B6F1D7}" destId="{A5875036-47D2-4E60-A6FB-4F9D22DD1A7D}" srcOrd="0" destOrd="0" parTransId="{81B3B51D-F477-46A0-B3BA-04098F00B4EA}" sibTransId="{C3C060A7-6178-40A5-B895-D37F7AC7ADBF}"/>
    <dgm:cxn modelId="{DDEF533E-C390-4AF0-9380-B43EF178DB4B}" type="presParOf" srcId="{C3F63C6A-07A8-433E-B147-D903BAB86C0A}" destId="{BBF93DA7-FAD8-4E8E-86ED-32EBAC6C9122}" srcOrd="0" destOrd="0" presId="urn:microsoft.com/office/officeart/2005/8/layout/vList2"/>
    <dgm:cxn modelId="{1D01716F-17F8-4FCE-8914-D81BB275EC02}" type="presParOf" srcId="{C3F63C6A-07A8-433E-B147-D903BAB86C0A}" destId="{65ECA06E-1110-49B9-8DBA-C3F8BCF52798}" srcOrd="1" destOrd="0" presId="urn:microsoft.com/office/officeart/2005/8/layout/vList2"/>
    <dgm:cxn modelId="{D7999FD8-6241-4B4C-A1BE-47B85A039EB9}" type="presParOf" srcId="{C3F63C6A-07A8-433E-B147-D903BAB86C0A}" destId="{1BFC6F74-BF35-42B9-88C4-B7D0759CC7C4}" srcOrd="2" destOrd="0" presId="urn:microsoft.com/office/officeart/2005/8/layout/vList2"/>
    <dgm:cxn modelId="{788FEE08-4903-4DD1-A3CA-D5F61B192208}" type="presParOf" srcId="{C3F63C6A-07A8-433E-B147-D903BAB86C0A}" destId="{744A0AE7-A731-4AE8-9596-BC70C554A374}" srcOrd="3" destOrd="0" presId="urn:microsoft.com/office/officeart/2005/8/layout/vList2"/>
    <dgm:cxn modelId="{F7B0D1D0-0DBF-47C2-AD2B-0DAC1811C953}" type="presParOf" srcId="{C3F63C6A-07A8-433E-B147-D903BAB86C0A}" destId="{2FD28C6E-3BF1-4878-8505-4FA5C6231A46}" srcOrd="4" destOrd="0" presId="urn:microsoft.com/office/officeart/2005/8/layout/vList2"/>
    <dgm:cxn modelId="{3B3B5DBC-0C5F-4136-B451-0CB455074EBD}" type="presParOf" srcId="{C3F63C6A-07A8-433E-B147-D903BAB86C0A}" destId="{BDB98B7E-30F2-4292-A1F1-2B29E10FCC66}" srcOrd="5" destOrd="0" presId="urn:microsoft.com/office/officeart/2005/8/layout/vList2"/>
    <dgm:cxn modelId="{75C6AF64-396B-4F79-9C51-0FFAEA979D36}" type="presParOf" srcId="{C3F63C6A-07A8-433E-B147-D903BAB86C0A}" destId="{2F6626DD-02C0-49E5-AD53-853C59E255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B8B16-E82A-4793-ADD7-D7A84AB9EB6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3BA5596-296F-4CC7-9BE4-31963CF7F88A}">
      <dgm:prSet/>
      <dgm:spPr/>
      <dgm:t>
        <a:bodyPr/>
        <a:lstStyle/>
        <a:p>
          <a:r>
            <a:rPr lang="da-DK" b="1"/>
            <a:t>Redirect URIs</a:t>
          </a:r>
          <a:endParaRPr lang="en-US"/>
        </a:p>
      </dgm:t>
    </dgm:pt>
    <dgm:pt modelId="{4B7E308C-E1E4-4F7D-8DA4-E196456A1431}" type="parTrans" cxnId="{0E292910-CBB8-4AC2-90BD-E3E5704CB261}">
      <dgm:prSet/>
      <dgm:spPr/>
      <dgm:t>
        <a:bodyPr/>
        <a:lstStyle/>
        <a:p>
          <a:endParaRPr lang="en-US"/>
        </a:p>
      </dgm:t>
    </dgm:pt>
    <dgm:pt modelId="{1C0A0C01-889E-43FC-BA6C-8E554B58B0A4}" type="sibTrans" cxnId="{0E292910-CBB8-4AC2-90BD-E3E5704CB261}">
      <dgm:prSet/>
      <dgm:spPr/>
      <dgm:t>
        <a:bodyPr/>
        <a:lstStyle/>
        <a:p>
          <a:endParaRPr lang="en-US"/>
        </a:p>
      </dgm:t>
    </dgm:pt>
    <dgm:pt modelId="{372469A6-9EEE-4980-A85D-4AD24947579B}">
      <dgm:prSet/>
      <dgm:spPr/>
      <dgm:t>
        <a:bodyPr/>
        <a:lstStyle/>
        <a:p>
          <a:r>
            <a:rPr lang="da-DK" b="1"/>
            <a:t>Client ID and Secret</a:t>
          </a:r>
          <a:endParaRPr lang="en-US"/>
        </a:p>
      </dgm:t>
    </dgm:pt>
    <dgm:pt modelId="{C0640D62-37B4-4217-9446-B17FD205D0D7}" type="parTrans" cxnId="{69B620B8-A638-4E77-8F57-D3CE88DDF945}">
      <dgm:prSet/>
      <dgm:spPr/>
      <dgm:t>
        <a:bodyPr/>
        <a:lstStyle/>
        <a:p>
          <a:endParaRPr lang="en-US"/>
        </a:p>
      </dgm:t>
    </dgm:pt>
    <dgm:pt modelId="{2B790326-E43B-45AA-8AD7-875A5E4BF3AA}" type="sibTrans" cxnId="{69B620B8-A638-4E77-8F57-D3CE88DDF945}">
      <dgm:prSet/>
      <dgm:spPr/>
      <dgm:t>
        <a:bodyPr/>
        <a:lstStyle/>
        <a:p>
          <a:endParaRPr lang="en-US"/>
        </a:p>
      </dgm:t>
    </dgm:pt>
    <dgm:pt modelId="{3A12AEFB-5CCF-4C19-A21E-3FF713815A7C}">
      <dgm:prSet/>
      <dgm:spPr/>
      <dgm:t>
        <a:bodyPr/>
        <a:lstStyle/>
        <a:p>
          <a:r>
            <a:rPr lang="da-DK" b="1"/>
            <a:t>Authorization – Grant Types</a:t>
          </a:r>
          <a:endParaRPr lang="en-US"/>
        </a:p>
      </dgm:t>
    </dgm:pt>
    <dgm:pt modelId="{92B0466B-E66D-4352-8B36-4047B3FCC3EF}" type="parTrans" cxnId="{F09149CD-C8A6-40CC-A184-3B3AB57C7E14}">
      <dgm:prSet/>
      <dgm:spPr/>
      <dgm:t>
        <a:bodyPr/>
        <a:lstStyle/>
        <a:p>
          <a:endParaRPr lang="en-US"/>
        </a:p>
      </dgm:t>
    </dgm:pt>
    <dgm:pt modelId="{76BFBED2-5391-406D-94D5-411B7AB36F7E}" type="sibTrans" cxnId="{F09149CD-C8A6-40CC-A184-3B3AB57C7E14}">
      <dgm:prSet/>
      <dgm:spPr/>
      <dgm:t>
        <a:bodyPr/>
        <a:lstStyle/>
        <a:p>
          <a:endParaRPr lang="en-US"/>
        </a:p>
      </dgm:t>
    </dgm:pt>
    <dgm:pt modelId="{0E7E7D12-2FCA-4991-85F5-D7120DCC8458}">
      <dgm:prSet/>
      <dgm:spPr/>
      <dgm:t>
        <a:bodyPr/>
        <a:lstStyle/>
        <a:p>
          <a:r>
            <a:rPr lang="da-DK" b="1"/>
            <a:t>Autorization Code</a:t>
          </a:r>
          <a:endParaRPr lang="en-US"/>
        </a:p>
      </dgm:t>
    </dgm:pt>
    <dgm:pt modelId="{A5384D4A-51BA-4F8D-9488-7A136EED1AAB}" type="parTrans" cxnId="{9E8DE042-8167-4AE0-9E1E-E3D682B8E7AE}">
      <dgm:prSet/>
      <dgm:spPr/>
      <dgm:t>
        <a:bodyPr/>
        <a:lstStyle/>
        <a:p>
          <a:endParaRPr lang="en-US"/>
        </a:p>
      </dgm:t>
    </dgm:pt>
    <dgm:pt modelId="{66FE66D9-B8F2-4BC1-8413-B734D1CC72DE}" type="sibTrans" cxnId="{9E8DE042-8167-4AE0-9E1E-E3D682B8E7AE}">
      <dgm:prSet/>
      <dgm:spPr/>
      <dgm:t>
        <a:bodyPr/>
        <a:lstStyle/>
        <a:p>
          <a:endParaRPr lang="en-US"/>
        </a:p>
      </dgm:t>
    </dgm:pt>
    <dgm:pt modelId="{05C1D6E1-BDB7-4DEB-970E-263425819BE8}">
      <dgm:prSet/>
      <dgm:spPr/>
      <dgm:t>
        <a:bodyPr/>
        <a:lstStyle/>
        <a:p>
          <a:r>
            <a:rPr lang="da-DK" b="1"/>
            <a:t>Password</a:t>
          </a:r>
          <a:endParaRPr lang="en-US"/>
        </a:p>
      </dgm:t>
    </dgm:pt>
    <dgm:pt modelId="{063509FB-8E61-4E01-B0C6-C8C72EBD0406}" type="parTrans" cxnId="{01DE446C-09F9-499F-A0C6-CD8922F9EBBB}">
      <dgm:prSet/>
      <dgm:spPr/>
      <dgm:t>
        <a:bodyPr/>
        <a:lstStyle/>
        <a:p>
          <a:endParaRPr lang="en-US"/>
        </a:p>
      </dgm:t>
    </dgm:pt>
    <dgm:pt modelId="{AD5F315C-63DE-42F6-877A-406CF2F695C0}" type="sibTrans" cxnId="{01DE446C-09F9-499F-A0C6-CD8922F9EBBB}">
      <dgm:prSet/>
      <dgm:spPr/>
      <dgm:t>
        <a:bodyPr/>
        <a:lstStyle/>
        <a:p>
          <a:endParaRPr lang="en-US"/>
        </a:p>
      </dgm:t>
    </dgm:pt>
    <dgm:pt modelId="{EDE06934-9291-4347-BFD1-04B58FE81B51}">
      <dgm:prSet/>
      <dgm:spPr/>
      <dgm:t>
        <a:bodyPr/>
        <a:lstStyle/>
        <a:p>
          <a:r>
            <a:rPr lang="da-DK" b="1"/>
            <a:t>Client credentials</a:t>
          </a:r>
          <a:endParaRPr lang="en-US"/>
        </a:p>
      </dgm:t>
    </dgm:pt>
    <dgm:pt modelId="{17E177F2-645C-4300-B701-8FC2404AA7B8}" type="parTrans" cxnId="{AD2F3483-DA91-4F8E-9321-4731793A7CFA}">
      <dgm:prSet/>
      <dgm:spPr/>
      <dgm:t>
        <a:bodyPr/>
        <a:lstStyle/>
        <a:p>
          <a:endParaRPr lang="en-US"/>
        </a:p>
      </dgm:t>
    </dgm:pt>
    <dgm:pt modelId="{1E8120E2-21A4-4A32-AA44-1C9F9349BD14}" type="sibTrans" cxnId="{AD2F3483-DA91-4F8E-9321-4731793A7CFA}">
      <dgm:prSet/>
      <dgm:spPr/>
      <dgm:t>
        <a:bodyPr/>
        <a:lstStyle/>
        <a:p>
          <a:endParaRPr lang="en-US"/>
        </a:p>
      </dgm:t>
    </dgm:pt>
    <dgm:pt modelId="{1A78BC9A-69B0-4238-AFC5-C8C2C6C7640B}">
      <dgm:prSet/>
      <dgm:spPr/>
      <dgm:t>
        <a:bodyPr/>
        <a:lstStyle/>
        <a:p>
          <a:r>
            <a:rPr lang="da-DK" b="1"/>
            <a:t>Implicit</a:t>
          </a:r>
          <a:endParaRPr lang="en-US"/>
        </a:p>
      </dgm:t>
    </dgm:pt>
    <dgm:pt modelId="{CEFE5335-E6F2-44F2-8507-CDB0EC6631FB}" type="parTrans" cxnId="{50EA460C-A306-4E8A-ADFC-346A563CD04D}">
      <dgm:prSet/>
      <dgm:spPr/>
      <dgm:t>
        <a:bodyPr/>
        <a:lstStyle/>
        <a:p>
          <a:endParaRPr lang="en-US"/>
        </a:p>
      </dgm:t>
    </dgm:pt>
    <dgm:pt modelId="{6C9838A5-0A94-4B30-A177-7D5BC26DFB48}" type="sibTrans" cxnId="{50EA460C-A306-4E8A-ADFC-346A563CD04D}">
      <dgm:prSet/>
      <dgm:spPr/>
      <dgm:t>
        <a:bodyPr/>
        <a:lstStyle/>
        <a:p>
          <a:endParaRPr lang="en-US"/>
        </a:p>
      </dgm:t>
    </dgm:pt>
    <dgm:pt modelId="{5325A7B8-CEFD-4CBD-9267-5F1FFA251101}" type="pres">
      <dgm:prSet presAssocID="{98DB8B16-E82A-4793-ADD7-D7A84AB9EB65}" presName="linear" presStyleCnt="0">
        <dgm:presLayoutVars>
          <dgm:dir/>
          <dgm:animLvl val="lvl"/>
          <dgm:resizeHandles val="exact"/>
        </dgm:presLayoutVars>
      </dgm:prSet>
      <dgm:spPr/>
    </dgm:pt>
    <dgm:pt modelId="{1EF85FA5-6033-4D2F-91CF-80C98C801181}" type="pres">
      <dgm:prSet presAssocID="{D3BA5596-296F-4CC7-9BE4-31963CF7F88A}" presName="parentLin" presStyleCnt="0"/>
      <dgm:spPr/>
    </dgm:pt>
    <dgm:pt modelId="{9A1372D6-BA39-42AC-92DD-058CC40B1B54}" type="pres">
      <dgm:prSet presAssocID="{D3BA5596-296F-4CC7-9BE4-31963CF7F88A}" presName="parentLeftMargin" presStyleLbl="node1" presStyleIdx="0" presStyleCnt="3"/>
      <dgm:spPr/>
    </dgm:pt>
    <dgm:pt modelId="{600DA66A-8A56-4F8C-A8EC-D128A6DDA05E}" type="pres">
      <dgm:prSet presAssocID="{D3BA5596-296F-4CC7-9BE4-31963CF7F8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8D3471-7B1D-4EA0-8CE6-AC5019576678}" type="pres">
      <dgm:prSet presAssocID="{D3BA5596-296F-4CC7-9BE4-31963CF7F88A}" presName="negativeSpace" presStyleCnt="0"/>
      <dgm:spPr/>
    </dgm:pt>
    <dgm:pt modelId="{A7E2C6E6-4298-44D4-98FD-1389A896AD54}" type="pres">
      <dgm:prSet presAssocID="{D3BA5596-296F-4CC7-9BE4-31963CF7F88A}" presName="childText" presStyleLbl="conFgAcc1" presStyleIdx="0" presStyleCnt="3">
        <dgm:presLayoutVars>
          <dgm:bulletEnabled val="1"/>
        </dgm:presLayoutVars>
      </dgm:prSet>
      <dgm:spPr/>
    </dgm:pt>
    <dgm:pt modelId="{C05BC6F4-8C38-4B57-BEE2-CE07B17FEA4E}" type="pres">
      <dgm:prSet presAssocID="{1C0A0C01-889E-43FC-BA6C-8E554B58B0A4}" presName="spaceBetweenRectangles" presStyleCnt="0"/>
      <dgm:spPr/>
    </dgm:pt>
    <dgm:pt modelId="{C7C16747-364C-45C8-B8EF-08985406C4D4}" type="pres">
      <dgm:prSet presAssocID="{372469A6-9EEE-4980-A85D-4AD24947579B}" presName="parentLin" presStyleCnt="0"/>
      <dgm:spPr/>
    </dgm:pt>
    <dgm:pt modelId="{40160097-4E19-4802-BAB3-DAB07CF770E9}" type="pres">
      <dgm:prSet presAssocID="{372469A6-9EEE-4980-A85D-4AD24947579B}" presName="parentLeftMargin" presStyleLbl="node1" presStyleIdx="0" presStyleCnt="3"/>
      <dgm:spPr/>
    </dgm:pt>
    <dgm:pt modelId="{7832D9D5-C667-4610-9A82-267D19C57175}" type="pres">
      <dgm:prSet presAssocID="{372469A6-9EEE-4980-A85D-4AD2494757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DC0000-EFF4-4373-98F8-268C08313592}" type="pres">
      <dgm:prSet presAssocID="{372469A6-9EEE-4980-A85D-4AD24947579B}" presName="negativeSpace" presStyleCnt="0"/>
      <dgm:spPr/>
    </dgm:pt>
    <dgm:pt modelId="{60D52253-F675-4D5B-8829-57AC1844663A}" type="pres">
      <dgm:prSet presAssocID="{372469A6-9EEE-4980-A85D-4AD24947579B}" presName="childText" presStyleLbl="conFgAcc1" presStyleIdx="1" presStyleCnt="3">
        <dgm:presLayoutVars>
          <dgm:bulletEnabled val="1"/>
        </dgm:presLayoutVars>
      </dgm:prSet>
      <dgm:spPr/>
    </dgm:pt>
    <dgm:pt modelId="{09870BE0-A708-42DF-8775-5DE18E0D8ADA}" type="pres">
      <dgm:prSet presAssocID="{2B790326-E43B-45AA-8AD7-875A5E4BF3AA}" presName="spaceBetweenRectangles" presStyleCnt="0"/>
      <dgm:spPr/>
    </dgm:pt>
    <dgm:pt modelId="{D23B55D8-4011-4936-8C76-D3129BCA5BD2}" type="pres">
      <dgm:prSet presAssocID="{3A12AEFB-5CCF-4C19-A21E-3FF713815A7C}" presName="parentLin" presStyleCnt="0"/>
      <dgm:spPr/>
    </dgm:pt>
    <dgm:pt modelId="{06A5885A-3542-48A9-8835-763B947E236F}" type="pres">
      <dgm:prSet presAssocID="{3A12AEFB-5CCF-4C19-A21E-3FF713815A7C}" presName="parentLeftMargin" presStyleLbl="node1" presStyleIdx="1" presStyleCnt="3"/>
      <dgm:spPr/>
    </dgm:pt>
    <dgm:pt modelId="{C2D0ABC9-7C33-4B49-9E60-BB93C9D7E9FA}" type="pres">
      <dgm:prSet presAssocID="{3A12AEFB-5CCF-4C19-A21E-3FF713815A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213416-E034-4C1E-9420-4F97258418E6}" type="pres">
      <dgm:prSet presAssocID="{3A12AEFB-5CCF-4C19-A21E-3FF713815A7C}" presName="negativeSpace" presStyleCnt="0"/>
      <dgm:spPr/>
    </dgm:pt>
    <dgm:pt modelId="{86257D7B-F0FB-4FB0-B63C-E0CDF6C9FDFA}" type="pres">
      <dgm:prSet presAssocID="{3A12AEFB-5CCF-4C19-A21E-3FF713815A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EA460C-A306-4E8A-ADFC-346A563CD04D}" srcId="{3A12AEFB-5CCF-4C19-A21E-3FF713815A7C}" destId="{1A78BC9A-69B0-4238-AFC5-C8C2C6C7640B}" srcOrd="3" destOrd="0" parTransId="{CEFE5335-E6F2-44F2-8507-CDB0EC6631FB}" sibTransId="{6C9838A5-0A94-4B30-A177-7D5BC26DFB48}"/>
    <dgm:cxn modelId="{0E292910-CBB8-4AC2-90BD-E3E5704CB261}" srcId="{98DB8B16-E82A-4793-ADD7-D7A84AB9EB65}" destId="{D3BA5596-296F-4CC7-9BE4-31963CF7F88A}" srcOrd="0" destOrd="0" parTransId="{4B7E308C-E1E4-4F7D-8DA4-E196456A1431}" sibTransId="{1C0A0C01-889E-43FC-BA6C-8E554B58B0A4}"/>
    <dgm:cxn modelId="{3B7F1C36-BC40-494F-AB79-5CCDEE7B682E}" type="presOf" srcId="{1A78BC9A-69B0-4238-AFC5-C8C2C6C7640B}" destId="{86257D7B-F0FB-4FB0-B63C-E0CDF6C9FDFA}" srcOrd="0" destOrd="3" presId="urn:microsoft.com/office/officeart/2005/8/layout/list1"/>
    <dgm:cxn modelId="{6AB7F83C-3252-42D9-AFD4-DC5B11913EF3}" type="presOf" srcId="{0E7E7D12-2FCA-4991-85F5-D7120DCC8458}" destId="{86257D7B-F0FB-4FB0-B63C-E0CDF6C9FDFA}" srcOrd="0" destOrd="0" presId="urn:microsoft.com/office/officeart/2005/8/layout/list1"/>
    <dgm:cxn modelId="{9E8DE042-8167-4AE0-9E1E-E3D682B8E7AE}" srcId="{3A12AEFB-5CCF-4C19-A21E-3FF713815A7C}" destId="{0E7E7D12-2FCA-4991-85F5-D7120DCC8458}" srcOrd="0" destOrd="0" parTransId="{A5384D4A-51BA-4F8D-9488-7A136EED1AAB}" sibTransId="{66FE66D9-B8F2-4BC1-8413-B734D1CC72DE}"/>
    <dgm:cxn modelId="{01DE446C-09F9-499F-A0C6-CD8922F9EBBB}" srcId="{3A12AEFB-5CCF-4C19-A21E-3FF713815A7C}" destId="{05C1D6E1-BDB7-4DEB-970E-263425819BE8}" srcOrd="1" destOrd="0" parTransId="{063509FB-8E61-4E01-B0C6-C8C72EBD0406}" sibTransId="{AD5F315C-63DE-42F6-877A-406CF2F695C0}"/>
    <dgm:cxn modelId="{D39FAE4F-097E-4CD2-8DED-6E138C56CFA2}" type="presOf" srcId="{372469A6-9EEE-4980-A85D-4AD24947579B}" destId="{7832D9D5-C667-4610-9A82-267D19C57175}" srcOrd="1" destOrd="0" presId="urn:microsoft.com/office/officeart/2005/8/layout/list1"/>
    <dgm:cxn modelId="{27FB0873-CD2F-4243-8B78-4BD791807509}" type="presOf" srcId="{3A12AEFB-5CCF-4C19-A21E-3FF713815A7C}" destId="{06A5885A-3542-48A9-8835-763B947E236F}" srcOrd="0" destOrd="0" presId="urn:microsoft.com/office/officeart/2005/8/layout/list1"/>
    <dgm:cxn modelId="{DBB99775-D2EA-4780-8E1E-32F9DAE3F8FB}" type="presOf" srcId="{3A12AEFB-5CCF-4C19-A21E-3FF713815A7C}" destId="{C2D0ABC9-7C33-4B49-9E60-BB93C9D7E9FA}" srcOrd="1" destOrd="0" presId="urn:microsoft.com/office/officeart/2005/8/layout/list1"/>
    <dgm:cxn modelId="{AD2F3483-DA91-4F8E-9321-4731793A7CFA}" srcId="{3A12AEFB-5CCF-4C19-A21E-3FF713815A7C}" destId="{EDE06934-9291-4347-BFD1-04B58FE81B51}" srcOrd="2" destOrd="0" parTransId="{17E177F2-645C-4300-B701-8FC2404AA7B8}" sibTransId="{1E8120E2-21A4-4A32-AA44-1C9F9349BD14}"/>
    <dgm:cxn modelId="{06FC0AA0-47A5-423E-B7E6-D4795D451FC2}" type="presOf" srcId="{372469A6-9EEE-4980-A85D-4AD24947579B}" destId="{40160097-4E19-4802-BAB3-DAB07CF770E9}" srcOrd="0" destOrd="0" presId="urn:microsoft.com/office/officeart/2005/8/layout/list1"/>
    <dgm:cxn modelId="{825E85A0-BD09-4109-92CF-0215C4190E1F}" type="presOf" srcId="{EDE06934-9291-4347-BFD1-04B58FE81B51}" destId="{86257D7B-F0FB-4FB0-B63C-E0CDF6C9FDFA}" srcOrd="0" destOrd="2" presId="urn:microsoft.com/office/officeart/2005/8/layout/list1"/>
    <dgm:cxn modelId="{597437A6-3F8D-4BE9-B740-77A0487E78C6}" type="presOf" srcId="{D3BA5596-296F-4CC7-9BE4-31963CF7F88A}" destId="{9A1372D6-BA39-42AC-92DD-058CC40B1B54}" srcOrd="0" destOrd="0" presId="urn:microsoft.com/office/officeart/2005/8/layout/list1"/>
    <dgm:cxn modelId="{69B620B8-A638-4E77-8F57-D3CE88DDF945}" srcId="{98DB8B16-E82A-4793-ADD7-D7A84AB9EB65}" destId="{372469A6-9EEE-4980-A85D-4AD24947579B}" srcOrd="1" destOrd="0" parTransId="{C0640D62-37B4-4217-9446-B17FD205D0D7}" sibTransId="{2B790326-E43B-45AA-8AD7-875A5E4BF3AA}"/>
    <dgm:cxn modelId="{F09149CD-C8A6-40CC-A184-3B3AB57C7E14}" srcId="{98DB8B16-E82A-4793-ADD7-D7A84AB9EB65}" destId="{3A12AEFB-5CCF-4C19-A21E-3FF713815A7C}" srcOrd="2" destOrd="0" parTransId="{92B0466B-E66D-4352-8B36-4047B3FCC3EF}" sibTransId="{76BFBED2-5391-406D-94D5-411B7AB36F7E}"/>
    <dgm:cxn modelId="{BED889D4-7ED5-4F6B-B70B-C43E8A7F244F}" type="presOf" srcId="{D3BA5596-296F-4CC7-9BE4-31963CF7F88A}" destId="{600DA66A-8A56-4F8C-A8EC-D128A6DDA05E}" srcOrd="1" destOrd="0" presId="urn:microsoft.com/office/officeart/2005/8/layout/list1"/>
    <dgm:cxn modelId="{2684CCF6-7E94-4A06-BBAA-FA34D74BC5A9}" type="presOf" srcId="{98DB8B16-E82A-4793-ADD7-D7A84AB9EB65}" destId="{5325A7B8-CEFD-4CBD-9267-5F1FFA251101}" srcOrd="0" destOrd="0" presId="urn:microsoft.com/office/officeart/2005/8/layout/list1"/>
    <dgm:cxn modelId="{D72646FE-6433-49C3-86B2-991086D8C3E4}" type="presOf" srcId="{05C1D6E1-BDB7-4DEB-970E-263425819BE8}" destId="{86257D7B-F0FB-4FB0-B63C-E0CDF6C9FDFA}" srcOrd="0" destOrd="1" presId="urn:microsoft.com/office/officeart/2005/8/layout/list1"/>
    <dgm:cxn modelId="{E2915ACE-413D-4F7F-A377-0592CA40F349}" type="presParOf" srcId="{5325A7B8-CEFD-4CBD-9267-5F1FFA251101}" destId="{1EF85FA5-6033-4D2F-91CF-80C98C801181}" srcOrd="0" destOrd="0" presId="urn:microsoft.com/office/officeart/2005/8/layout/list1"/>
    <dgm:cxn modelId="{9D793703-8211-43A0-8FB9-C6099744A520}" type="presParOf" srcId="{1EF85FA5-6033-4D2F-91CF-80C98C801181}" destId="{9A1372D6-BA39-42AC-92DD-058CC40B1B54}" srcOrd="0" destOrd="0" presId="urn:microsoft.com/office/officeart/2005/8/layout/list1"/>
    <dgm:cxn modelId="{C6A1D6FD-7AEC-43C0-9CF8-AC8ABBA79B14}" type="presParOf" srcId="{1EF85FA5-6033-4D2F-91CF-80C98C801181}" destId="{600DA66A-8A56-4F8C-A8EC-D128A6DDA05E}" srcOrd="1" destOrd="0" presId="urn:microsoft.com/office/officeart/2005/8/layout/list1"/>
    <dgm:cxn modelId="{EFBBFC12-DBB4-49B3-AC81-201829C3AC96}" type="presParOf" srcId="{5325A7B8-CEFD-4CBD-9267-5F1FFA251101}" destId="{D88D3471-7B1D-4EA0-8CE6-AC5019576678}" srcOrd="1" destOrd="0" presId="urn:microsoft.com/office/officeart/2005/8/layout/list1"/>
    <dgm:cxn modelId="{2D3D48B9-B521-4D0B-92A2-E15BAA679AC4}" type="presParOf" srcId="{5325A7B8-CEFD-4CBD-9267-5F1FFA251101}" destId="{A7E2C6E6-4298-44D4-98FD-1389A896AD54}" srcOrd="2" destOrd="0" presId="urn:microsoft.com/office/officeart/2005/8/layout/list1"/>
    <dgm:cxn modelId="{555D0844-89EF-4434-AB85-F04929146DE2}" type="presParOf" srcId="{5325A7B8-CEFD-4CBD-9267-5F1FFA251101}" destId="{C05BC6F4-8C38-4B57-BEE2-CE07B17FEA4E}" srcOrd="3" destOrd="0" presId="urn:microsoft.com/office/officeart/2005/8/layout/list1"/>
    <dgm:cxn modelId="{ED0A56BC-685B-4564-9487-C72EDCA9ACB1}" type="presParOf" srcId="{5325A7B8-CEFD-4CBD-9267-5F1FFA251101}" destId="{C7C16747-364C-45C8-B8EF-08985406C4D4}" srcOrd="4" destOrd="0" presId="urn:microsoft.com/office/officeart/2005/8/layout/list1"/>
    <dgm:cxn modelId="{2423F22D-229F-498C-8BE0-29B31AD5F3BA}" type="presParOf" srcId="{C7C16747-364C-45C8-B8EF-08985406C4D4}" destId="{40160097-4E19-4802-BAB3-DAB07CF770E9}" srcOrd="0" destOrd="0" presId="urn:microsoft.com/office/officeart/2005/8/layout/list1"/>
    <dgm:cxn modelId="{31A28E7F-507D-47F6-954B-A24B4D18016E}" type="presParOf" srcId="{C7C16747-364C-45C8-B8EF-08985406C4D4}" destId="{7832D9D5-C667-4610-9A82-267D19C57175}" srcOrd="1" destOrd="0" presId="urn:microsoft.com/office/officeart/2005/8/layout/list1"/>
    <dgm:cxn modelId="{4941E691-8C87-4339-AC33-CF34AED78A16}" type="presParOf" srcId="{5325A7B8-CEFD-4CBD-9267-5F1FFA251101}" destId="{3DDC0000-EFF4-4373-98F8-268C08313592}" srcOrd="5" destOrd="0" presId="urn:microsoft.com/office/officeart/2005/8/layout/list1"/>
    <dgm:cxn modelId="{C78BECCC-3836-4149-81BC-A5D435FEFC4B}" type="presParOf" srcId="{5325A7B8-CEFD-4CBD-9267-5F1FFA251101}" destId="{60D52253-F675-4D5B-8829-57AC1844663A}" srcOrd="6" destOrd="0" presId="urn:microsoft.com/office/officeart/2005/8/layout/list1"/>
    <dgm:cxn modelId="{96B0CC26-4F02-46A6-B1FD-F6C5BC1AE5DD}" type="presParOf" srcId="{5325A7B8-CEFD-4CBD-9267-5F1FFA251101}" destId="{09870BE0-A708-42DF-8775-5DE18E0D8ADA}" srcOrd="7" destOrd="0" presId="urn:microsoft.com/office/officeart/2005/8/layout/list1"/>
    <dgm:cxn modelId="{FD1B99C3-C605-4648-9714-8686ABE39F37}" type="presParOf" srcId="{5325A7B8-CEFD-4CBD-9267-5F1FFA251101}" destId="{D23B55D8-4011-4936-8C76-D3129BCA5BD2}" srcOrd="8" destOrd="0" presId="urn:microsoft.com/office/officeart/2005/8/layout/list1"/>
    <dgm:cxn modelId="{F8F50887-19D8-457A-9D17-EF10CE120D86}" type="presParOf" srcId="{D23B55D8-4011-4936-8C76-D3129BCA5BD2}" destId="{06A5885A-3542-48A9-8835-763B947E236F}" srcOrd="0" destOrd="0" presId="urn:microsoft.com/office/officeart/2005/8/layout/list1"/>
    <dgm:cxn modelId="{2EEE532B-25A6-4158-A4CD-F466F30CD14C}" type="presParOf" srcId="{D23B55D8-4011-4936-8C76-D3129BCA5BD2}" destId="{C2D0ABC9-7C33-4B49-9E60-BB93C9D7E9FA}" srcOrd="1" destOrd="0" presId="urn:microsoft.com/office/officeart/2005/8/layout/list1"/>
    <dgm:cxn modelId="{30899371-ECE0-4E9A-9FC7-288EBF50D030}" type="presParOf" srcId="{5325A7B8-CEFD-4CBD-9267-5F1FFA251101}" destId="{C3213416-E034-4C1E-9420-4F97258418E6}" srcOrd="9" destOrd="0" presId="urn:microsoft.com/office/officeart/2005/8/layout/list1"/>
    <dgm:cxn modelId="{89940CC1-31ED-45B7-8E3F-7D97E7933D17}" type="presParOf" srcId="{5325A7B8-CEFD-4CBD-9267-5F1FFA251101}" destId="{86257D7B-F0FB-4FB0-B63C-E0CDF6C9FDF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93DA7-FAD8-4E8E-86ED-32EBAC6C9122}">
      <dsp:nvSpPr>
        <dsp:cNvPr id="0" name=""/>
        <dsp:cNvSpPr/>
      </dsp:nvSpPr>
      <dsp:spPr>
        <a:xfrm>
          <a:off x="0" y="584938"/>
          <a:ext cx="6478587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The Third-Party Application: "Client”</a:t>
          </a:r>
          <a:endParaRPr lang="en-US" sz="3200" kern="1200" dirty="0"/>
        </a:p>
      </dsp:txBody>
      <dsp:txXfrm>
        <a:off x="37467" y="622405"/>
        <a:ext cx="6403653" cy="692586"/>
      </dsp:txXfrm>
    </dsp:sp>
    <dsp:sp modelId="{1BFC6F74-BF35-42B9-88C4-B7D0759CC7C4}">
      <dsp:nvSpPr>
        <dsp:cNvPr id="0" name=""/>
        <dsp:cNvSpPr/>
      </dsp:nvSpPr>
      <dsp:spPr>
        <a:xfrm>
          <a:off x="0" y="1444618"/>
          <a:ext cx="6478587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The API: "Resource Server”</a:t>
          </a:r>
          <a:endParaRPr lang="en-US" sz="3200" kern="1200"/>
        </a:p>
      </dsp:txBody>
      <dsp:txXfrm>
        <a:off x="37467" y="1482085"/>
        <a:ext cx="6403653" cy="692586"/>
      </dsp:txXfrm>
    </dsp:sp>
    <dsp:sp modelId="{2FD28C6E-3BF1-4878-8505-4FA5C6231A46}">
      <dsp:nvSpPr>
        <dsp:cNvPr id="0" name=""/>
        <dsp:cNvSpPr/>
      </dsp:nvSpPr>
      <dsp:spPr>
        <a:xfrm>
          <a:off x="0" y="2304299"/>
          <a:ext cx="6478587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The Authorization Server</a:t>
          </a:r>
          <a:endParaRPr lang="en-US" sz="3200" kern="1200"/>
        </a:p>
      </dsp:txBody>
      <dsp:txXfrm>
        <a:off x="37467" y="2341766"/>
        <a:ext cx="6403653" cy="692586"/>
      </dsp:txXfrm>
    </dsp:sp>
    <dsp:sp modelId="{2F6626DD-02C0-49E5-AD53-853C59E25549}">
      <dsp:nvSpPr>
        <dsp:cNvPr id="0" name=""/>
        <dsp:cNvSpPr/>
      </dsp:nvSpPr>
      <dsp:spPr>
        <a:xfrm>
          <a:off x="0" y="3163979"/>
          <a:ext cx="6478587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The User: "Resource Owner"</a:t>
          </a:r>
          <a:endParaRPr lang="en-US" sz="3200" kern="1200"/>
        </a:p>
      </dsp:txBody>
      <dsp:txXfrm>
        <a:off x="37467" y="3201446"/>
        <a:ext cx="640365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2C6E6-4298-44D4-98FD-1389A896AD54}">
      <dsp:nvSpPr>
        <dsp:cNvPr id="0" name=""/>
        <dsp:cNvSpPr/>
      </dsp:nvSpPr>
      <dsp:spPr>
        <a:xfrm>
          <a:off x="0" y="417808"/>
          <a:ext cx="6478587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DA66A-8A56-4F8C-A8EC-D128A6DDA05E}">
      <dsp:nvSpPr>
        <dsp:cNvPr id="0" name=""/>
        <dsp:cNvSpPr/>
      </dsp:nvSpPr>
      <dsp:spPr>
        <a:xfrm>
          <a:off x="323929" y="93088"/>
          <a:ext cx="4535011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Redirect URIs</a:t>
          </a:r>
          <a:endParaRPr lang="en-US" sz="2200" kern="1200"/>
        </a:p>
      </dsp:txBody>
      <dsp:txXfrm>
        <a:off x="355632" y="124791"/>
        <a:ext cx="4471605" cy="586034"/>
      </dsp:txXfrm>
    </dsp:sp>
    <dsp:sp modelId="{60D52253-F675-4D5B-8829-57AC1844663A}">
      <dsp:nvSpPr>
        <dsp:cNvPr id="0" name=""/>
        <dsp:cNvSpPr/>
      </dsp:nvSpPr>
      <dsp:spPr>
        <a:xfrm>
          <a:off x="0" y="1415728"/>
          <a:ext cx="6478587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2D9D5-C667-4610-9A82-267D19C57175}">
      <dsp:nvSpPr>
        <dsp:cNvPr id="0" name=""/>
        <dsp:cNvSpPr/>
      </dsp:nvSpPr>
      <dsp:spPr>
        <a:xfrm>
          <a:off x="323929" y="1091008"/>
          <a:ext cx="4535011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Client ID and Secret</a:t>
          </a:r>
          <a:endParaRPr lang="en-US" sz="2200" kern="1200"/>
        </a:p>
      </dsp:txBody>
      <dsp:txXfrm>
        <a:off x="355632" y="1122711"/>
        <a:ext cx="4471605" cy="586034"/>
      </dsp:txXfrm>
    </dsp:sp>
    <dsp:sp modelId="{86257D7B-F0FB-4FB0-B63C-E0CDF6C9FDFA}">
      <dsp:nvSpPr>
        <dsp:cNvPr id="0" name=""/>
        <dsp:cNvSpPr/>
      </dsp:nvSpPr>
      <dsp:spPr>
        <a:xfrm>
          <a:off x="0" y="2413648"/>
          <a:ext cx="6478587" cy="2009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10" tIns="458216" rIns="50281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b="1" kern="1200"/>
            <a:t>Autorization Code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b="1" kern="1200"/>
            <a:t>Password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b="1" kern="1200"/>
            <a:t>Client credentials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b="1" kern="1200"/>
            <a:t>Implicit</a:t>
          </a:r>
          <a:endParaRPr lang="en-US" sz="2200" kern="1200"/>
        </a:p>
      </dsp:txBody>
      <dsp:txXfrm>
        <a:off x="0" y="2413648"/>
        <a:ext cx="6478587" cy="2009700"/>
      </dsp:txXfrm>
    </dsp:sp>
    <dsp:sp modelId="{C2D0ABC9-7C33-4B49-9E60-BB93C9D7E9FA}">
      <dsp:nvSpPr>
        <dsp:cNvPr id="0" name=""/>
        <dsp:cNvSpPr/>
      </dsp:nvSpPr>
      <dsp:spPr>
        <a:xfrm>
          <a:off x="323929" y="2088928"/>
          <a:ext cx="4535011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Authorization – Grant Types</a:t>
          </a:r>
          <a:endParaRPr lang="en-US" sz="2200" kern="1200"/>
        </a:p>
      </dsp:txBody>
      <dsp:txXfrm>
        <a:off x="355632" y="2120631"/>
        <a:ext cx="4471605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CCA7-EA52-4E01-8907-2387FCC3D46A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BC3E3-D405-4E52-8DC3-8B777F7C35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8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ignment2-graphql.herokuapp.com/graphq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com/use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pi.com/users/:id/comment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com/user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pi.com/users/:id/comment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058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udviklet af Facebook. De lavede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query-language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hvorved man kan få specificeret alle de info. man har brug for i én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Facebooks problem: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 --&gt; mange kald til mange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få data.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udviklerne skulle parse igennem data for at finde 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skulle bruge.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en specifikation, kan blive implementeret med hvilken som helst sprog.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mapper forholdene mellem objekter i ens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laver en graf.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udviklede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traverser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forholdene - derfor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65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GraphQL</a:t>
            </a:r>
            <a:r>
              <a:rPr lang="da-DK" dirty="0"/>
              <a:t> hoved principper: </a:t>
            </a:r>
          </a:p>
          <a:p>
            <a:r>
              <a:rPr lang="da-DK" dirty="0"/>
              <a:t>	- Den tillader </a:t>
            </a:r>
            <a:r>
              <a:rPr lang="da-DK" dirty="0" err="1"/>
              <a:t>clienten</a:t>
            </a:r>
            <a:r>
              <a:rPr lang="da-DK" dirty="0"/>
              <a:t> at specificer præcis det data </a:t>
            </a:r>
            <a:r>
              <a:rPr lang="da-DK" dirty="0" err="1"/>
              <a:t>clienten</a:t>
            </a:r>
            <a:r>
              <a:rPr lang="da-DK" dirty="0"/>
              <a:t> skal bruge. </a:t>
            </a:r>
          </a:p>
          <a:p>
            <a:r>
              <a:rPr lang="da-DK" dirty="0"/>
              <a:t>	- Det er nemmere at samle data fra mange forskellige </a:t>
            </a:r>
            <a:r>
              <a:rPr lang="da-DK" dirty="0" err="1"/>
              <a:t>sources</a:t>
            </a:r>
            <a:r>
              <a:rPr lang="da-DK" dirty="0"/>
              <a:t>. </a:t>
            </a:r>
          </a:p>
          <a:p>
            <a:r>
              <a:rPr lang="da-DK" dirty="0"/>
              <a:t>	- Anvender en type system til at beskrive data. </a:t>
            </a:r>
          </a:p>
          <a:p>
            <a:endParaRPr lang="da-DK" dirty="0"/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Ét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alt, i stedet for flere forskellige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 data kan blive tilgået ved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centralt katalog af alt data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Mindre kost, da implementeringsarbejde ikke gentages (der laves ikke flere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ligner hinanden, som ved REST)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af håndtering – fx en ensartet policy for adgangskontrol er muligt</a:t>
            </a:r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Federated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ansvarsområder i grafen er delt ud på tværs af teams. Fx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ét team står for grupper, ét team står for sider osv. Men der er én central graf</a:t>
            </a:r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ligesom man kan tracke version af source kode, skal man også kunne tracke version af ens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Hierarkisk: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 i andre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formet som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returneres.</a:t>
            </a: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Udviklere kan liste deres data krav, som hvad de skal bruge i stedet for hvordan de får det.</a:t>
            </a: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implementeres med mange forskellige sprog (JavaScript, C#, Java, Python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osv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sprog.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Query: read-only fetch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efterfulgt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Subscription: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men med request for real-time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opdateringer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Laver en forbindelse til klient, så når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laves og data ændres, opdateres respons uden at sende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igen.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97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Laver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</a:t>
            </a:r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Schema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anvender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beskriver data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Hvordan forskellige typer 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 forbundet.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beskriver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hierakien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hvordan typerne er forbundet/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hinanden.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Resolver: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fortælle hvordan og man skal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efter en given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Data source: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Moongoose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2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Kode: Inden jeg viser koden, så er der nogle ting man skal tage forbehold for inden man bygger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API</a:t>
            </a:r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Hvad man skal sørge for at bygge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API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Vælg et framework for at implementer ens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- eg. Express. 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Definerer en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ved hvordan den skal route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 - oprette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Klik på "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QueryType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 viser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Lav resolver funktioner som håndter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fortæller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hvad den skal returnerer. </a:t>
            </a:r>
          </a:p>
          <a:p>
            <a:pPr lvl="1" rtl="0" fontAlgn="ctr"/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mutation.js - viser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Lav én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https://assignment2-graphql.herokuapp.com/graphql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Skriv en client-side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kan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query</a:t>
            </a:r>
            <a:r>
              <a:rPr lang="da-DK" dirty="0"/>
              <a:t> {</a:t>
            </a:r>
          </a:p>
          <a:p>
            <a:r>
              <a:rPr lang="da-DK" dirty="0"/>
              <a:t>    login(</a:t>
            </a:r>
          </a:p>
          <a:p>
            <a:r>
              <a:rPr lang="da-DK" dirty="0"/>
              <a:t>        input: {</a:t>
            </a:r>
          </a:p>
          <a:p>
            <a:r>
              <a:rPr lang="da-DK" dirty="0"/>
              <a:t>            </a:t>
            </a:r>
            <a:r>
              <a:rPr lang="da-DK" dirty="0" err="1"/>
              <a:t>name</a:t>
            </a:r>
            <a:r>
              <a:rPr lang="da-DK" dirty="0"/>
              <a:t>:"Quynh Trang" </a:t>
            </a:r>
          </a:p>
          <a:p>
            <a:r>
              <a:rPr lang="da-DK" dirty="0"/>
              <a:t>            password:"1234"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)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21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(SQL - DB):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 måde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igennem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kolonner og rækker.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Struktureret: </a:t>
            </a:r>
          </a:p>
          <a:p>
            <a:pPr marL="628650" lvl="1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énm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variabel el. objekt man kan kigge igennem. Fx.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Kolonner(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repræsentationen af data, som skal lageres. Fx Days of the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Række(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points pr. kolonne. Fx Time of Day</a:t>
            </a: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Datapoints: Fx.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Fahrenheit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 ofte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afhængigher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/forholde med andre tabeller 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denne struktur, så vil alle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være relateret til denne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Hvis man skal lave en forbindelse mellem flere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lave en 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key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primary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foreign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osv.)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Key’en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tillader forbindelse mellem to eller flere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tables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DB):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Dokument-orienteret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Stort dokument gemt med en unik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Når man skal finde info.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Ctrl+Shift+F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sorterer igennem det hele.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Lageringsmodel er optimeret til den type data den gemmer.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Manipulerer API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request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vha. hvilken som helst sprog.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MongoDB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genner i JSON-format. Auto-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sharding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er nem struktureret i kategorier. 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er konsistent i input </a:t>
            </a:r>
            <a:r>
              <a:rPr lang="da-DK" dirty="0">
                <a:sym typeface="Wingdings" panose="05000000000000000000" pitchFamily="2" charset="2"/>
              </a:rPr>
              <a:t> nem at navigerer.</a:t>
            </a:r>
          </a:p>
          <a:p>
            <a:pPr marL="171450" indent="-171450">
              <a:buFontTx/>
              <a:buChar char="-"/>
            </a:pPr>
            <a:r>
              <a:rPr lang="da-DK" dirty="0" err="1">
                <a:sym typeface="Wingdings" panose="05000000000000000000" pitchFamily="2" charset="2"/>
              </a:rPr>
              <a:t>Relationship</a:t>
            </a:r>
            <a:r>
              <a:rPr lang="da-DK" dirty="0">
                <a:sym typeface="Wingdings" panose="05000000000000000000" pitchFamily="2" charset="2"/>
              </a:rPr>
              <a:t> er veldefineret mellem data points. </a:t>
            </a:r>
            <a:endParaRPr lang="da-DK" dirty="0"/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håndter mange komplekse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DB transaktion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routine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analyse af data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RDBMS er god til dette. </a:t>
            </a:r>
          </a:p>
          <a:p>
            <a:pPr marL="171450" indent="-171450">
              <a:buFontTx/>
              <a:buChar char="-"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Designet til at lager statisk data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manipulation af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el. model er ikke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flexible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Eg. Man kan ikke lager komplekse eller store billeder, numre, designs eller andet.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Scalerings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-issue: Svær at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scalerer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Flere serveres  Flere penge.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Sprog-bestemt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Vs.</a:t>
            </a: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Løser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scalerings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-problemer. 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er ikke begrænse til en struktureret gruppe</a:t>
            </a:r>
          </a:p>
          <a:p>
            <a:pPr marL="171450" indent="-171450">
              <a:buFontTx/>
              <a:buChar char="-"/>
            </a:pPr>
            <a:r>
              <a:rPr lang="da-DK" dirty="0"/>
              <a:t>Udføre funktioner som tillader større fleksibilitet.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og analyse kan være mere dynamisk </a:t>
            </a:r>
            <a:r>
              <a:rPr lang="da-DK" dirty="0">
                <a:sym typeface="Wingdings" panose="05000000000000000000" pitchFamily="2" charset="2"/>
              </a:rPr>
              <a:t> Flere </a:t>
            </a:r>
            <a:r>
              <a:rPr lang="da-DK" dirty="0" err="1">
                <a:sym typeface="Wingdings" panose="05000000000000000000" pitchFamily="2" charset="2"/>
              </a:rPr>
              <a:t>varaint</a:t>
            </a:r>
            <a:r>
              <a:rPr lang="da-DK" dirty="0">
                <a:sym typeface="Wingdings" panose="05000000000000000000" pitchFamily="2" charset="2"/>
              </a:rPr>
              <a:t> input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Ikke sprog-bestemt.</a:t>
            </a:r>
            <a:endParaRPr lang="da-DK" dirty="0"/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 ved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Lader en definer datastruktur og modeller og anvende dem til at interagerer med DB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App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intereger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med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MongoDB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igennem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mongoose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03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Fordele: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REST API anvender HTTP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content typer(JSON, XML, etc.) og status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er blevet anvendt i langt tid.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Mindre forarbejde med REST med lidt kendskab til HTTP,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kræver mere for at komme i gang.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Ulempe:</a:t>
            </a: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Antallet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REST API. Kan ikke kalde samme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 Man skal f.eks. kalde: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http://api.com/users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få bruger-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resourssen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kalde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http://api.com/users/:id/comments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få alle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kommentarene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bruger har skrevet.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kræver kun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defineret baseret ud fra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mutations. Man kan kalde på forskellige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resoursse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 fra den samme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ved blot at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fetching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er modtagelig for over og under-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kendt fejl med denne API arkitektur. 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hvis man f.eks. Kun ønsker en liste af hotelnavne, så behøver man ikke alt det andet. Dette er ikke muligt for REST API kun at hente nødvendige data.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forsyne måske med for lidt data og man bliver nød til at kalde to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en view.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kan blot lave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en måde hvorved den tilbyder alle nødvendige data for et view - ikke for meget eller lidt. Reducere antallet af HTTP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forbedre performance og applikationens performance og sikkerhed.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standardliseringer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ridgid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form, man kan lave noget halvt, også er det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men ikke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truly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8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765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bruges til at håndtere beskeder fra en sender til modtager, hvor modtager ikke altid har tid nok til at håndterer beskederne inden næste besked.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holder rækkefølgen af beskederne: Hvis der er problemer med netværket eller modtageren vil beskederne ikke blive tabt.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afhjælper at kommunikationen bliver blokeret mellem sender og modtager.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at implementere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en message broker nødvendig (fx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 udgangspunkt er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1-1 og publicer/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n-n, men de supporterer hinanden.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104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sikrer at business-kritisk beskeder mellem applikationer ikke forsvinder - og de bliver kun leveret til den rigtige modtager.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connectity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Visse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løsninger kan håndter kryptering, transaktion og andre kommunikations aspekter mellem applikationer og services.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Simplificer applikation udvikling og muliggøre helt forskellige arkitektur at arbejde sammen.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Resilience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sikrer at applikation-specifikke fejl ikke vil påvirke system.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en komponent i systemet stopper, så kan andre stadigvæk interagere med køen for processere beskederne.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Versatility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løsninger supporter mange forskellige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kode-sprog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mange API og protokoller såsom MQTT, AMQP, REST osv.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Imporved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identificer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alle beskeder.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nogle af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løsninger kan man krypter beskeder ved rest, transit eller end-to-end.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Dette bidrager til en overall sikkerhed for applikationen og/eller infrastruktur. 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file transfers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Nogle løsninger har ekstra features, såsom evne til at overføre filer. 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Ulemper: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en grænse for antallet af beskeder, samt størrelsen af beskederne.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er mere kompleks at implementere, så ved små systemer kan det ikke betale sig.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68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ens applikation af beskeder bliver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distributerede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mange parter, så kan man enten kombinerer mange message køer eller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modellen kan blive anvendt.</a:t>
            </a:r>
          </a:p>
          <a:p>
            <a:pPr rtl="0" fontAlgn="ctr"/>
            <a:r>
              <a:rPr lang="da-DK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One-to-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Decoupled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applikationer kan kommunikerer via en message bus hvis beskederne er transformeret - så de er alle samme type.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transporter beskeder uanset om de er samme typer eller ej.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(alt) vs. Message bus (samme type)</a:t>
            </a:r>
          </a:p>
          <a:p>
            <a:pPr marL="0" indent="0" rtl="0" fontAlgn="ctr">
              <a:buFontTx/>
              <a:buNone/>
            </a:pPr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Point-to-point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besked til køen, receiver modtager beskeden fra køen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stram kobling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forhold mellem sender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Hver besked burde kun blive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én gang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lager ikke data, så snart den er blevet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så slettes det fra køen.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Tx/>
              <a:buNone/>
            </a:pPr>
            <a:endParaRPr lang="da-DK" sz="16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Tx/>
              <a:buNone/>
            </a:pPr>
            <a:r>
              <a:rPr lang="da-DK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Pub/sub: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pub/sub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bliver producer kaldt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kaldt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Hver besked bliver udgivet til 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denne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vil få en kopi af beskeden når den bliver udgivet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bus: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Message bus tillader servicer adgang til data imens den sikrer at de forbliver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decoupled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uafhængig funktionelt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indefor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distributerede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arkitektur.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Alle servicer og applikationer skal dele samme data typer,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sæt og fælles kommunikations-protokol.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 kan vælge hvordan de håndter beskederne.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services: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Applikationer kan kommuniker direkte igennem web services.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Bliver meget anvendt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systemer - relativ simple, nemt at implementer.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 alternativ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visse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-case eller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scenerio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Ingen: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 for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Hvis server/forbindelse fejler, så skal man selv implementer håndtering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pub/sub distribution model.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Middelware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tilbyder større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tolerance og bedre evne til at håndter stor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 aktivitet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bursts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blive anvendt som alternativ til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 vil de ofte være bedre tjent til et andet formål. De er ikke let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udskiftlig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alm. anvendt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hvorved man kan tilgå samme data igen, og igen. </a:t>
            </a: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Tx/>
              <a:buNone/>
            </a:pPr>
            <a:endParaRPr lang="da-DK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7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står for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tate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ransfer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arkitektur-stil. Løs koblet med HTTP, som anvendes til implementering af web services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er high-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guidelines, introduceret af Roy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2000.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bestemmer strukturen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API'en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Udvikler er forpligtet til en sæt af regler når man skal lave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API'en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F.eks. Linker man til en url, så skal man returner noget informationer.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Forklar billedet: </a:t>
            </a:r>
          </a:p>
          <a:p>
            <a:pPr marL="228600" indent="-228600">
              <a:buAutoNum type="arabicPeriod"/>
            </a:pPr>
            <a:r>
              <a:rPr lang="da-DK" dirty="0" err="1"/>
              <a:t>Clienten</a:t>
            </a:r>
            <a:r>
              <a:rPr lang="da-DK" dirty="0"/>
              <a:t> sender en </a:t>
            </a:r>
            <a:r>
              <a:rPr lang="da-DK" dirty="0" err="1"/>
              <a:t>request</a:t>
            </a:r>
            <a:r>
              <a:rPr lang="da-DK" dirty="0"/>
              <a:t> vha. af REST API metoder.</a:t>
            </a:r>
          </a:p>
          <a:p>
            <a:pPr marL="228600" indent="-228600">
              <a:buAutoNum type="arabicPeriod"/>
            </a:pPr>
            <a:r>
              <a:rPr lang="da-DK" dirty="0"/>
              <a:t>Server respondere med JSON/XML/HTML data.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57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message queue software/ message broker/queue manager.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Advanced Message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(AMQP).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lever inden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sørger for at uddelegere beskederne.</a:t>
            </a: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til N system.</a:t>
            </a: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besked kan indeholde alle former for information – fx information om hvordan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/job skal starte en anden applikation – måske på en anden server. Kan også bare være en tekstbesked.</a:t>
            </a:r>
          </a:p>
          <a:p>
            <a:pPr lvl="0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Hvornår skal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bruges: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tillader web servere at svare på deres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når de har tid.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 en besked til flere modtager eller er med til at balancere arbejdsbyrden mellem modtagere.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 og modtager kan være på hver deres server eller den samme – ingen forskel.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laves på ét sprog og håndteres på et andet sprog.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487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vil overleve hvis broker restarter.</a:t>
            </a:r>
          </a:p>
          <a:p>
            <a:pPr lvl="0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Exchange: 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Beskeder sendes ikke direkte til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 sender besked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Exhange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accepterer beskeder fra sender applikationer og router dem til de(n) korrekte message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(s).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Gøres ved routing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binding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laves specificeres type</a:t>
            </a:r>
          </a:p>
          <a:p>
            <a:pPr marL="1085850" lvl="2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Direct: Leverer beskeder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baseret på message routing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key = binding key.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Denne bruges som default. Her vil selve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ikke få noget navn.</a:t>
            </a:r>
          </a:p>
          <a:p>
            <a:pPr marL="1085850" lvl="2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bruger wildcard. Ser på routing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laver delvist match. En form for tag, fx der findes europe.dk, europe.* og usa.* og man sender til alle med tag/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vil europe.* modtage beskeden. Besked har ”routing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køen har en ”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som skal matche routing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duplikerer beskeden til alle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er bundet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Her ignoreres routing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bruger message header attributter til at route.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83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Hotel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-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- node .\receiveReservation.js</a:t>
            </a:r>
          </a:p>
          <a:p>
            <a:pPr rtl="0" fontAlgn="ctr"/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DirectServer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 .\sendReservation.js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Hotel 1 </a:t>
            </a:r>
          </a:p>
          <a:p>
            <a:pPr rtl="0" fontAlgn="ctr"/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ExternalServer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.\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ExternalServer.cs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Hotel 1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197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Resiliance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relation til back-end systemer: 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Evnen til at håndter fejl og stadigvæk fungerer.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Accepter at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 vil forekomme, og responderer til dem på en måde hvorved man undgår downtime og data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Formålet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Resiliance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at returner applikationen til en fuld funktionel stadie efter en fejl. Modstandsdygtig overfor nogle typer af fejl.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Fejl såsom: netværksfejl, node, VM-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cloud.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748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service (som går ind.)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Asynkron-kald --&gt; ASP.net ny tråd for hver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Kalder MS, returner ingenting. Hvis MVC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lavet som synkron-kald, så vil trådene vente. På et tidspunkt vil Thread Pool være tomt. Så er systemet nede.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Uhensigtsmæssigt MS trækker MVC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ned.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Løsning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Asynkron.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531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visse guide-lines for at håndter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fejl: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asynkron kommunikation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interne MS: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asynkron kø-struktur.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Eventuelle konsistens og event-driven arkitektur min.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Ripple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effekt. 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Løsning: Hvis en service går ned, så kan man stadigvæk tilføje flere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dette.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exponential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backoff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reciever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venter og prøver igen -- anvend Polly til dette.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 designes ordentlig m.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ellers kan der forekomme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ripple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 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 Core tilbyder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forbindelser: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Arbejd med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timeouts: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forevigt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dårlig strategi: Blokerer tråde el. forbindelser under fejl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scenerio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understøtte timeouts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opertioner,som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ikke understøtter dette.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Circuit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Breaker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Dedekter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systemet er nede, og lader være med at kalde.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tæller antal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hvis over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grænse, så vil en "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sørge for at yderligere forsøg mislykkes øjeblikkeligt. Efter en timeout periode kan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forsøge sig igen, og hvis det lykkes lukkes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breakeren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circuit-breaker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eksekver operationer, måler fejl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disse operationer. Hvis fejl overstiger en grænse --&gt; går til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Polly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CircuitBreaker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vil break efter N antal fejlet eksekveringer.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 State: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operationer vil blive eksekveret - kaldet vil blive returneret med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BrokenCircuitException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indeholder sidste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(den som fik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break) aka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Circuit forbliver i open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den konfigureret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durationOfBreak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efter den tid eller næste operation --&gt; Half-open State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Half-open: Den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næte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 vil blive anvendt som test --&gt; én pr.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durationOfBreak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scenerio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unhandled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half-open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BulkHead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Isolerer fejlen så den ikke spreder sig. </a:t>
            </a:r>
            <a:b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Buildhead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isolation policy: begrænse operationer fra at tage alle tråde/CPU/etc. i systemet.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kald ikke lykkes, så en standard svar.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-værdi, så sender man sidste værdi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Mindske antallet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køer: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burde tilføje en upper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antal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kan sende til en specifik service. Hvis dette overstiger, så skal disse forsøg mislykkes øjeblikkeligt.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Løsning: Polly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Bulkhead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isolation.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131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Polly 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zero-dependency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bibliotek - som virker alle de stedet .NET kan kører.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Polly tilbyder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strategier: </a:t>
            </a: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WaitAndRetry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CircuitBreaker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BulkHead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Isolation, Timeout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Essensen af Polly: Transformer hvordan en opgave skal udføres.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27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Implementeringen: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Start: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Controller: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programmeret til at fejle. Det vil virke 2 ud af 3 gange. 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Interface: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Anvender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IWeatherService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implementeret af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HttpWeatherService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kald til API-projektet. 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Controller: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IWeatherService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injectet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WeatherForecastController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Startup: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 tilføjes en ny service, som er en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 konfigureringer findes i 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HttpWeatherClient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 rtl="0" fontAlgn="ctr">
              <a:buFont typeface="+mj-lt"/>
              <a:buAutoNum type="arabicPeriod"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Derudover er der tilføjet en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GetRetryPolicy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vha.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AddPolicyHandler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Ihttp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IHttpClientFactory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 opretholder en forbindelse til service, så alting ikke skal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gen-oprettes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ny når en ny instans kalder. 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81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Udgangspunktet, optimistisk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last ride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Mange situationer er det fint, og godt nok. Men ikke altid ---&gt; så skal man håndter det. </a:t>
            </a:r>
          </a:p>
          <a:p>
            <a:endParaRPr lang="da-DK" dirty="0"/>
          </a:p>
          <a:p>
            <a:r>
              <a:rPr lang="da-DK" dirty="0"/>
              <a:t>Eksemplet: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ride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fungerer ikke her! </a:t>
            </a: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Håndter dette 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f.eks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MsgQueue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Kun én tråd/proces arbejder på det ad gangen. Løst via design.</a:t>
            </a:r>
          </a:p>
          <a:p>
            <a:pPr marL="171450" indent="-171450">
              <a:buFontTx/>
              <a:buChar char="-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 Cores default håndtering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konfigueret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bliver anvendt til at implementer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optimistic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 delete operationer bliver anvendt under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Så bliver værdien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DB  sammenlignet med den originale værdi læst af EF Core.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Hvis værdierne matcher -&gt; operationen bliver udført.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Hvis værdierne ikke matcher -&gt; en anden operation må have tilgået databasen inden, og den nuværende operation bliver ikke udført.  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Dette bliver kaldt </a:t>
            </a:r>
            <a:r>
              <a:rPr lang="da-DK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r>
              <a:rPr lang="da-DK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udbyder er ansvarlig for at implementer sammenligning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værdierne! 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Core inkluderer en tjek for værdier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hver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el. delete statement.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Efter eksekvering af statementet - læser EF Core antallet af rækker påvirket. Hvis ingen er påvirket =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EF Core smider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DbUpdateConcurrencyException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5269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 Core har to måde hvorved den kan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detecter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når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dedecteret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måde hvorved den kan få alle relevante data så man kan implementer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fixe problemet. </a:t>
            </a: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Markere en specifik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/kolonne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klassen man skal tjekke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specifik sikring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/properties hvor man har placeret det.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Virker på hvilken som helst DB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anvender basic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markere hele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klassen/række som en man skal tjekke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hvilken som helst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entiteten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Afhænger af DB server-side features: Forskellige typer for forskellige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begge omstændigheder bliver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kaldt. EF Core producere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kode til at tjekke opdateringer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indeholder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el. timestamps.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 timestamp er blevet ændret siden den læste entiteten så smider den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DbUpdateConcurrencyException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  <a:p>
            <a:endParaRPr lang="da-DK" dirty="0"/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 typisk håndtering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er: 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DbUpdateConcurrencyException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DbUpdateConcurrencyException.Entries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forberede en ny set af ændringer for påvirket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orignale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værdier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så det reflekter den nuværende værdi i DB. 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processen indtil der ikke er flere konflikter. 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03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at kunne lave en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skal man overholde en sæt af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 Design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b="1" dirty="0"/>
              <a:t>Uniform interface: </a:t>
            </a:r>
            <a:r>
              <a:rPr lang="da-DK" dirty="0"/>
              <a:t>Ensartet måde at </a:t>
            </a:r>
            <a:r>
              <a:rPr lang="da-DK" dirty="0" err="1"/>
              <a:t>intergere</a:t>
            </a:r>
            <a:r>
              <a:rPr lang="da-DK" dirty="0"/>
              <a:t> med en given server uanset enhed/applikation-type(website &amp; mobileapp)</a:t>
            </a:r>
          </a:p>
          <a:p>
            <a:pPr marL="171450" indent="-171450">
              <a:buFontTx/>
              <a:buChar char="-"/>
            </a:pPr>
            <a:r>
              <a:rPr lang="da-DK" dirty="0"/>
              <a:t>Ressource-</a:t>
            </a:r>
            <a:r>
              <a:rPr lang="da-DK" dirty="0" err="1"/>
              <a:t>based</a:t>
            </a:r>
            <a:r>
              <a:rPr lang="da-DK" dirty="0"/>
              <a:t>: </a:t>
            </a:r>
            <a:r>
              <a:rPr lang="da-DK" dirty="0" err="1"/>
              <a:t>Resourcer</a:t>
            </a:r>
            <a:r>
              <a:rPr lang="da-DK" dirty="0"/>
              <a:t> bliver identificeret i anmodninger f.eks. API/users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Manipulation of Resources Through Representations: </a:t>
            </a:r>
            <a:r>
              <a:rPr lang="en-US" dirty="0" err="1"/>
              <a:t>Clienten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repræsentation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resourcen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den </a:t>
            </a:r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nok</a:t>
            </a:r>
            <a:r>
              <a:rPr lang="en-US" dirty="0"/>
              <a:t> info.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modificer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slette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resourcen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på</a:t>
            </a:r>
            <a:r>
              <a:rPr lang="en-US" dirty="0">
                <a:sym typeface="Wingdings" panose="05000000000000000000" pitchFamily="2" charset="2"/>
              </a:rPr>
              <a:t> server. </a:t>
            </a:r>
          </a:p>
          <a:p>
            <a:pPr marL="171450" indent="-171450">
              <a:buFontTx/>
              <a:buChar char="-"/>
            </a:pPr>
            <a:r>
              <a:rPr lang="da-DK" dirty="0"/>
              <a:t>Self-</a:t>
            </a:r>
            <a:r>
              <a:rPr lang="da-DK" dirty="0" err="1"/>
              <a:t>descriptive</a:t>
            </a:r>
            <a:r>
              <a:rPr lang="da-DK" dirty="0"/>
              <a:t> Messages: Hver message inkluderer nok info. </a:t>
            </a:r>
            <a:r>
              <a:rPr lang="da-DK" dirty="0">
                <a:sym typeface="Wingdings" panose="05000000000000000000" pitchFamily="2" charset="2"/>
              </a:rPr>
              <a:t> message skal behandles så server kan </a:t>
            </a:r>
            <a:r>
              <a:rPr lang="da-DK" dirty="0" err="1">
                <a:sym typeface="Wingdings" panose="05000000000000000000" pitchFamily="2" charset="2"/>
              </a:rPr>
              <a:t>anaylysere</a:t>
            </a:r>
            <a:r>
              <a:rPr lang="da-DK" dirty="0">
                <a:sym typeface="Wingdings" panose="05000000000000000000" pitchFamily="2" charset="2"/>
              </a:rPr>
              <a:t> anmodning.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Hypermedia as the Engine of Application State (HATEOAS): </a:t>
            </a:r>
            <a:endParaRPr lang="da-DK" dirty="0"/>
          </a:p>
          <a:p>
            <a:endParaRPr lang="da-DK" b="1" dirty="0"/>
          </a:p>
          <a:p>
            <a:r>
              <a:rPr lang="da-DK" b="1" dirty="0" err="1"/>
              <a:t>Client-server</a:t>
            </a:r>
            <a:r>
              <a:rPr lang="da-DK" b="1" dirty="0"/>
              <a:t>: </a:t>
            </a:r>
            <a:r>
              <a:rPr lang="da-DK" b="0" dirty="0"/>
              <a:t>Client burde kun kende til ressource </a:t>
            </a:r>
            <a:r>
              <a:rPr lang="da-DK" b="0" dirty="0" err="1"/>
              <a:t>URIs</a:t>
            </a:r>
            <a:r>
              <a:rPr lang="da-DK" b="0" dirty="0"/>
              <a:t> </a:t>
            </a:r>
          </a:p>
          <a:p>
            <a:r>
              <a:rPr lang="da-DK" b="0" dirty="0"/>
              <a:t>- Client &amp; server skal kunne udvikle sig uafhængigt af hinanden. </a:t>
            </a:r>
            <a:endParaRPr lang="da-DK" b="1" dirty="0"/>
          </a:p>
          <a:p>
            <a:endParaRPr lang="da-DK" b="1" dirty="0"/>
          </a:p>
          <a:p>
            <a:r>
              <a:rPr lang="da-DK" b="1" dirty="0" err="1"/>
              <a:t>Stateless</a:t>
            </a:r>
            <a:r>
              <a:rPr lang="da-DK" b="1" dirty="0"/>
              <a:t>: </a:t>
            </a:r>
            <a:r>
              <a:rPr lang="da-DK" b="0" dirty="0"/>
              <a:t>Client/server interaktion = </a:t>
            </a:r>
            <a:r>
              <a:rPr lang="da-DK" b="0" dirty="0" err="1"/>
              <a:t>stateless</a:t>
            </a:r>
            <a:endParaRPr lang="da-DK" b="0" dirty="0"/>
          </a:p>
          <a:p>
            <a:pPr marL="171450" indent="-171450">
              <a:buFontTx/>
              <a:buChar char="-"/>
            </a:pPr>
            <a:r>
              <a:rPr lang="da-DK" b="0" dirty="0"/>
              <a:t>Hver </a:t>
            </a:r>
            <a:r>
              <a:rPr lang="da-DK" b="0" dirty="0" err="1"/>
              <a:t>request</a:t>
            </a:r>
            <a:r>
              <a:rPr lang="da-DK" b="0" dirty="0"/>
              <a:t> vil blive betragtet som ny: server lager ikke info. omkring seneste HTTP-</a:t>
            </a:r>
            <a:r>
              <a:rPr lang="da-DK" b="0" dirty="0" err="1"/>
              <a:t>request</a:t>
            </a:r>
            <a:r>
              <a:rPr lang="da-DK" b="0" dirty="0"/>
              <a:t>. </a:t>
            </a:r>
            <a:endParaRPr lang="da-DK" b="1" dirty="0"/>
          </a:p>
          <a:p>
            <a:pPr marL="171450" indent="-171450">
              <a:buFontTx/>
              <a:buChar char="-"/>
            </a:pPr>
            <a:r>
              <a:rPr lang="da-DK" b="0" dirty="0"/>
              <a:t>Hvis </a:t>
            </a:r>
            <a:r>
              <a:rPr lang="da-DK" b="0" dirty="0" err="1"/>
              <a:t>clienten</a:t>
            </a:r>
            <a:r>
              <a:rPr lang="da-DK" b="0" dirty="0"/>
              <a:t> har brug for at være </a:t>
            </a:r>
            <a:r>
              <a:rPr lang="da-DK" b="0" dirty="0" err="1"/>
              <a:t>statefull</a:t>
            </a:r>
            <a:r>
              <a:rPr lang="da-DK" b="0" dirty="0"/>
              <a:t>(</a:t>
            </a:r>
            <a:r>
              <a:rPr lang="da-DK" b="0" dirty="0" err="1"/>
              <a:t>authorized</a:t>
            </a:r>
            <a:r>
              <a:rPr lang="da-DK" b="0" dirty="0"/>
              <a:t>) </a:t>
            </a:r>
            <a:r>
              <a:rPr lang="da-DK" b="0" dirty="0">
                <a:sym typeface="Wingdings" panose="05000000000000000000" pitchFamily="2" charset="2"/>
              </a:rPr>
              <a:t> </a:t>
            </a:r>
            <a:r>
              <a:rPr lang="da-DK" b="0" dirty="0" err="1">
                <a:sym typeface="Wingdings" panose="05000000000000000000" pitchFamily="2" charset="2"/>
              </a:rPr>
              <a:t>request</a:t>
            </a:r>
            <a:r>
              <a:rPr lang="da-DK" b="0" dirty="0">
                <a:sym typeface="Wingdings" panose="05000000000000000000" pitchFamily="2" charset="2"/>
              </a:rPr>
              <a:t> vil indeholde alt info. nødvendig for at servicer </a:t>
            </a:r>
            <a:r>
              <a:rPr lang="da-DK" b="0" dirty="0" err="1">
                <a:sym typeface="Wingdings" panose="05000000000000000000" pitchFamily="2" charset="2"/>
              </a:rPr>
              <a:t>requesten</a:t>
            </a:r>
            <a:r>
              <a:rPr lang="da-DK" b="0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Tx/>
              <a:buChar char="-"/>
            </a:pPr>
            <a:endParaRPr lang="da-DK" b="1" dirty="0"/>
          </a:p>
          <a:p>
            <a:r>
              <a:rPr lang="da-DK" b="1" dirty="0" err="1"/>
              <a:t>Catchable</a:t>
            </a:r>
            <a:r>
              <a:rPr lang="da-DK" b="1" dirty="0"/>
              <a:t>: </a:t>
            </a:r>
            <a:r>
              <a:rPr lang="da-DK" b="0" dirty="0"/>
              <a:t>Teknik: lager data/info i lokal </a:t>
            </a:r>
            <a:r>
              <a:rPr lang="da-DK" b="0" dirty="0" err="1"/>
              <a:t>memory</a:t>
            </a:r>
            <a:r>
              <a:rPr lang="da-DK" b="0" dirty="0"/>
              <a:t> </a:t>
            </a:r>
            <a:r>
              <a:rPr lang="da-DK" b="0" dirty="0">
                <a:sym typeface="Wingdings" panose="05000000000000000000" pitchFamily="2" charset="2"/>
              </a:rPr>
              <a:t> sende info direkte til </a:t>
            </a:r>
            <a:r>
              <a:rPr lang="da-DK" b="0" dirty="0" err="1">
                <a:sym typeface="Wingdings" panose="05000000000000000000" pitchFamily="2" charset="2"/>
              </a:rPr>
              <a:t>clienten</a:t>
            </a:r>
            <a:r>
              <a:rPr lang="da-DK" b="0" dirty="0">
                <a:sym typeface="Wingdings" panose="05000000000000000000" pitchFamily="2" charset="2"/>
              </a:rPr>
              <a:t> uden at tilgå serveren. </a:t>
            </a:r>
          </a:p>
          <a:p>
            <a:r>
              <a:rPr lang="da-DK" b="0" dirty="0">
                <a:sym typeface="Wingdings" panose="05000000000000000000" pitchFamily="2" charset="2"/>
              </a:rPr>
              <a:t>- Burde implementeres hvor det er muligt. </a:t>
            </a:r>
            <a:endParaRPr lang="da-DK" b="1" dirty="0"/>
          </a:p>
          <a:p>
            <a:endParaRPr lang="da-DK" b="1" dirty="0"/>
          </a:p>
          <a:p>
            <a:r>
              <a:rPr lang="da-DK" b="1" dirty="0" err="1"/>
              <a:t>Layered</a:t>
            </a:r>
            <a:r>
              <a:rPr lang="da-DK" b="1" dirty="0"/>
              <a:t> system: </a:t>
            </a:r>
            <a:r>
              <a:rPr lang="da-DK" b="0" dirty="0"/>
              <a:t>Client sender en </a:t>
            </a:r>
            <a:r>
              <a:rPr lang="da-DK" b="0" dirty="0" err="1"/>
              <a:t>request</a:t>
            </a:r>
            <a:r>
              <a:rPr lang="da-DK" b="0" dirty="0"/>
              <a:t> </a:t>
            </a:r>
            <a:r>
              <a:rPr lang="da-DK" b="0" dirty="0">
                <a:sym typeface="Wingdings" panose="05000000000000000000" pitchFamily="2" charset="2"/>
              </a:rPr>
              <a:t> mange servers  server respondere til </a:t>
            </a:r>
            <a:r>
              <a:rPr lang="da-DK" b="0" dirty="0" err="1">
                <a:sym typeface="Wingdings" panose="05000000000000000000" pitchFamily="2" charset="2"/>
              </a:rPr>
              <a:t>requesten</a:t>
            </a:r>
            <a:r>
              <a:rPr lang="da-DK" b="0" dirty="0">
                <a:sym typeface="Wingdings" panose="05000000000000000000" pitchFamily="2" charset="2"/>
              </a:rPr>
              <a:t>. </a:t>
            </a:r>
          </a:p>
          <a:p>
            <a:r>
              <a:rPr lang="da-DK" b="0" dirty="0">
                <a:sym typeface="Wingdings" panose="05000000000000000000" pitchFamily="2" charset="2"/>
              </a:rPr>
              <a:t>- F.eks. Kan bruger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blive udført på en anden server.</a:t>
            </a:r>
            <a:endParaRPr lang="da-DK" b="1" dirty="0"/>
          </a:p>
          <a:p>
            <a:endParaRPr lang="da-DK" b="1" dirty="0"/>
          </a:p>
          <a:p>
            <a:r>
              <a:rPr lang="da-DK" b="1" dirty="0"/>
              <a:t>Code on demand (</a:t>
            </a:r>
            <a:r>
              <a:rPr lang="da-DK" b="1" dirty="0" err="1"/>
              <a:t>optional</a:t>
            </a:r>
            <a:r>
              <a:rPr lang="da-DK" b="1" dirty="0"/>
              <a:t>): </a:t>
            </a:r>
            <a:r>
              <a:rPr lang="da-DK" b="0" dirty="0"/>
              <a:t>I stedet for XML/ HTML/ JSON </a:t>
            </a:r>
            <a:r>
              <a:rPr lang="da-DK" b="0" dirty="0">
                <a:sym typeface="Wingdings" panose="05000000000000000000" pitchFamily="2" charset="2"/>
              </a:rPr>
              <a:t> API kan respondere med eksekveringskode (fx. UI widget)</a:t>
            </a:r>
            <a:endParaRPr lang="da-DK" b="1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752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Minder meget om dette - men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fundenmentalt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anderledes.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Indlæser --&gt; sender til bruger --&gt; ændre data --&gt;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sender til Server. Langt tid fra man læser til man skriver. Derved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disconnected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  <a:p>
            <a:endParaRPr lang="da-DK" dirty="0"/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Scenio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Løn-forhøjelse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Før var det ms og nu min. Som udgangspunkt --&gt; last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Men ikke altid godt.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Essensen: To forskellige processer, vil opdater de to forskellige værdier. Mangler en måde hvorved man kan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dedekter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der er en konflikt.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 regel ved human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-case, nødvendigt at præsenter det for brugeren: i dette tilfælde den sidste bruger(HR). De vil blive præsenteret for hvad der skete, og et valg  om håndtering.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 accepter nuværende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eller tilføje opdateringen = override den tidligere brugeres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Løsning: Man kan anvende både timestamp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Eller en Message Broker/Kø. 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8041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Resiliance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relation til back-end systemer: 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Evnen til at håndter fejl og stadigvæk fungerer.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Accepter at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 vil forekomme, og responderer til dem på en måde hvorved man undgår downtime og data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Formålet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Resiliance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at returner applikationen til en fuld funktionel stadie efter en fejl. Modstandsdygtig overfor nogle typer af fejl.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Fejl såsom: netværksfejl, node, VM-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cloud.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3545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Applikationen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perfomance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hvor hurtig det tager f.eks. En API at returner en specifik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Thoughput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hvor mange samtidige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en applikation håndter.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Hvornår skal der tunes: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Delte meninger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 Beck ”Make it work. Make it right. Make it faster”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Tænk over arkitektur og design fra start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Nogle software mønstre indeholder måske nedarvede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problemer – undgå dette.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Undgå kode som er svær at fikse/forbedre senere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6882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 skal der optimeres: Vær selektiv omkring hvad der skal performances tunes på: Skal, måske, ikke.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Definerer featuren: Hvad er langsom, og hvad skal der forbedres på.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Timing: Hvad er det nu, hvad skal det være.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 for fix: Hvad er forbedring værd, hvornår skal man stoppe. Hvor meget må det koste.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Test: Inden man går i gang, så har man test der virker --Forbedring--&gt; virker stadigvæk som det skulle.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7322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>
                <a:ea typeface="+mn-lt"/>
                <a:cs typeface="+mn-lt"/>
              </a:rPr>
              <a:t>Teknikker til at </a:t>
            </a:r>
            <a:r>
              <a:rPr lang="da-DK" dirty="0" err="1">
                <a:ea typeface="+mn-lt"/>
                <a:cs typeface="+mn-lt"/>
              </a:rPr>
              <a:t>diagnosere</a:t>
            </a:r>
            <a:r>
              <a:rPr lang="da-DK" dirty="0">
                <a:ea typeface="+mn-lt"/>
                <a:cs typeface="+mn-lt"/>
              </a:rPr>
              <a:t> performance problemer</a:t>
            </a:r>
            <a:br>
              <a:rPr lang="da-DK" dirty="0">
                <a:ea typeface="+mn-lt"/>
                <a:cs typeface="+mn-lt"/>
              </a:rPr>
            </a:br>
            <a:r>
              <a:rPr lang="da-DK" dirty="0">
                <a:ea typeface="+mn-lt"/>
                <a:cs typeface="+mn-lt"/>
              </a:rPr>
              <a:t>- Google Developer </a:t>
            </a:r>
            <a:r>
              <a:rPr lang="da-DK" dirty="0" err="1">
                <a:ea typeface="+mn-lt"/>
                <a:cs typeface="+mn-lt"/>
              </a:rPr>
              <a:t>tool</a:t>
            </a:r>
            <a:r>
              <a:rPr lang="da-DK" dirty="0">
                <a:ea typeface="+mn-lt"/>
                <a:cs typeface="+mn-lt"/>
              </a:rPr>
              <a:t> (</a:t>
            </a:r>
            <a:r>
              <a:rPr lang="da-DK" dirty="0" err="1">
                <a:ea typeface="+mn-lt"/>
                <a:cs typeface="+mn-lt"/>
              </a:rPr>
              <a:t>request</a:t>
            </a:r>
            <a:r>
              <a:rPr lang="da-DK" dirty="0">
                <a:ea typeface="+mn-lt"/>
                <a:cs typeface="+mn-lt"/>
              </a:rPr>
              <a:t> time)</a:t>
            </a:r>
            <a:br>
              <a:rPr lang="da-DK" dirty="0">
                <a:ea typeface="+mn-lt"/>
                <a:cs typeface="+mn-lt"/>
              </a:rPr>
            </a:br>
            <a:r>
              <a:rPr lang="da-DK" dirty="0">
                <a:ea typeface="+mn-lt"/>
                <a:cs typeface="+mn-lt"/>
              </a:rPr>
              <a:t>- Kigger efter </a:t>
            </a:r>
            <a:r>
              <a:rPr lang="da-DK" dirty="0" err="1">
                <a:ea typeface="+mn-lt"/>
                <a:cs typeface="+mn-lt"/>
              </a:rPr>
              <a:t>Anti</a:t>
            </a:r>
            <a:r>
              <a:rPr lang="da-DK" dirty="0">
                <a:ea typeface="+mn-lt"/>
                <a:cs typeface="+mn-lt"/>
              </a:rPr>
              <a:t> patterns</a:t>
            </a:r>
            <a:br>
              <a:rPr lang="da-DK" dirty="0">
                <a:ea typeface="+mn-lt"/>
                <a:cs typeface="+mn-lt"/>
              </a:rPr>
            </a:br>
            <a:r>
              <a:rPr lang="da-DK" dirty="0">
                <a:ea typeface="+mn-lt"/>
                <a:cs typeface="+mn-lt"/>
              </a:rPr>
              <a:t>- Log af SQL og </a:t>
            </a:r>
            <a:r>
              <a:rPr lang="da-DK" dirty="0" err="1">
                <a:ea typeface="+mn-lt"/>
                <a:cs typeface="+mn-lt"/>
              </a:rPr>
              <a:t>Execution</a:t>
            </a:r>
            <a:r>
              <a:rPr lang="da-DK" dirty="0">
                <a:ea typeface="+mn-lt"/>
                <a:cs typeface="+mn-lt"/>
              </a:rPr>
              <a:t> time</a:t>
            </a:r>
            <a:endParaRPr lang="da-DK" dirty="0"/>
          </a:p>
          <a:p>
            <a:pPr marL="228600" indent="-228600">
              <a:buFont typeface="+mj-lt"/>
              <a:buAutoNum type="arabicPeriod"/>
            </a:pPr>
            <a:endParaRPr lang="da-DK" dirty="0"/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Measuring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user's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en målings-værktøj til at se hvor lang tid en specifik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/feature tager. 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all the DB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feature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tuning: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de steder i app. man ønsker at performance tune  --&gt; find tilhørende DB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 inkluderet i featuren --&gt; Find performance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antipatterns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SQL: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Kigge på selve SQL kode og EF Core logs --&gt; Se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og se hvor langt tid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query'en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tog. </a:t>
            </a:r>
            <a:endParaRPr lang="da-DK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endParaRPr lang="da-DK" dirty="0"/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Produceret af EF Core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ASP.net Core et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tjekke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 og EF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Core’s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har også timings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Kategoriseret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loglevels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4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 (0) – logger ALT</a:t>
            </a:r>
          </a:p>
          <a:p>
            <a:pPr lvl="4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(1) – godt till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4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 (3) – godt til produktion (eller højere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4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(4)</a:t>
            </a:r>
          </a:p>
          <a:p>
            <a:pPr lvl="4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(5) – logger kun de mest kritiske fejl</a:t>
            </a:r>
          </a:p>
          <a:p>
            <a:pPr lvl="4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 (6)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ikke alt for meget i produktion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tager tid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unit tests ved EF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Core’s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LogTo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Kigger på SQL koden, som EF Core generere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929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1. </a:t>
            </a:r>
            <a:r>
              <a:rPr lang="da-DK" dirty="0" err="1"/>
              <a:t>Eager</a:t>
            </a:r>
            <a:r>
              <a:rPr lang="da-DK" dirty="0"/>
              <a:t> vs. Select: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Eager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Loader alle data ind, og tager alle felter ind. Overføre en masse data. 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Loader præcis det data som vil have --&gt; ny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ny type som indeholde de her tre ting.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Løsning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Ser tit folk lavet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eager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så kan man skifte ud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Giver en masse på performance.</a:t>
            </a:r>
          </a:p>
          <a:p>
            <a:endParaRPr lang="da-DK" dirty="0"/>
          </a:p>
          <a:p>
            <a:r>
              <a:rPr lang="da-DK" dirty="0"/>
              <a:t>2. Anvend </a:t>
            </a:r>
            <a:r>
              <a:rPr lang="da-DK" dirty="0" err="1"/>
              <a:t>pagning</a:t>
            </a:r>
            <a:r>
              <a:rPr lang="da-DK" dirty="0"/>
              <a:t> og/eller </a:t>
            </a:r>
            <a:r>
              <a:rPr lang="da-DK" dirty="0" err="1"/>
              <a:t>filtering</a:t>
            </a:r>
            <a:r>
              <a:rPr lang="da-DK" dirty="0"/>
              <a:t> af søgninger for at </a:t>
            </a:r>
            <a:r>
              <a:rPr lang="da-DK" b="1" dirty="0"/>
              <a:t>reducer antal rækker man loader</a:t>
            </a:r>
            <a:r>
              <a:rPr lang="da-DK" dirty="0"/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Tilføje kommandoer, som begrænser antallet af data returneret til brugeren.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Pludselig meget data når man kommer i drift. Ingen problem imens man debugger ---&gt;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returneret data =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problemer.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Typiske tilgange er: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(næsten altid for ikke at få for meget data): Man returnerer en begrænset set af data til brugeren og giver brugeren kommandoer til at kigge igennem "sider" af data.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Brugeren vil normalt gerne have en search-feature --&gt; returnerer 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data. </a:t>
            </a:r>
          </a:p>
          <a:p>
            <a:endParaRPr lang="da-DK" dirty="0"/>
          </a:p>
          <a:p>
            <a:r>
              <a:rPr lang="da-DK" dirty="0"/>
              <a:t>3.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AsNoTracking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read-only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Effekten af anvendelsen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AsNoTracking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 varierer fra 2-50% forbedring af eksekverings tid.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 kun anvendes: Læsning --&gt; sender det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Beder EF Core om ikke at lave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snapshot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entiteter. Sparer på tid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rtl="0" fontAlgn="ctr">
              <a:buFontTx/>
              <a:buNone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Tx/>
              <a:buNone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Core: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Forbedring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ikke speed.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Frigiver tråden, mens DB respondere, så kan andre anvende den.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Lav performance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Forbedring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scalability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Hvis speed performance ønskes  Synkron-kald. </a:t>
            </a:r>
          </a:p>
          <a:p>
            <a:pPr marL="171450" indent="-171450" rtl="0" fontAlgn="ctr">
              <a:buFontTx/>
              <a:buChar char="-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sz="1200" b="1" dirty="0"/>
              <a:t>DB access code </a:t>
            </a:r>
            <a:r>
              <a:rPr lang="en-US" sz="1200" b="1" dirty="0" err="1"/>
              <a:t>isoleret</a:t>
            </a:r>
            <a:r>
              <a:rPr lang="en-US" sz="1200" b="1" dirty="0"/>
              <a:t>/decoupled: </a:t>
            </a:r>
            <a:r>
              <a:rPr lang="en-US" sz="1200" b="0" dirty="0" err="1"/>
              <a:t>Nem</a:t>
            </a:r>
            <a:r>
              <a:rPr lang="en-US" sz="1200" b="0" dirty="0"/>
              <a:t> at </a:t>
            </a:r>
            <a:r>
              <a:rPr lang="en-US" sz="1200" b="0" dirty="0" err="1"/>
              <a:t>tilgå</a:t>
            </a:r>
            <a:r>
              <a:rPr lang="en-US" sz="1200" b="0" dirty="0"/>
              <a:t> EF Core </a:t>
            </a:r>
            <a:r>
              <a:rPr lang="en-US" sz="1200" b="0" dirty="0" err="1"/>
              <a:t>ved</a:t>
            </a:r>
            <a:r>
              <a:rPr lang="en-US" sz="1200" b="0" dirty="0"/>
              <a:t> </a:t>
            </a:r>
            <a:r>
              <a:rPr lang="en-US" sz="1200" b="0" dirty="0" err="1"/>
              <a:t>nødvendighed</a:t>
            </a:r>
            <a:r>
              <a:rPr lang="en-US" sz="1200" b="0" dirty="0"/>
              <a:t>. 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at opnå dette, skal koden:</a:t>
            </a:r>
            <a:endParaRPr lang="da-DK" sz="1200" b="1" dirty="0"/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Klar defineret sted (isoleret): Kan finde DB kode som påvirker performance let.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Indeholder kun DB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Decoupled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Ingen mix med andet kode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Kan ændre uden at påvirke andet kode.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 projekt: Indeholder alt DB Access kode (Class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liberary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projekt)</a:t>
            </a:r>
            <a:b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3359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Antipatterns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Kalde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flere gange.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Bør kun kalde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én gang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 liste af items som skal tilføjes – tilføj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.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AddRange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kald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én gang til sidst.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Bruge Update metode, når kun en del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skal opdateres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markeres som ændret, hvis Update metode bruges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SaveChanges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hvis kun en del – så bruger EF Core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DetectChanges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metode og ændre kun den del som 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ændrte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Lader for meget data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 flyttet til software side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 hvis ”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ToList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()” flyttes til start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 loades alt data til software side og herefter filtreres.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ToList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()” skal være til sidst.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Ikke at bruge den hurtigste vej til load af en enkelt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eller First er hurtigst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bruge find, hvis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cointext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Ikke at minimere antal kald til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måder at loade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dens relateret data;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eager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Eksempel med book: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Ikke at erstatte LINQ med SQL kode.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man kender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kan det være mere effektivt at lave SQL kode.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Hurtigere end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ICollection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&lt;T&gt;, men garanterer ikke rækkefølgen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Én stor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tage lang tid at starte op – fx 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arkitektur </a:t>
            </a:r>
          </a:p>
          <a:p>
            <a:pPr lvl="0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Mønstre –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adgang</a:t>
            </a:r>
          </a:p>
          <a:p>
            <a:pPr lvl="1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godt til skalering, men vil tage en smule længere tid. Dog flere fordele 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nemt eksekverende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returnerer minimal af data. 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Hjælper både med skalering og hastighed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46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 Core tuning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queries: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tilgange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LINQ – base performance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Forbedre kun hvis eksisterende er dårligt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Flyt beregninger i databasen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properties, som bruges til beregning skal derved ikke loades ud </a:t>
            </a:r>
          </a:p>
          <a:p>
            <a:pPr lvl="1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fremfor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loader klassen selv og alt relateret data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Select: loader specifikke dele af klassen og relateret data</a:t>
            </a:r>
          </a:p>
          <a:p>
            <a:pPr lvl="1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AsNoTracking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Bruges kun til LÆSNING!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bruges når data ikke skal trackes for at blive opdateret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Siger til EF Core at undlade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tager mindre tid og mindre hukommelse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spare 2-50% på eksekveringstiden (oftest 1-10%)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+ UDFs (User Defined Functions) –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flytter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concatenation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author’s name and tags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Tilføjer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koden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Indsætter burgerdefineret variable – fx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bogId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Defineres i C# - implementering i SQL</a:t>
            </a: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+ Dapper – SQL kommandoer, dapper til eksekvering til læsning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dataen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Dropper EF Core og skriver SQL selv 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 bruge bibliotek til dette – fx dapper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Dapper: 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Simpel objekt mapper for .Net. hentes som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specifik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implementering – virker på tværs af fx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MySQL,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 Server osv.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feature: performance – men kræver udvikler kan skrive hurtigt SQL.</a:t>
            </a:r>
          </a:p>
          <a:p>
            <a:pPr lvl="3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Returnerer kun valgte kolonner –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FromSQLRaw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returnerer alle kolonner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+ caching – sænker kosten af query-dele</a:t>
            </a:r>
          </a:p>
          <a:p>
            <a:pPr lvl="1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Pre-calculater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 af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tager lang tid at udregne og opbevare disse i ekstra kolonner/props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entity’en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kendt som caching eller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Virker bedst ved data som er dyrt at generere – fx gennemsnit af stemmer(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på en bog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Størst forbedring ved sortering (bedre end de tre andre)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 ikke: hvis det cachede data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updateres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ofte – så skal cache også opdateres.</a:t>
            </a:r>
          </a:p>
          <a:p>
            <a:pPr lvl="2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Ulempe: Svært at vide 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up-to-date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466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en industri-standard protokol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Specificeret i RFC 6749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RFC6750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 er fokuserer på at gøre det simple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udvikler, samtidigt med at tilbyde specifik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flows for: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Web applikation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Desktop applikation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Mobile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phones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Living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deres specifikationer og den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udvikles af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IETF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Formålet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kunne dele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mellem flere parter --&gt; Eg. ofte give bruger mulighed for at give hjemmesider eller applikationer adgang til deres informationer på andre hjemmesider uden at give dem passwords.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Udviklet til at arbejde med HTTP-protokollen 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tillader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 delt ud til 3. part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med tilladelse af ressource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--&gt; 3. parts kan derefter anvende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tilgå de beskyttede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ressource server.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Gav man sin kode til f.eks. Gmail til en 3. parts applikation. I stedet for at spørge brugeren om deres kode i 3. parts systemet.  Så sender brugeren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også sendes brugeren tilbage til 3. parts applikationen. Alt er automatisk.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Part applikation anvender også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Eg. Gmail, YouTube --&gt; account.google.com.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Fordele: 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Kun én team til håndtering af kodeord: Behøver ikke at stole på at alle udvikler i hele organisationen håndter password ordentligt.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Sikkerhed: Attack-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kun ét sted.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Når man har centraliseret en brugers login --&gt; én sted til at tilføje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9986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forskellige roller: </a:t>
            </a: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Third-Party Application: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"Client": En tredjeparts-system som prøver at tilgå brugeren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API: "Resource Server"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API serveren for at tilgå brugerens info.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serveren som præsenter et interface hvorved brugeren kan afslå eller accepterer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små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det ofte det samme som API-serveren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store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det ofte en separat komponent.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"Resource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Brugeren der giver adgang til deres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9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="1" dirty="0"/>
              <a:t>Node.js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runtime-</a:t>
            </a:r>
            <a:r>
              <a:rPr lang="en-GB" dirty="0" err="1">
                <a:sym typeface="Wingdings" panose="05000000000000000000" pitchFamily="2" charset="2"/>
              </a:rPr>
              <a:t>miljø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kører</a:t>
            </a:r>
            <a:r>
              <a:rPr lang="en-GB" dirty="0">
                <a:sym typeface="Wingdings" panose="05000000000000000000" pitchFamily="2" charset="2"/>
              </a:rPr>
              <a:t> JavaScript </a:t>
            </a:r>
            <a:r>
              <a:rPr lang="en-GB" dirty="0" err="1">
                <a:sym typeface="Wingdings" panose="05000000000000000000" pitchFamily="2" charset="2"/>
              </a:rPr>
              <a:t>kode</a:t>
            </a:r>
            <a:r>
              <a:rPr lang="en-GB" dirty="0">
                <a:sym typeface="Wingdings" panose="05000000000000000000" pitchFamily="2" charset="2"/>
              </a:rPr>
              <a:t>  Den er IKKE et framework </a:t>
            </a:r>
            <a:r>
              <a:rPr lang="en-GB" dirty="0" err="1">
                <a:sym typeface="Wingdings" panose="05000000000000000000" pitchFamily="2" charset="2"/>
              </a:rPr>
              <a:t>eller</a:t>
            </a:r>
            <a:r>
              <a:rPr lang="en-GB" dirty="0">
                <a:sym typeface="Wingdings" panose="05000000000000000000" pitchFamily="2" charset="2"/>
              </a:rPr>
              <a:t> sprog.</a:t>
            </a:r>
          </a:p>
          <a:p>
            <a:pPr marL="685800" lvl="1" indent="-228600"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open-source, </a:t>
            </a:r>
            <a:r>
              <a:rPr lang="en-GB" b="1" dirty="0">
                <a:sym typeface="Wingdings" panose="05000000000000000000" pitchFamily="2" charset="2"/>
              </a:rPr>
              <a:t>Cross-platform</a:t>
            </a:r>
            <a:r>
              <a:rPr lang="en-GB" dirty="0">
                <a:sym typeface="Wingdings" panose="05000000000000000000" pitchFamily="2" charset="2"/>
              </a:rPr>
              <a:t> runtime environment </a:t>
            </a:r>
            <a:r>
              <a:rPr lang="en-GB" b="1" dirty="0">
                <a:sym typeface="Wingdings" panose="05000000000000000000" pitchFamily="2" charset="2"/>
              </a:rPr>
              <a:t>for developing server </a:t>
            </a:r>
            <a:r>
              <a:rPr lang="en-GB" b="1" dirty="0" err="1">
                <a:sym typeface="Wingdings" panose="05000000000000000000" pitchFamily="2" charset="2"/>
              </a:rPr>
              <a:t>Applikation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Node.js </a:t>
            </a:r>
            <a:r>
              <a:rPr lang="en-GB" dirty="0" err="1">
                <a:sym typeface="Wingdings" panose="05000000000000000000" pitchFamily="2" charset="2"/>
              </a:rPr>
              <a:t>applikationer</a:t>
            </a:r>
            <a:r>
              <a:rPr lang="en-GB" dirty="0">
                <a:sym typeface="Wingdings" panose="05000000000000000000" pitchFamily="2" charset="2"/>
              </a:rPr>
              <a:t> er </a:t>
            </a:r>
            <a:r>
              <a:rPr lang="en-GB" dirty="0" err="1">
                <a:sym typeface="Wingdings" panose="05000000000000000000" pitchFamily="2" charset="2"/>
              </a:rPr>
              <a:t>skrevet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JavaScript, der </a:t>
            </a:r>
            <a:r>
              <a:rPr lang="en-GB" dirty="0" err="1">
                <a:sym typeface="Wingdings" panose="05000000000000000000" pitchFamily="2" charset="2"/>
              </a:rPr>
              <a:t>kører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på</a:t>
            </a:r>
            <a:r>
              <a:rPr lang="en-GB" dirty="0">
                <a:sym typeface="Wingdings" panose="05000000000000000000" pitchFamily="2" charset="2"/>
              </a:rPr>
              <a:t> Googles V8-engine, </a:t>
            </a:r>
            <a:r>
              <a:rPr lang="en-GB" dirty="0" err="1">
                <a:sym typeface="Wingdings" panose="05000000000000000000" pitchFamily="2" charset="2"/>
              </a:rPr>
              <a:t>og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kører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udefor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web-browser.</a:t>
            </a:r>
          </a:p>
          <a:p>
            <a:pPr marL="685800" lvl="1" indent="-228600"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Node.js </a:t>
            </a:r>
            <a:r>
              <a:rPr lang="en-GB" dirty="0" err="1">
                <a:sym typeface="Wingdings" panose="05000000000000000000" pitchFamily="2" charset="2"/>
              </a:rPr>
              <a:t>indeholder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built-in-library, </a:t>
            </a:r>
            <a:r>
              <a:rPr lang="en-GB" dirty="0" err="1">
                <a:sym typeface="Wingdings" panose="05000000000000000000" pitchFamily="2" charset="2"/>
              </a:rPr>
              <a:t>som</a:t>
            </a:r>
            <a:r>
              <a:rPr lang="en-GB" dirty="0">
                <a:sym typeface="Wingdings" panose="05000000000000000000" pitchFamily="2" charset="2"/>
              </a:rPr>
              <a:t> giver </a:t>
            </a:r>
            <a:r>
              <a:rPr lang="en-GB" dirty="0" err="1">
                <a:sym typeface="Wingdings" panose="05000000000000000000" pitchFamily="2" charset="2"/>
              </a:rPr>
              <a:t>lov</a:t>
            </a:r>
            <a:r>
              <a:rPr lang="en-GB" dirty="0">
                <a:sym typeface="Wingdings" panose="05000000000000000000" pitchFamily="2" charset="2"/>
              </a:rPr>
              <a:t>, at </a:t>
            </a:r>
            <a:r>
              <a:rPr lang="en-GB" dirty="0" err="1">
                <a:sym typeface="Wingdings" panose="05000000000000000000" pitchFamily="2" charset="2"/>
              </a:rPr>
              <a:t>applikationer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opfører</a:t>
            </a:r>
            <a:r>
              <a:rPr lang="en-GB" dirty="0">
                <a:sym typeface="Wingdings" panose="05000000000000000000" pitchFamily="2" charset="2"/>
              </a:rPr>
              <a:t> sig </a:t>
            </a:r>
            <a:r>
              <a:rPr lang="en-GB" dirty="0" err="1">
                <a:sym typeface="Wingdings" panose="05000000000000000000" pitchFamily="2" charset="2"/>
              </a:rPr>
              <a:t>som</a:t>
            </a:r>
            <a:r>
              <a:rPr lang="en-GB" dirty="0">
                <a:sym typeface="Wingdings" panose="05000000000000000000" pitchFamily="2" charset="2"/>
              </a:rPr>
              <a:t> web-server.</a:t>
            </a:r>
          </a:p>
          <a:p>
            <a:pPr marL="457200" lvl="1" indent="0">
              <a:buNone/>
            </a:pPr>
            <a:r>
              <a:rPr lang="en-GB" dirty="0" err="1">
                <a:sym typeface="Wingdings" panose="05000000000000000000" pitchFamily="2" charset="2"/>
              </a:rPr>
              <a:t>Hvorfor</a:t>
            </a:r>
            <a:r>
              <a:rPr lang="en-GB" dirty="0">
                <a:sym typeface="Wingdings" panose="05000000000000000000" pitchFamily="2" charset="2"/>
              </a:rPr>
              <a:t> Node.js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        1.   Det er </a:t>
            </a:r>
            <a:r>
              <a:rPr lang="en-GB" dirty="0" err="1">
                <a:sym typeface="Wingdings" panose="05000000000000000000" pitchFamily="2" charset="2"/>
              </a:rPr>
              <a:t>hurtigt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bruger</a:t>
            </a:r>
            <a:r>
              <a:rPr lang="en-GB" dirty="0">
                <a:sym typeface="Wingdings" panose="05000000000000000000" pitchFamily="2" charset="2"/>
              </a:rPr>
              <a:t> system </a:t>
            </a:r>
            <a:r>
              <a:rPr lang="en-GB" dirty="0" err="1">
                <a:sym typeface="Wingdings" panose="05000000000000000000" pitchFamily="2" charset="2"/>
              </a:rPr>
              <a:t>resourcerne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på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bedre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måde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         2.  Full Stack development, </a:t>
            </a:r>
            <a:r>
              <a:rPr lang="en-GB" dirty="0" err="1">
                <a:sym typeface="Wingdings" panose="05000000000000000000" pitchFamily="2" charset="2"/>
              </a:rPr>
              <a:t>altså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bruges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på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både</a:t>
            </a:r>
            <a:r>
              <a:rPr lang="en-GB" dirty="0">
                <a:sym typeface="Wingdings" panose="05000000000000000000" pitchFamily="2" charset="2"/>
              </a:rPr>
              <a:t> client </a:t>
            </a:r>
            <a:r>
              <a:rPr lang="en-GB" dirty="0" err="1">
                <a:sym typeface="Wingdings" panose="05000000000000000000" pitchFamily="2" charset="2"/>
              </a:rPr>
              <a:t>og</a:t>
            </a:r>
            <a:r>
              <a:rPr lang="en-GB" dirty="0">
                <a:sym typeface="Wingdings" panose="05000000000000000000" pitchFamily="2" charset="2"/>
              </a:rPr>
              <a:t> server side. </a:t>
            </a:r>
          </a:p>
          <a:p>
            <a:pPr marL="685800" lvl="1" indent="-2286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GB" b="1" dirty="0"/>
              <a:t>Designing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RESTful Web API </a:t>
            </a:r>
            <a:endParaRPr lang="en-GB" b="1" dirty="0">
              <a:sym typeface="Wingdings" panose="05000000000000000000" pitchFamily="2" charset="2"/>
            </a:endParaRPr>
          </a:p>
          <a:p>
            <a:pPr marL="685800" lvl="1" indent="-228600">
              <a:buAutoNum type="arabicPeriod"/>
            </a:pPr>
            <a:r>
              <a:rPr lang="en-GB" dirty="0"/>
              <a:t>App.js </a:t>
            </a:r>
            <a:r>
              <a:rPr lang="en-GB" dirty="0" err="1"/>
              <a:t>svarer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client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figuren</a:t>
            </a:r>
            <a:r>
              <a:rPr lang="en-GB" dirty="0"/>
              <a:t>, der sender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anmodning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Routers </a:t>
            </a:r>
            <a:r>
              <a:rPr lang="en-GB" b="1" dirty="0"/>
              <a:t>(router er </a:t>
            </a:r>
            <a:r>
              <a:rPr lang="en-GB" b="1" dirty="0" err="1"/>
              <a:t>API’en</a:t>
            </a:r>
            <a:r>
              <a:rPr lang="en-GB" b="1" dirty="0"/>
              <a:t>)</a:t>
            </a:r>
            <a:r>
              <a:rPr lang="en-GB" dirty="0"/>
              <a:t> </a:t>
            </a:r>
            <a:r>
              <a:rPr lang="en-GB" dirty="0" err="1"/>
              <a:t>gennem</a:t>
            </a:r>
            <a:r>
              <a:rPr lang="en-GB" dirty="0"/>
              <a:t> swagger.</a:t>
            </a:r>
          </a:p>
          <a:p>
            <a:pPr marL="685800" lvl="1" indent="-228600">
              <a:buAutoNum type="arabicPeriod"/>
            </a:pPr>
            <a:r>
              <a:rPr lang="en-GB" dirty="0"/>
              <a:t>Router </a:t>
            </a:r>
            <a:r>
              <a:rPr lang="en-GB" dirty="0" err="1"/>
              <a:t>kalder</a:t>
            </a:r>
            <a:r>
              <a:rPr lang="en-GB" dirty="0"/>
              <a:t> det </a:t>
            </a:r>
            <a:r>
              <a:rPr lang="en-GB" dirty="0" err="1"/>
              <a:t>rigtige</a:t>
            </a:r>
            <a:r>
              <a:rPr lang="en-GB" dirty="0"/>
              <a:t> controller der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behandle</a:t>
            </a:r>
            <a:r>
              <a:rPr lang="en-GB" dirty="0"/>
              <a:t> den </a:t>
            </a:r>
            <a:r>
              <a:rPr lang="en-GB" dirty="0" err="1"/>
              <a:t>ankommet</a:t>
            </a:r>
            <a:r>
              <a:rPr lang="en-GB" dirty="0"/>
              <a:t> request. </a:t>
            </a:r>
          </a:p>
          <a:p>
            <a:pPr marL="685800" lvl="1" indent="-228600">
              <a:buAutoNum type="arabicPeriod"/>
            </a:pPr>
            <a:r>
              <a:rPr lang="en-GB" dirty="0" err="1"/>
              <a:t>Controlleren</a:t>
            </a:r>
            <a:r>
              <a:rPr lang="en-GB" dirty="0"/>
              <a:t> </a:t>
            </a:r>
            <a:r>
              <a:rPr lang="en-GB" dirty="0" err="1"/>
              <a:t>hvis</a:t>
            </a:r>
            <a:r>
              <a:rPr lang="en-GB" dirty="0"/>
              <a:t> </a:t>
            </a:r>
            <a:r>
              <a:rPr lang="en-GB" dirty="0" err="1"/>
              <a:t>nødvendigt</a:t>
            </a:r>
            <a:r>
              <a:rPr lang="en-GB" dirty="0"/>
              <a:t> </a:t>
            </a:r>
            <a:r>
              <a:rPr lang="en-GB" dirty="0" err="1"/>
              <a:t>benytte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Model </a:t>
            </a:r>
            <a:r>
              <a:rPr lang="en-GB" dirty="0" err="1"/>
              <a:t>og</a:t>
            </a:r>
            <a:r>
              <a:rPr lang="en-GB" dirty="0"/>
              <a:t> Db.js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kommunikere</a:t>
            </a:r>
            <a:r>
              <a:rPr lang="en-GB" dirty="0"/>
              <a:t> med </a:t>
            </a:r>
            <a:r>
              <a:rPr lang="en-GB" dirty="0" err="1"/>
              <a:t>Databasen</a:t>
            </a:r>
            <a:r>
              <a:rPr lang="en-GB" dirty="0"/>
              <a:t>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312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at kunne anvende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 service: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Før en applikation kan anvende Oauth2 til at forbinde til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- skal man først register en ny applikation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Server. 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 regel skal man register basic info: applikations-navn, website, log osv.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VIGTIGT! Man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 også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også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registerer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URI som man anvendes til at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bruger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browser-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mobile apps.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kun registeret URI. Sikrer mod angreb!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skal ske via HTTPS - ingen kan læse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apps kan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URI med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app.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ID and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vil modtage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efter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app.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id er public information --&gt; anvendes til at bygge login URIS eller inkl. JS source kode på en side.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være beskyttet. Dog ikke altid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avendt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apps der ikke understøtter dette: Native, SPA (de eneste mulighed man kan have 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at kunne anvende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skal brugerne give adgang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Ofte sker dette over et interface af servicen til brugeren.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tilbyder flere forskellige "Grant Types":</a:t>
            </a: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 apps på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browser-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mobile apps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 at logge ind med brugernavn og password (kun first-party apps)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få adgang til en applikation uden en bruger tilstedeværelse.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Tidligt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anbefaldet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blevet erstattet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grant med PKCE.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251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 apps –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apps er skrevet I server side og kører på en server, hvor source koden ikke tilgængelig til det offentlige</a:t>
            </a:r>
          </a:p>
          <a:p>
            <a:pPr marL="0" indent="0" rtl="0" fontAlgn="ctr">
              <a:buNone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applikation kan anvende dens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når den skal kommunikere med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--&gt; mindsker risiko for angreb. </a:t>
            </a:r>
          </a:p>
          <a:p>
            <a:pPr marL="228600" indent="-228600" rtl="0" fontAlgn="ctr">
              <a:buAutoNum type="arabicPeriod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generes et ”Log in” link, som sender brugeren til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serveren (1)</a:t>
            </a:r>
          </a:p>
          <a:p>
            <a:endParaRPr lang="da-DK" dirty="0"/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Response_type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 server forventer at modtage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kode. 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som man modtog da man blevet givet 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Redirect_uri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Hvilke URI brugeren skal returneres til efter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gennemført. 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eller flere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værdier indikerer hvilken del af brugerens konto man ønsker at tilgå. 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generet af applikation, som man skal anvende til at verificer senere.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vil vise prompt (2)</a:t>
            </a:r>
          </a:p>
          <a:p>
            <a:pPr marL="0" indent="0">
              <a:buNone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Hvis brugeren godkender bliver brugeren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orignal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siden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 +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værdien. (3)</a:t>
            </a:r>
          </a:p>
          <a:p>
            <a:pPr marL="228600" indent="-228600">
              <a:buAutoNum type="arabicPeriod" startAt="4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veksler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koden for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access-token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ved et POST-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serverens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(4)</a:t>
            </a:r>
          </a:p>
          <a:p>
            <a:pPr marL="228600" indent="-228600">
              <a:buAutoNum type="arabicPeriod" startAt="4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Serveren vil respondere med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tid.  </a:t>
            </a:r>
          </a:p>
          <a:p>
            <a:pPr marL="228600" indent="-228600">
              <a:buAutoNum type="arabicPeriod" startAt="4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andet mønster: SPA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gran with PXCE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PXCE dynamisk generet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Essentiel: Vi kan ikke holde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hemmeligt ude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client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PKCE(RFC 7636)</a:t>
            </a:r>
          </a:p>
          <a:p>
            <a:pPr marL="171450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Orignalt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lavet til mobile applikationer. </a:t>
            </a:r>
          </a:p>
          <a:p>
            <a:pPr marL="171450" indent="-171450">
              <a:buFontTx/>
              <a:buChar char="-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 generer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random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med HASH + base64-encoded.  </a:t>
            </a:r>
          </a:p>
          <a:p>
            <a:pPr marL="228600" indent="-228600">
              <a:buFontTx/>
              <a:buAutoNum type="arabicPeriod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Laver en log In-link: Som før +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CODE_Challenge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URL of the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+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code_challenge_method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method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used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pPr marL="228600" indent="-228600">
              <a:buFontTx/>
              <a:buAutoNum type="arabicPeriod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Samme fremgangsmåde som før.</a:t>
            </a:r>
          </a:p>
          <a:p>
            <a:pPr marL="228600" indent="-228600">
              <a:buFontTx/>
              <a:buAutoNum type="arabicPeriod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Code_verifier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random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secret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man generede i starten.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1214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Man, kan anvende </a:t>
            </a:r>
            <a:r>
              <a:rPr lang="da-DK" dirty="0" err="1"/>
              <a:t>username</a:t>
            </a:r>
            <a:r>
              <a:rPr lang="da-DK" dirty="0"/>
              <a:t> og password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Access token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direkte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fra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authorization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serveren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-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Applikationen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skal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selv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samle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brugerens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password,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så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derfor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må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den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kun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anvende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af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app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lavet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af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servicen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selv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E.g., Twitter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til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dens mobile </a:t>
            </a:r>
            <a:r>
              <a:rPr lang="en-US" sz="12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eller</a:t>
            </a:r>
            <a:r>
              <a:rPr lang="en-US" sz="1200" kern="1200" dirty="0">
                <a:solidFill>
                  <a:srgbClr val="08080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desktop application.</a:t>
            </a:r>
          </a:p>
          <a:p>
            <a:endParaRPr lang="en-US" sz="1200" kern="1200" dirty="0">
              <a:solidFill>
                <a:srgbClr val="080808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8023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dirty="0" err="1"/>
              <a:t>OpenID</a:t>
            </a:r>
            <a:r>
              <a:rPr lang="da-DK" dirty="0"/>
              <a:t> Connect lader udvikler </a:t>
            </a:r>
            <a:r>
              <a:rPr lang="da-DK" dirty="0" err="1"/>
              <a:t>authenticate</a:t>
            </a:r>
            <a:r>
              <a:rPr lang="da-DK" dirty="0"/>
              <a:t> deres bruger på tværs af applikationer uden at skulle gemme info. om dem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Clienter</a:t>
            </a:r>
            <a:r>
              <a:rPr lang="da-DK" dirty="0">
                <a:sym typeface="Wingdings" panose="05000000000000000000" pitchFamily="2" charset="2"/>
              </a:rPr>
              <a:t> ved hvem der er </a:t>
            </a:r>
            <a:r>
              <a:rPr lang="da-DK" dirty="0" err="1">
                <a:sym typeface="Wingdings" panose="05000000000000000000" pitchFamily="2" charset="2"/>
              </a:rPr>
              <a:t>connected</a:t>
            </a:r>
            <a:r>
              <a:rPr lang="da-DK" dirty="0">
                <a:sym typeface="Wingdings" panose="05000000000000000000" pitchFamily="2" charset="2"/>
              </a:rPr>
              <a:t> til dem. </a:t>
            </a:r>
          </a:p>
          <a:p>
            <a:pPr marL="0" indent="0">
              <a:buFontTx/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a-DK" dirty="0">
                <a:sym typeface="Wingdings" panose="05000000000000000000" pitchFamily="2" charset="2"/>
              </a:rPr>
              <a:t>Vigtigt! </a:t>
            </a:r>
          </a:p>
          <a:p>
            <a:pPr marL="0" indent="0">
              <a:buFontTx/>
              <a:buNone/>
            </a:pPr>
            <a:r>
              <a:rPr lang="da-DK" dirty="0">
                <a:sym typeface="Wingdings" panose="05000000000000000000" pitchFamily="2" charset="2"/>
              </a:rPr>
              <a:t>Anvender man </a:t>
            </a:r>
            <a:r>
              <a:rPr lang="da-DK" dirty="0" err="1">
                <a:sym typeface="Wingdings" panose="05000000000000000000" pitchFamily="2" charset="2"/>
              </a:rPr>
              <a:t>access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token</a:t>
            </a:r>
            <a:r>
              <a:rPr lang="da-DK" dirty="0">
                <a:sym typeface="Wingdings" panose="05000000000000000000" pitchFamily="2" charset="2"/>
              </a:rPr>
              <a:t> til at tilgå en anden API = </a:t>
            </a:r>
            <a:r>
              <a:rPr lang="da-DK" dirty="0" err="1">
                <a:sym typeface="Wingdings" panose="05000000000000000000" pitchFamily="2" charset="2"/>
              </a:rPr>
              <a:t>Oauth</a:t>
            </a:r>
            <a:endParaRPr lang="da-DK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a-DK" dirty="0">
                <a:sym typeface="Wingdings" panose="05000000000000000000" pitchFamily="2" charset="2"/>
              </a:rPr>
              <a:t>Anvender man en </a:t>
            </a:r>
            <a:r>
              <a:rPr lang="da-DK" dirty="0" err="1">
                <a:sym typeface="Wingdings" panose="05000000000000000000" pitchFamily="2" charset="2"/>
              </a:rPr>
              <a:t>identity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token</a:t>
            </a:r>
            <a:r>
              <a:rPr lang="da-DK" dirty="0">
                <a:sym typeface="Wingdings" panose="05000000000000000000" pitchFamily="2" charset="2"/>
              </a:rPr>
              <a:t> for at vide hvad brugeren må tilgå af data hos en selv = </a:t>
            </a:r>
            <a:r>
              <a:rPr lang="da-DK" dirty="0" err="1">
                <a:sym typeface="Wingdings" panose="05000000000000000000" pitchFamily="2" charset="2"/>
              </a:rPr>
              <a:t>OpenId</a:t>
            </a:r>
            <a:r>
              <a:rPr lang="da-DK" dirty="0">
                <a:sym typeface="Wingdings" panose="05000000000000000000" pitchFamily="2" charset="2"/>
              </a:rPr>
              <a:t> Connect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6300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Hvorfor bruge IdentityServer4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Implementerer single sign-on, så det er muligt over flere applikationer (også forskellige typer)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IdentityServer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 en certificeret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OpenID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 udstede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API’er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 forskellige typer klienter, servere,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wepapplikationer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og mobil apps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at undgå at man skal logge ind hos alle services </a:t>
            </a:r>
          </a:p>
          <a:p>
            <a:endParaRPr lang="da-DK" dirty="0"/>
          </a:p>
          <a:p>
            <a:r>
              <a:rPr lang="da-DK" dirty="0"/>
              <a:t>Typisk alternativ til IdentityServer4 </a:t>
            </a:r>
            <a:r>
              <a:rPr lang="da-DK" dirty="0">
                <a:sym typeface="Wingdings" panose="05000000000000000000" pitchFamily="2" charset="2"/>
              </a:rPr>
              <a:t> Cloud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>
                <a:sym typeface="Wingdings" panose="05000000000000000000" pitchFamily="2" charset="2"/>
              </a:rPr>
              <a:t>Your</a:t>
            </a:r>
            <a:r>
              <a:rPr lang="da-DK" dirty="0">
                <a:sym typeface="Wingdings" panose="05000000000000000000" pitchFamily="2" charset="2"/>
              </a:rPr>
              <a:t> Code: Ofte vil man bygge/ genanvende en applikation som indeholder en login og </a:t>
            </a:r>
            <a:r>
              <a:rPr lang="da-DK" dirty="0" err="1">
                <a:sym typeface="Wingdings" panose="05000000000000000000" pitchFamily="2" charset="2"/>
              </a:rPr>
              <a:t>logout</a:t>
            </a:r>
            <a:r>
              <a:rPr lang="da-DK" dirty="0">
                <a:sym typeface="Wingdings" panose="05000000000000000000" pitchFamily="2" charset="2"/>
              </a:rPr>
              <a:t> side.  </a:t>
            </a:r>
          </a:p>
          <a:p>
            <a:r>
              <a:rPr lang="da-DK" dirty="0" err="1">
                <a:sym typeface="Wingdings" panose="05000000000000000000" pitchFamily="2" charset="2"/>
              </a:rPr>
              <a:t>IdentityServer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Middelware</a:t>
            </a:r>
            <a:r>
              <a:rPr lang="da-DK" dirty="0">
                <a:sym typeface="Wingdings" panose="05000000000000000000" pitchFamily="2" charset="2"/>
              </a:rPr>
              <a:t>: Tilføjer de nødvendige protokoller for at </a:t>
            </a:r>
            <a:r>
              <a:rPr lang="da-DK" dirty="0" err="1">
                <a:sym typeface="Wingdings" panose="05000000000000000000" pitchFamily="2" charset="2"/>
              </a:rPr>
              <a:t>client</a:t>
            </a:r>
            <a:r>
              <a:rPr lang="da-DK" dirty="0">
                <a:sym typeface="Wingdings" panose="05000000000000000000" pitchFamily="2" charset="2"/>
              </a:rPr>
              <a:t> applikationer kan tale til applikationen vha. standard protokoller. </a:t>
            </a:r>
          </a:p>
          <a:p>
            <a:pPr marL="0" indent="0">
              <a:buFontTx/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05844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dirty="0"/>
              <a:t>Authentication:</a:t>
            </a:r>
          </a:p>
          <a:p>
            <a:pPr>
              <a:buFontTx/>
              <a:buChar char="-"/>
            </a:pPr>
            <a:r>
              <a:rPr lang="da-DK" sz="1200" dirty="0"/>
              <a:t> Godkendelse er nødvendig, når en applikation skal kende identiteten på den aktuelle bruger. </a:t>
            </a:r>
          </a:p>
          <a:p>
            <a:pPr>
              <a:buFontTx/>
              <a:buChar char="-"/>
            </a:pPr>
            <a:r>
              <a:rPr lang="da-DK" sz="1200" dirty="0"/>
              <a:t> Typisk administrerer disse applikationer data på vegne af deres bruger og skal sørge for, at denne bruger kun kan få adgang til de data, som han har tilladelse til.</a:t>
            </a:r>
          </a:p>
          <a:p>
            <a:pPr>
              <a:buFontTx/>
              <a:buChar char="-"/>
            </a:pPr>
            <a:r>
              <a:rPr lang="en-US" sz="1200" dirty="0"/>
              <a:t>Authentication protocols: SAML2p(</a:t>
            </a:r>
            <a:r>
              <a:rPr lang="en-US" sz="1200" dirty="0" err="1"/>
              <a:t>mest</a:t>
            </a:r>
            <a:r>
              <a:rPr lang="en-US" sz="1200" dirty="0"/>
              <a:t> </a:t>
            </a:r>
            <a:r>
              <a:rPr lang="en-US" sz="1200" dirty="0" err="1"/>
              <a:t>populær</a:t>
            </a:r>
            <a:r>
              <a:rPr lang="en-US" sz="1200" dirty="0"/>
              <a:t> </a:t>
            </a:r>
            <a:r>
              <a:rPr lang="en-US" sz="1200" dirty="0" err="1"/>
              <a:t>og</a:t>
            </a:r>
            <a:r>
              <a:rPr lang="en-US" sz="1200" dirty="0"/>
              <a:t> deployed), WS-Federation &amp; OpenID Connect </a:t>
            </a:r>
            <a:endParaRPr lang="da-DK" sz="1200" dirty="0"/>
          </a:p>
          <a:p>
            <a:pPr>
              <a:buFontTx/>
              <a:buChar char="-"/>
            </a:pPr>
            <a:r>
              <a:rPr lang="da-DK" sz="1200" dirty="0" err="1"/>
              <a:t>OpenID</a:t>
            </a:r>
            <a:r>
              <a:rPr lang="da-DK" sz="1200" dirty="0"/>
              <a:t> er den nyeste: Mobile Apps &amp; API </a:t>
            </a:r>
            <a:r>
              <a:rPr lang="da-DK" sz="1200" dirty="0" err="1"/>
              <a:t>friendly</a:t>
            </a:r>
            <a:r>
              <a:rPr lang="da-DK" sz="1200" dirty="0"/>
              <a:t>. 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API Access:</a:t>
            </a:r>
          </a:p>
          <a:p>
            <a:endParaRPr lang="da-DK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Applikationer har groft sagt to måde de kan kommunikere med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API’er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på:  </a:t>
            </a:r>
          </a:p>
          <a:p>
            <a:pPr marL="171450" indent="-171450">
              <a:buFontTx/>
              <a:buChar char="-"/>
            </a:pP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 brug af applikations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 delegering af brugerens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da-DK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Igennem OAuth2 protokollen kan applikationer opnå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 at kommunikere med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API’er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Man centraliserer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og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authorization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og dermed gør det lettere for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og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API’er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Tx/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162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IdentityServer</a:t>
            </a:r>
            <a:r>
              <a:rPr lang="da-DK" dirty="0"/>
              <a:t>: </a:t>
            </a:r>
          </a:p>
          <a:p>
            <a:pPr marL="171450" indent="-171450">
              <a:buFontTx/>
              <a:buChar char="-"/>
            </a:pPr>
            <a:r>
              <a:rPr lang="da-DK" dirty="0"/>
              <a:t>config.js </a:t>
            </a:r>
            <a:r>
              <a:rPr lang="da-DK" dirty="0">
                <a:sym typeface="Wingdings" panose="05000000000000000000" pitchFamily="2" charset="2"/>
              </a:rPr>
              <a:t> API </a:t>
            </a:r>
            <a:r>
              <a:rPr lang="da-DK" dirty="0" err="1">
                <a:sym typeface="Wingdings" panose="05000000000000000000" pitchFamily="2" charset="2"/>
              </a:rPr>
              <a:t>scope</a:t>
            </a:r>
            <a:r>
              <a:rPr lang="da-DK" dirty="0">
                <a:sym typeface="Wingdings" panose="05000000000000000000" pitchFamily="2" charset="2"/>
              </a:rPr>
              <a:t> bliver defineret her &amp; </a:t>
            </a:r>
            <a:r>
              <a:rPr lang="da-DK" dirty="0" err="1">
                <a:sym typeface="Wingdings" panose="05000000000000000000" pitchFamily="2" charset="2"/>
              </a:rPr>
              <a:t>clienten</a:t>
            </a:r>
            <a:endParaRPr lang="da-DK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a-DK" dirty="0" err="1">
                <a:sym typeface="Wingdings" panose="05000000000000000000" pitchFamily="2" charset="2"/>
              </a:rPr>
              <a:t>Startup.cs</a:t>
            </a:r>
            <a:r>
              <a:rPr lang="da-DK" dirty="0">
                <a:sym typeface="Wingdings" panose="05000000000000000000" pitchFamily="2" charset="2"/>
              </a:rPr>
              <a:t>: </a:t>
            </a:r>
            <a:r>
              <a:rPr lang="da-DK" dirty="0" err="1">
                <a:sym typeface="Wingdings" panose="05000000000000000000" pitchFamily="2" charset="2"/>
              </a:rPr>
              <a:t>Loading</a:t>
            </a:r>
            <a:r>
              <a:rPr lang="da-DK" dirty="0">
                <a:sym typeface="Wingdings" panose="05000000000000000000" pitchFamily="2" charset="2"/>
              </a:rPr>
              <a:t> af </a:t>
            </a:r>
            <a:r>
              <a:rPr lang="da-DK" dirty="0" err="1">
                <a:sym typeface="Wingdings" panose="05000000000000000000" pitchFamily="2" charset="2"/>
              </a:rPr>
              <a:t>resources</a:t>
            </a:r>
            <a:r>
              <a:rPr lang="da-DK" dirty="0">
                <a:sym typeface="Wingdings" panose="05000000000000000000" pitchFamily="2" charset="2"/>
              </a:rPr>
              <a:t> og </a:t>
            </a:r>
            <a:r>
              <a:rPr lang="da-DK" dirty="0" err="1">
                <a:sym typeface="Wingdings" panose="05000000000000000000" pitchFamily="2" charset="2"/>
              </a:rPr>
              <a:t>client</a:t>
            </a:r>
            <a:r>
              <a:rPr lang="da-DK" dirty="0">
                <a:sym typeface="Wingdings" panose="05000000000000000000" pitchFamily="2" charset="2"/>
              </a:rPr>
              <a:t> definitioner. </a:t>
            </a:r>
          </a:p>
          <a:p>
            <a:pPr marL="171450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a-DK" dirty="0">
                <a:sym typeface="Wingdings" panose="05000000000000000000" pitchFamily="2" charset="2"/>
              </a:rPr>
              <a:t>API: 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Controller </a:t>
            </a:r>
          </a:p>
          <a:p>
            <a:pPr marL="171450" indent="-171450">
              <a:buFontTx/>
              <a:buChar char="-"/>
            </a:pPr>
            <a:r>
              <a:rPr lang="da-DK" dirty="0" err="1">
                <a:sym typeface="Wingdings" panose="05000000000000000000" pitchFamily="2" charset="2"/>
              </a:rPr>
              <a:t>Startup.cs</a:t>
            </a:r>
            <a:r>
              <a:rPr lang="da-DK" dirty="0">
                <a:sym typeface="Wingdings" panose="05000000000000000000" pitchFamily="2" charset="2"/>
              </a:rPr>
              <a:t>: Tilføjelse af </a:t>
            </a:r>
            <a:r>
              <a:rPr lang="da-DK" dirty="0" err="1">
                <a:sym typeface="Wingdings" panose="05000000000000000000" pitchFamily="2" charset="2"/>
              </a:rPr>
              <a:t>authentication</a:t>
            </a:r>
            <a:r>
              <a:rPr lang="da-DK" dirty="0">
                <a:sym typeface="Wingdings" panose="05000000000000000000" pitchFamily="2" charset="2"/>
              </a:rPr>
              <a:t> service til DI &amp; </a:t>
            </a:r>
            <a:r>
              <a:rPr lang="da-DK" dirty="0" err="1">
                <a:sym typeface="Wingdings" panose="05000000000000000000" pitchFamily="2" charset="2"/>
              </a:rPr>
              <a:t>authentication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middleware</a:t>
            </a:r>
            <a:r>
              <a:rPr lang="da-DK" dirty="0">
                <a:sym typeface="Wingdings" panose="05000000000000000000" pitchFamily="2" charset="2"/>
              </a:rPr>
              <a:t> til pipeline</a:t>
            </a:r>
          </a:p>
          <a:p>
            <a:pPr marL="628650" lvl="1" indent="-171450">
              <a:buFontTx/>
              <a:buChar char="-"/>
            </a:pPr>
            <a:r>
              <a:rPr lang="da-DK" dirty="0" err="1">
                <a:sym typeface="Wingdings" panose="05000000000000000000" pitchFamily="2" charset="2"/>
              </a:rPr>
              <a:t>Validate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incoming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token</a:t>
            </a:r>
            <a:r>
              <a:rPr lang="da-DK" dirty="0">
                <a:sym typeface="Wingdings" panose="05000000000000000000" pitchFamily="2" charset="2"/>
              </a:rPr>
              <a:t>  sørger for at den kommer fra en </a:t>
            </a:r>
            <a:r>
              <a:rPr lang="da-DK" dirty="0" err="1">
                <a:sym typeface="Wingdings" panose="05000000000000000000" pitchFamily="2" charset="2"/>
              </a:rPr>
              <a:t>trusted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issuer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da-DK" dirty="0" err="1">
                <a:sym typeface="Wingdings" panose="05000000000000000000" pitchFamily="2" charset="2"/>
              </a:rPr>
              <a:t>Validate</a:t>
            </a:r>
            <a:r>
              <a:rPr lang="da-DK" dirty="0">
                <a:sym typeface="Wingdings" panose="05000000000000000000" pitchFamily="2" charset="2"/>
              </a:rPr>
              <a:t> at </a:t>
            </a:r>
            <a:r>
              <a:rPr lang="da-DK" dirty="0" err="1">
                <a:sym typeface="Wingdings" panose="05000000000000000000" pitchFamily="2" charset="2"/>
              </a:rPr>
              <a:t>token</a:t>
            </a:r>
            <a:r>
              <a:rPr lang="da-DK" dirty="0">
                <a:sym typeface="Wingdings" panose="05000000000000000000" pitchFamily="2" charset="2"/>
              </a:rPr>
              <a:t> er valid for at kunne anvendes med denne </a:t>
            </a:r>
            <a:r>
              <a:rPr lang="da-DK" dirty="0" err="1">
                <a:sym typeface="Wingdings" panose="05000000000000000000" pitchFamily="2" charset="2"/>
              </a:rPr>
              <a:t>api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Tx/>
              <a:buChar char="-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4142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4481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arkitektur aka.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service(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 en software design pattern.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Applikationer bliver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 3. parts service = ingen server SW eller HW administration for udvikler.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Applikationer er opdelt i individuelle funktioner, som kan påkaldt og skaleret individuelt.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Ingen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resoursser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bliver allokeret til applikationen, hvis den ikke bliver anvendt.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16458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/>
              <a:t>Anvende en </a:t>
            </a:r>
            <a:r>
              <a:rPr lang="da-DK" sz="1200" dirty="0" err="1"/>
              <a:t>compute</a:t>
            </a:r>
            <a:r>
              <a:rPr lang="da-DK" sz="1200" dirty="0"/>
              <a:t> service </a:t>
            </a:r>
            <a:r>
              <a:rPr lang="da-DK" sz="1200" dirty="0">
                <a:sym typeface="Wingdings" panose="05000000000000000000" pitchFamily="2" charset="2"/>
              </a:rPr>
              <a:t> Eksekvering af kode on demand (ingen server)</a:t>
            </a:r>
            <a:endParaRPr lang="da-DK" sz="1200" dirty="0"/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kode bliver skrevet og eksekveret isoleret og uafhængig.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Udvikleren kan skrive funktioner, som udfører alm. opgaver såsom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kald til andre funktioner, udregne.  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det bliver for kompleks, så kan man lave pipelines og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påkaldelser af mange funktioner. 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interaktion med server!</a:t>
            </a:r>
          </a:p>
          <a:p>
            <a:pPr rtl="0" fontAlgn="ctr"/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dirty="0"/>
              <a:t>Skriv single-</a:t>
            </a:r>
            <a:r>
              <a:rPr lang="da-DK" sz="1200" dirty="0" err="1"/>
              <a:t>puporse</a:t>
            </a:r>
            <a:r>
              <a:rPr lang="da-DK" sz="1200" dirty="0"/>
              <a:t> </a:t>
            </a:r>
            <a:r>
              <a:rPr lang="da-DK" sz="1200" dirty="0" err="1"/>
              <a:t>stateless</a:t>
            </a:r>
            <a:r>
              <a:rPr lang="da-DK" sz="1200" dirty="0"/>
              <a:t> funktioner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 - en funktion er mere testbart, robust, færre bugs og pludselig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side-effekter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funktioner skal være i 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stil -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forvent ikke at lokale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resoursser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 processer overlever over nuværende session.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stærkt fordi man kan hurtig skaler for at håndter vilkårlige events eller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fontAlgn="ctr"/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push-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event-driven pipelines.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-driven arkitektur == færre omkostninger og minus kompleksitet. </a:t>
            </a:r>
          </a:p>
          <a:p>
            <a:pPr rtl="0" fontAlgn="ctr"/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front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Vores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vil der som regel være mere kode i. Vi betaler jo for hver ms - desto mere kode man kan have ude i klienten, desto bedre. 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Lambdas pris afhænger af antal af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varighed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eksevering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mængde af allokeret hukommelse. </a:t>
            </a:r>
          </a:p>
          <a:p>
            <a:pPr rtl="0" fontAlgn="ctr"/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Embrace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third-party services.</a:t>
            </a:r>
          </a:p>
          <a:p>
            <a:pPr lvl="1" rtl="0" fontAlgn="ctr"/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 brugbart at fokusere på at løse unikke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problemmer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eget domæne.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042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="1" dirty="0"/>
              <a:t>MVC 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struktur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bestående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af</a:t>
            </a:r>
            <a:r>
              <a:rPr lang="en-GB" dirty="0">
                <a:sym typeface="Wingdings" panose="05000000000000000000" pitchFamily="2" charset="2"/>
              </a:rPr>
              <a:t> Model-View-Controller.</a:t>
            </a:r>
          </a:p>
          <a:p>
            <a:pPr marL="228600" indent="-228600">
              <a:buAutoNum type="arabicPeriod"/>
            </a:pPr>
            <a:r>
              <a:rPr lang="en-GB" b="1" dirty="0">
                <a:sym typeface="Wingdings" panose="05000000000000000000" pitchFamily="2" charset="2"/>
              </a:rPr>
              <a:t>Express </a:t>
            </a:r>
          </a:p>
          <a:p>
            <a:pPr marL="685800" lvl="1" indent="-228600">
              <a:buAutoNum type="arabicPeriod"/>
            </a:pPr>
            <a:r>
              <a:rPr lang="en-GB" b="0" dirty="0">
                <a:sym typeface="Wingdings" panose="05000000000000000000" pitchFamily="2" charset="2"/>
              </a:rPr>
              <a:t>Express er </a:t>
            </a:r>
            <a:r>
              <a:rPr lang="en-GB" b="0" dirty="0" err="1">
                <a:sym typeface="Wingdings" panose="05000000000000000000" pitchFamily="2" charset="2"/>
              </a:rPr>
              <a:t>en</a:t>
            </a:r>
            <a:r>
              <a:rPr lang="en-GB" b="0" dirty="0">
                <a:sym typeface="Wingdings" panose="05000000000000000000" pitchFamily="2" charset="2"/>
              </a:rPr>
              <a:t> minimal web framework for Node.js</a:t>
            </a:r>
          </a:p>
          <a:p>
            <a:pPr marL="685800" lvl="1" indent="-228600">
              <a:buAutoNum type="arabicPeriod"/>
            </a:pPr>
            <a:r>
              <a:rPr lang="en-GB" b="0" dirty="0">
                <a:sym typeface="Wingdings" panose="05000000000000000000" pitchFamily="2" charset="2"/>
              </a:rPr>
              <a:t>Express er </a:t>
            </a:r>
            <a:r>
              <a:rPr lang="en-GB" b="0" dirty="0" err="1">
                <a:sym typeface="Wingdings" panose="05000000000000000000" pitchFamily="2" charset="2"/>
              </a:rPr>
              <a:t>en</a:t>
            </a:r>
            <a:r>
              <a:rPr lang="en-GB" b="0" dirty="0">
                <a:sym typeface="Wingdings" panose="05000000000000000000" pitchFamily="2" charset="2"/>
              </a:rPr>
              <a:t> routing </a:t>
            </a:r>
            <a:r>
              <a:rPr lang="en-GB" b="0" dirty="0" err="1">
                <a:sym typeface="Wingdings" panose="05000000000000000000" pitchFamily="2" charset="2"/>
              </a:rPr>
              <a:t>og</a:t>
            </a:r>
            <a:r>
              <a:rPr lang="en-GB" b="0" dirty="0">
                <a:sym typeface="Wingdings" panose="05000000000000000000" pitchFamily="2" charset="2"/>
              </a:rPr>
              <a:t> middleware web-framework, der </a:t>
            </a:r>
            <a:r>
              <a:rPr lang="en-GB" b="0" dirty="0" err="1">
                <a:sym typeface="Wingdings" panose="05000000000000000000" pitchFamily="2" charset="2"/>
              </a:rPr>
              <a:t>opretter</a:t>
            </a:r>
            <a:r>
              <a:rPr lang="en-GB" b="0" dirty="0">
                <a:sym typeface="Wingdings" panose="05000000000000000000" pitchFamily="2" charset="2"/>
              </a:rPr>
              <a:t> de </a:t>
            </a:r>
            <a:r>
              <a:rPr lang="en-GB" b="0" dirty="0" err="1">
                <a:sym typeface="Wingdings" panose="05000000000000000000" pitchFamily="2" charset="2"/>
              </a:rPr>
              <a:t>mest</a:t>
            </a:r>
            <a:r>
              <a:rPr lang="en-GB" b="0" dirty="0">
                <a:sym typeface="Wingdings" panose="05000000000000000000" pitchFamily="2" charset="2"/>
              </a:rPr>
              <a:t> </a:t>
            </a:r>
            <a:r>
              <a:rPr lang="en-GB" b="0" dirty="0" err="1">
                <a:sym typeface="Wingdings" panose="05000000000000000000" pitchFamily="2" charset="2"/>
              </a:rPr>
              <a:t>grundlæggende</a:t>
            </a:r>
            <a:r>
              <a:rPr lang="en-GB" b="0" dirty="0">
                <a:sym typeface="Wingdings" panose="05000000000000000000" pitchFamily="2" charset="2"/>
              </a:rPr>
              <a:t> </a:t>
            </a:r>
            <a:r>
              <a:rPr lang="en-GB" b="0" dirty="0" err="1">
                <a:sym typeface="Wingdings" panose="05000000000000000000" pitchFamily="2" charset="2"/>
              </a:rPr>
              <a:t>skelettet</a:t>
            </a:r>
            <a:r>
              <a:rPr lang="en-GB" b="0" dirty="0">
                <a:sym typeface="Wingdings" panose="05000000000000000000" pitchFamily="2" charset="2"/>
              </a:rPr>
              <a:t> </a:t>
            </a:r>
            <a:r>
              <a:rPr lang="en-GB" b="0" dirty="0" err="1">
                <a:sym typeface="Wingdings" panose="05000000000000000000" pitchFamily="2" charset="2"/>
              </a:rPr>
              <a:t>af</a:t>
            </a:r>
            <a:r>
              <a:rPr lang="en-GB" b="0" dirty="0">
                <a:sym typeface="Wingdings" panose="05000000000000000000" pitchFamily="2" charset="2"/>
              </a:rPr>
              <a:t> </a:t>
            </a:r>
            <a:r>
              <a:rPr lang="en-GB" b="0" dirty="0" err="1">
                <a:sym typeface="Wingdings" panose="05000000000000000000" pitchFamily="2" charset="2"/>
              </a:rPr>
              <a:t>en</a:t>
            </a:r>
            <a:r>
              <a:rPr lang="en-GB" b="0" dirty="0">
                <a:sym typeface="Wingdings" panose="05000000000000000000" pitchFamily="2" charset="2"/>
              </a:rPr>
              <a:t> application. </a:t>
            </a:r>
          </a:p>
          <a:p>
            <a:pPr marL="685800" lvl="1" indent="-228600">
              <a:buAutoNum type="arabicPeriod"/>
            </a:pPr>
            <a:r>
              <a:rPr lang="en-GB" b="0" dirty="0" err="1">
                <a:sym typeface="Wingdings" panose="05000000000000000000" pitchFamily="2" charset="2"/>
              </a:rPr>
              <a:t>npx</a:t>
            </a:r>
            <a:r>
              <a:rPr lang="en-GB" b="0" dirty="0">
                <a:sym typeface="Wingdings" panose="05000000000000000000" pitchFamily="2" charset="2"/>
              </a:rPr>
              <a:t>-express-generator </a:t>
            </a:r>
            <a:r>
              <a:rPr lang="en-GB" b="0" dirty="0" err="1">
                <a:sym typeface="Wingdings" panose="05000000000000000000" pitchFamily="2" charset="2"/>
              </a:rPr>
              <a:t>opretter</a:t>
            </a:r>
            <a:r>
              <a:rPr lang="en-GB" b="0" dirty="0">
                <a:sym typeface="Wingdings" panose="05000000000000000000" pitchFamily="2" charset="2"/>
              </a:rPr>
              <a:t> </a:t>
            </a:r>
            <a:r>
              <a:rPr lang="en-GB" b="0" dirty="0" err="1">
                <a:sym typeface="Wingdings" panose="05000000000000000000" pitchFamily="2" charset="2"/>
              </a:rPr>
              <a:t>en</a:t>
            </a:r>
            <a:r>
              <a:rPr lang="en-GB" b="0" dirty="0">
                <a:sym typeface="Wingdings" panose="05000000000000000000" pitchFamily="2" charset="2"/>
              </a:rPr>
              <a:t> MVC project</a:t>
            </a:r>
            <a:endParaRPr lang="en-DK" b="0" dirty="0">
              <a:sym typeface="Wingdings" panose="05000000000000000000" pitchFamily="2" charset="2"/>
            </a:endParaRPr>
          </a:p>
          <a:p>
            <a:pPr marL="685800" lvl="1" indent="-228600">
              <a:buAutoNum type="arabicPeriod"/>
            </a:pPr>
            <a:endParaRPr lang="en-DK" b="0" dirty="0">
              <a:sym typeface="Wingdings" panose="05000000000000000000" pitchFamily="2" charset="2"/>
            </a:endParaRPr>
          </a:p>
          <a:p>
            <a:pPr marL="685800" lvl="1" indent="-228600">
              <a:buAutoNum type="arabicPeriod"/>
            </a:pPr>
            <a:r>
              <a:rPr lang="da-DK" dirty="0"/>
              <a:t>Når man anvender </a:t>
            </a:r>
            <a:r>
              <a:rPr lang="da-DK" dirty="0" err="1"/>
              <a:t>express</a:t>
            </a:r>
            <a:r>
              <a:rPr lang="da-DK" dirty="0"/>
              <a:t> til at oprette et node.js applikation, så er det i begyndelsen en low-</a:t>
            </a:r>
            <a:r>
              <a:rPr lang="da-DK" dirty="0" err="1"/>
              <a:t>level</a:t>
            </a:r>
            <a:r>
              <a:rPr lang="da-DK" dirty="0"/>
              <a:t> applikation. For at gøre det high-</a:t>
            </a:r>
            <a:r>
              <a:rPr lang="da-DK" dirty="0" err="1"/>
              <a:t>level</a:t>
            </a:r>
            <a:r>
              <a:rPr lang="da-DK" dirty="0"/>
              <a:t> skal vi introducere MVC strukturen. Express sørger for at opstille et skelet, med nogle default routes, men det er vores job at gøre brug af </a:t>
            </a:r>
            <a:r>
              <a:rPr lang="da-DK" dirty="0" err="1"/>
              <a:t>express</a:t>
            </a:r>
            <a:r>
              <a:rPr lang="da-DK" dirty="0"/>
              <a:t> ved at kalde controllers i forbindelse med routes (</a:t>
            </a:r>
            <a:r>
              <a:rPr lang="da-DK" dirty="0" err="1"/>
              <a:t>express.router</a:t>
            </a:r>
            <a:r>
              <a:rPr lang="da-DK" dirty="0"/>
              <a:t>()) Vis i koden hvordan vi har oprettet et </a:t>
            </a:r>
            <a:r>
              <a:rPr lang="da-DK" dirty="0" err="1"/>
              <a:t>express</a:t>
            </a:r>
            <a:r>
              <a:rPr lang="da-DK" dirty="0"/>
              <a:t> projekt, og hvordan vi har modificeret så det følger MVC strukturen </a:t>
            </a:r>
            <a:endParaRPr lang="en-GB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6482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ikke blot at eksekver kode på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såsom Lambda, men også omhandle anvendelse af tredje-parts servicer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API'er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mindske mængden af arbejde. </a:t>
            </a:r>
          </a:p>
          <a:p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Lambda er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service:</a:t>
            </a: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eksekver ens kode, eller integrere med en API - der er stadigvæk servers kørende i baggrunden.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Dette er dog abstraheret væk for en. Andre tager sig af infrastrukturens vedligeholdelse.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Kapacitet og automatisk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Udvikler har tid til at fokusere på kode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ultimativ mål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0495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472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Productivity: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bob-bob, stejlt læringskurve, stor forskel om man er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 google (svær at skifte). </a:t>
            </a:r>
          </a:p>
          <a:p>
            <a:pPr rtl="0" fontAlgn="ctr"/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Hurtiger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 ide til marked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konfigueringer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har indbygget service integrationer.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 til at bygge sin applikation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efter behov.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Håndter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uforsigelig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 omkostning: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Pay-for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regning model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håndter/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underliggende HW infrastruktur og OS - hvor koden køres på.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Patches og sikkerhedsopdateringer ofte. 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pipeline for applikation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simplificeret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Anvedelse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teknologi: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arbejde med underliggende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indefrastruktur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Næsten hver linje kode er business logik. 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Opstartstid, der er en dansk firma som gik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når den ikke har været tilgået indenfor et par min. Så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frigiver de server-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capacitet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så skal de når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giver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opstarte, og det taget nogle tid. Ca. 14 sek.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kold-start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tid, som er blevet bedre. Det kommer an på om det er Node.js som er hurtig, eller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tager rigtig langt tid.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kan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at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tilgode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dette.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Hvis vi ligger det op i skyen,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GDPR: Deres server ligger måske i EU, men deres folk som servicerer programmet er måske fra USA, som kan tilgå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Derudover så kan NSA måske også få fat i dette. 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-in: Det er svært at skifte fra den ene til den anden, selvom den indre kode er den samme. Alt det udenom er et kæmpe arbejde. 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Distibuerede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system, hvor der er mange steder hvor en hacker har en måde hvorved de kan tilgå programmet, men det er ellers relativ sikkert. 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Ingen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 kan få en masse log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minitorer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det. Det er også noget man kan tage penge for, som tager moniterer værktøjer i skyen.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Begrænsning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Når der kommer et kald, så er der et tidsgrænse på hvor langt tid det kan gøre. Man kan ikke have en beregning, som tager længere tid end f.eks. 5 min. Så det kan man ikke ligge op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har service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agreements for visse service, men ikke alle. Så det kan være en faktorer når man vælger en.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81308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-as-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arkitektur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beskriver en måde hvorved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service(lambda) og 3.parts systemer bliver anvendt for at bygge en back-end applikation.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Formålet med denne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arkitketur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at tillade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kommunikerer med services, indkapsle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logik i lambda-funktioner og give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ensformet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adgang til funktioner vha. REST interfaces.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Principperne 4(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thicker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og 5(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third-party services)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indgår i denne arkitektur: Relevant hvis man bygger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fremfor en event-driven pipelines.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systemer prøver at min.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footprint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lambda-funktioner, så de laver min. aka. Nano-funktioner. Man tager sig af task, som ikke kan håndteres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grund af privatliv eller sikkerhed.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funktioner bliver for opdelt, så vil man få en spredt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svært at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opretholde.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man ikke opdeler, så risiker man at få bygget mini-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ingen gider dette.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Min. Antallet af data transformation i en lambda funktion for at holde kompleksiteten under kontrol 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2.1 This is a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back-end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retrieving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front end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database and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securely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API Gateway.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705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-as-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arkitektur: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Beskriver måden hvorved kan anvende Lambda-funktioner til at skabe en stærk eksekvering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piplines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workflows.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 involver det anvendelse af lambda, som 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mellem forskellige servicer, koordinering og påkalde dem.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Formålet med dette, er at lade udvikleren fokusere på designe deres pipelines, koordinering og flow af data.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Parallelitet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Gør disse arkitektur mere attraktivt. </a:t>
            </a:r>
          </a:p>
          <a:p>
            <a:pPr rtl="0" fontAlgn="ctr"/>
            <a:endParaRPr lang="da-DK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2.9 The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-as-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task. In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pipeline, a simple image transformation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new file, an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database, an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and a new </a:t>
            </a:r>
            <a:r>
              <a:rPr lang="da-D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da-D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log service.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5629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Clould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Guru - A learning Management System. 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Forvandling: Fra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REST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pågrund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én DB)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-dreven MS arkitektur.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Anvendte også lambda funktioner til at starte med.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De arbejder på én monolitisk DB - Firebase. Den er god fordi den er let at arbejde med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godt til startup. </a:t>
            </a:r>
          </a:p>
          <a:p>
            <a:pPr marL="0" indent="0" rtl="0" fontAlgn="ctr">
              <a:buFontTx/>
              <a:buNone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575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Ligner en MS arkitektur: arbejdede alle sammen på samme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gjorde det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Transcoding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Pipeline: Underviser uploader video, så bliver den transformere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forhold til platform, opløsning osv. Forskellige udgaver så det passer til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665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anvendte en pattern 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(BFF)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arkitketur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Gateway for hver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eller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servicere specifikke krav.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kan arbejde på platformen uden at påvirke hinanden --&gt; hvis arkitekturen er gjort rigtigt.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Bedre performance --&gt; BFF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kun nødvendige data.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Supporter flere client-typer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Minus ved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ingen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få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arbejde med lambda (ikke et problem i dag).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Sikkerhed: MS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flere steder man skal beskytte. MS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skal være sikret: blanding af JWT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 service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AuthZero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AWSkognito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Anvende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sikre intern kommunikation - så ingen tredjeparts kan kalde interne MS.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143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Arkitekturen var i grunden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Mange lambda-funktioner til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ændringer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påvirkede næsten alle lambda-funktioner og udvikler, som arbejdede med det.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Virksomheden ønskede at splitte udviklingsteams i flere dele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student-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burde kunne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lambda-funktion uden at påvirke et andet team.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Ønskede at gå til en true MS approach - hver teams vil kunne udvikle platformen parallel: </a:t>
            </a:r>
            <a:endParaRPr lang="da-DK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 fra Firebase til flere DB(S3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Større grad af isolation: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tilgå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mindre og kun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som skal anvendes.</a:t>
            </a:r>
            <a:endParaRPr lang="da-DK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Vha. af GQL --&gt; håndtering af flere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nemmere end REST, såsom mobile og web.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AppSync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blev dyrt: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(billigere) tillader teams bedre håndter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indefrastruktur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vha.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CloudFormation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39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kan benytte sig af de 6 regler for at gør en Web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Vis routes, controller, model. 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Kør Postmand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804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(SQL - DB):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 måde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igennem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kolonner og rækker.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Struktureret: </a:t>
            </a:r>
          </a:p>
          <a:p>
            <a:pPr marL="628650" lvl="1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én variabel el. objekt man kan kigge igennem. Fx.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Kolonner(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repræsentationen af data, som skal lageres. Fx Days of the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Række(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points pr. kolonne. Fx Time of Day</a:t>
            </a: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Datapoints: Fx.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Fahrenheit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 ofte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afhængigher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/forholde med andre tabeller 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denne struktur, så vil alle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være relateret til denne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Hvis man skal lave en forbindelse mellem flere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lave en 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key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primary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da-DK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foreign</a:t>
            </a:r>
            <a:r>
              <a:rPr lang="da-DK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osv.)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Key’en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tillader forbindelse mellem to eller flere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tables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DB):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Dokument-orienteret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Stort dokument gemt med en unik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Når man skal finde info.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Ctrl+Shift+F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sorterer igennem det hele.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Lageringsmodel er optimeret til den type data den gemmer.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Manipulerer API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request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vha. hvilken som helst sprog.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MongoDB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genner i JSON-format. Auto-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sharding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er nem struktureret i kategorier. 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er konsistent i input </a:t>
            </a:r>
            <a:r>
              <a:rPr lang="da-DK" dirty="0">
                <a:sym typeface="Wingdings" panose="05000000000000000000" pitchFamily="2" charset="2"/>
              </a:rPr>
              <a:t> nem at navigerer.</a:t>
            </a:r>
          </a:p>
          <a:p>
            <a:pPr marL="171450" indent="-171450">
              <a:buFontTx/>
              <a:buChar char="-"/>
            </a:pPr>
            <a:r>
              <a:rPr lang="da-DK" dirty="0" err="1">
                <a:sym typeface="Wingdings" panose="05000000000000000000" pitchFamily="2" charset="2"/>
              </a:rPr>
              <a:t>Relationship</a:t>
            </a:r>
            <a:r>
              <a:rPr lang="da-DK" dirty="0">
                <a:sym typeface="Wingdings" panose="05000000000000000000" pitchFamily="2" charset="2"/>
              </a:rPr>
              <a:t> er veldefineret mellem data points. </a:t>
            </a:r>
            <a:endParaRPr lang="da-DK" dirty="0"/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håndter mange komplekse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DB transaktion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routine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analyse af data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RDBMS er god til dette. </a:t>
            </a:r>
          </a:p>
          <a:p>
            <a:pPr marL="171450" indent="-171450">
              <a:buFontTx/>
              <a:buChar char="-"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Ulempe: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Designet til at lager statisk data 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manipulation af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el. model er ikke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flexible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Eg. Man kan ikke lager komplekse eller store billeder, numre, designs eller andet. 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Scalerings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-issue: Svær at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scalerer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Flere serveres  Flere penge.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Sprog-bestemt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Vs.</a:t>
            </a: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Løser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scalerings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-problemer. 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er ikke begrænse til en struktureret gruppe</a:t>
            </a:r>
          </a:p>
          <a:p>
            <a:pPr marL="171450" indent="-171450">
              <a:buFontTx/>
              <a:buChar char="-"/>
            </a:pPr>
            <a:r>
              <a:rPr lang="da-DK" dirty="0"/>
              <a:t>Udføre funktioner som tillader større fleksibilitet.</a:t>
            </a:r>
          </a:p>
          <a:p>
            <a:pPr marL="171450" indent="-171450">
              <a:buFontTx/>
              <a:buChar char="-"/>
            </a:pPr>
            <a:r>
              <a:rPr lang="da-DK" dirty="0"/>
              <a:t>Data og analyse kan være mere dynamisk </a:t>
            </a:r>
            <a:r>
              <a:rPr lang="da-DK" dirty="0">
                <a:sym typeface="Wingdings" panose="05000000000000000000" pitchFamily="2" charset="2"/>
              </a:rPr>
              <a:t> Flere variant input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Ikke sprog-bestemt.</a:t>
            </a:r>
            <a:endParaRPr lang="da-DK" dirty="0"/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 ved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i="0" dirty="0" err="1">
                <a:solidFill>
                  <a:srgbClr val="000000"/>
                </a:solidFill>
                <a:effectLst/>
                <a:latin typeface="inherit"/>
              </a:rPr>
              <a:t>Mongoose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 er en Object Data </a:t>
            </a:r>
            <a:r>
              <a:rPr lang="da-DK" b="0" i="0" dirty="0" err="1">
                <a:solidFill>
                  <a:srgbClr val="000000"/>
                </a:solidFill>
                <a:effectLst/>
                <a:latin typeface="inherit"/>
              </a:rPr>
              <a:t>Modeling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 (ODM) </a:t>
            </a:r>
            <a:r>
              <a:rPr lang="da-DK" b="0" i="0" dirty="0" err="1">
                <a:solidFill>
                  <a:srgbClr val="000000"/>
                </a:solidFill>
                <a:effectLst/>
                <a:latin typeface="inherit"/>
              </a:rPr>
              <a:t>library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 for </a:t>
            </a:r>
            <a:r>
              <a:rPr lang="da-DK" b="0" i="0" dirty="0" err="1">
                <a:solidFill>
                  <a:srgbClr val="000000"/>
                </a:solidFill>
                <a:effectLst/>
                <a:latin typeface="inherit"/>
              </a:rPr>
              <a:t>MongoDB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 og Node. js(</a:t>
            </a:r>
            <a:r>
              <a:rPr lang="da-DK" b="0" i="0" dirty="0" err="1">
                <a:solidFill>
                  <a:srgbClr val="000000"/>
                </a:solidFill>
                <a:effectLst/>
                <a:latin typeface="inherit"/>
              </a:rPr>
              <a:t>edited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Lader en definer datastruktur og modeller og anvende dem til at interagerer med DB</a:t>
            </a:r>
          </a:p>
          <a:p>
            <a:pPr marL="171450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App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intereger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med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MongoDB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igennem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mongoose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698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Fordele:</a:t>
            </a: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REST API anvender HTTP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content typer(JSON, XML, etc.) og status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er blevet anvendt i langt tid.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Mindre forarbejde med REST med lidt kendskab til HTTP,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kræver mere for at komme i gang.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Ulempe:</a:t>
            </a: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Antallet af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REST API. Kan ikke kalde samme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 Man skal f.eks. kalde: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http://api.com/users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få bruger-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resourssen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kalde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http://api.com/users/:id/comments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få alle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kommentarene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bruger har skrevet.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kræver kun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defineret baseret ud fra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mutations. Man kan kalde på forskellige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resoursse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 fra den samme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ved blot at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fetching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er modtagelig for over og under-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fetching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kendt fejl med denne API arkitektur. 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hvis man f.eks. Kun ønsker en liste af hotelnavne, så behøver man ikke alt det andet. Dette er ikke muligt for REST API kun at hente nødvendige data.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forsyne måske med for lidt data og man bliver nød til at kalde to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en view.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kan blot lave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en måde hvorved den tilbyder alle nødvendige data for et view - ikke for meget eller lidt. Reducere antallet af HTTP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forbedre performance og applikationens performance og sikkerhed.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standardliseringer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ridgid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form, man kan lave noget halvt, også er det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men ikke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truly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0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C3E3-D405-4E52-8DC3-8B777F7C356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88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399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3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21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7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8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28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936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5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09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48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3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D90F-5248-41C9-8D72-8DE26A6641BD}" type="datetimeFigureOut">
              <a:rPr lang="da-DK" smtClean="0"/>
              <a:t>15-06-2021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AF01-D686-4913-BEB3-33BCB5D601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992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Isosceles Triangle 17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19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25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>
                <a:solidFill>
                  <a:srgbClr val="080808"/>
                </a:solidFill>
                <a:latin typeface="Consolas" panose="020B0609020204030204" pitchFamily="49" charset="0"/>
              </a:rPr>
              <a:t>ABE #1 - RESTful</a:t>
            </a:r>
            <a:endParaRPr lang="en-US" sz="3600" kern="120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B9EB9C02-9373-4088-AEF1-77BACB11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GraphQL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9BB04F2-243D-4583-A941-FF209C23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r>
              <a:rPr lang="da-DK" dirty="0"/>
              <a:t>Hvad er </a:t>
            </a:r>
            <a:r>
              <a:rPr lang="da-DK" dirty="0" err="1"/>
              <a:t>GraphQL</a:t>
            </a:r>
            <a:endParaRPr lang="da-DK" dirty="0"/>
          </a:p>
          <a:p>
            <a:pPr lvl="1"/>
            <a:r>
              <a:rPr lang="da-DK" dirty="0"/>
              <a:t>Et lag mellem </a:t>
            </a:r>
            <a:r>
              <a:rPr lang="da-DK" dirty="0" err="1"/>
              <a:t>FrontEnd</a:t>
            </a:r>
            <a:r>
              <a:rPr lang="da-DK" dirty="0"/>
              <a:t> og </a:t>
            </a:r>
            <a:r>
              <a:rPr lang="da-DK" dirty="0" err="1"/>
              <a:t>BackEnd</a:t>
            </a:r>
            <a:r>
              <a:rPr lang="da-DK" dirty="0"/>
              <a:t> – QL-sprog</a:t>
            </a:r>
            <a:r>
              <a:rPr lang="en-DK" dirty="0"/>
              <a:t> </a:t>
            </a:r>
            <a:endParaRPr lang="da-DK" dirty="0"/>
          </a:p>
          <a:p>
            <a:pPr lvl="1"/>
            <a:r>
              <a:rPr lang="da-DK" dirty="0"/>
              <a:t>Lavet af Facebook</a:t>
            </a:r>
          </a:p>
          <a:p>
            <a:r>
              <a:rPr lang="da-DK" dirty="0"/>
              <a:t>Én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Alt data man ønsker. </a:t>
            </a: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Overfetching</a:t>
            </a:r>
            <a:r>
              <a:rPr lang="da-DK" dirty="0">
                <a:sym typeface="Wingdings" panose="05000000000000000000" pitchFamily="2" charset="2"/>
              </a:rPr>
              <a:t> &amp; </a:t>
            </a:r>
            <a:r>
              <a:rPr lang="da-DK" dirty="0" err="1">
                <a:sym typeface="Wingdings" panose="05000000000000000000" pitchFamily="2" charset="2"/>
              </a:rPr>
              <a:t>underfetching</a:t>
            </a:r>
            <a:r>
              <a:rPr lang="da-DK" dirty="0">
                <a:sym typeface="Wingdings" panose="05000000000000000000" pitchFamily="2" charset="2"/>
              </a:rPr>
              <a:t>. </a:t>
            </a:r>
            <a:endParaRPr lang="da-DK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 descr="ο. &#10;o &#10;oee'd &#10;οο ">
            <a:extLst>
              <a:ext uri="{FF2B5EF4-FFF2-40B4-BE49-F238E27FC236}">
                <a16:creationId xmlns:a16="http://schemas.microsoft.com/office/drawing/2014/main" id="{258422E3-1C21-4E9D-B151-B3D5EBBB6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 b="1607"/>
          <a:stretch/>
        </p:blipFill>
        <p:spPr bwMode="auto">
          <a:xfrm>
            <a:off x="8119870" y="713127"/>
            <a:ext cx="2944817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252A04F6-C3E5-42B4-B19A-9B5DF423F9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89" r="8748" b="1"/>
          <a:stretch/>
        </p:blipFill>
        <p:spPr>
          <a:xfrm>
            <a:off x="8119870" y="3509433"/>
            <a:ext cx="3362601" cy="26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7BF8F5-2A85-428F-B568-FFD7EF2E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GraphQL</a:t>
            </a:r>
            <a:br>
              <a:rPr lang="en-US" sz="3600" dirty="0"/>
            </a:br>
            <a:endParaRPr lang="da-DK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0070A1-4080-41DE-9197-E86FA5F9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285750" indent="-285750"/>
            <a:r>
              <a:rPr lang="da-DK" sz="2000" dirty="0"/>
              <a:t>Ét </a:t>
            </a:r>
            <a:r>
              <a:rPr lang="da-DK" sz="2000" dirty="0" err="1"/>
              <a:t>endpoint</a:t>
            </a:r>
            <a:endParaRPr lang="da-DK" sz="2000" dirty="0"/>
          </a:p>
          <a:p>
            <a:pPr marL="285750" indent="-285750"/>
            <a:r>
              <a:rPr lang="da-DK" sz="2000" dirty="0"/>
              <a:t>Federated </a:t>
            </a:r>
            <a:r>
              <a:rPr lang="da-DK" sz="2000" dirty="0" err="1"/>
              <a:t>implementation</a:t>
            </a:r>
            <a:endParaRPr lang="da-DK" sz="2000" dirty="0"/>
          </a:p>
          <a:p>
            <a:pPr marL="285750" indent="-285750"/>
            <a:r>
              <a:rPr lang="da-DK" sz="2000" dirty="0"/>
              <a:t>Track </a:t>
            </a:r>
            <a:r>
              <a:rPr lang="da-DK" sz="2000" dirty="0" err="1"/>
              <a:t>Schema</a:t>
            </a:r>
            <a:r>
              <a:rPr lang="da-DK" sz="2000" dirty="0"/>
              <a:t> in </a:t>
            </a:r>
            <a:r>
              <a:rPr lang="da-DK" sz="2000" dirty="0" err="1"/>
              <a:t>registry</a:t>
            </a:r>
            <a:endParaRPr lang="da-DK" sz="2000" dirty="0"/>
          </a:p>
          <a:p>
            <a:pPr marL="285750" indent="-285750"/>
            <a:r>
              <a:rPr lang="da-DK" sz="2000" dirty="0"/>
              <a:t>Client-</a:t>
            </a:r>
            <a:r>
              <a:rPr lang="da-DK" sz="2000" dirty="0" err="1"/>
              <a:t>specified</a:t>
            </a:r>
            <a:r>
              <a:rPr lang="da-DK" sz="2000" dirty="0"/>
              <a:t> </a:t>
            </a:r>
            <a:r>
              <a:rPr lang="da-DK" sz="2000" dirty="0" err="1"/>
              <a:t>queries</a:t>
            </a:r>
            <a:endParaRPr lang="da-DK" sz="2000" dirty="0"/>
          </a:p>
          <a:p>
            <a:pPr marL="285750" indent="-285750"/>
            <a:r>
              <a:rPr lang="da-DK" sz="2000" dirty="0" err="1"/>
              <a:t>Hierarchical</a:t>
            </a:r>
            <a:endParaRPr lang="da-DK" sz="2000" dirty="0"/>
          </a:p>
          <a:p>
            <a:pPr marL="285750" indent="-285750"/>
            <a:r>
              <a:rPr lang="da-DK" sz="2000" dirty="0"/>
              <a:t>Typer af operationer</a:t>
            </a:r>
          </a:p>
          <a:p>
            <a:pPr marL="742950" lvl="1" indent="-285750"/>
            <a:r>
              <a:rPr lang="da-DK" sz="1600" dirty="0" err="1"/>
              <a:t>Queries</a:t>
            </a:r>
            <a:endParaRPr lang="da-DK" sz="1600" dirty="0"/>
          </a:p>
          <a:p>
            <a:pPr marL="742950" lvl="1" indent="-285750"/>
            <a:r>
              <a:rPr lang="da-DK" sz="1600" dirty="0"/>
              <a:t>Mutations</a:t>
            </a:r>
          </a:p>
          <a:p>
            <a:pPr marL="742950" lvl="1" indent="-285750"/>
            <a:r>
              <a:rPr lang="da-DK" sz="1600" dirty="0"/>
              <a:t>Subscriptions</a:t>
            </a:r>
          </a:p>
          <a:p>
            <a:endParaRPr lang="da-DK" sz="2000" dirty="0"/>
          </a:p>
          <a:p>
            <a:endParaRPr lang="da-DK" sz="200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ladsholder til tekst 8">
            <a:extLst>
              <a:ext uri="{FF2B5EF4-FFF2-40B4-BE49-F238E27FC236}">
                <a16:creationId xmlns:a16="http://schemas.microsoft.com/office/drawing/2014/main" id="{BB81CCA8-34D3-478B-A711-97B24DE2F2AA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707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GraphQL">
            <a:extLst>
              <a:ext uri="{FF2B5EF4-FFF2-40B4-BE49-F238E27FC236}">
                <a16:creationId xmlns:a16="http://schemas.microsoft.com/office/drawing/2014/main" id="{760F8829-25A5-45A3-8DB9-63CD3EFCF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1143942" y="643467"/>
            <a:ext cx="990411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4E92782B-B289-4B31-BB34-DBC1A1DB7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10" y="613197"/>
            <a:ext cx="10555553" cy="57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85AB0C-96EF-4072-89A0-EF2D36EE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F8968-3E9F-40A8-9091-69B153C6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5300564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NoSQL vs SQL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6" name="Picture 8" descr="SQL Or NoSQL Database: What&amp;#39;s The Difference And How To Choose?">
            <a:extLst>
              <a:ext uri="{FF2B5EF4-FFF2-40B4-BE49-F238E27FC236}">
                <a16:creationId xmlns:a16="http://schemas.microsoft.com/office/drawing/2014/main" id="{448CA0E5-71F1-43E9-B553-FD1A7D22D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085" y="1452466"/>
            <a:ext cx="3769524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24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416828-D0FC-468B-B066-5A9A5768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 vs.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GraphQL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Pladsholder til indhold 10">
            <a:extLst>
              <a:ext uri="{FF2B5EF4-FFF2-40B4-BE49-F238E27FC236}">
                <a16:creationId xmlns:a16="http://schemas.microsoft.com/office/drawing/2014/main" id="{142339D5-C2D9-4DF9-86DF-474A5782C19E}"/>
              </a:ext>
            </a:extLst>
          </p:cNvPr>
          <p:cNvSpPr txBox="1">
            <a:spLocks/>
          </p:cNvSpPr>
          <p:nvPr/>
        </p:nvSpPr>
        <p:spPr>
          <a:xfrm>
            <a:off x="1150496" y="2619593"/>
            <a:ext cx="4661362" cy="2165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457200"/>
            <a:r>
              <a:rPr lang="en-US" sz="2000" dirty="0" err="1"/>
              <a:t>Bruger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kende</a:t>
            </a:r>
            <a:r>
              <a:rPr lang="en-US" sz="2000" dirty="0"/>
              <a:t> endpoints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API’en</a:t>
            </a:r>
            <a:endParaRPr lang="en-US" sz="2000" dirty="0"/>
          </a:p>
          <a:p>
            <a:pPr marL="742950" indent="-457200"/>
            <a:r>
              <a:rPr lang="en-US" sz="2000" dirty="0" err="1"/>
              <a:t>Nem</a:t>
            </a:r>
            <a:r>
              <a:rPr lang="en-US" sz="2000" dirty="0"/>
              <a:t> start</a:t>
            </a:r>
          </a:p>
          <a:p>
            <a:pPr marL="742950" indent="-457200"/>
            <a:r>
              <a:rPr lang="en-US" sz="2000" dirty="0" err="1"/>
              <a:t>Overfetching</a:t>
            </a:r>
            <a:r>
              <a:rPr lang="en-US" sz="2000" dirty="0"/>
              <a:t> &amp; </a:t>
            </a:r>
            <a:r>
              <a:rPr lang="en-US" sz="2000" dirty="0" err="1"/>
              <a:t>underfetching</a:t>
            </a:r>
            <a:endParaRPr lang="en-US" sz="2000" dirty="0"/>
          </a:p>
          <a:p>
            <a:pPr marL="742950" indent="-457200"/>
            <a:r>
              <a:rPr lang="en-US" sz="2000" dirty="0"/>
              <a:t>HTTP catching</a:t>
            </a:r>
          </a:p>
          <a:p>
            <a:pPr marL="742950" indent="-457200"/>
            <a:r>
              <a:rPr lang="en-US" sz="2000" dirty="0"/>
              <a:t>Mature </a:t>
            </a:r>
          </a:p>
          <a:p>
            <a:pPr marL="742950" indent="-457200"/>
            <a:endParaRPr lang="en-US" sz="2000" dirty="0"/>
          </a:p>
        </p:txBody>
      </p:sp>
      <p:sp>
        <p:nvSpPr>
          <p:cNvPr id="15" name="Pladsholder til tekst 9">
            <a:extLst>
              <a:ext uri="{FF2B5EF4-FFF2-40B4-BE49-F238E27FC236}">
                <a16:creationId xmlns:a16="http://schemas.microsoft.com/office/drawing/2014/main" id="{1724390B-6E7E-4EA7-82DE-F51C657D066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dirty="0" err="1">
                <a:latin typeface="Consolas" panose="020B0609020204030204" pitchFamily="49" charset="0"/>
              </a:rPr>
              <a:t>RESTful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17" name="Pladsholder til tekst 11">
            <a:extLst>
              <a:ext uri="{FF2B5EF4-FFF2-40B4-BE49-F238E27FC236}">
                <a16:creationId xmlns:a16="http://schemas.microsoft.com/office/drawing/2014/main" id="{A38C57DA-5C99-4FA8-BD6A-B8571AD44492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dirty="0" err="1">
                <a:latin typeface="Consolas" panose="020B0609020204030204" pitchFamily="49" charset="0"/>
              </a:rPr>
              <a:t>GraphQL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18" name="Pladsholder til indhold 12">
            <a:extLst>
              <a:ext uri="{FF2B5EF4-FFF2-40B4-BE49-F238E27FC236}">
                <a16:creationId xmlns:a16="http://schemas.microsoft.com/office/drawing/2014/main" id="{D70330DD-B794-4057-84AE-F07DE915FED5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latin typeface="Consolas" panose="020B0609020204030204" pitchFamily="49" charset="0"/>
              </a:rPr>
              <a:t>Én </a:t>
            </a:r>
            <a:r>
              <a:rPr lang="da-DK" sz="2000" dirty="0" err="1">
                <a:latin typeface="Consolas" panose="020B0609020204030204" pitchFamily="49" charset="0"/>
              </a:rPr>
              <a:t>endpoint</a:t>
            </a:r>
            <a:r>
              <a:rPr lang="da-DK" sz="2000" dirty="0">
                <a:latin typeface="Consolas" panose="020B0609020204030204" pitchFamily="49" charset="0"/>
              </a:rPr>
              <a:t>.</a:t>
            </a:r>
          </a:p>
          <a:p>
            <a:r>
              <a:rPr lang="da-DK" sz="2000" dirty="0">
                <a:latin typeface="Consolas" panose="020B0609020204030204" pitchFamily="49" charset="0"/>
              </a:rPr>
              <a:t>Opsætning (krævende)</a:t>
            </a:r>
          </a:p>
          <a:p>
            <a:r>
              <a:rPr lang="da-DK" sz="2000" dirty="0" err="1">
                <a:latin typeface="Consolas" panose="020B0609020204030204" pitchFamily="49" charset="0"/>
              </a:rPr>
              <a:t>Fetch</a:t>
            </a:r>
            <a:r>
              <a:rPr lang="da-DK" sz="2000" dirty="0">
                <a:latin typeface="Consolas" panose="020B0609020204030204" pitchFamily="49" charset="0"/>
              </a:rPr>
              <a:t> alt nødvendig data</a:t>
            </a:r>
          </a:p>
          <a:p>
            <a:r>
              <a:rPr lang="da-DK" sz="2000" dirty="0" err="1">
                <a:latin typeface="Consolas" panose="020B0609020204030204" pitchFamily="49" charset="0"/>
              </a:rPr>
              <a:t>Intelisense</a:t>
            </a:r>
            <a:r>
              <a:rPr lang="da-DK" sz="2000" dirty="0">
                <a:latin typeface="Consolas" panose="020B0609020204030204" pitchFamily="49" charset="0"/>
              </a:rPr>
              <a:t> til at lave </a:t>
            </a:r>
            <a:r>
              <a:rPr lang="da-DK" sz="2000" dirty="0" err="1">
                <a:latin typeface="Consolas" panose="020B0609020204030204" pitchFamily="49" charset="0"/>
              </a:rPr>
              <a:t>requests</a:t>
            </a:r>
            <a:endParaRPr lang="da-DK" sz="2000" dirty="0">
              <a:latin typeface="Consolas" panose="020B0609020204030204" pitchFamily="49" charset="0"/>
            </a:endParaRPr>
          </a:p>
          <a:p>
            <a:r>
              <a:rPr lang="da-DK" sz="2000" dirty="0">
                <a:latin typeface="Consolas" panose="020B0609020204030204" pitchFamily="49" charset="0"/>
              </a:rPr>
              <a:t>Veldefinereret </a:t>
            </a:r>
            <a:r>
              <a:rPr lang="da-DK" sz="2000" dirty="0" err="1">
                <a:latin typeface="Consolas" panose="020B0609020204030204" pitchFamily="49" charset="0"/>
              </a:rPr>
              <a:t>schema</a:t>
            </a:r>
            <a:endParaRPr lang="da-DK" sz="2000" dirty="0">
              <a:latin typeface="Consolas" panose="020B0609020204030204" pitchFamily="49" charset="0"/>
            </a:endParaRPr>
          </a:p>
        </p:txBody>
      </p:sp>
      <p:sp>
        <p:nvSpPr>
          <p:cNvPr id="19" name="Pladsholder til tekst 7">
            <a:extLst>
              <a:ext uri="{FF2B5EF4-FFF2-40B4-BE49-F238E27FC236}">
                <a16:creationId xmlns:a16="http://schemas.microsoft.com/office/drawing/2014/main" id="{BF749443-CF49-49F5-91EC-5F6991E02DBE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>
              <a:latin typeface="Consa"/>
            </a:endParaRPr>
          </a:p>
        </p:txBody>
      </p:sp>
    </p:spTree>
    <p:extLst>
      <p:ext uri="{BB962C8B-B14F-4D97-AF65-F5344CB8AC3E}">
        <p14:creationId xmlns:p14="http://schemas.microsoft.com/office/powerpoint/2010/main" val="353141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>
                <a:solidFill>
                  <a:srgbClr val="080808"/>
                </a:solidFill>
                <a:latin typeface="Consolas" panose="020B0609020204030204" pitchFamily="49" charset="0"/>
              </a:rPr>
              <a:t>ABE #3 - RabbitMQ</a:t>
            </a:r>
            <a:endParaRPr lang="en-US" sz="3600" kern="120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5D8827-2E70-48C0-84D6-62B5C9DB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Message Queue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7B3BCE-15B2-4BDC-B16E-3524D7BF3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a-DK" sz="2000" dirty="0"/>
              <a:t>Asynkron </a:t>
            </a:r>
            <a:r>
              <a:rPr lang="da-DK" sz="2000" dirty="0" err="1"/>
              <a:t>messaging</a:t>
            </a:r>
            <a:endParaRPr lang="da-DK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da-DK" sz="2000" dirty="0"/>
              <a:t>Håndtering af beskeder mellem sender og modtager.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a-DK" sz="2000" dirty="0"/>
              <a:t>Holder rækkefølgen på køen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a-DK" sz="2000" dirty="0"/>
              <a:t>Hjælper med at ikke-blokerende kommunikation.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69" name="Picture 1" descr="MESSACE &#10;Enqueue &#10;MESSAGE QUEUE &#10;MESSAGE &#10;MESSAGE ">
            <a:extLst>
              <a:ext uri="{FF2B5EF4-FFF2-40B4-BE49-F238E27FC236}">
                <a16:creationId xmlns:a16="http://schemas.microsoft.com/office/drawing/2014/main" id="{A19DCD4E-4F93-4082-AE7E-B354867E2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r="783"/>
          <a:stretch/>
        </p:blipFill>
        <p:spPr bwMode="auto">
          <a:xfrm>
            <a:off x="8129873" y="10"/>
            <a:ext cx="40621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2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ED159A-7FB2-45B6-B53D-D9349900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/>
              <a:t>Message Queue - Fordele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D26E55-A377-4F35-8EE1-EA2C8219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a-DK" sz="2000" dirty="0" err="1"/>
              <a:t>Reliable</a:t>
            </a:r>
            <a:r>
              <a:rPr lang="da-DK" sz="2000" dirty="0"/>
              <a:t> message </a:t>
            </a:r>
            <a:r>
              <a:rPr lang="da-DK" sz="2000" dirty="0" err="1"/>
              <a:t>delivery</a:t>
            </a:r>
            <a:r>
              <a:rPr lang="da-DK" sz="2000" dirty="0"/>
              <a:t>: Business-kritisk beskeder </a:t>
            </a:r>
            <a:r>
              <a:rPr lang="da-DK" sz="2000" dirty="0">
                <a:sym typeface="Wingdings" panose="05000000000000000000" pitchFamily="2" charset="2"/>
              </a:rPr>
              <a:t> rigtige applikationer</a:t>
            </a:r>
            <a:endParaRPr lang="da-DK" sz="2000" dirty="0"/>
          </a:p>
          <a:p>
            <a:r>
              <a:rPr lang="da-DK" sz="2000" dirty="0"/>
              <a:t>Inter-</a:t>
            </a:r>
            <a:r>
              <a:rPr lang="da-DK" sz="2000" dirty="0" err="1"/>
              <a:t>application</a:t>
            </a:r>
            <a:r>
              <a:rPr lang="da-DK" sz="2000" dirty="0"/>
              <a:t> </a:t>
            </a:r>
            <a:r>
              <a:rPr lang="da-DK" sz="2000" dirty="0" err="1"/>
              <a:t>connectity</a:t>
            </a:r>
            <a:r>
              <a:rPr lang="da-DK" sz="2000" dirty="0"/>
              <a:t>: Forskellige arkitektur at arbejde sammen.</a:t>
            </a:r>
          </a:p>
          <a:p>
            <a:r>
              <a:rPr lang="da-DK" sz="2000" dirty="0" err="1"/>
              <a:t>Resilience</a:t>
            </a:r>
            <a:r>
              <a:rPr lang="da-DK" sz="2000" dirty="0"/>
              <a:t>: Applikation kan fejle, og systemet kan stadigvæk fungerer.</a:t>
            </a:r>
          </a:p>
          <a:p>
            <a:r>
              <a:rPr lang="da-DK" sz="2000" dirty="0" err="1"/>
              <a:t>Versatility</a:t>
            </a:r>
            <a:r>
              <a:rPr lang="da-DK" sz="2000" dirty="0"/>
              <a:t>: MQTT, AMQP, REST</a:t>
            </a:r>
          </a:p>
          <a:p>
            <a:r>
              <a:rPr lang="da-DK" sz="2000" dirty="0" err="1"/>
              <a:t>Imporved</a:t>
            </a:r>
            <a:r>
              <a:rPr lang="da-DK" sz="2000" dirty="0"/>
              <a:t> security: </a:t>
            </a:r>
            <a:r>
              <a:rPr lang="da-DK" sz="2000" dirty="0" err="1"/>
              <a:t>MsgQueue</a:t>
            </a:r>
            <a:r>
              <a:rPr lang="da-DK" sz="2000" dirty="0"/>
              <a:t> kan identificer og </a:t>
            </a:r>
            <a:r>
              <a:rPr lang="da-DK" sz="2000" dirty="0" err="1"/>
              <a:t>authenticate</a:t>
            </a:r>
            <a:r>
              <a:rPr lang="da-DK" sz="2000" dirty="0"/>
              <a:t> alle beskeder. </a:t>
            </a:r>
          </a:p>
          <a:p>
            <a:r>
              <a:rPr lang="da-DK" sz="2000" dirty="0"/>
              <a:t>Integrated file transfers</a:t>
            </a:r>
          </a:p>
          <a:p>
            <a:endParaRPr lang="da-DK" sz="2000" dirty="0"/>
          </a:p>
          <a:p>
            <a:pPr marL="0" indent="0">
              <a:buNone/>
            </a:pPr>
            <a:r>
              <a:rPr lang="da-DK" sz="2000" dirty="0"/>
              <a:t>Ulempe: </a:t>
            </a:r>
          </a:p>
          <a:p>
            <a:pPr>
              <a:buFontTx/>
              <a:buChar char="-"/>
            </a:pPr>
            <a:r>
              <a:rPr lang="da-DK" sz="2000" dirty="0"/>
              <a:t>Begrænset: Størrelse og antal.</a:t>
            </a:r>
          </a:p>
          <a:p>
            <a:pPr>
              <a:buFontTx/>
              <a:buChar char="-"/>
            </a:pPr>
            <a:r>
              <a:rPr lang="da-DK" sz="2000" dirty="0" err="1"/>
              <a:t>Komplek</a:t>
            </a:r>
            <a:r>
              <a:rPr lang="da-DK" sz="2000" dirty="0"/>
              <a:t> implementering.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92A2C-D519-4A5B-A464-0620DCF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da-DK" sz="3600"/>
              <a:t>Messaging typer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F06EA4-A18D-423E-A6FD-254BF01B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fontScale="92500" lnSpcReduction="20000"/>
          </a:bodyPr>
          <a:lstStyle/>
          <a:p>
            <a:r>
              <a:rPr lang="da-DK" sz="2000" dirty="0"/>
              <a:t>Message Queue: </a:t>
            </a:r>
          </a:p>
          <a:p>
            <a:pPr lvl="1"/>
            <a:r>
              <a:rPr lang="da-DK" sz="1800" dirty="0" err="1"/>
              <a:t>Point-to-point</a:t>
            </a:r>
            <a:endParaRPr lang="da-DK" sz="1800" dirty="0"/>
          </a:p>
          <a:p>
            <a:pPr lvl="1"/>
            <a:r>
              <a:rPr lang="da-DK" sz="1800" dirty="0"/>
              <a:t>Stram kobling </a:t>
            </a:r>
            <a:r>
              <a:rPr lang="da-DK" sz="1800" dirty="0" err="1"/>
              <a:t>one</a:t>
            </a:r>
            <a:r>
              <a:rPr lang="da-DK" sz="1800" dirty="0"/>
              <a:t>-to-</a:t>
            </a:r>
            <a:r>
              <a:rPr lang="da-DK" sz="1800" dirty="0" err="1"/>
              <a:t>one</a:t>
            </a:r>
            <a:r>
              <a:rPr lang="da-DK" sz="1800" dirty="0"/>
              <a:t>.</a:t>
            </a:r>
          </a:p>
          <a:p>
            <a:pPr lvl="1"/>
            <a:r>
              <a:rPr lang="da-DK" sz="1800" dirty="0"/>
              <a:t>Lager ikke data</a:t>
            </a:r>
          </a:p>
          <a:p>
            <a:r>
              <a:rPr lang="da-DK" sz="2000" dirty="0"/>
              <a:t>Publisher/</a:t>
            </a:r>
            <a:r>
              <a:rPr lang="da-DK" sz="2000" dirty="0" err="1"/>
              <a:t>Subscriber</a:t>
            </a:r>
            <a:endParaRPr lang="da-DK" sz="2000" dirty="0"/>
          </a:p>
          <a:p>
            <a:pPr lvl="1"/>
            <a:r>
              <a:rPr lang="da-DK" sz="1800" dirty="0" err="1"/>
              <a:t>Topic</a:t>
            </a:r>
            <a:endParaRPr lang="da-DK" sz="1800" dirty="0"/>
          </a:p>
          <a:p>
            <a:pPr lvl="1"/>
            <a:r>
              <a:rPr lang="da-DK" sz="1800" dirty="0" err="1"/>
              <a:t>Subscribtion</a:t>
            </a:r>
            <a:r>
              <a:rPr lang="da-DK" sz="1800" dirty="0"/>
              <a:t> </a:t>
            </a:r>
          </a:p>
          <a:p>
            <a:r>
              <a:rPr lang="da-DK" sz="2000" dirty="0"/>
              <a:t>Message Bus</a:t>
            </a:r>
          </a:p>
          <a:p>
            <a:pPr lvl="1"/>
            <a:r>
              <a:rPr lang="da-DK" sz="1600" dirty="0"/>
              <a:t>Samme: type, </a:t>
            </a:r>
            <a:r>
              <a:rPr lang="da-DK" sz="1600" dirty="0" err="1"/>
              <a:t>kommand</a:t>
            </a:r>
            <a:r>
              <a:rPr lang="da-DK" sz="1600" dirty="0"/>
              <a:t>-sæt og kommunikationsprotokol.</a:t>
            </a:r>
          </a:p>
          <a:p>
            <a:pPr lvl="1"/>
            <a:r>
              <a:rPr lang="da-DK" sz="1600" dirty="0"/>
              <a:t>Consumers: vælger håndtering</a:t>
            </a:r>
          </a:p>
          <a:p>
            <a:r>
              <a:rPr lang="da-DK" sz="2000" dirty="0"/>
              <a:t>Web Services </a:t>
            </a:r>
          </a:p>
          <a:p>
            <a:pPr lvl="1"/>
            <a:r>
              <a:rPr lang="da-DK" sz="1600" dirty="0"/>
              <a:t>Direkte kommunikation </a:t>
            </a:r>
            <a:r>
              <a:rPr lang="da-DK" sz="1600" dirty="0">
                <a:sym typeface="Wingdings" panose="05000000000000000000" pitchFamily="2" charset="2"/>
              </a:rPr>
              <a:t> ofte anvendt i distribuerede systemer. </a:t>
            </a:r>
          </a:p>
          <a:p>
            <a:pPr lvl="1"/>
            <a:r>
              <a:rPr lang="da-DK" sz="1600" dirty="0"/>
              <a:t>Simple at implementer. </a:t>
            </a:r>
          </a:p>
          <a:p>
            <a:pPr lvl="1"/>
            <a:r>
              <a:rPr lang="da-DK" sz="1600" dirty="0"/>
              <a:t>Ingen garanti for message </a:t>
            </a:r>
            <a:r>
              <a:rPr lang="da-DK" sz="1600" dirty="0" err="1"/>
              <a:t>delivery</a:t>
            </a:r>
            <a:r>
              <a:rPr lang="da-DK" sz="1600" dirty="0"/>
              <a:t>. </a:t>
            </a:r>
          </a:p>
          <a:p>
            <a:r>
              <a:rPr lang="da-DK" sz="2000" dirty="0"/>
              <a:t>Database </a:t>
            </a:r>
          </a:p>
          <a:p>
            <a:pPr lvl="1"/>
            <a:r>
              <a:rPr lang="da-DK" sz="1600" dirty="0"/>
              <a:t>Kan godt </a:t>
            </a:r>
            <a:r>
              <a:rPr lang="da-DK" sz="1600" dirty="0">
                <a:sym typeface="Wingdings" panose="05000000000000000000" pitchFamily="2" charset="2"/>
              </a:rPr>
              <a:t> dumt ide. </a:t>
            </a:r>
            <a:endParaRPr lang="da-DK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1E9E5-557C-4C37-9AFF-4A15F625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REST -  Representational State Transfer</a:t>
            </a:r>
          </a:p>
        </p:txBody>
      </p:sp>
      <p:pic>
        <p:nvPicPr>
          <p:cNvPr id="9" name="Picture 2" descr="REST API">
            <a:extLst>
              <a:ext uri="{FF2B5EF4-FFF2-40B4-BE49-F238E27FC236}">
                <a16:creationId xmlns:a16="http://schemas.microsoft.com/office/drawing/2014/main" id="{5D16E405-854D-43B4-BC4F-CD608482B1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EBF4F2-34C2-4AC4-9880-0238901B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RabbitMQ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3CD269D-B34B-47FB-AC5F-98DCF7D4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" y="2474998"/>
            <a:ext cx="10901471" cy="14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DA46996F-347D-4D88-91E4-8453765B09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8"/>
          <a:stretch/>
        </p:blipFill>
        <p:spPr bwMode="auto">
          <a:xfrm>
            <a:off x="935539" y="1932127"/>
            <a:ext cx="10320922" cy="43193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2" name="Picture 6" descr="-0 &#10;30n00dd ">
            <a:extLst>
              <a:ext uri="{FF2B5EF4-FFF2-40B4-BE49-F238E27FC236}">
                <a16:creationId xmlns:a16="http://schemas.microsoft.com/office/drawing/2014/main" id="{0567CB9C-21A0-4115-8BFF-96BB80E9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67" y="1932127"/>
            <a:ext cx="3674383" cy="42231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↑ &#10;ヨ 0 、 H つ ヨ &#10;お ヨ メ OH 日 &#10;B ヨ つ n00 d ">
            <a:extLst>
              <a:ext uri="{FF2B5EF4-FFF2-40B4-BE49-F238E27FC236}">
                <a16:creationId xmlns:a16="http://schemas.microsoft.com/office/drawing/2014/main" id="{722EA2B2-07F3-49CC-96B0-124DA8BD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350" y="1932127"/>
            <a:ext cx="3550668" cy="40686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PRODUCER &#10;BROkER &#10;FANOUT ехснмчсе &#10;•sport neWS• ">
            <a:extLst>
              <a:ext uri="{FF2B5EF4-FFF2-40B4-BE49-F238E27FC236}">
                <a16:creationId xmlns:a16="http://schemas.microsoft.com/office/drawing/2014/main" id="{56A5EC6A-D72F-49BA-970F-EDC7C98D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4301" y="1681442"/>
            <a:ext cx="4220711" cy="4319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3C950D-D863-417E-ACB0-DF5E70F4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Exchange Typer</a:t>
            </a:r>
          </a:p>
        </p:txBody>
      </p:sp>
    </p:spTree>
    <p:extLst>
      <p:ext uri="{BB962C8B-B14F-4D97-AF65-F5344CB8AC3E}">
        <p14:creationId xmlns:p14="http://schemas.microsoft.com/office/powerpoint/2010/main" val="9231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85AB0C-96EF-4072-89A0-EF2D36EE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>
                <a:solidFill>
                  <a:srgbClr val="080808"/>
                </a:solidFill>
                <a:latin typeface="Consolas" panose="020B0609020204030204" pitchFamily="49" charset="0"/>
              </a:rPr>
              <a:t>ABE #4 - resiliance</a:t>
            </a:r>
            <a:endParaRPr lang="en-US" sz="3600" kern="120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EA62864-81BB-4275-B693-8A6360AB07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" b="-1"/>
          <a:stretch/>
        </p:blipFill>
        <p:spPr bwMode="auto">
          <a:xfrm>
            <a:off x="1149685" y="643467"/>
            <a:ext cx="989263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C82B85-1928-4D89-93C1-8B1C4B79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>
                <a:latin typeface="Consalas"/>
              </a:rPr>
              <a:t> Strategier til håndtering af partial fejl</a:t>
            </a:r>
            <a:endParaRPr lang="da-DK" sz="3600">
              <a:latin typeface="Consala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F57D71-FFE1-47D8-9A01-3E041237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da-DK" sz="2000"/>
              <a:t>Anvend asynkron kommunikation over interne MS</a:t>
            </a:r>
          </a:p>
          <a:p>
            <a:r>
              <a:rPr lang="da-DK" sz="2000"/>
              <a:t>Anvend retries med exponential backoff</a:t>
            </a:r>
          </a:p>
          <a:p>
            <a:r>
              <a:rPr lang="da-DK" sz="2000"/>
              <a:t>Arbejd med networks timeouts</a:t>
            </a:r>
          </a:p>
          <a:p>
            <a:r>
              <a:rPr lang="da-DK" sz="2000"/>
              <a:t>Anvend Circuit Breaker pattern</a:t>
            </a:r>
          </a:p>
          <a:p>
            <a:r>
              <a:rPr lang="da-DK" sz="2000"/>
              <a:t>BulkHead</a:t>
            </a:r>
          </a:p>
          <a:p>
            <a:r>
              <a:rPr lang="da-DK" sz="2000"/>
              <a:t>Provide fallbacks</a:t>
            </a:r>
          </a:p>
          <a:p>
            <a:r>
              <a:rPr lang="da-DK" sz="2000"/>
              <a:t>Mindske antallet af request i køer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Billede 3">
            <a:extLst>
              <a:ext uri="{FF2B5EF4-FFF2-40B4-BE49-F238E27FC236}">
                <a16:creationId xmlns:a16="http://schemas.microsoft.com/office/drawing/2014/main" id="{92D13AE0-7254-4CFE-9A8D-F1BE6E37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3" y="1782981"/>
            <a:ext cx="4690206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11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B37C96-46EE-434A-8635-A646BE34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>
                <a:latin typeface="Consalas"/>
              </a:rPr>
              <a:t>Polly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2" descr="Retry policy">
            <a:extLst>
              <a:ext uri="{FF2B5EF4-FFF2-40B4-BE49-F238E27FC236}">
                <a16:creationId xmlns:a16="http://schemas.microsoft.com/office/drawing/2014/main" id="{694CB160-4F6A-45BF-96BD-CA4FDB0670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6352" y="1782763"/>
            <a:ext cx="4979297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6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85AB0C-96EF-4072-89A0-EF2D36EE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1D370-538F-449D-A9E0-1902D04C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/>
              <a:t>Concurrency conflict</a:t>
            </a:r>
            <a:endParaRPr lang="da-DK" sz="36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BD213AC-7132-4825-BB60-E6A8AEAFC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6916" y="2703335"/>
            <a:ext cx="747816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1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D51D4A-9E11-41AE-A7B9-A403271D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EF cores håndtering af Concurrency Conflict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24F47A7-DEF4-4731-8A22-DD437FF0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latin typeface="Consolas" panose="020B0609020204030204" pitchFamily="49" charset="0"/>
              </a:rPr>
              <a:t>RESTful Principper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328CE0E-F544-4376-8006-941AA55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marL="889000"/>
            <a:r>
              <a:rPr lang="en-US" sz="2000">
                <a:latin typeface="Consolas" panose="020B0609020204030204" pitchFamily="49" charset="0"/>
              </a:rPr>
              <a:t>Uniform Interface</a:t>
            </a:r>
          </a:p>
          <a:p>
            <a:pPr marL="889000" indent="-228600">
              <a:buClrTx/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Stateless</a:t>
            </a:r>
          </a:p>
          <a:p>
            <a:pPr marL="889000"/>
            <a:r>
              <a:rPr lang="en-US" sz="2000">
                <a:latin typeface="Consolas" panose="020B0609020204030204" pitchFamily="49" charset="0"/>
              </a:rPr>
              <a:t>Client - Server</a:t>
            </a:r>
          </a:p>
          <a:p>
            <a:pPr marL="889000" indent="-228600">
              <a:buClrTx/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Cachable</a:t>
            </a:r>
          </a:p>
          <a:p>
            <a:pPr marL="889000" indent="-228600">
              <a:buClrTx/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Layered System</a:t>
            </a:r>
          </a:p>
          <a:p>
            <a:pPr marL="889000" indent="-228600">
              <a:buClrTx/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Code on demand (Optional)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E1C0C-39FA-4FEF-B669-51F1079D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 dirty="0">
                <a:latin typeface="Consalas"/>
              </a:rPr>
              <a:t>The </a:t>
            </a:r>
            <a:r>
              <a:rPr lang="da-DK" sz="3600" b="1" dirty="0" err="1">
                <a:latin typeface="Consalas"/>
              </a:rPr>
              <a:t>disconnected</a:t>
            </a:r>
            <a:r>
              <a:rPr lang="da-DK" sz="3600" b="1" dirty="0">
                <a:latin typeface="Consalas"/>
              </a:rPr>
              <a:t> </a:t>
            </a:r>
            <a:r>
              <a:rPr lang="da-DK" sz="3600" b="1" dirty="0" err="1">
                <a:latin typeface="Consalas"/>
              </a:rPr>
              <a:t>concurrent</a:t>
            </a:r>
            <a:r>
              <a:rPr lang="da-DK" sz="3600" b="1" dirty="0">
                <a:latin typeface="Consalas"/>
              </a:rPr>
              <a:t> </a:t>
            </a:r>
            <a:r>
              <a:rPr lang="da-DK" sz="3600" b="1" dirty="0" err="1">
                <a:latin typeface="Consalas"/>
              </a:rPr>
              <a:t>update</a:t>
            </a:r>
            <a:r>
              <a:rPr lang="da-DK" sz="3600" b="1" dirty="0">
                <a:latin typeface="Consalas"/>
              </a:rPr>
              <a:t> issue</a:t>
            </a:r>
            <a:endParaRPr lang="da-DK" sz="3600" dirty="0">
              <a:latin typeface="Consalas"/>
            </a:endParaRPr>
          </a:p>
        </p:txBody>
      </p:sp>
      <p:grpSp>
        <p:nvGrpSpPr>
          <p:cNvPr id="45" name="Group">
            <a:extLst>
              <a:ext uri="{FF2B5EF4-FFF2-40B4-BE49-F238E27FC236}">
                <a16:creationId xmlns:a16="http://schemas.microsoft.com/office/drawing/2014/main" id="{8C45796C-5084-4641-8D63-DF6E8B210FFA}"/>
              </a:ext>
            </a:extLst>
          </p:cNvPr>
          <p:cNvGrpSpPr/>
          <p:nvPr/>
        </p:nvGrpSpPr>
        <p:grpSpPr>
          <a:xfrm>
            <a:off x="2817321" y="2898954"/>
            <a:ext cx="7458180" cy="1967298"/>
            <a:chOff x="0" y="0"/>
            <a:chExt cx="17068066" cy="6728801"/>
          </a:xfrm>
        </p:grpSpPr>
        <p:sp>
          <p:nvSpPr>
            <p:cNvPr id="53" name="Line">
              <a:extLst>
                <a:ext uri="{FF2B5EF4-FFF2-40B4-BE49-F238E27FC236}">
                  <a16:creationId xmlns:a16="http://schemas.microsoft.com/office/drawing/2014/main" id="{341F4ECD-AE6E-409F-A9F5-89B04CC9020B}"/>
                </a:ext>
              </a:extLst>
            </p:cNvPr>
            <p:cNvSpPr/>
            <p:nvPr/>
          </p:nvSpPr>
          <p:spPr>
            <a:xfrm>
              <a:off x="0" y="3283366"/>
              <a:ext cx="17068066" cy="1"/>
            </a:xfrm>
            <a:prstGeom prst="line">
              <a:avLst/>
            </a:prstGeom>
            <a:noFill/>
            <a:ln w="88900" cap="flat">
              <a:solidFill>
                <a:srgbClr val="FFECB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endParaRPr sz="1400"/>
            </a:p>
          </p:txBody>
        </p:sp>
        <p:sp>
          <p:nvSpPr>
            <p:cNvPr id="54" name="Læser Johns nuværende løn">
              <a:extLst>
                <a:ext uri="{FF2B5EF4-FFF2-40B4-BE49-F238E27FC236}">
                  <a16:creationId xmlns:a16="http://schemas.microsoft.com/office/drawing/2014/main" id="{ABC69FE6-6C2F-4325-AD10-0A14FCA4B363}"/>
                </a:ext>
              </a:extLst>
            </p:cNvPr>
            <p:cNvSpPr/>
            <p:nvPr/>
          </p:nvSpPr>
          <p:spPr>
            <a:xfrm>
              <a:off x="1077180" y="0"/>
              <a:ext cx="5278526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75"/>
                  </a:schemeClr>
                </a:gs>
                <a:gs pos="100000">
                  <a:schemeClr val="accent6">
                    <a:satOff val="15236"/>
                    <a:lumOff val="17673"/>
                  </a:schemeClr>
                </a:gs>
              </a:gsLst>
              <a:lin ang="5400000" scaled="0"/>
            </a:gradFill>
            <a:ln w="12700" cap="flat">
              <a:solidFill>
                <a:srgbClr val="FFECB2"/>
              </a:solidFill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r>
                <a:rPr sz="1400"/>
                <a:t>Læser Johns nuværende løn</a:t>
              </a:r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9A08AA55-AEDC-43CF-A3CC-CCBDB77EDB4C}"/>
                </a:ext>
              </a:extLst>
            </p:cNvPr>
            <p:cNvSpPr/>
            <p:nvPr/>
          </p:nvSpPr>
          <p:spPr>
            <a:xfrm flipH="1">
              <a:off x="4632410" y="3316382"/>
              <a:ext cx="1" cy="2027376"/>
            </a:xfrm>
            <a:prstGeom prst="line">
              <a:avLst/>
            </a:prstGeom>
            <a:noFill/>
            <a:ln w="88900" cap="flat">
              <a:solidFill>
                <a:srgbClr val="FFECB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endParaRPr sz="14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74AAED3A-9822-4E93-8A0A-92D056813E8F}"/>
                </a:ext>
              </a:extLst>
            </p:cNvPr>
            <p:cNvSpPr/>
            <p:nvPr/>
          </p:nvSpPr>
          <p:spPr>
            <a:xfrm>
              <a:off x="3716443" y="1431251"/>
              <a:ext cx="1" cy="1827850"/>
            </a:xfrm>
            <a:prstGeom prst="line">
              <a:avLst/>
            </a:prstGeom>
            <a:noFill/>
            <a:ln w="88900" cap="flat">
              <a:solidFill>
                <a:srgbClr val="FFECB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endParaRPr sz="1400"/>
            </a:p>
          </p:txBody>
        </p:sp>
        <p:sp>
          <p:nvSpPr>
            <p:cNvPr id="57" name="Læser Johns nuværende løn">
              <a:extLst>
                <a:ext uri="{FF2B5EF4-FFF2-40B4-BE49-F238E27FC236}">
                  <a16:creationId xmlns:a16="http://schemas.microsoft.com/office/drawing/2014/main" id="{1EDF61A0-16B5-46E8-83D4-9004CF946234}"/>
                </a:ext>
              </a:extLst>
            </p:cNvPr>
            <p:cNvSpPr/>
            <p:nvPr/>
          </p:nvSpPr>
          <p:spPr>
            <a:xfrm>
              <a:off x="1993147" y="5458800"/>
              <a:ext cx="5278526" cy="12700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475731"/>
                    <a:satOff val="-4338"/>
                    <a:lumOff val="10182"/>
                  </a:schemeClr>
                </a:gs>
                <a:gs pos="100000">
                  <a:schemeClr val="accent6">
                    <a:satOff val="15236"/>
                    <a:lumOff val="17673"/>
                  </a:schemeClr>
                </a:gs>
              </a:gsLst>
              <a:lin ang="5400000" scaled="0"/>
            </a:gradFill>
            <a:ln w="12700" cap="flat">
              <a:solidFill>
                <a:srgbClr val="FFECB2"/>
              </a:solidFill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r>
                <a:rPr sz="1400" dirty="0" err="1"/>
                <a:t>Læser</a:t>
              </a:r>
              <a:r>
                <a:rPr sz="1400" dirty="0"/>
                <a:t> Johns </a:t>
              </a:r>
              <a:r>
                <a:rPr sz="1400" dirty="0" err="1"/>
                <a:t>nuværende</a:t>
              </a:r>
              <a:r>
                <a:rPr sz="1400" dirty="0"/>
                <a:t> </a:t>
              </a:r>
              <a:r>
                <a:rPr sz="1400" dirty="0" err="1"/>
                <a:t>løn</a:t>
              </a:r>
              <a:endParaRPr sz="1400" dirty="0"/>
            </a:p>
          </p:txBody>
        </p:sp>
        <p:sp>
          <p:nvSpPr>
            <p:cNvPr id="58" name="Forøger løn med 10%">
              <a:extLst>
                <a:ext uri="{FF2B5EF4-FFF2-40B4-BE49-F238E27FC236}">
                  <a16:creationId xmlns:a16="http://schemas.microsoft.com/office/drawing/2014/main" id="{53D3888D-42A7-483D-8C90-DFA8CA786080}"/>
                </a:ext>
              </a:extLst>
            </p:cNvPr>
            <p:cNvSpPr/>
            <p:nvPr/>
          </p:nvSpPr>
          <p:spPr>
            <a:xfrm>
              <a:off x="7787969" y="0"/>
              <a:ext cx="5278526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75"/>
                  </a:schemeClr>
                </a:gs>
                <a:gs pos="100000">
                  <a:schemeClr val="accent6">
                    <a:satOff val="15236"/>
                    <a:lumOff val="17673"/>
                  </a:schemeClr>
                </a:gs>
              </a:gsLst>
              <a:lin ang="5400000" scaled="0"/>
            </a:gradFill>
            <a:ln w="12700" cap="flat">
              <a:solidFill>
                <a:srgbClr val="FFECB2"/>
              </a:solidFill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r>
                <a:rPr sz="1400"/>
                <a:t>Forøger løn med 10%</a:t>
              </a:r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E463C946-3226-4381-BE15-597FA956E34D}"/>
                </a:ext>
              </a:extLst>
            </p:cNvPr>
            <p:cNvSpPr/>
            <p:nvPr/>
          </p:nvSpPr>
          <p:spPr>
            <a:xfrm flipV="1">
              <a:off x="10427231" y="1266408"/>
              <a:ext cx="1" cy="1827850"/>
            </a:xfrm>
            <a:prstGeom prst="line">
              <a:avLst/>
            </a:prstGeom>
            <a:noFill/>
            <a:ln w="88900" cap="flat">
              <a:solidFill>
                <a:srgbClr val="FFECB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endParaRPr sz="14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CD95D7FE-2547-4020-B40F-F39239347810}"/>
                </a:ext>
              </a:extLst>
            </p:cNvPr>
            <p:cNvSpPr/>
            <p:nvPr/>
          </p:nvSpPr>
          <p:spPr>
            <a:xfrm flipV="1">
              <a:off x="12228562" y="3493236"/>
              <a:ext cx="1" cy="2027377"/>
            </a:xfrm>
            <a:prstGeom prst="line">
              <a:avLst/>
            </a:prstGeom>
            <a:noFill/>
            <a:ln w="88900" cap="flat">
              <a:solidFill>
                <a:srgbClr val="FFECB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endParaRPr sz="1400"/>
            </a:p>
          </p:txBody>
        </p:sp>
        <p:sp>
          <p:nvSpPr>
            <p:cNvPr id="61" name="Forøger løn med 2%">
              <a:extLst>
                <a:ext uri="{FF2B5EF4-FFF2-40B4-BE49-F238E27FC236}">
                  <a16:creationId xmlns:a16="http://schemas.microsoft.com/office/drawing/2014/main" id="{E119C2BA-A0A7-4D19-ADDD-3381CE665ACF}"/>
                </a:ext>
              </a:extLst>
            </p:cNvPr>
            <p:cNvSpPr/>
            <p:nvPr/>
          </p:nvSpPr>
          <p:spPr>
            <a:xfrm>
              <a:off x="9589299" y="5458800"/>
              <a:ext cx="5278527" cy="12700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475731"/>
                    <a:satOff val="-4338"/>
                    <a:lumOff val="10182"/>
                  </a:schemeClr>
                </a:gs>
                <a:gs pos="100000">
                  <a:schemeClr val="accent6">
                    <a:satOff val="15236"/>
                    <a:lumOff val="17673"/>
                  </a:schemeClr>
                </a:gs>
              </a:gsLst>
              <a:lin ang="5400000" scaled="0"/>
            </a:gradFill>
            <a:ln w="12700" cap="flat">
              <a:solidFill>
                <a:srgbClr val="FFECB2"/>
              </a:solidFill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r>
                <a:rPr sz="1400"/>
                <a:t>Forøger løn med 2%</a:t>
              </a:r>
            </a:p>
          </p:txBody>
        </p:sp>
      </p:grpSp>
      <p:grpSp>
        <p:nvGrpSpPr>
          <p:cNvPr id="46" name="Group">
            <a:extLst>
              <a:ext uri="{FF2B5EF4-FFF2-40B4-BE49-F238E27FC236}">
                <a16:creationId xmlns:a16="http://schemas.microsoft.com/office/drawing/2014/main" id="{5FC87AD2-444E-4080-9F76-42B74A72B88B}"/>
              </a:ext>
            </a:extLst>
          </p:cNvPr>
          <p:cNvGrpSpPr/>
          <p:nvPr/>
        </p:nvGrpSpPr>
        <p:grpSpPr>
          <a:xfrm>
            <a:off x="1509019" y="3969424"/>
            <a:ext cx="951655" cy="1578301"/>
            <a:chOff x="0" y="0"/>
            <a:chExt cx="2759492" cy="3648311"/>
          </a:xfrm>
          <a:solidFill>
            <a:srgbClr val="C7D4ED"/>
          </a:solidFill>
        </p:grpSpPr>
        <p:sp>
          <p:nvSpPr>
            <p:cNvPr id="50" name="Woman">
              <a:extLst>
                <a:ext uri="{FF2B5EF4-FFF2-40B4-BE49-F238E27FC236}">
                  <a16:creationId xmlns:a16="http://schemas.microsoft.com/office/drawing/2014/main" id="{607A6A5E-BBD1-403B-9259-03B3F9889D11}"/>
                </a:ext>
              </a:extLst>
            </p:cNvPr>
            <p:cNvSpPr/>
            <p:nvPr/>
          </p:nvSpPr>
          <p:spPr>
            <a:xfrm>
              <a:off x="672513" y="0"/>
              <a:ext cx="1457343" cy="3648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51" extrusionOk="0">
                  <a:moveTo>
                    <a:pt x="10767" y="3"/>
                  </a:moveTo>
                  <a:cubicBezTo>
                    <a:pt x="10163" y="-15"/>
                    <a:pt x="9173" y="50"/>
                    <a:pt x="8379" y="485"/>
                  </a:cubicBezTo>
                  <a:cubicBezTo>
                    <a:pt x="7869" y="770"/>
                    <a:pt x="7992" y="989"/>
                    <a:pt x="7147" y="1709"/>
                  </a:cubicBezTo>
                  <a:cubicBezTo>
                    <a:pt x="6047" y="2649"/>
                    <a:pt x="7909" y="2821"/>
                    <a:pt x="6636" y="3320"/>
                  </a:cubicBezTo>
                  <a:cubicBezTo>
                    <a:pt x="6113" y="3525"/>
                    <a:pt x="6502" y="3869"/>
                    <a:pt x="6502" y="3869"/>
                  </a:cubicBezTo>
                  <a:cubicBezTo>
                    <a:pt x="6394" y="3885"/>
                    <a:pt x="6207" y="3880"/>
                    <a:pt x="6099" y="3896"/>
                  </a:cubicBezTo>
                  <a:cubicBezTo>
                    <a:pt x="5550" y="3950"/>
                    <a:pt x="4864" y="4024"/>
                    <a:pt x="4314" y="4395"/>
                  </a:cubicBezTo>
                  <a:cubicBezTo>
                    <a:pt x="3537" y="4916"/>
                    <a:pt x="1662" y="6006"/>
                    <a:pt x="254" y="6893"/>
                  </a:cubicBezTo>
                  <a:cubicBezTo>
                    <a:pt x="241" y="6904"/>
                    <a:pt x="226" y="6914"/>
                    <a:pt x="212" y="6920"/>
                  </a:cubicBezTo>
                  <a:cubicBezTo>
                    <a:pt x="186" y="6941"/>
                    <a:pt x="160" y="6962"/>
                    <a:pt x="133" y="6978"/>
                  </a:cubicBezTo>
                  <a:cubicBezTo>
                    <a:pt x="-28" y="7113"/>
                    <a:pt x="-54" y="7253"/>
                    <a:pt x="120" y="7398"/>
                  </a:cubicBezTo>
                  <a:cubicBezTo>
                    <a:pt x="402" y="7629"/>
                    <a:pt x="494" y="7843"/>
                    <a:pt x="883" y="8241"/>
                  </a:cubicBezTo>
                  <a:cubicBezTo>
                    <a:pt x="1258" y="8633"/>
                    <a:pt x="2132" y="9064"/>
                    <a:pt x="2789" y="9483"/>
                  </a:cubicBezTo>
                  <a:cubicBezTo>
                    <a:pt x="2950" y="9591"/>
                    <a:pt x="2935" y="9681"/>
                    <a:pt x="3351" y="9923"/>
                  </a:cubicBezTo>
                  <a:cubicBezTo>
                    <a:pt x="3579" y="10057"/>
                    <a:pt x="3967" y="10040"/>
                    <a:pt x="3820" y="10040"/>
                  </a:cubicBezTo>
                  <a:cubicBezTo>
                    <a:pt x="4182" y="10051"/>
                    <a:pt x="4546" y="10004"/>
                    <a:pt x="4532" y="10025"/>
                  </a:cubicBezTo>
                  <a:cubicBezTo>
                    <a:pt x="4331" y="10627"/>
                    <a:pt x="4437" y="11347"/>
                    <a:pt x="4692" y="12094"/>
                  </a:cubicBezTo>
                  <a:cubicBezTo>
                    <a:pt x="4839" y="12561"/>
                    <a:pt x="6473" y="15069"/>
                    <a:pt x="6527" y="15493"/>
                  </a:cubicBezTo>
                  <a:cubicBezTo>
                    <a:pt x="6688" y="17357"/>
                    <a:pt x="7279" y="18781"/>
                    <a:pt x="7641" y="19603"/>
                  </a:cubicBezTo>
                  <a:cubicBezTo>
                    <a:pt x="7668" y="19651"/>
                    <a:pt x="7723" y="19673"/>
                    <a:pt x="7763" y="19673"/>
                  </a:cubicBezTo>
                  <a:cubicBezTo>
                    <a:pt x="7790" y="19673"/>
                    <a:pt x="7857" y="19684"/>
                    <a:pt x="7951" y="19700"/>
                  </a:cubicBezTo>
                  <a:cubicBezTo>
                    <a:pt x="7965" y="20098"/>
                    <a:pt x="8258" y="20001"/>
                    <a:pt x="7775" y="20313"/>
                  </a:cubicBezTo>
                  <a:cubicBezTo>
                    <a:pt x="7494" y="20495"/>
                    <a:pt x="6838" y="20688"/>
                    <a:pt x="6891" y="21026"/>
                  </a:cubicBezTo>
                  <a:cubicBezTo>
                    <a:pt x="6905" y="21150"/>
                    <a:pt x="6973" y="21215"/>
                    <a:pt x="7214" y="21307"/>
                  </a:cubicBezTo>
                  <a:cubicBezTo>
                    <a:pt x="7536" y="21419"/>
                    <a:pt x="8649" y="21585"/>
                    <a:pt x="9694" y="21268"/>
                  </a:cubicBezTo>
                  <a:cubicBezTo>
                    <a:pt x="10231" y="21107"/>
                    <a:pt x="9893" y="20801"/>
                    <a:pt x="10000" y="20672"/>
                  </a:cubicBezTo>
                  <a:cubicBezTo>
                    <a:pt x="10148" y="20511"/>
                    <a:pt x="10348" y="20420"/>
                    <a:pt x="10214" y="20027"/>
                  </a:cubicBezTo>
                  <a:cubicBezTo>
                    <a:pt x="10187" y="19947"/>
                    <a:pt x="10096" y="19803"/>
                    <a:pt x="10042" y="19690"/>
                  </a:cubicBezTo>
                  <a:cubicBezTo>
                    <a:pt x="10176" y="19669"/>
                    <a:pt x="10281" y="19642"/>
                    <a:pt x="10281" y="19609"/>
                  </a:cubicBezTo>
                  <a:cubicBezTo>
                    <a:pt x="10294" y="19174"/>
                    <a:pt x="10309" y="18942"/>
                    <a:pt x="10268" y="18287"/>
                  </a:cubicBezTo>
                  <a:cubicBezTo>
                    <a:pt x="10228" y="17798"/>
                    <a:pt x="10243" y="17454"/>
                    <a:pt x="10176" y="16944"/>
                  </a:cubicBezTo>
                  <a:cubicBezTo>
                    <a:pt x="10109" y="16390"/>
                    <a:pt x="10015" y="16449"/>
                    <a:pt x="9908" y="15896"/>
                  </a:cubicBezTo>
                  <a:cubicBezTo>
                    <a:pt x="9868" y="15660"/>
                    <a:pt x="9825" y="15434"/>
                    <a:pt x="9879" y="15193"/>
                  </a:cubicBezTo>
                  <a:cubicBezTo>
                    <a:pt x="9892" y="15101"/>
                    <a:pt x="9987" y="14456"/>
                    <a:pt x="10000" y="14365"/>
                  </a:cubicBezTo>
                  <a:cubicBezTo>
                    <a:pt x="10027" y="13312"/>
                    <a:pt x="10097" y="12899"/>
                    <a:pt x="10231" y="11852"/>
                  </a:cubicBezTo>
                  <a:cubicBezTo>
                    <a:pt x="10257" y="11766"/>
                    <a:pt x="10376" y="11717"/>
                    <a:pt x="10469" y="11803"/>
                  </a:cubicBezTo>
                  <a:cubicBezTo>
                    <a:pt x="11207" y="12464"/>
                    <a:pt x="11555" y="12812"/>
                    <a:pt x="12145" y="13452"/>
                  </a:cubicBezTo>
                  <a:cubicBezTo>
                    <a:pt x="12615" y="13962"/>
                    <a:pt x="13770" y="15290"/>
                    <a:pt x="13851" y="15532"/>
                  </a:cubicBezTo>
                  <a:cubicBezTo>
                    <a:pt x="13985" y="15978"/>
                    <a:pt x="14184" y="16417"/>
                    <a:pt x="14345" y="16965"/>
                  </a:cubicBezTo>
                  <a:cubicBezTo>
                    <a:pt x="14640" y="17948"/>
                    <a:pt x="15661" y="19270"/>
                    <a:pt x="15795" y="19517"/>
                  </a:cubicBezTo>
                  <a:cubicBezTo>
                    <a:pt x="15822" y="19565"/>
                    <a:pt x="15834" y="19592"/>
                    <a:pt x="15874" y="19630"/>
                  </a:cubicBezTo>
                  <a:cubicBezTo>
                    <a:pt x="15888" y="19640"/>
                    <a:pt x="16007" y="19658"/>
                    <a:pt x="16168" y="19663"/>
                  </a:cubicBezTo>
                  <a:cubicBezTo>
                    <a:pt x="16221" y="19851"/>
                    <a:pt x="16234" y="20173"/>
                    <a:pt x="15912" y="20420"/>
                  </a:cubicBezTo>
                  <a:cubicBezTo>
                    <a:pt x="15631" y="20641"/>
                    <a:pt x="16113" y="20946"/>
                    <a:pt x="16113" y="20946"/>
                  </a:cubicBezTo>
                  <a:cubicBezTo>
                    <a:pt x="16408" y="21042"/>
                    <a:pt x="16743" y="21091"/>
                    <a:pt x="17186" y="21080"/>
                  </a:cubicBezTo>
                  <a:cubicBezTo>
                    <a:pt x="17615" y="21075"/>
                    <a:pt x="17884" y="21161"/>
                    <a:pt x="17978" y="21187"/>
                  </a:cubicBezTo>
                  <a:cubicBezTo>
                    <a:pt x="18031" y="21204"/>
                    <a:pt x="18057" y="21209"/>
                    <a:pt x="18057" y="21209"/>
                  </a:cubicBezTo>
                  <a:cubicBezTo>
                    <a:pt x="18057" y="21209"/>
                    <a:pt x="19373" y="21440"/>
                    <a:pt x="20848" y="21344"/>
                  </a:cubicBezTo>
                  <a:cubicBezTo>
                    <a:pt x="21478" y="21317"/>
                    <a:pt x="21546" y="21161"/>
                    <a:pt x="21104" y="20946"/>
                  </a:cubicBezTo>
                  <a:cubicBezTo>
                    <a:pt x="20447" y="20618"/>
                    <a:pt x="19682" y="20571"/>
                    <a:pt x="19361" y="20367"/>
                  </a:cubicBezTo>
                  <a:cubicBezTo>
                    <a:pt x="18771" y="19991"/>
                    <a:pt x="18409" y="19910"/>
                    <a:pt x="18288" y="19620"/>
                  </a:cubicBezTo>
                  <a:cubicBezTo>
                    <a:pt x="18449" y="19598"/>
                    <a:pt x="18543" y="19583"/>
                    <a:pt x="18543" y="19583"/>
                  </a:cubicBezTo>
                  <a:cubicBezTo>
                    <a:pt x="18543" y="19583"/>
                    <a:pt x="18461" y="19087"/>
                    <a:pt x="18368" y="18765"/>
                  </a:cubicBezTo>
                  <a:cubicBezTo>
                    <a:pt x="18126" y="17922"/>
                    <a:pt x="18046" y="17332"/>
                    <a:pt x="17965" y="16870"/>
                  </a:cubicBezTo>
                  <a:cubicBezTo>
                    <a:pt x="17831" y="16053"/>
                    <a:pt x="17360" y="15671"/>
                    <a:pt x="17253" y="15402"/>
                  </a:cubicBezTo>
                  <a:cubicBezTo>
                    <a:pt x="16851" y="14452"/>
                    <a:pt x="16690" y="14372"/>
                    <a:pt x="16449" y="13378"/>
                  </a:cubicBezTo>
                  <a:cubicBezTo>
                    <a:pt x="16408" y="13195"/>
                    <a:pt x="16221" y="11911"/>
                    <a:pt x="15912" y="11159"/>
                  </a:cubicBezTo>
                  <a:cubicBezTo>
                    <a:pt x="15738" y="10734"/>
                    <a:pt x="15405" y="10370"/>
                    <a:pt x="15137" y="9967"/>
                  </a:cubicBezTo>
                  <a:cubicBezTo>
                    <a:pt x="15218" y="10096"/>
                    <a:pt x="15269" y="9913"/>
                    <a:pt x="15564" y="9886"/>
                  </a:cubicBezTo>
                  <a:cubicBezTo>
                    <a:pt x="16208" y="9832"/>
                    <a:pt x="16476" y="9686"/>
                    <a:pt x="16838" y="9498"/>
                  </a:cubicBezTo>
                  <a:cubicBezTo>
                    <a:pt x="17723" y="9020"/>
                    <a:pt x="20312" y="7812"/>
                    <a:pt x="20714" y="7469"/>
                  </a:cubicBezTo>
                  <a:cubicBezTo>
                    <a:pt x="20888" y="7318"/>
                    <a:pt x="21195" y="7000"/>
                    <a:pt x="21208" y="6839"/>
                  </a:cubicBezTo>
                  <a:cubicBezTo>
                    <a:pt x="21222" y="6646"/>
                    <a:pt x="20727" y="6421"/>
                    <a:pt x="20580" y="6292"/>
                  </a:cubicBezTo>
                  <a:cubicBezTo>
                    <a:pt x="20379" y="6120"/>
                    <a:pt x="19881" y="5825"/>
                    <a:pt x="19599" y="5669"/>
                  </a:cubicBezTo>
                  <a:cubicBezTo>
                    <a:pt x="18889" y="5277"/>
                    <a:pt x="18528" y="5179"/>
                    <a:pt x="17496" y="4690"/>
                  </a:cubicBezTo>
                  <a:cubicBezTo>
                    <a:pt x="17335" y="4615"/>
                    <a:pt x="16586" y="4008"/>
                    <a:pt x="15862" y="3884"/>
                  </a:cubicBezTo>
                  <a:cubicBezTo>
                    <a:pt x="15192" y="3766"/>
                    <a:pt x="13968" y="3767"/>
                    <a:pt x="13968" y="3767"/>
                  </a:cubicBezTo>
                  <a:cubicBezTo>
                    <a:pt x="14116" y="3536"/>
                    <a:pt x="13620" y="3418"/>
                    <a:pt x="13620" y="3149"/>
                  </a:cubicBezTo>
                  <a:cubicBezTo>
                    <a:pt x="13620" y="2607"/>
                    <a:pt x="15057" y="2853"/>
                    <a:pt x="13729" y="1365"/>
                  </a:cubicBezTo>
                  <a:cubicBezTo>
                    <a:pt x="13595" y="1220"/>
                    <a:pt x="13324" y="554"/>
                    <a:pt x="12426" y="334"/>
                  </a:cubicBezTo>
                  <a:cubicBezTo>
                    <a:pt x="12305" y="302"/>
                    <a:pt x="12051" y="279"/>
                    <a:pt x="11957" y="236"/>
                  </a:cubicBezTo>
                  <a:cubicBezTo>
                    <a:pt x="11796" y="172"/>
                    <a:pt x="11555" y="87"/>
                    <a:pt x="11219" y="38"/>
                  </a:cubicBezTo>
                  <a:cubicBezTo>
                    <a:pt x="11126" y="25"/>
                    <a:pt x="10968" y="9"/>
                    <a:pt x="10767" y="3"/>
                  </a:cubicBezTo>
                  <a:close/>
                  <a:moveTo>
                    <a:pt x="15514" y="5645"/>
                  </a:moveTo>
                  <a:cubicBezTo>
                    <a:pt x="15647" y="5640"/>
                    <a:pt x="15796" y="5665"/>
                    <a:pt x="15967" y="5723"/>
                  </a:cubicBezTo>
                  <a:cubicBezTo>
                    <a:pt x="16731" y="5981"/>
                    <a:pt x="18812" y="6904"/>
                    <a:pt x="18812" y="7022"/>
                  </a:cubicBezTo>
                  <a:cubicBezTo>
                    <a:pt x="18812" y="7113"/>
                    <a:pt x="18490" y="7365"/>
                    <a:pt x="17806" y="7838"/>
                  </a:cubicBezTo>
                  <a:cubicBezTo>
                    <a:pt x="17350" y="8155"/>
                    <a:pt x="16894" y="8365"/>
                    <a:pt x="16264" y="8763"/>
                  </a:cubicBezTo>
                  <a:cubicBezTo>
                    <a:pt x="16224" y="8790"/>
                    <a:pt x="15967" y="8972"/>
                    <a:pt x="15686" y="8961"/>
                  </a:cubicBezTo>
                  <a:cubicBezTo>
                    <a:pt x="15686" y="8961"/>
                    <a:pt x="15299" y="8919"/>
                    <a:pt x="14923" y="8817"/>
                  </a:cubicBezTo>
                  <a:cubicBezTo>
                    <a:pt x="14575" y="8720"/>
                    <a:pt x="14186" y="8736"/>
                    <a:pt x="14186" y="8758"/>
                  </a:cubicBezTo>
                  <a:cubicBezTo>
                    <a:pt x="14186" y="8763"/>
                    <a:pt x="13824" y="8521"/>
                    <a:pt x="13851" y="8021"/>
                  </a:cubicBezTo>
                  <a:cubicBezTo>
                    <a:pt x="13891" y="7054"/>
                    <a:pt x="14277" y="6722"/>
                    <a:pt x="14559" y="6340"/>
                  </a:cubicBezTo>
                  <a:cubicBezTo>
                    <a:pt x="14861" y="5938"/>
                    <a:pt x="15116" y="5661"/>
                    <a:pt x="15514" y="5645"/>
                  </a:cubicBezTo>
                  <a:close/>
                  <a:moveTo>
                    <a:pt x="5395" y="5887"/>
                  </a:moveTo>
                  <a:cubicBezTo>
                    <a:pt x="5545" y="5876"/>
                    <a:pt x="5689" y="5902"/>
                    <a:pt x="5722" y="6028"/>
                  </a:cubicBezTo>
                  <a:cubicBezTo>
                    <a:pt x="5749" y="6120"/>
                    <a:pt x="5832" y="6280"/>
                    <a:pt x="5886" y="6414"/>
                  </a:cubicBezTo>
                  <a:cubicBezTo>
                    <a:pt x="6060" y="6844"/>
                    <a:pt x="6366" y="6931"/>
                    <a:pt x="6393" y="7210"/>
                  </a:cubicBezTo>
                  <a:cubicBezTo>
                    <a:pt x="6527" y="8430"/>
                    <a:pt x="5806" y="8382"/>
                    <a:pt x="5404" y="8919"/>
                  </a:cubicBezTo>
                  <a:cubicBezTo>
                    <a:pt x="5337" y="8903"/>
                    <a:pt x="4707" y="8988"/>
                    <a:pt x="4130" y="9095"/>
                  </a:cubicBezTo>
                  <a:cubicBezTo>
                    <a:pt x="3419" y="8778"/>
                    <a:pt x="3068" y="7651"/>
                    <a:pt x="2559" y="7281"/>
                  </a:cubicBezTo>
                  <a:cubicBezTo>
                    <a:pt x="2291" y="7082"/>
                    <a:pt x="3164" y="6834"/>
                    <a:pt x="3807" y="6544"/>
                  </a:cubicBezTo>
                  <a:cubicBezTo>
                    <a:pt x="4304" y="6323"/>
                    <a:pt x="4516" y="6228"/>
                    <a:pt x="5052" y="5964"/>
                  </a:cubicBezTo>
                  <a:cubicBezTo>
                    <a:pt x="5092" y="5946"/>
                    <a:pt x="5246" y="5898"/>
                    <a:pt x="5395" y="588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/>
            </a:p>
          </p:txBody>
        </p:sp>
        <p:sp>
          <p:nvSpPr>
            <p:cNvPr id="51" name="Man">
              <a:extLst>
                <a:ext uri="{FF2B5EF4-FFF2-40B4-BE49-F238E27FC236}">
                  <a16:creationId xmlns:a16="http://schemas.microsoft.com/office/drawing/2014/main" id="{A452E674-1C4B-4253-98B9-B6647A187E9B}"/>
                </a:ext>
              </a:extLst>
            </p:cNvPr>
            <p:cNvSpPr/>
            <p:nvPr/>
          </p:nvSpPr>
          <p:spPr>
            <a:xfrm flipH="1">
              <a:off x="1488914" y="184054"/>
              <a:ext cx="1270578" cy="3280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/>
            </a:p>
          </p:txBody>
        </p:sp>
        <p:sp>
          <p:nvSpPr>
            <p:cNvPr id="52" name="Man">
              <a:extLst>
                <a:ext uri="{FF2B5EF4-FFF2-40B4-BE49-F238E27FC236}">
                  <a16:creationId xmlns:a16="http://schemas.microsoft.com/office/drawing/2014/main" id="{9D934969-664A-4157-8C64-F83FA8C831DD}"/>
                </a:ext>
              </a:extLst>
            </p:cNvPr>
            <p:cNvSpPr/>
            <p:nvPr/>
          </p:nvSpPr>
          <p:spPr>
            <a:xfrm>
              <a:off x="0" y="126308"/>
              <a:ext cx="1270578" cy="3280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/>
            </a:p>
          </p:txBody>
        </p:sp>
      </p:grpSp>
      <p:grpSp>
        <p:nvGrpSpPr>
          <p:cNvPr id="47" name="Group">
            <a:extLst>
              <a:ext uri="{FF2B5EF4-FFF2-40B4-BE49-F238E27FC236}">
                <a16:creationId xmlns:a16="http://schemas.microsoft.com/office/drawing/2014/main" id="{5564E1B2-B170-421C-8D57-E4684CC285EB}"/>
              </a:ext>
            </a:extLst>
          </p:cNvPr>
          <p:cNvGrpSpPr/>
          <p:nvPr/>
        </p:nvGrpSpPr>
        <p:grpSpPr>
          <a:xfrm>
            <a:off x="1676611" y="2093185"/>
            <a:ext cx="737878" cy="1611537"/>
            <a:chOff x="0" y="0"/>
            <a:chExt cx="1413165" cy="364831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8" name="Man">
              <a:extLst>
                <a:ext uri="{FF2B5EF4-FFF2-40B4-BE49-F238E27FC236}">
                  <a16:creationId xmlns:a16="http://schemas.microsoft.com/office/drawing/2014/main" id="{B7A65846-47AD-41E9-AE7B-6864A12B2BFA}"/>
                </a:ext>
              </a:extLst>
            </p:cNvPr>
            <p:cNvSpPr/>
            <p:nvPr/>
          </p:nvSpPr>
          <p:spPr>
            <a:xfrm>
              <a:off x="0" y="0"/>
              <a:ext cx="1413165" cy="3648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3935D281-8487-40E8-9E03-65A13439864C}"/>
                </a:ext>
              </a:extLst>
            </p:cNvPr>
            <p:cNvSpPr/>
            <p:nvPr/>
          </p:nvSpPr>
          <p:spPr>
            <a:xfrm>
              <a:off x="590326" y="351300"/>
              <a:ext cx="198645" cy="43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extrusionOk="0">
                  <a:moveTo>
                    <a:pt x="10391" y="31"/>
                  </a:moveTo>
                  <a:cubicBezTo>
                    <a:pt x="10388" y="140"/>
                    <a:pt x="10376" y="239"/>
                    <a:pt x="10358" y="312"/>
                  </a:cubicBezTo>
                  <a:cubicBezTo>
                    <a:pt x="10339" y="389"/>
                    <a:pt x="10314" y="430"/>
                    <a:pt x="10289" y="426"/>
                  </a:cubicBezTo>
                  <a:cubicBezTo>
                    <a:pt x="4030" y="971"/>
                    <a:pt x="917" y="13323"/>
                    <a:pt x="56" y="17436"/>
                  </a:cubicBezTo>
                  <a:cubicBezTo>
                    <a:pt x="-73" y="18053"/>
                    <a:pt x="34" y="18899"/>
                    <a:pt x="253" y="19023"/>
                  </a:cubicBezTo>
                  <a:lnTo>
                    <a:pt x="4042" y="21376"/>
                  </a:lnTo>
                  <a:cubicBezTo>
                    <a:pt x="4154" y="21437"/>
                    <a:pt x="4266" y="21356"/>
                    <a:pt x="4358" y="21167"/>
                  </a:cubicBezTo>
                  <a:cubicBezTo>
                    <a:pt x="4451" y="20977"/>
                    <a:pt x="4523" y="20679"/>
                    <a:pt x="4555" y="20308"/>
                  </a:cubicBezTo>
                  <a:lnTo>
                    <a:pt x="4790" y="17684"/>
                  </a:lnTo>
                  <a:cubicBezTo>
                    <a:pt x="4801" y="17573"/>
                    <a:pt x="4823" y="17474"/>
                    <a:pt x="4851" y="17403"/>
                  </a:cubicBezTo>
                  <a:cubicBezTo>
                    <a:pt x="4879" y="17332"/>
                    <a:pt x="4914" y="17289"/>
                    <a:pt x="4951" y="17289"/>
                  </a:cubicBezTo>
                  <a:lnTo>
                    <a:pt x="5090" y="17289"/>
                  </a:lnTo>
                  <a:cubicBezTo>
                    <a:pt x="5130" y="17289"/>
                    <a:pt x="5167" y="17333"/>
                    <a:pt x="5197" y="17412"/>
                  </a:cubicBezTo>
                  <a:cubicBezTo>
                    <a:pt x="5226" y="17490"/>
                    <a:pt x="5247" y="17602"/>
                    <a:pt x="5255" y="17738"/>
                  </a:cubicBezTo>
                  <a:lnTo>
                    <a:pt x="5411" y="20385"/>
                  </a:lnTo>
                  <a:cubicBezTo>
                    <a:pt x="5432" y="20732"/>
                    <a:pt x="5489" y="21035"/>
                    <a:pt x="5568" y="21253"/>
                  </a:cubicBezTo>
                  <a:cubicBezTo>
                    <a:pt x="5647" y="21470"/>
                    <a:pt x="5747" y="21600"/>
                    <a:pt x="5854" y="21600"/>
                  </a:cubicBezTo>
                  <a:lnTo>
                    <a:pt x="15602" y="21600"/>
                  </a:lnTo>
                  <a:cubicBezTo>
                    <a:pt x="15709" y="21600"/>
                    <a:pt x="15809" y="21476"/>
                    <a:pt x="15888" y="21262"/>
                  </a:cubicBezTo>
                  <a:cubicBezTo>
                    <a:pt x="15966" y="21048"/>
                    <a:pt x="16024" y="20744"/>
                    <a:pt x="16045" y="20385"/>
                  </a:cubicBezTo>
                  <a:lnTo>
                    <a:pt x="16200" y="17738"/>
                  </a:lnTo>
                  <a:cubicBezTo>
                    <a:pt x="16208" y="17614"/>
                    <a:pt x="16230" y="17502"/>
                    <a:pt x="16259" y="17421"/>
                  </a:cubicBezTo>
                  <a:cubicBezTo>
                    <a:pt x="16288" y="17340"/>
                    <a:pt x="16326" y="17289"/>
                    <a:pt x="16366" y="17289"/>
                  </a:cubicBezTo>
                  <a:lnTo>
                    <a:pt x="16506" y="17289"/>
                  </a:lnTo>
                  <a:cubicBezTo>
                    <a:pt x="16544" y="17289"/>
                    <a:pt x="16579" y="17326"/>
                    <a:pt x="16607" y="17394"/>
                  </a:cubicBezTo>
                  <a:cubicBezTo>
                    <a:pt x="16635" y="17461"/>
                    <a:pt x="16656" y="17560"/>
                    <a:pt x="16667" y="17684"/>
                  </a:cubicBezTo>
                  <a:lnTo>
                    <a:pt x="16901" y="20308"/>
                  </a:lnTo>
                  <a:cubicBezTo>
                    <a:pt x="16933" y="20679"/>
                    <a:pt x="17006" y="20983"/>
                    <a:pt x="17098" y="21176"/>
                  </a:cubicBezTo>
                  <a:cubicBezTo>
                    <a:pt x="17191" y="21369"/>
                    <a:pt x="17303" y="21450"/>
                    <a:pt x="17416" y="21376"/>
                  </a:cubicBezTo>
                  <a:lnTo>
                    <a:pt x="21202" y="19023"/>
                  </a:lnTo>
                  <a:cubicBezTo>
                    <a:pt x="21422" y="18899"/>
                    <a:pt x="21527" y="18039"/>
                    <a:pt x="21395" y="17413"/>
                  </a:cubicBezTo>
                  <a:cubicBezTo>
                    <a:pt x="20527" y="13309"/>
                    <a:pt x="17421" y="972"/>
                    <a:pt x="11162" y="402"/>
                  </a:cubicBezTo>
                  <a:cubicBezTo>
                    <a:pt x="11138" y="397"/>
                    <a:pt x="11115" y="356"/>
                    <a:pt x="11097" y="285"/>
                  </a:cubicBezTo>
                  <a:cubicBezTo>
                    <a:pt x="11078" y="212"/>
                    <a:pt x="11065" y="111"/>
                    <a:pt x="11060" y="0"/>
                  </a:cubicBezTo>
                  <a:lnTo>
                    <a:pt x="10391" y="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1pPr>
              <a:lvl2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2pPr>
              <a:lvl3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3pPr>
              <a:lvl4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4pPr>
              <a:lvl5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5pPr>
              <a:lvl6pPr marL="0" marR="0" indent="2286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6pPr>
              <a:lvl7pPr marL="0" marR="0" indent="2743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7pPr>
              <a:lvl8pPr marL="0" marR="0" indent="3200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8pPr>
              <a:lvl9pPr marL="0" marR="0" indent="3657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929292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defRPr>
              </a:lvl9pPr>
            </a:lstStyle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44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 dirty="0">
                <a:solidFill>
                  <a:srgbClr val="080808"/>
                </a:solidFill>
                <a:latin typeface="Consolas" panose="020B0609020204030204" pitchFamily="49" charset="0"/>
              </a:rPr>
              <a:t>ABE #5 – Performance Tuning</a:t>
            </a:r>
            <a:endParaRPr lang="en-US" sz="3600" kern="12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40EC1-C1FB-4F5C-9947-8E9D579C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Speed &amp; Scalability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D76759-CD9F-4BC1-BA4E-01CE8558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dirty="0">
                <a:latin typeface="Consalas"/>
              </a:rPr>
              <a:t>Performance tuning – Inden tuning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3188D2-E923-45E8-B5F3-3697D944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a-DK" sz="2000" dirty="0"/>
              <a:t>Definer features</a:t>
            </a:r>
            <a:endParaRPr lang="da-DK" sz="2000"/>
          </a:p>
          <a:p>
            <a:r>
              <a:rPr lang="da-DK" sz="2000" dirty="0"/>
              <a:t>Timing</a:t>
            </a:r>
            <a:endParaRPr lang="da-DK" sz="2000"/>
          </a:p>
          <a:p>
            <a:r>
              <a:rPr lang="da-DK" sz="2000" dirty="0"/>
              <a:t>Pris</a:t>
            </a:r>
            <a:endParaRPr lang="da-DK" sz="2000"/>
          </a:p>
          <a:p>
            <a:r>
              <a:rPr lang="da-DK" sz="2000" dirty="0"/>
              <a:t>Bevis funktionalitet</a:t>
            </a:r>
            <a:endParaRPr lang="da-DK" sz="2000"/>
          </a:p>
          <a:p>
            <a:pPr marL="0" indent="0">
              <a:buNone/>
            </a:pPr>
            <a:endParaRPr lang="da-D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0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D0F5D7-C0BC-464B-95F2-0A07007A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Diagnosere performance problemer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Google Shape;154;p16">
            <a:extLst>
              <a:ext uri="{FF2B5EF4-FFF2-40B4-BE49-F238E27FC236}">
                <a16:creationId xmlns:a16="http://schemas.microsoft.com/office/drawing/2014/main" id="{5435216C-BAFA-4B51-91EF-043D78D4BC32}"/>
              </a:ext>
            </a:extLst>
          </p:cNvPr>
          <p:cNvSpPr/>
          <p:nvPr/>
        </p:nvSpPr>
        <p:spPr>
          <a:xfrm>
            <a:off x="5070020" y="1698170"/>
            <a:ext cx="6478513" cy="4516361"/>
          </a:xfrm>
          <a:prstGeom prst="flowChartMerge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Google Shape;158;p16">
            <a:extLst>
              <a:ext uri="{FF2B5EF4-FFF2-40B4-BE49-F238E27FC236}">
                <a16:creationId xmlns:a16="http://schemas.microsoft.com/office/drawing/2014/main" id="{207D4EFE-87BC-4EFA-AFA2-85F655089566}"/>
              </a:ext>
            </a:extLst>
          </p:cNvPr>
          <p:cNvSpPr/>
          <p:nvPr/>
        </p:nvSpPr>
        <p:spPr>
          <a:xfrm>
            <a:off x="7051286" y="2594988"/>
            <a:ext cx="3261501" cy="807942"/>
          </a:xfrm>
          <a:prstGeom prst="flowChartManualOperation">
            <a:avLst/>
          </a:prstGeom>
          <a:solidFill>
            <a:srgbClr val="C7D4ED"/>
          </a:solidFill>
          <a:ln w="9525" cap="flat" cmpd="sng">
            <a:solidFill>
              <a:srgbClr val="CCC2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1200" dirty="0">
                <a:solidFill>
                  <a:schemeClr val="lt1"/>
                </a:solidFill>
              </a:rPr>
              <a:t>Find the database </a:t>
            </a:r>
            <a:r>
              <a:rPr lang="da-DK" sz="1200" dirty="0" err="1">
                <a:solidFill>
                  <a:schemeClr val="lt1"/>
                </a:solidFill>
              </a:rPr>
              <a:t>accesses</a:t>
            </a:r>
            <a:endParaRPr lang="da-DK" sz="1200" dirty="0">
              <a:solidFill>
                <a:schemeClr val="lt1"/>
              </a:solidFill>
            </a:endParaRPr>
          </a:p>
        </p:txBody>
      </p:sp>
      <p:sp>
        <p:nvSpPr>
          <p:cNvPr id="34" name="Google Shape;157;p16">
            <a:extLst>
              <a:ext uri="{FF2B5EF4-FFF2-40B4-BE49-F238E27FC236}">
                <a16:creationId xmlns:a16="http://schemas.microsoft.com/office/drawing/2014/main" id="{C94EE862-43F9-4E27-A5BB-35D1C15C5E9E}"/>
              </a:ext>
            </a:extLst>
          </p:cNvPr>
          <p:cNvSpPr/>
          <p:nvPr/>
        </p:nvSpPr>
        <p:spPr>
          <a:xfrm>
            <a:off x="7705603" y="3402930"/>
            <a:ext cx="1952865" cy="1181769"/>
          </a:xfrm>
          <a:prstGeom prst="flowChartMerg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br>
              <a:rPr lang="da-DK" sz="1200" dirty="0">
                <a:solidFill>
                  <a:schemeClr val="lt1"/>
                </a:solidFill>
              </a:rPr>
            </a:br>
            <a:r>
              <a:rPr lang="da-DK" sz="1200" dirty="0">
                <a:solidFill>
                  <a:schemeClr val="lt1"/>
                </a:solidFill>
              </a:rPr>
              <a:t>Look at the SQL</a:t>
            </a:r>
          </a:p>
        </p:txBody>
      </p:sp>
      <p:sp>
        <p:nvSpPr>
          <p:cNvPr id="16" name="Google Shape;158;p16">
            <a:extLst>
              <a:ext uri="{FF2B5EF4-FFF2-40B4-BE49-F238E27FC236}">
                <a16:creationId xmlns:a16="http://schemas.microsoft.com/office/drawing/2014/main" id="{237270D9-C942-4A51-B684-BC0B1128EED5}"/>
              </a:ext>
            </a:extLst>
          </p:cNvPr>
          <p:cNvSpPr/>
          <p:nvPr/>
        </p:nvSpPr>
        <p:spPr>
          <a:xfrm>
            <a:off x="6032619" y="1480838"/>
            <a:ext cx="5298831" cy="1114150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CCC2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da-DK" sz="1200" dirty="0">
                <a:solidFill>
                  <a:schemeClr val="lt1"/>
                </a:solidFill>
              </a:rPr>
              <a:t>Measure the </a:t>
            </a:r>
            <a:r>
              <a:rPr lang="da-DK" sz="1200" dirty="0" err="1">
                <a:solidFill>
                  <a:schemeClr val="lt1"/>
                </a:solidFill>
              </a:rPr>
              <a:t>user’s</a:t>
            </a:r>
            <a:r>
              <a:rPr lang="da-DK" sz="1200" dirty="0">
                <a:solidFill>
                  <a:schemeClr val="lt1"/>
                </a:solidFill>
              </a:rPr>
              <a:t> </a:t>
            </a:r>
            <a:r>
              <a:rPr lang="da-DK" sz="1200" dirty="0" err="1">
                <a:solidFill>
                  <a:schemeClr val="lt1"/>
                </a:solidFill>
              </a:rPr>
              <a:t>experience</a:t>
            </a:r>
            <a:endParaRPr lang="da-DK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43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C2AF8C-6DFE-4107-9423-8BAEABAF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dirty="0"/>
              <a:t>Gode EF-Core Patterns</a:t>
            </a:r>
            <a:endParaRPr lang="da-DK" sz="36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C69785-4B1B-4476-A657-1ABA81D5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889000" indent="-889000">
              <a:buClrTx/>
              <a:buAutoNum type="arabicPeriod"/>
            </a:pPr>
            <a:r>
              <a:rPr lang="en-US" sz="2000" dirty="0"/>
              <a:t>Eager / Select</a:t>
            </a:r>
          </a:p>
          <a:p>
            <a:pPr marL="889000" indent="-889000">
              <a:buClrTx/>
              <a:buAutoNum type="arabicPeriod"/>
            </a:pPr>
            <a:r>
              <a:rPr lang="en-US" sz="2000" dirty="0"/>
              <a:t>Paging &amp; Filtering</a:t>
            </a:r>
          </a:p>
          <a:p>
            <a:pPr marL="889000" indent="-889000">
              <a:buClrTx/>
              <a:buAutoNum type="arabicPeriod"/>
            </a:pPr>
            <a:r>
              <a:rPr lang="en-US" sz="2000" dirty="0" err="1"/>
              <a:t>AsNoTracking</a:t>
            </a:r>
            <a:endParaRPr lang="en-US" sz="2000" dirty="0"/>
          </a:p>
          <a:p>
            <a:pPr marL="889000" indent="-889000">
              <a:buClrTx/>
              <a:buAutoNum type="arabicPeriod"/>
            </a:pPr>
            <a:r>
              <a:rPr lang="en-US" sz="2000" dirty="0"/>
              <a:t>Async EF Core</a:t>
            </a:r>
          </a:p>
          <a:p>
            <a:pPr marL="889000" indent="-889000">
              <a:buClrTx/>
              <a:buAutoNum type="arabicPeriod"/>
            </a:pPr>
            <a:r>
              <a:rPr lang="en-US" sz="2000" dirty="0"/>
              <a:t>DB access code </a:t>
            </a:r>
            <a:r>
              <a:rPr lang="en-US" sz="2000" dirty="0" err="1"/>
              <a:t>isoleret</a:t>
            </a:r>
            <a:r>
              <a:rPr lang="en-US" sz="2000" dirty="0"/>
              <a:t>/decoupled</a:t>
            </a:r>
            <a:endParaRPr lang="da-DK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A8C6531F-8040-4495-8628-85A6ADAB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182" y="1782982"/>
            <a:ext cx="5533485" cy="211655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2" descr=".AsNoTracking() ">
            <a:extLst>
              <a:ext uri="{FF2B5EF4-FFF2-40B4-BE49-F238E27FC236}">
                <a16:creationId xmlns:a16="http://schemas.microsoft.com/office/drawing/2014/main" id="{50321735-3AAD-4893-B9E0-D274177C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4228450"/>
            <a:ext cx="6253212" cy="17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45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BEDEAF-E517-443B-8EDD-F55BB49E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Anti-Patterns</a:t>
            </a:r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03329663-F95E-4604-99C4-CDE34D96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Kalde</a:t>
            </a:r>
            <a:r>
              <a:rPr lang="en-US" sz="2000" dirty="0"/>
              <a:t> </a:t>
            </a:r>
            <a:r>
              <a:rPr lang="en-US" sz="2000" dirty="0" err="1"/>
              <a:t>SaveChanges</a:t>
            </a:r>
            <a:r>
              <a:rPr lang="en-US" sz="2000" dirty="0"/>
              <a:t> </a:t>
            </a:r>
            <a:r>
              <a:rPr lang="en-US" sz="2000" dirty="0" err="1"/>
              <a:t>forkert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da-DK" sz="2000" dirty="0"/>
              <a:t>Bruge Update metode, når kun en del af </a:t>
            </a:r>
            <a:r>
              <a:rPr lang="da-DK" sz="2000" dirty="0" err="1"/>
              <a:t>entity</a:t>
            </a:r>
            <a:r>
              <a:rPr lang="da-DK" sz="2000" dirty="0"/>
              <a:t> skal opdateres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da-DK" sz="2000" dirty="0" err="1"/>
              <a:t>Filtering</a:t>
            </a:r>
            <a:r>
              <a:rPr lang="da-DK" sz="2000" dirty="0"/>
              <a:t>: Lader for meget data </a:t>
            </a:r>
            <a:r>
              <a:rPr lang="da-DK" sz="2000" dirty="0" err="1"/>
              <a:t>query</a:t>
            </a:r>
            <a:r>
              <a:rPr lang="da-DK" sz="2000" dirty="0"/>
              <a:t> blive flyttet til software side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da-DK" sz="2000" dirty="0"/>
              <a:t>Ikke at bruge den hurtigste vej til load af en enkelt </a:t>
            </a:r>
            <a:r>
              <a:rPr lang="da-DK" sz="2000" dirty="0" err="1"/>
              <a:t>entity</a:t>
            </a:r>
            <a:endParaRPr lang="da-DK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da-DK" sz="2000" dirty="0"/>
              <a:t>Ikke at minimere antal kald til </a:t>
            </a:r>
            <a:r>
              <a:rPr lang="da-DK" sz="2000" dirty="0" err="1"/>
              <a:t>db</a:t>
            </a:r>
            <a:endParaRPr lang="da-DK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da-DK" sz="2000" dirty="0"/>
              <a:t>Ikke at erstatte LINQ med SQL kode.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da-DK" sz="2000" dirty="0"/>
              <a:t>Én stor </a:t>
            </a:r>
            <a:r>
              <a:rPr lang="da-DK" sz="2000" dirty="0" err="1"/>
              <a:t>db</a:t>
            </a:r>
            <a:endParaRPr lang="da-DK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da-DK" sz="2000" dirty="0"/>
          </a:p>
        </p:txBody>
      </p: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45B44499-4B70-4A39-AB3B-11600F20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260491"/>
            <a:ext cx="3586501" cy="91455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5B750857-D0D0-42EC-B9CB-1DFB0FFC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112"/>
          <a:stretch>
            <a:fillRect/>
          </a:stretch>
        </p:blipFill>
        <p:spPr>
          <a:xfrm>
            <a:off x="5157979" y="4269469"/>
            <a:ext cx="6421520" cy="706529"/>
          </a:xfrm>
          <a:prstGeom prst="rect">
            <a:avLst/>
          </a:prstGeom>
        </p:spPr>
      </p:pic>
      <p:pic>
        <p:nvPicPr>
          <p:cNvPr id="27" name="Image" descr="Image">
            <a:extLst>
              <a:ext uri="{FF2B5EF4-FFF2-40B4-BE49-F238E27FC236}">
                <a16:creationId xmlns:a16="http://schemas.microsoft.com/office/drawing/2014/main" id="{61E5C920-2C6B-4A6A-BDFD-70444B513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839753"/>
            <a:ext cx="3586501" cy="10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10898-D886-46AF-9C40-A871F18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" sz="3600"/>
              <a:t>Performance optimering i EF Core - Queries</a:t>
            </a:r>
            <a:endParaRPr lang="da-DK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044125-69D7-4884-AFBB-8D26BB8C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482600" indent="-342900">
              <a:spcBef>
                <a:spcPts val="0"/>
              </a:spcBef>
              <a:buSzPts val="1400"/>
            </a:pPr>
            <a:r>
              <a:rPr lang="da-DK" sz="2000" dirty="0"/>
              <a:t>Good LINQ</a:t>
            </a:r>
            <a:endParaRPr lang="da-DK" sz="2000"/>
          </a:p>
          <a:p>
            <a:pPr marL="482600" indent="-342900">
              <a:spcBef>
                <a:spcPts val="0"/>
              </a:spcBef>
              <a:buSzPts val="1400"/>
            </a:pPr>
            <a:r>
              <a:rPr lang="da-DK" sz="2000" dirty="0"/>
              <a:t>LINQ + </a:t>
            </a:r>
            <a:r>
              <a:rPr lang="da-DK" sz="2000"/>
              <a:t>UDFs</a:t>
            </a:r>
          </a:p>
          <a:p>
            <a:pPr marL="482600" indent="-342900">
              <a:spcBef>
                <a:spcPts val="0"/>
              </a:spcBef>
              <a:buSzPts val="1400"/>
            </a:pPr>
            <a:r>
              <a:rPr lang="da-DK" sz="2000" dirty="0"/>
              <a:t>Dapper SQL</a:t>
            </a:r>
            <a:br>
              <a:rPr lang="da-DK" sz="2000" dirty="0"/>
            </a:br>
            <a:r>
              <a:rPr lang="da-DK" sz="2000" dirty="0"/>
              <a:t>LINQ + caching</a:t>
            </a:r>
            <a:br>
              <a:rPr lang="da-DK" sz="2000" dirty="0"/>
            </a:br>
            <a:endParaRPr lang="da-DK" sz="2000"/>
          </a:p>
          <a:p>
            <a:endParaRPr lang="da-DK" sz="2000" dirty="0"/>
          </a:p>
          <a:p>
            <a:endParaRPr lang="en-US" sz="20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oogle Shape;183;p19">
            <a:extLst>
              <a:ext uri="{FF2B5EF4-FFF2-40B4-BE49-F238E27FC236}">
                <a16:creationId xmlns:a16="http://schemas.microsoft.com/office/drawing/2014/main" id="{E8DC2772-2F10-4983-9D41-99684212F29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04" y="1782982"/>
            <a:ext cx="3557241" cy="2116558"/>
          </a:xfrm>
          <a:prstGeom prst="rect">
            <a:avLst/>
          </a:prstGeom>
          <a:noFill/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lede 4">
            <a:extLst>
              <a:ext uri="{FF2B5EF4-FFF2-40B4-BE49-F238E27FC236}">
                <a16:creationId xmlns:a16="http://schemas.microsoft.com/office/drawing/2014/main" id="{A503F47D-8449-44E6-AECD-2B2927AE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00" y="4060406"/>
            <a:ext cx="4067251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 dirty="0">
                <a:solidFill>
                  <a:srgbClr val="080808"/>
                </a:solidFill>
                <a:latin typeface="Consolas" panose="020B0609020204030204" pitchFamily="49" charset="0"/>
              </a:rPr>
              <a:t>ABE #6 – </a:t>
            </a:r>
            <a:r>
              <a:rPr lang="da-DK" sz="3600">
                <a:solidFill>
                  <a:srgbClr val="080808"/>
                </a:solidFill>
                <a:latin typeface="Consolas" panose="020B0609020204030204" pitchFamily="49" charset="0"/>
              </a:rPr>
              <a:t>OAuth</a:t>
            </a:r>
            <a:r>
              <a:rPr lang="da-DK" sz="3600" dirty="0">
                <a:solidFill>
                  <a:srgbClr val="080808"/>
                </a:solidFill>
                <a:latin typeface="Consolas" panose="020B0609020204030204" pitchFamily="49" charset="0"/>
              </a:rPr>
              <a:t> 2.0</a:t>
            </a:r>
            <a:endParaRPr lang="en-US" sz="3600" kern="12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9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0ACCAA-5FAE-4171-8934-0E6317B3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da-DK" sz="3600" b="1"/>
              <a:t>Rollerne</a:t>
            </a:r>
            <a:endParaRPr lang="da-DK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12972D3D-799B-4EFC-ADC6-6383BEA54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41068"/>
              </p:ext>
            </p:extLst>
          </p:nvPr>
        </p:nvGraphicFramePr>
        <p:xfrm>
          <a:off x="3365348" y="1430242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0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What are Callbacks and Generators? Uses and Examples in Node.js - Coding  Finder">
            <a:extLst>
              <a:ext uri="{FF2B5EF4-FFF2-40B4-BE49-F238E27FC236}">
                <a16:creationId xmlns:a16="http://schemas.microsoft.com/office/drawing/2014/main" id="{B4594F5F-8303-4B6E-A0A0-14BD137A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40BE08B-68E0-446A-833A-F6887212A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95250"/>
            <a:ext cx="7658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C966C0-7EF0-4645-8F99-82CB10FE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da-DK" sz="3600" b="1"/>
              <a:t>For at kunne anvende Oauth 2.0 service</a:t>
            </a:r>
            <a:endParaRPr lang="da-DK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07A27DBD-DB75-4319-873E-34FABD38E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531582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1744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F492F-E98A-4634-AE4B-353E9B9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>
                <a:latin typeface="Consalas"/>
              </a:rPr>
              <a:t>Web server apps – </a:t>
            </a:r>
            <a:r>
              <a:rPr lang="da-DK" b="1" dirty="0" err="1">
                <a:latin typeface="Consalas"/>
              </a:rPr>
              <a:t>authorization</a:t>
            </a:r>
            <a:r>
              <a:rPr lang="da-DK" b="1" dirty="0">
                <a:latin typeface="Consalas"/>
              </a:rPr>
              <a:t> </a:t>
            </a:r>
            <a:r>
              <a:rPr lang="da-DK" b="1" dirty="0" err="1">
                <a:latin typeface="Consalas"/>
              </a:rPr>
              <a:t>code</a:t>
            </a:r>
            <a:r>
              <a:rPr lang="da-DK" b="1" dirty="0">
                <a:latin typeface="Consalas"/>
              </a:rPr>
              <a:t> grant</a:t>
            </a:r>
            <a:endParaRPr lang="da-DK" dirty="0">
              <a:latin typeface="Consalas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928DF3D-BA69-41D5-95A6-7E08F5006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3784"/>
            <a:ext cx="7219619" cy="623148"/>
          </a:xfrm>
          <a:prstGeom prst="rect">
            <a:avLst/>
          </a:prstGeom>
        </p:spPr>
      </p:pic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19A5560-891C-4520-9BE3-FB73AAD4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007" y="1743784"/>
            <a:ext cx="2276793" cy="1314633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1C129135-B1CA-4645-A91D-C2ABD44DD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526" y="4921050"/>
            <a:ext cx="6686266" cy="33431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98DB021-5BAB-4B0F-A3ED-D1B7DBE3E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37" y="4276006"/>
            <a:ext cx="3486637" cy="10002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41BC0AE2-A872-436E-8C03-468CB11ED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892" y="3177201"/>
            <a:ext cx="4058216" cy="933580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5E69B43F-60A8-448F-B31D-57C990D998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57819" y="2055358"/>
            <a:ext cx="895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AD46FB78-FDD5-4AAF-B0D3-543A7DD11DD1}"/>
              </a:ext>
            </a:extLst>
          </p:cNvPr>
          <p:cNvCxnSpPr/>
          <p:nvPr/>
        </p:nvCxnSpPr>
        <p:spPr>
          <a:xfrm>
            <a:off x="10215403" y="3177201"/>
            <a:ext cx="0" cy="14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2918A7AB-BC43-44FB-95D8-C9B6B74474CC}"/>
              </a:ext>
            </a:extLst>
          </p:cNvPr>
          <p:cNvCxnSpPr/>
          <p:nvPr/>
        </p:nvCxnSpPr>
        <p:spPr>
          <a:xfrm flipH="1">
            <a:off x="4597400" y="5088207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5D520D-CFE1-4D86-A0B4-E276289C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Username + Password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03EC10-AA83-47B6-A9EC-DB4954BD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Using Password grant	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DCBC851-2244-4EF6-94EF-C80C2E6D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43" y="2900288"/>
            <a:ext cx="5106113" cy="1057423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6DDBDF41-11BA-4265-9B20-0901B4DF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039" y="2912041"/>
            <a:ext cx="4058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222BB2-EBBB-4F11-8B93-F3808CBC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OpenID Conncect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D04980-7A3A-4605-A419-2365BF349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Hvad</a:t>
            </a:r>
            <a:r>
              <a:rPr lang="en-US" sz="2000" dirty="0"/>
              <a:t> er det: </a:t>
            </a:r>
          </a:p>
          <a:p>
            <a:r>
              <a:rPr lang="en-US" sz="2000" dirty="0"/>
              <a:t>Identity layer </a:t>
            </a:r>
            <a:r>
              <a:rPr lang="en-US" sz="2000" dirty="0" err="1"/>
              <a:t>ovenpå</a:t>
            </a:r>
            <a:r>
              <a:rPr lang="en-US" sz="2000" dirty="0"/>
              <a:t> </a:t>
            </a:r>
            <a:r>
              <a:rPr lang="en-US" sz="2000" dirty="0" err="1"/>
              <a:t>Oauth</a:t>
            </a:r>
            <a:r>
              <a:rPr lang="en-US" sz="2000" dirty="0"/>
              <a:t> 2.0</a:t>
            </a:r>
          </a:p>
          <a:p>
            <a:r>
              <a:rPr lang="en-US" sz="2000" dirty="0"/>
              <a:t>Clients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verificer</a:t>
            </a:r>
            <a:r>
              <a:rPr lang="en-US" sz="2000" dirty="0"/>
              <a:t> end-user: Authentication </a:t>
            </a:r>
            <a:r>
              <a:rPr lang="en-US" sz="2000" dirty="0" err="1"/>
              <a:t>vha</a:t>
            </a:r>
            <a:r>
              <a:rPr lang="en-US" sz="2000" dirty="0"/>
              <a:t>. Authorization Server</a:t>
            </a:r>
          </a:p>
          <a:p>
            <a:r>
              <a:rPr lang="en-US" sz="2000" dirty="0" err="1"/>
              <a:t>Oauth</a:t>
            </a:r>
            <a:r>
              <a:rPr lang="en-US" sz="2000" dirty="0"/>
              <a:t>: authorization protocol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authentication protocol(OpenID Connect)</a:t>
            </a:r>
          </a:p>
          <a:p>
            <a:r>
              <a:rPr lang="en-US" sz="2000" dirty="0" err="1"/>
              <a:t>Når</a:t>
            </a:r>
            <a:r>
              <a:rPr lang="en-US" sz="2000" dirty="0"/>
              <a:t> man </a:t>
            </a:r>
            <a:r>
              <a:rPr lang="en-US" sz="2000" dirty="0" err="1"/>
              <a:t>skal</a:t>
            </a:r>
            <a:r>
              <a:rPr lang="en-US" sz="2000" dirty="0"/>
              <a:t> authenticate </a:t>
            </a:r>
            <a:r>
              <a:rPr lang="en-US" sz="2000" dirty="0" err="1"/>
              <a:t>overfor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masse apps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Så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vil</a:t>
            </a:r>
            <a:r>
              <a:rPr lang="en-US" sz="2000" dirty="0">
                <a:sym typeface="Wingdings" panose="05000000000000000000" pitchFamily="2" charset="2"/>
              </a:rPr>
              <a:t> man gerne vide </a:t>
            </a:r>
            <a:r>
              <a:rPr lang="en-US" sz="2000" dirty="0" err="1">
                <a:sym typeface="Wingdings" panose="05000000000000000000" pitchFamily="2" charset="2"/>
              </a:rPr>
              <a:t>hvem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brugeren</a:t>
            </a:r>
            <a:r>
              <a:rPr lang="en-US" sz="2000" dirty="0">
                <a:sym typeface="Wingdings" panose="05000000000000000000" pitchFamily="2" charset="2"/>
              </a:rPr>
              <a:t> er. </a:t>
            </a: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ladsholder til indhold 12">
            <a:extLst>
              <a:ext uri="{FF2B5EF4-FFF2-40B4-BE49-F238E27FC236}">
                <a16:creationId xmlns:a16="http://schemas.microsoft.com/office/drawing/2014/main" id="{52D578CC-1A88-4C8E-98C9-6A67D172D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3349" y="972865"/>
            <a:ext cx="6066872" cy="517200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23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8F5E34-4923-4587-930B-4ADB3C70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/>
              <a:t>IdentityServer4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DC38E9-54E0-408B-BE8C-20FF81CF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OpenID Connect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Oauth</a:t>
            </a:r>
            <a:r>
              <a:rPr lang="en-US" sz="2000" dirty="0"/>
              <a:t> 2.0 framework for ASP.NET Core. </a:t>
            </a:r>
          </a:p>
          <a:p>
            <a:r>
              <a:rPr lang="en-US" sz="2000" dirty="0"/>
              <a:t>Open source – middleware: </a:t>
            </a:r>
            <a:r>
              <a:rPr lang="en-US" sz="2000" dirty="0" err="1"/>
              <a:t>nuget</a:t>
            </a:r>
            <a:r>
              <a:rPr lang="en-US" sz="2000" dirty="0"/>
              <a:t>-package</a:t>
            </a:r>
          </a:p>
          <a:p>
            <a:r>
              <a:rPr lang="en-US" sz="2000" dirty="0" err="1"/>
              <a:t>Vedligeholdelse</a:t>
            </a:r>
            <a:r>
              <a:rPr lang="en-US" sz="2000" dirty="0"/>
              <a:t> stopper NOV 2022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Betaltbart</a:t>
            </a:r>
            <a:r>
              <a:rPr lang="en-US" sz="2000" dirty="0">
                <a:sym typeface="Wingdings" panose="05000000000000000000" pitchFamily="2" charset="2"/>
              </a:rPr>
              <a:t>-service </a:t>
            </a:r>
            <a:r>
              <a:rPr lang="en-US" sz="2000" dirty="0" err="1">
                <a:sym typeface="Wingdings" panose="05000000000000000000" pitchFamily="2" charset="2"/>
              </a:rPr>
              <a:t>efterfølgende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" name="Picture 2">
            <a:extLst>
              <a:ext uri="{FF2B5EF4-FFF2-40B4-BE49-F238E27FC236}">
                <a16:creationId xmlns:a16="http://schemas.microsoft.com/office/drawing/2014/main" id="{BAEF72BD-25A5-40DE-8EFF-378FA323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3503" y="1717614"/>
            <a:ext cx="6084929" cy="34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37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4B8DE19-A364-46FF-A512-910F14FD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/>
              <a:t>Authentication &amp; API Access </a:t>
            </a:r>
          </a:p>
        </p:txBody>
      </p:sp>
      <p:sp>
        <p:nvSpPr>
          <p:cNvPr id="11" name="Pladsholder til indhold 10">
            <a:extLst>
              <a:ext uri="{FF2B5EF4-FFF2-40B4-BE49-F238E27FC236}">
                <a16:creationId xmlns:a16="http://schemas.microsoft.com/office/drawing/2014/main" id="{E3854BBD-00DA-4B23-9A3B-8DB5839F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/>
              <a:t>Authentication: </a:t>
            </a:r>
          </a:p>
          <a:p>
            <a:pPr>
              <a:buFontTx/>
              <a:buChar char="-"/>
            </a:pPr>
            <a:r>
              <a:rPr lang="da-DK" sz="1600"/>
              <a:t>Godkendelse nødvendig: kende brugeren.</a:t>
            </a:r>
          </a:p>
          <a:p>
            <a:pPr>
              <a:buFontTx/>
              <a:buChar char="-"/>
            </a:pPr>
            <a:r>
              <a:rPr lang="da-DK" sz="1600"/>
              <a:t>Administrere data på vegne af brugeren</a:t>
            </a:r>
          </a:p>
          <a:p>
            <a:pPr>
              <a:buFontTx/>
              <a:buChar char="-"/>
            </a:pPr>
            <a:r>
              <a:rPr lang="en-US" sz="1600"/>
              <a:t>Authentication protocols</a:t>
            </a:r>
          </a:p>
          <a:p>
            <a:pPr>
              <a:buFontTx/>
              <a:buChar char="-"/>
            </a:pPr>
            <a:r>
              <a:rPr lang="da-DK" sz="1600"/>
              <a:t>OpenID er den nyeste</a:t>
            </a:r>
          </a:p>
          <a:p>
            <a:pPr marL="0" indent="0">
              <a:buNone/>
            </a:pPr>
            <a:r>
              <a:rPr lang="da-DK" sz="1600"/>
              <a:t>API Access:</a:t>
            </a:r>
          </a:p>
          <a:p>
            <a:pPr>
              <a:buFontTx/>
              <a:buChar char="-"/>
            </a:pPr>
            <a:r>
              <a:rPr lang="da-DK" sz="1600"/>
              <a:t>2 måder at kommunikere med API: </a:t>
            </a:r>
          </a:p>
          <a:p>
            <a:pPr lvl="1">
              <a:buFontTx/>
              <a:buChar char="-"/>
            </a:pPr>
            <a:r>
              <a:rPr lang="da-DK" sz="1600" dirty="0"/>
              <a:t>Applikations </a:t>
            </a:r>
            <a:r>
              <a:rPr lang="da-DK" sz="1600"/>
              <a:t>identity</a:t>
            </a:r>
            <a:endParaRPr lang="da-DK" sz="1600" dirty="0"/>
          </a:p>
          <a:p>
            <a:pPr lvl="1">
              <a:buFontTx/>
              <a:buChar char="-"/>
            </a:pPr>
            <a:r>
              <a:rPr lang="da-DK" sz="1600"/>
              <a:t>Delegaering</a:t>
            </a:r>
            <a:r>
              <a:rPr lang="da-DK" sz="1600" dirty="0"/>
              <a:t> af brugerens </a:t>
            </a:r>
            <a:r>
              <a:rPr lang="da-DK" sz="1600"/>
              <a:t>identity</a:t>
            </a:r>
            <a:r>
              <a:rPr lang="da-DK" sz="1600" dirty="0"/>
              <a:t>. </a:t>
            </a:r>
          </a:p>
          <a:p>
            <a:pPr>
              <a:buFontTx/>
              <a:buChar char="-"/>
            </a:pPr>
            <a:r>
              <a:rPr lang="da-DK" sz="1600"/>
              <a:t>Oauth protokol </a:t>
            </a:r>
            <a:r>
              <a:rPr lang="da-DK" sz="1600">
                <a:sym typeface="Wingdings" panose="05000000000000000000" pitchFamily="2" charset="2"/>
              </a:rPr>
              <a:t> access token til kommunikation med API’er. </a:t>
            </a:r>
          </a:p>
          <a:p>
            <a:pPr>
              <a:buFontTx/>
              <a:buChar char="-"/>
            </a:pPr>
            <a:r>
              <a:rPr lang="da-DK" sz="1600">
                <a:sym typeface="Wingdings" panose="05000000000000000000" pitchFamily="2" charset="2"/>
              </a:rPr>
              <a:t>Centraliser authentication og authorization.  </a:t>
            </a:r>
            <a:endParaRPr lang="da-DK" sz="16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Billede 11">
            <a:extLst>
              <a:ext uri="{FF2B5EF4-FFF2-40B4-BE49-F238E27FC236}">
                <a16:creationId xmlns:a16="http://schemas.microsoft.com/office/drawing/2014/main" id="{208BA3EB-BE62-4B38-8ADD-25EE45E8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041064"/>
            <a:ext cx="6253212" cy="384572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693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CC506F-3876-4AF8-970B-94CD5BBF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5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 dirty="0">
                <a:solidFill>
                  <a:srgbClr val="080808"/>
                </a:solidFill>
                <a:latin typeface="Consolas" panose="020B0609020204030204" pitchFamily="49" charset="0"/>
              </a:rPr>
              <a:t>ABE #7 – </a:t>
            </a:r>
            <a:r>
              <a:rPr lang="da-DK" sz="3600">
                <a:solidFill>
                  <a:srgbClr val="080808"/>
                </a:solidFill>
                <a:latin typeface="Consolas" panose="020B0609020204030204" pitchFamily="49" charset="0"/>
              </a:rPr>
              <a:t>Serverless</a:t>
            </a:r>
            <a:endParaRPr lang="en-US" sz="3600" kern="12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0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E56A2-1F88-4096-B90D-6BF0D49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/>
              <a:t>Serverless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74D382F-E996-4794-BFED-77EDC230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22" y="1321553"/>
            <a:ext cx="8235635" cy="47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5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2244DC-BDF0-4124-BE9B-B1EB3F1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/>
              <a:t>Serverless</a:t>
            </a:r>
            <a:r>
              <a:rPr lang="da-DK" sz="3600" dirty="0"/>
              <a:t> arkitektur - Principper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B8D5E8-5B43-48B4-A866-E63927A6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sz="2000" dirty="0"/>
              <a:t>Anvende en </a:t>
            </a:r>
            <a:r>
              <a:rPr lang="da-DK" sz="2000"/>
              <a:t>compute</a:t>
            </a:r>
            <a:r>
              <a:rPr lang="da-DK" sz="2000" dirty="0"/>
              <a:t> service </a:t>
            </a:r>
            <a:r>
              <a:rPr lang="da-DK" sz="2000" dirty="0">
                <a:sym typeface="Wingdings" panose="05000000000000000000" pitchFamily="2" charset="2"/>
              </a:rPr>
              <a:t> Eksekvering af kode on demand (ingen server)</a:t>
            </a:r>
            <a:endParaRPr lang="da-DK" sz="2000" dirty="0"/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Skriv single-</a:t>
            </a:r>
            <a:r>
              <a:rPr lang="da-DK" sz="2000"/>
              <a:t>puporse</a:t>
            </a:r>
            <a:r>
              <a:rPr lang="da-DK" sz="2000" dirty="0"/>
              <a:t> </a:t>
            </a:r>
            <a:r>
              <a:rPr lang="da-DK" sz="2000"/>
              <a:t>stateless</a:t>
            </a:r>
            <a:r>
              <a:rPr lang="da-DK" sz="2000" dirty="0"/>
              <a:t> funktioner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Design push-</a:t>
            </a:r>
            <a:r>
              <a:rPr lang="da-DK" sz="2000"/>
              <a:t>based</a:t>
            </a:r>
            <a:r>
              <a:rPr lang="da-DK" sz="2000" dirty="0"/>
              <a:t>, event-driven pipelines. 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Større og kraftfulde front-end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Anvend third-party services.</a:t>
            </a:r>
          </a:p>
          <a:p>
            <a:endParaRPr lang="da-DK" sz="2000" dirty="0"/>
          </a:p>
          <a:p>
            <a:endParaRPr lang="da-D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6A65-7AA5-4FB4-94DF-5256905C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Express - MVC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B0BC68D8-AF38-4B3E-813E-6186CB74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333075"/>
            <a:ext cx="11548872" cy="26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9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FB814-6BA4-4734-A1A1-C32E6668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/>
              <a:t>Amazon Web Services(AWS) - Serverless</a:t>
            </a:r>
            <a:endParaRPr lang="da-DK" sz="3600"/>
          </a:p>
        </p:txBody>
      </p:sp>
      <p:pic>
        <p:nvPicPr>
          <p:cNvPr id="3076" name="Picture 4" descr="How it works ">
            <a:extLst>
              <a:ext uri="{FF2B5EF4-FFF2-40B4-BE49-F238E27FC236}">
                <a16:creationId xmlns:a16="http://schemas.microsoft.com/office/drawing/2014/main" id="{256F47F5-BBBC-406B-8702-6058B2C78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79" y="2111444"/>
            <a:ext cx="7791641" cy="3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06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DBE95073-9DDD-4294-A60D-1E1FB4252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03626"/>
              </p:ext>
            </p:extLst>
          </p:nvPr>
        </p:nvGraphicFramePr>
        <p:xfrm>
          <a:off x="643467" y="982734"/>
          <a:ext cx="10905067" cy="4892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96304">
                  <a:extLst>
                    <a:ext uri="{9D8B030D-6E8A-4147-A177-3AD203B41FA5}">
                      <a16:colId xmlns:a16="http://schemas.microsoft.com/office/drawing/2014/main" val="61106285"/>
                    </a:ext>
                  </a:extLst>
                </a:gridCol>
                <a:gridCol w="3559117">
                  <a:extLst>
                    <a:ext uri="{9D8B030D-6E8A-4147-A177-3AD203B41FA5}">
                      <a16:colId xmlns:a16="http://schemas.microsoft.com/office/drawing/2014/main" val="787278594"/>
                    </a:ext>
                  </a:extLst>
                </a:gridCol>
                <a:gridCol w="3649646">
                  <a:extLst>
                    <a:ext uri="{9D8B030D-6E8A-4147-A177-3AD203B41FA5}">
                      <a16:colId xmlns:a16="http://schemas.microsoft.com/office/drawing/2014/main" val="3426038060"/>
                    </a:ext>
                  </a:extLst>
                </a:gridCol>
              </a:tblGrid>
              <a:tr h="350417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Compute</a:t>
                      </a:r>
                      <a:endParaRPr lang="da-DK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Application Integration</a:t>
                      </a:r>
                      <a:endParaRPr lang="da-DK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Data store</a:t>
                      </a:r>
                      <a:endParaRPr lang="da-DK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4014368078"/>
                  </a:ext>
                </a:extLst>
              </a:tr>
              <a:tr h="454211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AWS Lambda: Eksekvering af kode uden at håndter serveres --&gt; betalt kun for de resoursser man anvender.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Amazon Fargate: Kør container på Amazon Elastic Container Service ECS, eller Amazon Elastic Kubernetes service EKS.  </a:t>
                      </a:r>
                      <a:endParaRPr lang="da-DK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</a:t>
                      </a:r>
                      <a:r>
                        <a:rPr lang="da-DK" sz="1300" dirty="0" err="1">
                          <a:effectLst/>
                        </a:rPr>
                        <a:t>EventBridge</a:t>
                      </a:r>
                      <a:r>
                        <a:rPr lang="da-DK" sz="1300" dirty="0">
                          <a:effectLst/>
                        </a:rPr>
                        <a:t>: Byg event-driven arkitektur, som forbinder applikation data med egen apps, SaaS og AWS service.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AWS Step Funktion: Koordinator flere AWS service til </a:t>
                      </a:r>
                      <a:r>
                        <a:rPr lang="da-DK" sz="1300" dirty="0" err="1">
                          <a:effectLst/>
                        </a:rPr>
                        <a:t>serverless</a:t>
                      </a:r>
                      <a:r>
                        <a:rPr lang="da-DK" sz="1300" dirty="0">
                          <a:effectLst/>
                        </a:rPr>
                        <a:t> workflow --&gt; man kan bygge og </a:t>
                      </a:r>
                      <a:r>
                        <a:rPr lang="da-DK" sz="1300" dirty="0" err="1">
                          <a:effectLst/>
                        </a:rPr>
                        <a:t>updater</a:t>
                      </a:r>
                      <a:r>
                        <a:rPr lang="da-DK" sz="1300" dirty="0">
                          <a:effectLst/>
                        </a:rPr>
                        <a:t> applikationer hurtigere.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SQS: </a:t>
                      </a:r>
                      <a:r>
                        <a:rPr lang="da-DK" sz="1300" dirty="0" err="1">
                          <a:effectLst/>
                        </a:rPr>
                        <a:t>Dekoble</a:t>
                      </a:r>
                      <a:r>
                        <a:rPr lang="da-DK" sz="1300" dirty="0">
                          <a:effectLst/>
                        </a:rPr>
                        <a:t> og </a:t>
                      </a:r>
                      <a:r>
                        <a:rPr lang="da-DK" sz="1300" dirty="0" err="1">
                          <a:effectLst/>
                        </a:rPr>
                        <a:t>scalerer</a:t>
                      </a:r>
                      <a:r>
                        <a:rPr lang="da-DK" sz="1300" dirty="0">
                          <a:effectLst/>
                        </a:rPr>
                        <a:t> </a:t>
                      </a:r>
                      <a:r>
                        <a:rPr lang="da-DK" sz="1300" dirty="0" err="1">
                          <a:effectLst/>
                        </a:rPr>
                        <a:t>microservicer</a:t>
                      </a:r>
                      <a:r>
                        <a:rPr lang="da-DK" sz="1300" dirty="0">
                          <a:effectLst/>
                        </a:rPr>
                        <a:t> med </a:t>
                      </a:r>
                      <a:r>
                        <a:rPr lang="da-DK" sz="1300" dirty="0" err="1">
                          <a:effectLst/>
                        </a:rPr>
                        <a:t>MsgQueue</a:t>
                      </a:r>
                      <a:r>
                        <a:rPr lang="da-DK" sz="1300" dirty="0">
                          <a:effectLst/>
                        </a:rPr>
                        <a:t>: send, lager og modtage </a:t>
                      </a:r>
                      <a:r>
                        <a:rPr lang="da-DK" sz="1300" dirty="0" err="1">
                          <a:effectLst/>
                        </a:rPr>
                        <a:t>msg</a:t>
                      </a:r>
                      <a:r>
                        <a:rPr lang="da-DK" sz="1300" dirty="0">
                          <a:effectLst/>
                        </a:rPr>
                        <a:t> i vilkårlig størrelse.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SNS: Høj kapacitet i forhold til pub/sub, SMS, </a:t>
                      </a:r>
                      <a:r>
                        <a:rPr lang="da-DK" sz="1300" dirty="0" err="1">
                          <a:effectLst/>
                        </a:rPr>
                        <a:t>email</a:t>
                      </a:r>
                      <a:r>
                        <a:rPr lang="da-DK" sz="1300" dirty="0">
                          <a:effectLst/>
                        </a:rPr>
                        <a:t>, mobile push </a:t>
                      </a:r>
                      <a:r>
                        <a:rPr lang="da-DK" sz="1300" dirty="0" err="1">
                          <a:effectLst/>
                        </a:rPr>
                        <a:t>notification</a:t>
                      </a:r>
                      <a:r>
                        <a:rPr lang="da-DK" sz="1300" dirty="0">
                          <a:effectLst/>
                        </a:rPr>
                        <a:t>.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API Gateway: Lav, vedligeholde, monitor og sikre </a:t>
                      </a:r>
                      <a:r>
                        <a:rPr lang="da-DK" sz="1300" dirty="0" err="1">
                          <a:effectLst/>
                        </a:rPr>
                        <a:t>API'er</a:t>
                      </a:r>
                      <a:r>
                        <a:rPr lang="da-DK" sz="1300" dirty="0">
                          <a:effectLst/>
                        </a:rPr>
                        <a:t> i vilkårlig størrelser for </a:t>
                      </a:r>
                      <a:r>
                        <a:rPr lang="da-DK" sz="1300" dirty="0" err="1">
                          <a:effectLst/>
                        </a:rPr>
                        <a:t>serverless</a:t>
                      </a:r>
                      <a:r>
                        <a:rPr lang="da-DK" sz="1300" dirty="0">
                          <a:effectLst/>
                        </a:rPr>
                        <a:t> </a:t>
                      </a:r>
                      <a:r>
                        <a:rPr lang="da-DK" sz="1300" dirty="0" err="1">
                          <a:effectLst/>
                        </a:rPr>
                        <a:t>workload</a:t>
                      </a:r>
                      <a:r>
                        <a:rPr lang="da-DK" sz="1300" dirty="0">
                          <a:effectLst/>
                        </a:rPr>
                        <a:t> og Web app.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AWS </a:t>
                      </a:r>
                      <a:r>
                        <a:rPr lang="da-DK" sz="1300" dirty="0" err="1">
                          <a:effectLst/>
                        </a:rPr>
                        <a:t>AppSync</a:t>
                      </a:r>
                      <a:r>
                        <a:rPr lang="da-DK" sz="1300" dirty="0">
                          <a:effectLst/>
                        </a:rPr>
                        <a:t>: Lav en fleksible API for at sikre tilgang, manipulerer og kombiner data for en eller flere data </a:t>
                      </a:r>
                      <a:r>
                        <a:rPr lang="da-DK" sz="1300" dirty="0" err="1">
                          <a:effectLst/>
                        </a:rPr>
                        <a:t>sources</a:t>
                      </a:r>
                      <a:r>
                        <a:rPr lang="da-DK" sz="1300" dirty="0">
                          <a:effectLst/>
                        </a:rPr>
                        <a:t>. </a:t>
                      </a:r>
                      <a:endParaRPr lang="da-DK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S3: Lager hvilken som helst data med industriel </a:t>
                      </a:r>
                      <a:r>
                        <a:rPr lang="da-DK" sz="1300" dirty="0" err="1">
                          <a:effectLst/>
                        </a:rPr>
                        <a:t>scalering</a:t>
                      </a:r>
                      <a:r>
                        <a:rPr lang="da-DK" sz="1300" dirty="0">
                          <a:effectLst/>
                        </a:rPr>
                        <a:t>, data tilgang og sikkerhed og performance.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Aurora </a:t>
                      </a:r>
                      <a:r>
                        <a:rPr lang="da-DK" sz="1300" dirty="0" err="1">
                          <a:effectLst/>
                        </a:rPr>
                        <a:t>Serverless</a:t>
                      </a:r>
                      <a:r>
                        <a:rPr lang="da-DK" sz="1300" dirty="0">
                          <a:effectLst/>
                        </a:rPr>
                        <a:t>: Automatisk </a:t>
                      </a:r>
                      <a:r>
                        <a:rPr lang="da-DK" sz="1300" dirty="0" err="1">
                          <a:effectLst/>
                        </a:rPr>
                        <a:t>scalering</a:t>
                      </a:r>
                      <a:r>
                        <a:rPr lang="da-DK" sz="1300" dirty="0">
                          <a:effectLst/>
                        </a:rPr>
                        <a:t> af kapacitet afhængig af ens applikation. MSQL og </a:t>
                      </a:r>
                      <a:r>
                        <a:rPr lang="da-DK" sz="1300" dirty="0" err="1">
                          <a:effectLst/>
                        </a:rPr>
                        <a:t>PostgreSQL</a:t>
                      </a:r>
                      <a:r>
                        <a:rPr lang="da-DK" sz="1300" dirty="0">
                          <a:effectLst/>
                        </a:rPr>
                        <a:t> kompatible </a:t>
                      </a:r>
                      <a:r>
                        <a:rPr lang="da-DK" sz="1300" dirty="0" err="1">
                          <a:effectLst/>
                        </a:rPr>
                        <a:t>relational</a:t>
                      </a:r>
                      <a:r>
                        <a:rPr lang="da-DK" sz="1300" dirty="0">
                          <a:effectLst/>
                        </a:rPr>
                        <a:t> DB bygget for cloud.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</a:t>
                      </a:r>
                      <a:r>
                        <a:rPr lang="da-DK" sz="1300" dirty="0" err="1">
                          <a:effectLst/>
                        </a:rPr>
                        <a:t>DynamoDB</a:t>
                      </a:r>
                      <a:r>
                        <a:rPr lang="da-DK" sz="1300" dirty="0">
                          <a:effectLst/>
                        </a:rPr>
                        <a:t>: Key-</a:t>
                      </a:r>
                      <a:r>
                        <a:rPr lang="da-DK" sz="1300" dirty="0" err="1">
                          <a:effectLst/>
                        </a:rPr>
                        <a:t>value</a:t>
                      </a:r>
                      <a:r>
                        <a:rPr lang="da-DK" sz="1300" dirty="0">
                          <a:effectLst/>
                        </a:rPr>
                        <a:t> og dokument </a:t>
                      </a:r>
                      <a:r>
                        <a:rPr lang="da-DK" sz="1300" dirty="0" err="1">
                          <a:effectLst/>
                        </a:rPr>
                        <a:t>Db</a:t>
                      </a:r>
                      <a:r>
                        <a:rPr lang="da-DK" sz="1300" dirty="0">
                          <a:effectLst/>
                        </a:rPr>
                        <a:t> - hurtig performance uanset størrelse.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300" dirty="0">
                          <a:effectLst/>
                        </a:rPr>
                        <a:t>Amazon RDS Proxy: Øget </a:t>
                      </a:r>
                      <a:r>
                        <a:rPr lang="da-DK" sz="1300" dirty="0" err="1">
                          <a:effectLst/>
                        </a:rPr>
                        <a:t>scalering</a:t>
                      </a:r>
                      <a:r>
                        <a:rPr lang="da-DK" sz="1300" dirty="0">
                          <a:effectLst/>
                        </a:rPr>
                        <a:t>, </a:t>
                      </a:r>
                      <a:r>
                        <a:rPr lang="da-DK" sz="1300" dirty="0" err="1">
                          <a:effectLst/>
                        </a:rPr>
                        <a:t>resilience</a:t>
                      </a:r>
                      <a:r>
                        <a:rPr lang="da-DK" sz="1300" dirty="0">
                          <a:effectLst/>
                        </a:rPr>
                        <a:t> og sikkerhed med denne proxy. Tilbyder 6 kendte </a:t>
                      </a:r>
                      <a:r>
                        <a:rPr lang="da-DK" sz="1300" dirty="0" err="1">
                          <a:effectLst/>
                        </a:rPr>
                        <a:t>Db</a:t>
                      </a:r>
                      <a:r>
                        <a:rPr lang="da-DK" sz="1300" dirty="0">
                          <a:effectLst/>
                        </a:rPr>
                        <a:t> </a:t>
                      </a:r>
                      <a:r>
                        <a:rPr lang="da-DK" sz="1300" dirty="0" err="1">
                          <a:effectLst/>
                        </a:rPr>
                        <a:t>engines</a:t>
                      </a:r>
                      <a:r>
                        <a:rPr lang="da-DK" sz="1300" dirty="0">
                          <a:effectLst/>
                        </a:rPr>
                        <a:t> at vælge </a:t>
                      </a:r>
                      <a:r>
                        <a:rPr lang="da-DK" sz="1300" dirty="0" err="1">
                          <a:effectLst/>
                        </a:rPr>
                        <a:t>udfra</a:t>
                      </a:r>
                      <a:r>
                        <a:rPr lang="da-DK" sz="1300" dirty="0">
                          <a:effectLst/>
                        </a:rPr>
                        <a:t>.   </a:t>
                      </a:r>
                      <a:endParaRPr lang="da-DK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36000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479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EFEC8-0739-4486-B247-A1EFA1CC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z="3300" b="1" dirty="0">
                <a:latin typeface="Consalas"/>
              </a:rPr>
              <a:t>Redegør for fordele og ulemper ved </a:t>
            </a:r>
            <a:r>
              <a:rPr lang="da-DK" sz="3300" b="1" dirty="0" err="1">
                <a:latin typeface="Consalas"/>
              </a:rPr>
              <a:t>serverless</a:t>
            </a:r>
            <a:r>
              <a:rPr lang="da-DK" sz="3300" b="1" dirty="0">
                <a:latin typeface="Consalas"/>
              </a:rPr>
              <a:t> web applikationer.</a:t>
            </a:r>
            <a:br>
              <a:rPr lang="da-DK" sz="3300" b="1" dirty="0">
                <a:latin typeface="Consalas"/>
              </a:rPr>
            </a:br>
            <a:endParaRPr lang="da-DK" sz="3300" dirty="0">
              <a:latin typeface="Consalas"/>
            </a:endParaRP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6C0D7B38-2796-4759-A92B-B910DA5E3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Fordele	</a:t>
            </a:r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530472E3-A731-46E2-9976-E504813E4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/>
              <a:t>Productivity</a:t>
            </a:r>
          </a:p>
          <a:p>
            <a:r>
              <a:rPr lang="da-DK" b="1" dirty="0" err="1"/>
              <a:t>Elasticity</a:t>
            </a:r>
            <a:endParaRPr lang="da-DK" b="1" dirty="0"/>
          </a:p>
          <a:p>
            <a:r>
              <a:rPr lang="da-DK" b="1" dirty="0"/>
              <a:t>Lav omkostning</a:t>
            </a:r>
          </a:p>
          <a:p>
            <a:r>
              <a:rPr lang="da-DK" b="1" dirty="0"/>
              <a:t>AWS håndter/</a:t>
            </a:r>
            <a:r>
              <a:rPr lang="da-DK" b="1" dirty="0" err="1"/>
              <a:t>updater</a:t>
            </a:r>
            <a:endParaRPr lang="da-DK" b="1" dirty="0"/>
          </a:p>
          <a:p>
            <a:r>
              <a:rPr lang="da-DK" b="1" dirty="0"/>
              <a:t>Deployment pipeline for applikation</a:t>
            </a:r>
          </a:p>
          <a:p>
            <a:r>
              <a:rPr lang="da-DK" b="1" dirty="0" err="1"/>
              <a:t>Anvedelse</a:t>
            </a:r>
            <a:r>
              <a:rPr lang="da-DK" b="1" dirty="0"/>
              <a:t> af </a:t>
            </a:r>
            <a:r>
              <a:rPr lang="da-DK" b="1" dirty="0" err="1"/>
              <a:t>serverless</a:t>
            </a:r>
            <a:r>
              <a:rPr lang="da-DK" b="1" dirty="0"/>
              <a:t> teknologi:</a:t>
            </a:r>
            <a:endParaRPr lang="da-DK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1F864BAB-7826-41D3-9FD7-FED88319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Ulempe</a:t>
            </a:r>
          </a:p>
        </p:txBody>
      </p:sp>
      <p:sp>
        <p:nvSpPr>
          <p:cNvPr id="14" name="Pladsholder til indhold 13">
            <a:extLst>
              <a:ext uri="{FF2B5EF4-FFF2-40B4-BE49-F238E27FC236}">
                <a16:creationId xmlns:a16="http://schemas.microsoft.com/office/drawing/2014/main" id="{11E67296-613D-470B-9AA6-437EA23A63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/>
              <a:t>Performance - koldstart</a:t>
            </a:r>
          </a:p>
          <a:p>
            <a:r>
              <a:rPr lang="da-DK" b="1" dirty="0" err="1"/>
              <a:t>Privacy</a:t>
            </a:r>
            <a:r>
              <a:rPr lang="da-DK" b="1" dirty="0"/>
              <a:t> - GDPR</a:t>
            </a:r>
          </a:p>
          <a:p>
            <a:r>
              <a:rPr lang="da-DK" b="1" dirty="0" err="1"/>
              <a:t>Vendor</a:t>
            </a:r>
            <a:r>
              <a:rPr lang="da-DK" b="1" dirty="0"/>
              <a:t> – Lock-in</a:t>
            </a:r>
          </a:p>
          <a:p>
            <a:r>
              <a:rPr lang="da-DK" b="1" dirty="0"/>
              <a:t>Security – Flere </a:t>
            </a:r>
            <a:r>
              <a:rPr lang="da-DK" b="1" dirty="0" err="1"/>
              <a:t>angribsmuligheder</a:t>
            </a:r>
            <a:r>
              <a:rPr lang="da-DK" b="1" dirty="0"/>
              <a:t>.</a:t>
            </a:r>
          </a:p>
          <a:p>
            <a:r>
              <a:rPr lang="da-DK" b="1" dirty="0" err="1"/>
              <a:t>Monitoring</a:t>
            </a:r>
            <a:r>
              <a:rPr lang="da-DK" b="1" dirty="0"/>
              <a:t> and </a:t>
            </a:r>
            <a:r>
              <a:rPr lang="da-DK" b="1" dirty="0" err="1"/>
              <a:t>debugging</a:t>
            </a:r>
            <a:r>
              <a:rPr lang="da-DK" b="1" dirty="0"/>
              <a:t>(ingen) - Logs </a:t>
            </a:r>
          </a:p>
          <a:p>
            <a:r>
              <a:rPr lang="da-DK" b="1" dirty="0"/>
              <a:t>Service-</a:t>
            </a:r>
            <a:r>
              <a:rPr lang="da-DK" b="1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1579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19394-C3A5-44B8-9383-993D0FFF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/>
              <a:t>Compute-as-backend arkitektur </a:t>
            </a:r>
            <a:endParaRPr lang="da-DK" sz="360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7B9F2A9-FDA6-4DDB-86AD-63CAD887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13" y="1556485"/>
            <a:ext cx="8570582" cy="40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98E63-1834-4D95-8FB1-CABDEFD6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 dirty="0" err="1">
                <a:latin typeface="Consalas"/>
              </a:rPr>
              <a:t>Compute</a:t>
            </a:r>
            <a:r>
              <a:rPr lang="da-DK" sz="3600" b="1" dirty="0">
                <a:latin typeface="Consalas"/>
              </a:rPr>
              <a:t>-as-</a:t>
            </a:r>
            <a:r>
              <a:rPr lang="da-DK" sz="3600" b="1" dirty="0" err="1">
                <a:latin typeface="Consalas"/>
              </a:rPr>
              <a:t>glue</a:t>
            </a:r>
            <a:r>
              <a:rPr lang="da-DK" sz="3600" b="1" dirty="0">
                <a:latin typeface="Consalas"/>
              </a:rPr>
              <a:t> arkitektur</a:t>
            </a:r>
            <a:endParaRPr lang="da-DK" sz="3600" dirty="0">
              <a:latin typeface="Consalas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CF80589-81FA-44CB-808B-3A6DB7DD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19" y="1779204"/>
            <a:ext cx="7937762" cy="3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80002-556C-423F-95CD-AF3ECD05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>
                <a:latin typeface="Consalas"/>
              </a:rPr>
              <a:t>A Clould Guru - A learning Management System. </a:t>
            </a:r>
            <a:endParaRPr lang="da-DK" sz="3600">
              <a:latin typeface="Consalas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FB00F15-35A6-46C5-8E9B-3E51C489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399" y="1189056"/>
            <a:ext cx="7531281" cy="5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127C-0AAC-4D24-B75E-EE378D3B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dirty="0" err="1">
                <a:latin typeface="Consalas"/>
              </a:rPr>
              <a:t>Orginal</a:t>
            </a:r>
            <a:r>
              <a:rPr lang="da-DK" sz="3600" dirty="0">
                <a:latin typeface="Consalas"/>
              </a:rPr>
              <a:t> Arkitektur  - detaljerede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3EA0504-C553-4D6F-8774-77BF8EBE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93" y="1341061"/>
            <a:ext cx="7261013" cy="49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0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D6AEE-975E-4535-AFCF-2C1F5F1D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da-DK" dirty="0" err="1">
                <a:latin typeface="Consalas"/>
              </a:rPr>
              <a:t>Resultaltet</a:t>
            </a:r>
            <a:endParaRPr lang="da-DK" dirty="0">
              <a:latin typeface="Consalas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3CDB2DF-7515-4ED8-9A87-2749F3F0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73" y="1457471"/>
            <a:ext cx="8419253" cy="50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4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7C3B97-2248-462C-8086-86F94FCE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da-DK" sz="3600" b="1">
                <a:latin typeface="Consalas"/>
              </a:rPr>
              <a:t>Grunden til at overveje alternative designs</a:t>
            </a:r>
            <a:endParaRPr lang="da-DK" sz="3600">
              <a:latin typeface="Consa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159C71-3B18-40C1-94B9-4903688C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a-DK" sz="2000"/>
              <a:t>Arkitekturen var i grunden en serverless monolith: </a:t>
            </a:r>
          </a:p>
          <a:p>
            <a:r>
              <a:rPr lang="da-DK" sz="2000"/>
              <a:t>Virksomheden ønskede at splitte udviklingsteams i flere dele.</a:t>
            </a:r>
          </a:p>
          <a:p>
            <a:r>
              <a:rPr lang="da-DK" sz="2000"/>
              <a:t>Gå til en true MS approach - hver teams vil kunne udvikle platformen parallel: </a:t>
            </a:r>
          </a:p>
          <a:p>
            <a:r>
              <a:rPr lang="da-DK" sz="2000"/>
              <a:t>GraphQL: tilgå backend mindre og kun fetch data som skal anvendes.</a:t>
            </a:r>
          </a:p>
          <a:p>
            <a:r>
              <a:rPr lang="da-DK" sz="2000"/>
              <a:t>Firebase blev dyrt: 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85AB0C-96EF-4072-89A0-EF2D36EE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 descr="SQL Or NoSQL Database: What&amp;#39;s The Difference And How To Choose?">
            <a:extLst>
              <a:ext uri="{FF2B5EF4-FFF2-40B4-BE49-F238E27FC236}">
                <a16:creationId xmlns:a16="http://schemas.microsoft.com/office/drawing/2014/main" id="{448CA0E5-71F1-43E9-B553-FD1A7D22D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/>
          <a:stretch/>
        </p:blipFill>
        <p:spPr bwMode="auto">
          <a:xfrm>
            <a:off x="2285136" y="10"/>
            <a:ext cx="7621733" cy="5781597"/>
          </a:xfrm>
          <a:custGeom>
            <a:avLst/>
            <a:gdLst/>
            <a:ahLst/>
            <a:cxnLst/>
            <a:rect l="l" t="t" r="r" b="b"/>
            <a:pathLst>
              <a:path w="7621733" h="5781607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F8968-3E9F-40A8-9091-69B153C6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89538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</a:rPr>
              <a:t>NoSQL vs SQL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6">
            <a:extLst>
              <a:ext uri="{FF2B5EF4-FFF2-40B4-BE49-F238E27FC236}">
                <a16:creationId xmlns:a16="http://schemas.microsoft.com/office/drawing/2014/main" id="{BAD02116-19F2-486B-9B69-74997E97D9F1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3600" dirty="0" err="1">
                <a:latin typeface="Consalas"/>
              </a:rPr>
              <a:t>RESTful</a:t>
            </a:r>
            <a:r>
              <a:rPr lang="da-DK" sz="3600" dirty="0">
                <a:latin typeface="Consalas"/>
              </a:rPr>
              <a:t> vs. </a:t>
            </a:r>
            <a:r>
              <a:rPr lang="da-DK" sz="3600" dirty="0" err="1">
                <a:latin typeface="Consalas"/>
              </a:rPr>
              <a:t>GraphQL</a:t>
            </a:r>
            <a:endParaRPr lang="da-DK" sz="3600" dirty="0">
              <a:latin typeface="Consalas"/>
            </a:endParaRPr>
          </a:p>
        </p:txBody>
      </p:sp>
      <p:sp>
        <p:nvSpPr>
          <p:cNvPr id="15" name="Pladsholder til tekst 9">
            <a:extLst>
              <a:ext uri="{FF2B5EF4-FFF2-40B4-BE49-F238E27FC236}">
                <a16:creationId xmlns:a16="http://schemas.microsoft.com/office/drawing/2014/main" id="{1724390B-6E7E-4EA7-82DE-F51C657D066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dirty="0" err="1">
                <a:latin typeface="Consolas" panose="020B0609020204030204" pitchFamily="49" charset="0"/>
              </a:rPr>
              <a:t>RESTful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16" name="Pladsholder til indhold 10">
            <a:extLst>
              <a:ext uri="{FF2B5EF4-FFF2-40B4-BE49-F238E27FC236}">
                <a16:creationId xmlns:a16="http://schemas.microsoft.com/office/drawing/2014/main" id="{142339D5-C2D9-4DF9-86DF-474A5782C19E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a-DK" dirty="0">
                <a:latin typeface="Consolas" panose="020B0609020204030204" pitchFamily="49" charset="0"/>
              </a:rPr>
              <a:t>Bruger skal kende </a:t>
            </a:r>
            <a:r>
              <a:rPr lang="da-DK" dirty="0" err="1">
                <a:latin typeface="Consolas" panose="020B0609020204030204" pitchFamily="49" charset="0"/>
              </a:rPr>
              <a:t>endpoints</a:t>
            </a:r>
            <a:r>
              <a:rPr lang="da-DK" dirty="0">
                <a:latin typeface="Consolas" panose="020B0609020204030204" pitchFamily="49" charset="0"/>
              </a:rPr>
              <a:t> i </a:t>
            </a:r>
            <a:r>
              <a:rPr lang="da-DK" dirty="0" err="1">
                <a:latin typeface="Consolas" panose="020B0609020204030204" pitchFamily="49" charset="0"/>
              </a:rPr>
              <a:t>API’en</a:t>
            </a:r>
            <a:endParaRPr lang="da-DK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a-DK" dirty="0">
                <a:latin typeface="Consolas" panose="020B0609020204030204" pitchFamily="49" charset="0"/>
              </a:rPr>
              <a:t>Nem start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a-DK" dirty="0" err="1">
                <a:latin typeface="Consolas" panose="020B0609020204030204" pitchFamily="49" charset="0"/>
              </a:rPr>
              <a:t>Overfetching</a:t>
            </a:r>
            <a:r>
              <a:rPr lang="da-DK" dirty="0">
                <a:latin typeface="Consolas" panose="020B0609020204030204" pitchFamily="49" charset="0"/>
              </a:rPr>
              <a:t> &amp; </a:t>
            </a:r>
            <a:r>
              <a:rPr lang="da-DK" dirty="0" err="1">
                <a:latin typeface="Consolas" panose="020B0609020204030204" pitchFamily="49" charset="0"/>
              </a:rPr>
              <a:t>underfetching</a:t>
            </a:r>
            <a:endParaRPr lang="da-DK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a-DK" dirty="0">
                <a:latin typeface="Consolas" panose="020B0609020204030204" pitchFamily="49" charset="0"/>
              </a:rPr>
              <a:t>HTTP </a:t>
            </a:r>
            <a:r>
              <a:rPr lang="da-DK" dirty="0" err="1">
                <a:latin typeface="Consolas" panose="020B0609020204030204" pitchFamily="49" charset="0"/>
              </a:rPr>
              <a:t>catching</a:t>
            </a:r>
            <a:endParaRPr lang="da-DK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a-DK" dirty="0" err="1">
                <a:latin typeface="Consolas" panose="020B0609020204030204" pitchFamily="49" charset="0"/>
              </a:rPr>
              <a:t>Mature</a:t>
            </a:r>
            <a:r>
              <a:rPr lang="da-DK" dirty="0"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17" name="Pladsholder til tekst 11">
            <a:extLst>
              <a:ext uri="{FF2B5EF4-FFF2-40B4-BE49-F238E27FC236}">
                <a16:creationId xmlns:a16="http://schemas.microsoft.com/office/drawing/2014/main" id="{A38C57DA-5C99-4FA8-BD6A-B8571AD44492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dirty="0" err="1">
                <a:latin typeface="Consolas" panose="020B0609020204030204" pitchFamily="49" charset="0"/>
              </a:rPr>
              <a:t>GraphQL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18" name="Pladsholder til indhold 12">
            <a:extLst>
              <a:ext uri="{FF2B5EF4-FFF2-40B4-BE49-F238E27FC236}">
                <a16:creationId xmlns:a16="http://schemas.microsoft.com/office/drawing/2014/main" id="{D70330DD-B794-4057-84AE-F07DE915FED5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a-DK" dirty="0">
                <a:latin typeface="Consolas" panose="020B0609020204030204" pitchFamily="49" charset="0"/>
              </a:rPr>
              <a:t>Én </a:t>
            </a:r>
            <a:r>
              <a:rPr lang="da-DK" dirty="0" err="1">
                <a:latin typeface="Consolas" panose="020B0609020204030204" pitchFamily="49" charset="0"/>
              </a:rPr>
              <a:t>endpoint</a:t>
            </a:r>
            <a:r>
              <a:rPr lang="da-DK" dirty="0">
                <a:latin typeface="Consolas" panose="020B06090202040302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latin typeface="Consolas" panose="020B0609020204030204" pitchFamily="49" charset="0"/>
              </a:rPr>
              <a:t>Opsætning (krævende)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>
                <a:latin typeface="Consolas" panose="020B0609020204030204" pitchFamily="49" charset="0"/>
              </a:rPr>
              <a:t>Fetch</a:t>
            </a:r>
            <a:r>
              <a:rPr lang="da-DK" dirty="0">
                <a:latin typeface="Consolas" panose="020B0609020204030204" pitchFamily="49" charset="0"/>
              </a:rPr>
              <a:t> alt nødvendig data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>
                <a:latin typeface="Consolas" panose="020B0609020204030204" pitchFamily="49" charset="0"/>
              </a:rPr>
              <a:t>Intelisense</a:t>
            </a:r>
            <a:r>
              <a:rPr lang="da-DK" dirty="0">
                <a:latin typeface="Consolas" panose="020B0609020204030204" pitchFamily="49" charset="0"/>
              </a:rPr>
              <a:t> til at lave </a:t>
            </a:r>
            <a:r>
              <a:rPr lang="da-DK" dirty="0" err="1">
                <a:latin typeface="Consolas" panose="020B0609020204030204" pitchFamily="49" charset="0"/>
              </a:rPr>
              <a:t>requests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13EC22A-EC76-43AB-859D-F8BCE8D355CF}"/>
              </a:ext>
            </a:extLst>
          </p:cNvPr>
          <p:cNvSpPr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a"/>
            </a:endParaRPr>
          </a:p>
        </p:txBody>
      </p:sp>
    </p:spTree>
    <p:extLst>
      <p:ext uri="{BB962C8B-B14F-4D97-AF65-F5344CB8AC3E}">
        <p14:creationId xmlns:p14="http://schemas.microsoft.com/office/powerpoint/2010/main" val="17678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a-DK" sz="2000">
                <a:solidFill>
                  <a:srgbClr val="080808"/>
                </a:solidFill>
              </a:rPr>
              <a:t>Quynh Trang Mac</a:t>
            </a:r>
          </a:p>
          <a:p>
            <a:r>
              <a:rPr lang="da-DK" sz="2000">
                <a:solidFill>
                  <a:srgbClr val="080808"/>
                </a:solidFill>
              </a:rPr>
              <a:t> 201810269 – AU583669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3600">
                <a:solidFill>
                  <a:srgbClr val="080808"/>
                </a:solidFill>
                <a:latin typeface="Consolas" panose="020B0609020204030204" pitchFamily="49" charset="0"/>
              </a:rPr>
              <a:t>ABE #2 - GraphQL</a:t>
            </a:r>
            <a:endParaRPr lang="en-US" sz="3600" kern="120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7059</TotalTime>
  <Words>10524</Words>
  <Application>Microsoft Office PowerPoint</Application>
  <PresentationFormat>Widescreen</PresentationFormat>
  <Paragraphs>1115</Paragraphs>
  <Slides>58</Slides>
  <Notes>58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9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58</vt:i4>
      </vt:variant>
    </vt:vector>
  </HeadingPairs>
  <TitlesOfParts>
    <vt:vector size="68" baseType="lpstr">
      <vt:lpstr>Consa</vt:lpstr>
      <vt:lpstr>Consalas</vt:lpstr>
      <vt:lpstr>Graphik</vt:lpstr>
      <vt:lpstr>Graphik Medium</vt:lpstr>
      <vt:lpstr>inherit</vt:lpstr>
      <vt:lpstr>Arial</vt:lpstr>
      <vt:lpstr>Calibri</vt:lpstr>
      <vt:lpstr>Calibri Light</vt:lpstr>
      <vt:lpstr>Consolas</vt:lpstr>
      <vt:lpstr>Office Theme</vt:lpstr>
      <vt:lpstr>ABE #1 - RESTful</vt:lpstr>
      <vt:lpstr>REST -  Representational State Transfer</vt:lpstr>
      <vt:lpstr>RESTful Principper</vt:lpstr>
      <vt:lpstr>PowerPoint-præsentation</vt:lpstr>
      <vt:lpstr>Express - MVC</vt:lpstr>
      <vt:lpstr>DEMO </vt:lpstr>
      <vt:lpstr>NoSQL vs SQL</vt:lpstr>
      <vt:lpstr>PowerPoint-præsentation</vt:lpstr>
      <vt:lpstr>ABE #2 - GraphQL</vt:lpstr>
      <vt:lpstr>GraphQL</vt:lpstr>
      <vt:lpstr>GraphQL </vt:lpstr>
      <vt:lpstr>PowerPoint-præsentation</vt:lpstr>
      <vt:lpstr>DEMO </vt:lpstr>
      <vt:lpstr>NoSQL vs SQL</vt:lpstr>
      <vt:lpstr>REST vs. GraphQL</vt:lpstr>
      <vt:lpstr>ABE #3 - RabbitMQ</vt:lpstr>
      <vt:lpstr>Message Queue</vt:lpstr>
      <vt:lpstr>Message Queue - Fordele</vt:lpstr>
      <vt:lpstr>Messaging typer</vt:lpstr>
      <vt:lpstr>RabbitMQ</vt:lpstr>
      <vt:lpstr>Exchange Typer</vt:lpstr>
      <vt:lpstr>DEMO </vt:lpstr>
      <vt:lpstr>ABE #4 - resiliance</vt:lpstr>
      <vt:lpstr>PowerPoint-præsentation</vt:lpstr>
      <vt:lpstr> Strategier til håndtering af partial fejl</vt:lpstr>
      <vt:lpstr>Polly</vt:lpstr>
      <vt:lpstr>DEMO </vt:lpstr>
      <vt:lpstr>Concurrency conflict</vt:lpstr>
      <vt:lpstr>EF cores håndtering af Concurrency Conflict</vt:lpstr>
      <vt:lpstr>The disconnected concurrent update issue</vt:lpstr>
      <vt:lpstr>ABE #5 – Performance Tuning</vt:lpstr>
      <vt:lpstr>Speed &amp; Scalability</vt:lpstr>
      <vt:lpstr>Performance tuning – Inden tuning</vt:lpstr>
      <vt:lpstr>Diagnosere performance problemer</vt:lpstr>
      <vt:lpstr>Gode EF-Core Patterns</vt:lpstr>
      <vt:lpstr>Anti-Patterns</vt:lpstr>
      <vt:lpstr>Performance optimering i EF Core - Queries</vt:lpstr>
      <vt:lpstr>ABE #6 – OAuth 2.0</vt:lpstr>
      <vt:lpstr>Rollerne</vt:lpstr>
      <vt:lpstr>For at kunne anvende Oauth 2.0 service</vt:lpstr>
      <vt:lpstr>Web server apps – authorization code grant</vt:lpstr>
      <vt:lpstr>Using Password grant </vt:lpstr>
      <vt:lpstr>OpenID Conncect</vt:lpstr>
      <vt:lpstr>IdentityServer4</vt:lpstr>
      <vt:lpstr>Authentication &amp; API Access </vt:lpstr>
      <vt:lpstr>Demo</vt:lpstr>
      <vt:lpstr>ABE #7 – Serverless</vt:lpstr>
      <vt:lpstr>Serverless </vt:lpstr>
      <vt:lpstr>Serverless arkitektur - Principper</vt:lpstr>
      <vt:lpstr>Amazon Web Services(AWS) - Serverless</vt:lpstr>
      <vt:lpstr>PowerPoint-præsentation</vt:lpstr>
      <vt:lpstr>Redegør for fordele og ulemper ved serverless web applikationer. </vt:lpstr>
      <vt:lpstr>Compute-as-backend arkitektur </vt:lpstr>
      <vt:lpstr>Compute-as-glue arkitektur</vt:lpstr>
      <vt:lpstr>A Clould Guru - A learning Management System. </vt:lpstr>
      <vt:lpstr>Orginal Arkitektur  - detaljerede </vt:lpstr>
      <vt:lpstr>Resultaltet</vt:lpstr>
      <vt:lpstr>Grunden til at overveje alternative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 #1 - RESTful</dc:title>
  <dc:creator>Thi Quynh Trang Mac</dc:creator>
  <cp:lastModifiedBy>Thi Quynh Trang Mac</cp:lastModifiedBy>
  <cp:revision>138</cp:revision>
  <dcterms:created xsi:type="dcterms:W3CDTF">2021-06-14T17:59:09Z</dcterms:created>
  <dcterms:modified xsi:type="dcterms:W3CDTF">2021-06-19T15:41:57Z</dcterms:modified>
</cp:coreProperties>
</file>