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394B0-8078-C94D-9E83-608F46EBA32C}" v="33" dt="2022-02-18T15:01:42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717"/>
  </p:normalViewPr>
  <p:slideViewPr>
    <p:cSldViewPr snapToGrid="0" snapToObjects="1">
      <p:cViewPr varScale="1">
        <p:scale>
          <a:sx n="85" d="100"/>
          <a:sy n="85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470E-C977-F847-A9A3-3FB86084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334F7-9356-AD4A-8F19-706A0874B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5840-AEE4-CC4B-828A-B10B10BE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EFAD-F6F5-4641-B76F-C3F4DA3F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6952-FBD9-FB4B-A30F-63226F11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513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3E8C-91EF-DD4D-95CE-91DA9268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4B87B-3E7B-164D-A832-59B4A307A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175DD-CD6A-C64F-B8A4-6F4F38CB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25AE-5898-E042-917A-DEF6902C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8223-D3D1-EC4B-B72A-5C95BD28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8281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7DA57-B914-FE49-BABC-F8ABD8FF2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C7AF8-9DC3-C94E-9903-1CB585469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50B5-BC4D-9041-BBC3-F736F074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7556-7A52-B34E-B8D7-A0679E97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ACB7-11A3-E24B-9B53-CE24C5B5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6496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52A9-2F6C-F848-A5B3-BD23A6A4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AB46-42A5-1146-92BF-244C3CED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6513-4D1B-B249-A38F-C682D049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DA09-A673-D144-8380-940AE05F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2B9F-42D9-3144-B099-AF47B900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32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BC8B-BB1E-A042-A88F-5ED8EA73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83B0D-BCAF-8D40-89AC-2F746C27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2A73F-D58B-FE48-983B-96BB020A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4CA4-E21E-C44D-B47E-DFC84099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75D3-D279-E341-B8AA-DFE97B33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8321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191F-0610-6143-984B-5177D575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1C45-CD0F-7A48-A899-9E5AF0534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5F8FC-D699-1D4C-8DE5-1C591C6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452DF-CF19-EA43-94BB-4DE064B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E1947-98B9-9149-8D0A-D91503E3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A54E3-4329-A24E-B25E-056C876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961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2FD9-3C8C-C345-BEAB-BAE74E68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FDECC-4E01-C540-85FF-F111EC98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343F0-EB97-094B-B7E8-9CB1415BC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49DF7-0AF6-EE41-A5A8-DCF1300B6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EAA87-F9A0-034A-AF65-63BFA6088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5E8E8-054E-B943-BF62-8B820C64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3376A-3440-5C48-BC5B-5643BED7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0D2F5-8D30-4F4D-9447-4A083CD2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6380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C0EE-4B38-6D49-9193-F87E7F64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4864F-CAD4-5D44-A75F-0C2648A0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E11B-8E6E-B54A-BE0C-5D89AFC2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FF762-D158-A140-BFDF-B8447ABB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1096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485AE-DD12-E04D-8370-11FB8BD0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75F64-D9B6-044D-8E17-561F301B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25041-5E45-6E40-A9F5-EA4118DC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5081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972C-EED0-E242-BF91-9405016B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DFC3-325B-8444-9A97-E17C0F40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20859-C37B-DC4F-B797-084EC74D5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2421-FE0A-F944-8334-7ACDDE5C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91481-1D5E-D044-B5D0-19B55C49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412D-842B-3843-8135-FF231813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2014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200F-3357-774E-BFC1-B91D4A83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0156C-6AA7-5F48-90A1-991AC1E80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599B3-B166-E54E-870A-3CB3C2E4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2E022-C0AB-634F-B616-FFAF5A52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16760-10CF-6E48-86A7-5169A634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A7B3D-C5B6-4F43-8A6D-EE37497D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513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5FEEF-5304-B241-8216-BFBB35DE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779-3493-8945-B758-B24CF41A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488C-65AC-254A-AB14-DB31264D6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AA201-5721-2347-A747-2CEA882CCE7B}" type="datetimeFigureOut">
              <a:rPr lang="en-BR" smtClean="0"/>
              <a:t>18/02/22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849-ED98-C84F-A1EF-E5E376672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B92E-5078-F64A-AA4F-73BCD9481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9CA5-CBA1-694D-A956-774FFC866D2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820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ezha/Reproducible-Research-Workflow" TargetMode="External"/><Relationship Id="rId2" Type="http://schemas.openxmlformats.org/officeDocument/2006/relationships/hyperlink" Target="https://ricardobarroslourenco.github.io/CCprim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git/tutori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ithub.com/downloads/github-git-cheat-sheet/" TargetMode="External"/><Relationship Id="rId2" Type="http://schemas.openxmlformats.org/officeDocument/2006/relationships/hyperlink" Target="https://ricardobarroslourenco.github.io/CCprim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signing-up-for-github/verifying-your-email-address#about-email-verification" TargetMode="External"/><Relationship Id="rId2" Type="http://schemas.openxmlformats.org/officeDocument/2006/relationships/hyperlink" Target="https://github.com/pric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A392-67B8-F84B-8EDF-88B52DE45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>
                <a:latin typeface="Courier" pitchFamily="2" charset="0"/>
              </a:rPr>
              <a:t>Getting started on Git/GitHub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DA0D7-018D-1142-9484-C8D75AB7B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r>
              <a:rPr lang="en-BR" dirty="0">
                <a:latin typeface="Courier" pitchFamily="2" charset="0"/>
              </a:rPr>
              <a:t>Ricardo B. Lourenço – McMaster Remote Sensing Lab</a:t>
            </a:r>
          </a:p>
          <a:p>
            <a:endParaRPr lang="en-BR" dirty="0">
              <a:latin typeface="Courier" pitchFamily="2" charset="0"/>
            </a:endParaRPr>
          </a:p>
          <a:p>
            <a:r>
              <a:rPr lang="en-BR" dirty="0">
                <a:latin typeface="Courier" pitchFamily="2" charset="0"/>
              </a:rPr>
              <a:t>Feb 18th, 2022</a:t>
            </a:r>
          </a:p>
          <a:p>
            <a:endParaRPr lang="en-BR" dirty="0">
              <a:latin typeface="Courier" pitchFamily="2" charset="0"/>
            </a:endParaRPr>
          </a:p>
          <a:p>
            <a:r>
              <a:rPr lang="en-BR" dirty="0">
                <a:latin typeface="Courier" pitchFamily="2" charset="0"/>
              </a:rPr>
              <a:t>CC-BY-4.0</a:t>
            </a:r>
          </a:p>
        </p:txBody>
      </p:sp>
    </p:spTree>
    <p:extLst>
      <p:ext uri="{BB962C8B-B14F-4D97-AF65-F5344CB8AC3E}">
        <p14:creationId xmlns:p14="http://schemas.microsoft.com/office/powerpoint/2010/main" val="399881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268B-67D8-1747-85FE-835F58CD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atin typeface="Courier" pitchFamily="2" charset="0"/>
              </a:rPr>
              <a:t>Synchronize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3A91-17CD-C244-BA77-65314E16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>
                <a:latin typeface="Courier" pitchFamily="2" charset="0"/>
              </a:rPr>
              <a:t>These commands are meant to synchronize your local to the global repository (a.k.as GitHub);</a:t>
            </a:r>
          </a:p>
          <a:p>
            <a:r>
              <a:rPr lang="en-BR" dirty="0">
                <a:latin typeface="Courier" pitchFamily="2" charset="0"/>
              </a:rPr>
              <a:t>Updating your local branch with all commits ahead of you (if available on the GitHub repo) and conciliating them with your changes:</a:t>
            </a:r>
          </a:p>
          <a:p>
            <a:pPr lvl="1"/>
            <a:r>
              <a:rPr lang="en-BR" dirty="0">
                <a:solidFill>
                  <a:srgbClr val="FF0000"/>
                </a:solidFill>
                <a:latin typeface="Courier" pitchFamily="2" charset="0"/>
              </a:rPr>
              <a:t>git pull</a:t>
            </a:r>
          </a:p>
          <a:p>
            <a:pPr lvl="2"/>
            <a:r>
              <a:rPr lang="en-BR" dirty="0">
                <a:latin typeface="Courier" pitchFamily="2" charset="0"/>
              </a:rPr>
              <a:t>Pulling is actually a combination of fetch and merge commands, and it is highly recommended, therefore we won´t cover the other options (look into CC Primer if needed)</a:t>
            </a:r>
          </a:p>
          <a:p>
            <a:r>
              <a:rPr lang="en-BR" dirty="0">
                <a:latin typeface="Courier" pitchFamily="2" charset="0"/>
              </a:rPr>
              <a:t>As saw previoulsly, uploading your local changes to the main GitHub repo:</a:t>
            </a:r>
          </a:p>
          <a:p>
            <a:pPr lvl="1"/>
            <a:r>
              <a:rPr lang="en-BR" dirty="0">
                <a:solidFill>
                  <a:srgbClr val="FF0000"/>
                </a:solidFill>
                <a:latin typeface="Courier" pitchFamily="2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418256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9CF9-3ED8-BB4C-9880-F2A1C2A4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atin typeface="Courier" pitchFamily="2" charset="0"/>
              </a:rPr>
              <a:t>When things get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8003-70AC-D148-9F48-BE3EA75E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667250"/>
          </a:xfrm>
        </p:spPr>
        <p:txBody>
          <a:bodyPr>
            <a:normAutofit fontScale="70000" lnSpcReduction="20000"/>
          </a:bodyPr>
          <a:lstStyle/>
          <a:p>
            <a:r>
              <a:rPr lang="en-BR" dirty="0">
                <a:latin typeface="Courier" pitchFamily="2" charset="0"/>
              </a:rPr>
              <a:t>When working alone is easy </a:t>
            </a:r>
            <a:r>
              <a:rPr lang="en-BR" dirty="0">
                <a:latin typeface="Courier" pitchFamily="2" charset="0"/>
                <a:sym typeface="Wingdings" pitchFamily="2" charset="2"/>
              </a:rPr>
              <a:t> Establishing a collaboration culture is harder.</a:t>
            </a:r>
            <a:endParaRPr lang="en-BR" dirty="0">
              <a:latin typeface="Courier" pitchFamily="2" charset="0"/>
            </a:endParaRPr>
          </a:p>
          <a:p>
            <a:r>
              <a:rPr lang="en-BR" dirty="0">
                <a:latin typeface="Courier" pitchFamily="2" charset="0"/>
              </a:rPr>
              <a:t>Common cases</a:t>
            </a:r>
          </a:p>
          <a:p>
            <a:pPr lvl="1"/>
            <a:r>
              <a:rPr lang="en-BR" dirty="0">
                <a:latin typeface="Courier" pitchFamily="2" charset="0"/>
              </a:rPr>
              <a:t>When multiple people are submitting code at a same file, at a same portion of that file;</a:t>
            </a:r>
          </a:p>
          <a:p>
            <a:pPr lvl="1"/>
            <a:r>
              <a:rPr lang="en-BR" dirty="0">
                <a:latin typeface="Courier" pitchFamily="2" charset="0"/>
              </a:rPr>
              <a:t>When different people makes too many changed without syncing to the main repo, and other people are doing the same thing;</a:t>
            </a:r>
          </a:p>
          <a:p>
            <a:r>
              <a:rPr lang="en-BR" dirty="0">
                <a:latin typeface="Courier" pitchFamily="2" charset="0"/>
              </a:rPr>
              <a:t>Solutions</a:t>
            </a:r>
          </a:p>
          <a:p>
            <a:pPr lvl="1"/>
            <a:r>
              <a:rPr lang="en-BR" dirty="0">
                <a:latin typeface="Courier" pitchFamily="2" charset="0"/>
              </a:rPr>
              <a:t>Combine with people where will you be editing;</a:t>
            </a:r>
          </a:p>
          <a:p>
            <a:pPr lvl="1"/>
            <a:r>
              <a:rPr lang="en-BR" dirty="0">
                <a:latin typeface="Courier" pitchFamily="2" charset="0"/>
              </a:rPr>
              <a:t>Try to commit and push changes often, but meaningful ones;</a:t>
            </a:r>
          </a:p>
          <a:p>
            <a:pPr lvl="1"/>
            <a:r>
              <a:rPr lang="en-BR" dirty="0">
                <a:latin typeface="Courier" pitchFamily="2" charset="0"/>
              </a:rPr>
              <a:t>Try to review those commits promptly;</a:t>
            </a:r>
          </a:p>
          <a:p>
            <a:r>
              <a:rPr lang="en-BR" dirty="0">
                <a:latin typeface="Courier" pitchFamily="2" charset="0"/>
              </a:rPr>
              <a:t>Technical solutions:</a:t>
            </a:r>
          </a:p>
          <a:p>
            <a:pPr lvl="1"/>
            <a:r>
              <a:rPr lang="en-BR" dirty="0">
                <a:solidFill>
                  <a:srgbClr val="FF0000"/>
                </a:solidFill>
                <a:latin typeface="Courier" pitchFamily="2" charset="0"/>
              </a:rPr>
              <a:t>git merge </a:t>
            </a:r>
            <a:r>
              <a:rPr lang="en-BR" dirty="0">
                <a:latin typeface="Courier" pitchFamily="2" charset="0"/>
              </a:rPr>
              <a:t>: combines branches into a unified solution, often needing editing</a:t>
            </a:r>
          </a:p>
          <a:p>
            <a:pPr lvl="1"/>
            <a:r>
              <a:rPr lang="en-BR" dirty="0">
                <a:solidFill>
                  <a:srgbClr val="FF0000"/>
                </a:solidFill>
                <a:latin typeface="Courier" pitchFamily="2" charset="0"/>
              </a:rPr>
              <a:t>git rebase </a:t>
            </a:r>
            <a:r>
              <a:rPr lang="en-BR" dirty="0">
                <a:latin typeface="Courier" pitchFamily="2" charset="0"/>
              </a:rPr>
              <a:t>(not recommended): do the same as merge, but does not preserve the provenance of the changes;</a:t>
            </a:r>
          </a:p>
          <a:p>
            <a:pPr lvl="1"/>
            <a:r>
              <a:rPr lang="en-BR" dirty="0">
                <a:solidFill>
                  <a:srgbClr val="FF0000"/>
                </a:solidFill>
                <a:latin typeface="Courier" pitchFamily="2" charset="0"/>
              </a:rPr>
              <a:t>git reset </a:t>
            </a:r>
            <a:r>
              <a:rPr lang="en-BR" dirty="0">
                <a:latin typeface="Courier" pitchFamily="2" charset="0"/>
              </a:rPr>
              <a:t>(</a:t>
            </a:r>
            <a:r>
              <a:rPr lang="en-BR" dirty="0">
                <a:solidFill>
                  <a:schemeClr val="accent2"/>
                </a:solidFill>
                <a:latin typeface="Courier" pitchFamily="2" charset="0"/>
              </a:rPr>
              <a:t>extreme solution</a:t>
            </a:r>
            <a:r>
              <a:rPr lang="en-BR" dirty="0">
                <a:latin typeface="Courier" pitchFamily="2" charset="0"/>
              </a:rPr>
              <a:t>): wipe out changes related to a certain commit point </a:t>
            </a:r>
          </a:p>
        </p:txBody>
      </p:sp>
    </p:spTree>
    <p:extLst>
      <p:ext uri="{BB962C8B-B14F-4D97-AF65-F5344CB8AC3E}">
        <p14:creationId xmlns:p14="http://schemas.microsoft.com/office/powerpoint/2010/main" val="115101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C4D8-D5AE-CA4D-8530-9D336BB3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atin typeface="Courier" pitchFamily="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6336-4A14-EC4B-81F6-9C16514E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BR" dirty="0">
                <a:latin typeface="Courier" pitchFamily="2" charset="0"/>
              </a:rPr>
              <a:t>CCPrimer: Reference guide I am writing for the lab with all things computational related to Compute Canada (on the go, and feedback is welcome </a:t>
            </a:r>
            <a:r>
              <a:rPr lang="en-BR" dirty="0">
                <a:latin typeface="Courier" pitchFamily="2" charset="0"/>
                <a:sym typeface="Wingdings" pitchFamily="2" charset="2"/>
              </a:rPr>
              <a:t>)</a:t>
            </a:r>
          </a:p>
          <a:p>
            <a:pPr lvl="1"/>
            <a:r>
              <a:rPr lang="en-US" dirty="0">
                <a:latin typeface="Courier" pitchFamily="2" charset="0"/>
                <a:hlinkClick r:id="rId2"/>
              </a:rPr>
              <a:t>https://ricardobarroslourenco.github.io/CCprimer/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Prof. </a:t>
            </a:r>
            <a:r>
              <a:rPr lang="en-US" dirty="0" err="1">
                <a:latin typeface="Courier" pitchFamily="2" charset="0"/>
              </a:rPr>
              <a:t>Paez</a:t>
            </a:r>
            <a:r>
              <a:rPr lang="en-US" dirty="0">
                <a:latin typeface="Courier" pitchFamily="2" charset="0"/>
              </a:rPr>
              <a:t> course on Reproducible Research (highly recommended)</a:t>
            </a:r>
            <a:endParaRPr lang="en-BR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  <a:hlinkClick r:id="rId3"/>
              </a:rPr>
              <a:t>https://github.com/paezha/Reproducible-Research-Workflow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Atlassian material on Git:</a:t>
            </a:r>
          </a:p>
          <a:p>
            <a:pPr lvl="1"/>
            <a:r>
              <a:rPr lang="en-US" dirty="0">
                <a:latin typeface="Courier" pitchFamily="2" charset="0"/>
                <a:hlinkClick r:id="rId4"/>
              </a:rPr>
              <a:t>https://www.atlassian.com/git/tutorials</a:t>
            </a: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pPr marL="457200" lvl="1" indent="0" algn="r">
              <a:buNone/>
            </a:pPr>
            <a:r>
              <a:rPr lang="en-US" dirty="0">
                <a:latin typeface="Courier" pitchFamily="2" charset="0"/>
              </a:rPr>
              <a:t>Thanks/</a:t>
            </a:r>
            <a:r>
              <a:rPr lang="en-US" dirty="0" err="1">
                <a:latin typeface="Courier" pitchFamily="2" charset="0"/>
              </a:rPr>
              <a:t>Obrigado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 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0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6C05-FDE1-3C46-BEA8-78EF48EC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atin typeface="Courier" pitchFamily="2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D02B-3E15-0340-8031-6B7EAD33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BR" dirty="0">
                <a:latin typeface="Courier" pitchFamily="2" charset="0"/>
              </a:rPr>
              <a:t>This presentation will briefly cover the Git commands used to interface with a GitHub account;</a:t>
            </a:r>
          </a:p>
          <a:p>
            <a:pPr lvl="1"/>
            <a:r>
              <a:rPr lang="en-BR" u="sng" dirty="0">
                <a:latin typeface="Courier" pitchFamily="2" charset="0"/>
              </a:rPr>
              <a:t>A proper course may take some weeks </a:t>
            </a:r>
            <a:r>
              <a:rPr lang="en-BR" dirty="0">
                <a:latin typeface="Courier" pitchFamily="2" charset="0"/>
              </a:rPr>
              <a:t>for an in-depth coverage;</a:t>
            </a:r>
          </a:p>
          <a:p>
            <a:r>
              <a:rPr lang="en-BR" dirty="0">
                <a:latin typeface="Courier" pitchFamily="2" charset="0"/>
              </a:rPr>
              <a:t>We are not covering much the culture of reproducible science, but the git relation to such a culture;</a:t>
            </a:r>
          </a:p>
          <a:p>
            <a:r>
              <a:rPr lang="en-BR" dirty="0">
                <a:latin typeface="Courier" pitchFamily="2" charset="0"/>
              </a:rPr>
              <a:t>The setup of the GitHub account, and other more complex arrangements (CI/CD ; GitHub Pages; Compute Canada integrations; etc.) will be covered at the </a:t>
            </a:r>
            <a:r>
              <a:rPr lang="en-BR" b="1" dirty="0">
                <a:latin typeface="Courier" pitchFamily="2" charset="0"/>
              </a:rPr>
              <a:t>CCPrimer</a:t>
            </a:r>
            <a:r>
              <a:rPr lang="en-BR" dirty="0">
                <a:latin typeface="Courier" pitchFamily="2" charset="0"/>
              </a:rPr>
              <a:t> webpage:</a:t>
            </a:r>
          </a:p>
          <a:p>
            <a:pPr lvl="1"/>
            <a:r>
              <a:rPr lang="en-US" dirty="0">
                <a:latin typeface="Courier" pitchFamily="2" charset="0"/>
                <a:hlinkClick r:id="rId2"/>
              </a:rPr>
              <a:t>https://ricardobarroslourenco.github.io/CCprimer/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These slides were based on GitHub´s cheat-sheet, which can be handy when you are started:</a:t>
            </a:r>
          </a:p>
          <a:p>
            <a:pPr lvl="1"/>
            <a:r>
              <a:rPr lang="en-US" dirty="0">
                <a:latin typeface="Courier" pitchFamily="2" charset="0"/>
                <a:hlinkClick r:id="rId3"/>
              </a:rPr>
              <a:t>https://training.github.com/downloads/github-git-cheat-sheet/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4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92FB-E28F-3341-A501-FCAF0B63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75"/>
            <a:ext cx="10515600" cy="1325563"/>
          </a:xfrm>
        </p:spPr>
        <p:txBody>
          <a:bodyPr/>
          <a:lstStyle/>
          <a:p>
            <a:r>
              <a:rPr lang="en-BR" dirty="0">
                <a:latin typeface="Courier" pitchFamily="2" charset="0"/>
              </a:rPr>
              <a:t>Outline of the system</a:t>
            </a:r>
          </a:p>
        </p:txBody>
      </p:sp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91A20DF4-6591-9C4B-AE7C-B39E92FBB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351" y="1367523"/>
            <a:ext cx="914400" cy="914400"/>
          </a:xfrm>
          <a:prstGeom prst="rect">
            <a:avLst/>
          </a:prstGeom>
        </p:spPr>
      </p:pic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54774739-B3F3-5047-8A61-5134D3F7E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0591" y="3105835"/>
            <a:ext cx="914400" cy="914400"/>
          </a:xfrm>
          <a:prstGeom prst="rect">
            <a:avLst/>
          </a:prstGeom>
        </p:spPr>
      </p:pic>
      <p:pic>
        <p:nvPicPr>
          <p:cNvPr id="9" name="Graphic 8" descr="Programmer female with solid fill">
            <a:extLst>
              <a:ext uri="{FF2B5EF4-FFF2-40B4-BE49-F238E27FC236}">
                <a16:creationId xmlns:a16="http://schemas.microsoft.com/office/drawing/2014/main" id="{3C382E0B-25FD-6147-A228-32A1C72AA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351" y="4844147"/>
            <a:ext cx="914400" cy="914400"/>
          </a:xfrm>
          <a:prstGeom prst="rect">
            <a:avLst/>
          </a:prstGeom>
        </p:spPr>
      </p:pic>
      <p:pic>
        <p:nvPicPr>
          <p:cNvPr id="11" name="Graphic 10" descr="Syncing cloud with solid fill">
            <a:extLst>
              <a:ext uri="{FF2B5EF4-FFF2-40B4-BE49-F238E27FC236}">
                <a16:creationId xmlns:a16="http://schemas.microsoft.com/office/drawing/2014/main" id="{E860BB58-D59E-3044-ABA5-0A3591FC9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2707" y="2876754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76D8A-B889-1E4F-8E72-87B9D4E6203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999751" y="1824723"/>
            <a:ext cx="2352956" cy="1509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C43E74-D22A-4E46-8334-E5BE6187A9C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8014991" y="3333954"/>
            <a:ext cx="2337716" cy="229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BBAC10-22BC-294D-957B-F3C948FEC73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999751" y="3333954"/>
            <a:ext cx="2352956" cy="1967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640AC-88CB-A648-A839-FE369A5857AB}"/>
              </a:ext>
            </a:extLst>
          </p:cNvPr>
          <p:cNvSpPr txBox="1"/>
          <p:nvPr/>
        </p:nvSpPr>
        <p:spPr>
          <a:xfrm>
            <a:off x="9473285" y="3791154"/>
            <a:ext cx="2673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>
                <a:latin typeface="Courier" pitchFamily="2" charset="0"/>
              </a:rPr>
              <a:t>GitHub</a:t>
            </a:r>
          </a:p>
          <a:p>
            <a:pPr algn="ctr"/>
            <a:r>
              <a:rPr lang="en-BR" dirty="0">
                <a:latin typeface="Courier" pitchFamily="2" charset="0"/>
              </a:rPr>
              <a:t>(Stores code, but may also store data, and other info to deploy an experiment)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D4BD46-7816-4246-B3B8-352D1ED89553}"/>
              </a:ext>
            </a:extLst>
          </p:cNvPr>
          <p:cNvSpPr txBox="1"/>
          <p:nvPr/>
        </p:nvSpPr>
        <p:spPr>
          <a:xfrm>
            <a:off x="6993911" y="2399272"/>
            <a:ext cx="132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>
                <a:latin typeface="Courier" pitchFamily="2" charset="0"/>
              </a:rPr>
              <a:t>Git Client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8EA72-C9C5-314E-AF14-DA2C36E643F4}"/>
              </a:ext>
            </a:extLst>
          </p:cNvPr>
          <p:cNvSpPr txBox="1"/>
          <p:nvPr/>
        </p:nvSpPr>
        <p:spPr>
          <a:xfrm>
            <a:off x="6925331" y="4095773"/>
            <a:ext cx="132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>
                <a:latin typeface="Courier" pitchFamily="2" charset="0"/>
              </a:rPr>
              <a:t>Git</a:t>
            </a:r>
          </a:p>
          <a:p>
            <a:pPr algn="ctr"/>
            <a:r>
              <a:rPr lang="en-BR" dirty="0">
                <a:latin typeface="Courier" pitchFamily="2" charset="0"/>
              </a:rPr>
              <a:t>Client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8AA00-32F9-4E4B-94DF-3208C5B8E4C8}"/>
              </a:ext>
            </a:extLst>
          </p:cNvPr>
          <p:cNvSpPr txBox="1"/>
          <p:nvPr/>
        </p:nvSpPr>
        <p:spPr>
          <a:xfrm>
            <a:off x="6785423" y="5846544"/>
            <a:ext cx="146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>
                <a:latin typeface="Courier" pitchFamily="2" charset="0"/>
              </a:rPr>
              <a:t>Git</a:t>
            </a:r>
          </a:p>
          <a:p>
            <a:pPr algn="ctr"/>
            <a:r>
              <a:rPr lang="en-BR" dirty="0">
                <a:latin typeface="Courier" pitchFamily="2" charset="0"/>
              </a:rPr>
              <a:t>Client 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C1C29-E9FC-464C-84DD-4DF889CDBB90}"/>
              </a:ext>
            </a:extLst>
          </p:cNvPr>
          <p:cNvSpPr txBox="1"/>
          <p:nvPr/>
        </p:nvSpPr>
        <p:spPr>
          <a:xfrm>
            <a:off x="838200" y="1528997"/>
            <a:ext cx="54426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>
                <a:latin typeface="Courier" pitchFamily="2" charset="0"/>
              </a:rPr>
              <a:t>Multiple users contributing simultaneously;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>
                <a:latin typeface="Courier" pitchFamily="2" charset="0"/>
              </a:rPr>
              <a:t>Centralized cloud;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>
                <a:latin typeface="Courier" pitchFamily="2" charset="0"/>
              </a:rPr>
              <a:t>Each project = repository;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>
                <a:latin typeface="Courier" pitchFamily="2" charset="0"/>
              </a:rPr>
              <a:t>Managing conflit is difficult;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>
                <a:latin typeface="Courier" pitchFamily="2" charset="0"/>
              </a:rPr>
              <a:t>Created for Computer Science, not for other scientific domains, but Scientists are adapting as needed;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>
                <a:latin typeface="Courier" pitchFamily="2" charset="0"/>
              </a:rPr>
              <a:t>Each research community has its own standards;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>
                <a:latin typeface="Courier" pitchFamily="2" charset="0"/>
              </a:rPr>
              <a:t>Usually the norm is sharing code (as part of Open Science efforts, but nowadays entire experiments are shared (ex.: Google Earth Engine JS code; GIScience; ML community; Pangeo; etc.)</a:t>
            </a:r>
          </a:p>
        </p:txBody>
      </p:sp>
    </p:spTree>
    <p:extLst>
      <p:ext uri="{BB962C8B-B14F-4D97-AF65-F5344CB8AC3E}">
        <p14:creationId xmlns:p14="http://schemas.microsoft.com/office/powerpoint/2010/main" val="408563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A604-5999-8E41-8D87-EF3CD17F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atin typeface="Courier" pitchFamily="2" charset="0"/>
              </a:rPr>
              <a:t>Create a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B750-27E7-FB47-87AD-452C57F9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To create an account is simple:</a:t>
            </a:r>
          </a:p>
          <a:p>
            <a:pPr lvl="1"/>
            <a:r>
              <a:rPr lang="en-US" dirty="0">
                <a:latin typeface="Courier" pitchFamily="2" charset="0"/>
              </a:rPr>
              <a:t>Go to </a:t>
            </a:r>
            <a:r>
              <a:rPr lang="en-US" dirty="0">
                <a:latin typeface="Courier" pitchFamily="2" charset="0"/>
                <a:hlinkClick r:id="rId2"/>
              </a:rPr>
              <a:t>GitHub pricing page</a:t>
            </a:r>
            <a:r>
              <a:rPr lang="en-US" dirty="0">
                <a:latin typeface="Courier" pitchFamily="2" charset="0"/>
              </a:rPr>
              <a:t>, select the Free tier, and click </a:t>
            </a:r>
            <a:r>
              <a:rPr lang="en-US" i="1" dirty="0">
                <a:latin typeface="Courier" pitchFamily="2" charset="0"/>
              </a:rPr>
              <a:t>Join for Free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lvl="1"/>
            <a:r>
              <a:rPr lang="en-US" dirty="0">
                <a:latin typeface="Courier" pitchFamily="2" charset="0"/>
              </a:rPr>
              <a:t>Just follow the prompts to create your personal account.</a:t>
            </a:r>
          </a:p>
          <a:p>
            <a:pPr lvl="1"/>
            <a:r>
              <a:rPr lang="en-US" dirty="0">
                <a:latin typeface="Courier" pitchFamily="2" charset="0"/>
              </a:rPr>
              <a:t>You should receive an e-mail from them on the registered e-mail account, to verify your identity. If you fail to do so, your account would be basically </a:t>
            </a:r>
            <a:r>
              <a:rPr lang="en-US" dirty="0">
                <a:latin typeface="Courier" pitchFamily="2" charset="0"/>
                <a:hlinkClick r:id="rId3"/>
              </a:rPr>
              <a:t>useless</a:t>
            </a:r>
            <a:r>
              <a:rPr lang="en-US" dirty="0">
                <a:latin typeface="Courier" pitchFamily="2" charset="0"/>
              </a:rPr>
              <a:t>.</a:t>
            </a:r>
          </a:p>
          <a:p>
            <a:r>
              <a:rPr lang="en-US" sz="2000" dirty="0">
                <a:latin typeface="Courier" pitchFamily="2" charset="0"/>
              </a:rPr>
              <a:t>Note: Since I have created my account some years ago, I am just using GitHub’s user documentation as reference. If things get complicated in this step, please let me know.</a:t>
            </a:r>
          </a:p>
        </p:txBody>
      </p:sp>
    </p:spTree>
    <p:extLst>
      <p:ext uri="{BB962C8B-B14F-4D97-AF65-F5344CB8AC3E}">
        <p14:creationId xmlns:p14="http://schemas.microsoft.com/office/powerpoint/2010/main" val="275230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5E60-6F75-8448-AB29-7B6695AA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BR" sz="3600" dirty="0">
                <a:latin typeface="Courier" pitchFamily="2" charset="0"/>
              </a:rPr>
              <a:t>Install a Git client on your machine (or where you want to connect with GitHub)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6CAC-A336-1E42-B8FF-7FB0B2AF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485"/>
            <a:ext cx="10515600" cy="4351338"/>
          </a:xfrm>
        </p:spPr>
        <p:txBody>
          <a:bodyPr/>
          <a:lstStyle/>
          <a:p>
            <a:r>
              <a:rPr lang="en-BR" dirty="0">
                <a:latin typeface="Courier" pitchFamily="2" charset="0"/>
              </a:rPr>
              <a:t>On Windows/MacOS you may install a GitHub Desktop (which has a GUI to control)</a:t>
            </a:r>
          </a:p>
          <a:p>
            <a:pPr lvl="1"/>
            <a:r>
              <a:rPr lang="en-US" dirty="0">
                <a:latin typeface="Courier" pitchFamily="2" charset="0"/>
                <a:hlinkClick r:id="rId2"/>
              </a:rPr>
              <a:t>https://desktop.github.com/</a:t>
            </a:r>
            <a:r>
              <a:rPr lang="en-US" dirty="0">
                <a:latin typeface="Courier" pitchFamily="2" charset="0"/>
              </a:rPr>
              <a:t> </a:t>
            </a:r>
            <a:endParaRPr lang="en-BR" dirty="0">
              <a:latin typeface="Courier" pitchFamily="2" charset="0"/>
            </a:endParaRPr>
          </a:p>
          <a:p>
            <a:r>
              <a:rPr lang="en-BR" dirty="0">
                <a:latin typeface="Courier" pitchFamily="2" charset="0"/>
              </a:rPr>
              <a:t>On other machines: a git client!</a:t>
            </a:r>
          </a:p>
          <a:p>
            <a:pPr lvl="1"/>
            <a:r>
              <a:rPr lang="en-US" dirty="0">
                <a:latin typeface="Courier" pitchFamily="2" charset="0"/>
                <a:hlinkClick r:id="rId3"/>
              </a:rPr>
              <a:t>https://git-scm.com/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There are several other options! Refer to </a:t>
            </a:r>
            <a:r>
              <a:rPr lang="en-US" dirty="0" err="1">
                <a:latin typeface="Courier" pitchFamily="2" charset="0"/>
              </a:rPr>
              <a:t>CCPrimer</a:t>
            </a:r>
            <a:r>
              <a:rPr lang="en-US" dirty="0">
                <a:latin typeface="Courier" pitchFamily="2" charset="0"/>
              </a:rPr>
              <a:t> for details (ex.: Using it with PyCharm; </a:t>
            </a:r>
            <a:r>
              <a:rPr lang="en-US" dirty="0" err="1">
                <a:latin typeface="Courier" pitchFamily="2" charset="0"/>
              </a:rPr>
              <a:t>Rstudio</a:t>
            </a:r>
            <a:r>
              <a:rPr lang="en-US" dirty="0">
                <a:latin typeface="Courier" pitchFamily="2" charset="0"/>
              </a:rPr>
              <a:t>; </a:t>
            </a:r>
            <a:r>
              <a:rPr lang="en-US" dirty="0" err="1">
                <a:latin typeface="Courier" pitchFamily="2" charset="0"/>
              </a:rPr>
              <a:t>VSCode</a:t>
            </a:r>
            <a:r>
              <a:rPr lang="en-US" dirty="0">
                <a:latin typeface="Courier" pitchFamily="2" charset="0"/>
              </a:rPr>
              <a:t>; MacOS native git, etc.)</a:t>
            </a:r>
            <a:endParaRPr lang="en-BR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1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74F2-DCE4-DF4A-801A-2BB3E142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atin typeface="Courier" pitchFamily="2" charset="0"/>
              </a:rPr>
              <a:t>Setting up your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54B2-C1D5-E743-8649-CFBE4768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>
                <a:latin typeface="Courier" pitchFamily="2" charset="0"/>
              </a:rPr>
              <a:t>Too brief description, more details at CCPrimer;</a:t>
            </a:r>
          </a:p>
          <a:p>
            <a:r>
              <a:rPr lang="en-BR" dirty="0">
                <a:latin typeface="Courier" pitchFamily="2" charset="0"/>
              </a:rPr>
              <a:t>Skip this if you use GitHub Desktop or IDE´s;</a:t>
            </a:r>
          </a:p>
          <a:p>
            <a:r>
              <a:rPr lang="en-BR" dirty="0">
                <a:latin typeface="Courier" pitchFamily="2" charset="0"/>
              </a:rPr>
              <a:t>If using git, open your terminal (command line or Bash, for ex.) and set:</a:t>
            </a:r>
          </a:p>
          <a:p>
            <a:r>
              <a:rPr lang="en-BR" dirty="0">
                <a:latin typeface="Courier" pitchFamily="2" charset="0"/>
              </a:rPr>
              <a:t>Global user name: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git config --global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user.name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"[name]”</a:t>
            </a:r>
          </a:p>
          <a:p>
            <a:r>
              <a:rPr lang="en-US" dirty="0">
                <a:latin typeface="Courier" pitchFamily="2" charset="0"/>
              </a:rPr>
              <a:t>E-mail address attached to the commits: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git config --global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user.email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"[email address]</a:t>
            </a:r>
          </a:p>
        </p:txBody>
      </p:sp>
    </p:spTree>
    <p:extLst>
      <p:ext uri="{BB962C8B-B14F-4D97-AF65-F5344CB8AC3E}">
        <p14:creationId xmlns:p14="http://schemas.microsoft.com/office/powerpoint/2010/main" val="220485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1434-F701-BE4F-AFA4-AE57E1FB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atin typeface="Courier" pitchFamily="2" charset="0"/>
              </a:rPr>
              <a:t>Creating repositories (or, starting a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06C4-DA94-1A48-A320-23E0E045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R" dirty="0">
                <a:latin typeface="Courier" pitchFamily="2" charset="0"/>
              </a:rPr>
              <a:t>You may create a repo using the GitHub webpage (it is easier);</a:t>
            </a:r>
          </a:p>
          <a:p>
            <a:r>
              <a:rPr lang="en-BR" dirty="0">
                <a:latin typeface="Courier" pitchFamily="2" charset="0"/>
              </a:rPr>
              <a:t>To create via a Git client, you need to be on the terminal, at the root folder of the codebase you want to create a repo over and: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git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init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BR" dirty="0">
                <a:latin typeface="Courier" pitchFamily="2" charset="0"/>
              </a:rPr>
              <a:t>This just do the creation locally, now you need to upload your creation: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git remote add origin 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url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If you are actually starting to contribute on a repo already available on GitHub (or if you created the repo on the GitHub website first), you just need a local sync copy: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git clone 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url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</a:t>
            </a:r>
            <a:endParaRPr lang="en-BR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8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2300-064E-0C49-BB56-6599F4B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atin typeface="Courier" pitchFamily="2" charset="0"/>
              </a:rPr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CB6B-C6D2-1540-820D-D44720AE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R" dirty="0">
                <a:latin typeface="Courier" pitchFamily="2" charset="0"/>
              </a:rPr>
              <a:t>On a GitHub repository you have branches, which are a subdivision of versioning;</a:t>
            </a:r>
          </a:p>
          <a:p>
            <a:r>
              <a:rPr lang="en-BR" dirty="0">
                <a:latin typeface="Courier" pitchFamily="2" charset="0"/>
              </a:rPr>
              <a:t>When you create a new repo, it will only comes with a </a:t>
            </a:r>
            <a:r>
              <a:rPr lang="en-BR" dirty="0">
                <a:solidFill>
                  <a:srgbClr val="FF0000"/>
                </a:solidFill>
                <a:latin typeface="Courier" pitchFamily="2" charset="0"/>
              </a:rPr>
              <a:t>master</a:t>
            </a:r>
            <a:r>
              <a:rPr lang="en-BR" dirty="0">
                <a:latin typeface="Courier" pitchFamily="2" charset="0"/>
              </a:rPr>
              <a:t> branch;</a:t>
            </a:r>
          </a:p>
          <a:p>
            <a:pPr lvl="1"/>
            <a:r>
              <a:rPr lang="en-BR" dirty="0">
                <a:latin typeface="Courier" pitchFamily="2" charset="0"/>
              </a:rPr>
              <a:t>Often is created a </a:t>
            </a:r>
            <a:r>
              <a:rPr lang="en-BR" dirty="0">
                <a:solidFill>
                  <a:srgbClr val="FF0000"/>
                </a:solidFill>
                <a:latin typeface="Courier" pitchFamily="2" charset="0"/>
              </a:rPr>
              <a:t>development</a:t>
            </a:r>
            <a:r>
              <a:rPr lang="en-BR" dirty="0">
                <a:latin typeface="Courier" pitchFamily="2" charset="0"/>
              </a:rPr>
              <a:t> branch which is used for code that is not production ready;</a:t>
            </a:r>
          </a:p>
          <a:p>
            <a:pPr lvl="1"/>
            <a:r>
              <a:rPr lang="en-BR" i="1" dirty="0">
                <a:latin typeface="Courier" pitchFamily="2" charset="0"/>
              </a:rPr>
              <a:t>You may create as many branches as needed</a:t>
            </a:r>
            <a:r>
              <a:rPr lang="en-BR" dirty="0">
                <a:latin typeface="Courier" pitchFamily="2" charset="0"/>
              </a:rPr>
              <a:t>, each with a custom name;</a:t>
            </a:r>
          </a:p>
          <a:p>
            <a:r>
              <a:rPr lang="en-BR" dirty="0">
                <a:latin typeface="Courier" pitchFamily="2" charset="0"/>
              </a:rPr>
              <a:t>In scientific usage, this may not make much sense (</a:t>
            </a:r>
            <a:r>
              <a:rPr lang="en-BR" i="1" dirty="0">
                <a:latin typeface="Courier" pitchFamily="2" charset="0"/>
              </a:rPr>
              <a:t>remember this was meant for software engineering</a:t>
            </a:r>
            <a:r>
              <a:rPr lang="en-BR" dirty="0">
                <a:latin typeface="Courier" pitchFamily="2" charset="0"/>
              </a:rPr>
              <a:t>), but one may envision that branches can be used to research steps of a project (and even GitHub provides planning tools such as a Kanban, in which you can control the stage of development)</a:t>
            </a:r>
          </a:p>
          <a:p>
            <a:r>
              <a:rPr lang="en-BR" dirty="0">
                <a:latin typeface="Courier" pitchFamily="2" charset="0"/>
              </a:rPr>
              <a:t>Details on branches will be provided at CCPrimer;</a:t>
            </a:r>
          </a:p>
        </p:txBody>
      </p:sp>
    </p:spTree>
    <p:extLst>
      <p:ext uri="{BB962C8B-B14F-4D97-AF65-F5344CB8AC3E}">
        <p14:creationId xmlns:p14="http://schemas.microsoft.com/office/powerpoint/2010/main" val="251120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15CC-E1C9-954F-8789-AF8E8517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latin typeface="Courier" pitchFamily="2" charset="0"/>
              </a:rPr>
              <a:t>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4942-32DA-A649-ABC4-2C9A7E08B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4167" cy="4667250"/>
          </a:xfrm>
        </p:spPr>
        <p:txBody>
          <a:bodyPr>
            <a:normAutofit lnSpcReduction="10000"/>
          </a:bodyPr>
          <a:lstStyle/>
          <a:p>
            <a:r>
              <a:rPr lang="en-BR" sz="2000" dirty="0">
                <a:latin typeface="Courier" pitchFamily="2" charset="0"/>
              </a:rPr>
              <a:t>To add a new file to a pre-existing repository (locally):</a:t>
            </a:r>
          </a:p>
          <a:p>
            <a:pPr lvl="1"/>
            <a:r>
              <a:rPr lang="en-BR" sz="1600" dirty="0">
                <a:latin typeface="Courier" pitchFamily="2" charset="0"/>
              </a:rPr>
              <a:t>The file must be already saved in the root, ot a subfolder of the root, locally;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git add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filename.extension</a:t>
            </a:r>
            <a:endParaRPr lang="en-US" sz="16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If you change (editing) a pre-existent local file, you don´t need to add, because it is already on the tree structure, and committing will be enough to synchronize with a GitHub repo;</a:t>
            </a:r>
          </a:p>
          <a:p>
            <a:r>
              <a:rPr lang="en-US" sz="2000" dirty="0">
                <a:latin typeface="Courier" pitchFamily="2" charset="0"/>
              </a:rPr>
              <a:t>If needed to remove a file from the project;</a:t>
            </a:r>
          </a:p>
          <a:p>
            <a:pPr lvl="1"/>
            <a:r>
              <a:rPr lang="en-US" sz="1600" dirty="0">
                <a:latin typeface="Courier" pitchFamily="2" charset="0"/>
              </a:rPr>
              <a:t>With also a  deletion of the file on disk: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git rm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filename.extension</a:t>
            </a:r>
            <a:endParaRPr lang="en-US" sz="1400" dirty="0">
              <a:solidFill>
                <a:srgbClr val="FF0000"/>
              </a:solidFill>
              <a:latin typeface="Courier" pitchFamily="2" charset="0"/>
            </a:endParaRPr>
          </a:p>
          <a:p>
            <a:pPr lvl="1"/>
            <a:r>
              <a:rPr lang="en-US" sz="1600" dirty="0">
                <a:latin typeface="Courier" pitchFamily="2" charset="0"/>
              </a:rPr>
              <a:t>Without deleting the file: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git rm --cached </a:t>
            </a:r>
            <a:r>
              <a:rPr lang="en-US" sz="1400" dirty="0" err="1">
                <a:solidFill>
                  <a:srgbClr val="FF0000"/>
                </a:solidFill>
                <a:latin typeface="Courier" pitchFamily="2" charset="0"/>
              </a:rPr>
              <a:t>filename.extension</a:t>
            </a:r>
            <a:endParaRPr lang="en-US" sz="14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After all local structure changes, you need to persist them locally: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git commit -m ”message describing what you have done so far”</a:t>
            </a:r>
          </a:p>
          <a:p>
            <a:r>
              <a:rPr lang="en-US" sz="2000" dirty="0">
                <a:latin typeface="Courier" pitchFamily="2" charset="0"/>
              </a:rPr>
              <a:t>When needing to synchronize changes with the GitHub repo: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git push origin </a:t>
            </a:r>
            <a:r>
              <a:rPr lang="en-US" sz="1600" dirty="0" err="1">
                <a:solidFill>
                  <a:srgbClr val="FF0000"/>
                </a:solidFill>
                <a:latin typeface="Courier" pitchFamily="2" charset="0"/>
              </a:rPr>
              <a:t>branch_name</a:t>
            </a:r>
            <a:endParaRPr lang="en-BR" sz="1600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3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1252</Words>
  <Application>Microsoft Macintosh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Office Theme</vt:lpstr>
      <vt:lpstr>Getting started on Git/GitHub</vt:lpstr>
      <vt:lpstr>Scope</vt:lpstr>
      <vt:lpstr>Outline of the system</vt:lpstr>
      <vt:lpstr>Create a GitHub account</vt:lpstr>
      <vt:lpstr>Install a Git client on your machine (or where you want to connect with GitHub)</vt:lpstr>
      <vt:lpstr>Setting up your client</vt:lpstr>
      <vt:lpstr>Creating repositories (or, starting a project)</vt:lpstr>
      <vt:lpstr>Branches</vt:lpstr>
      <vt:lpstr>Making changes</vt:lpstr>
      <vt:lpstr>Synchronize Changes</vt:lpstr>
      <vt:lpstr>When things get complicated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on Git/GitHub</dc:title>
  <dc:creator>Ricardo Barros Lourenco</dc:creator>
  <cp:lastModifiedBy>Ricardo Barros Lourenco</cp:lastModifiedBy>
  <cp:revision>2</cp:revision>
  <dcterms:created xsi:type="dcterms:W3CDTF">2022-02-18T13:06:26Z</dcterms:created>
  <dcterms:modified xsi:type="dcterms:W3CDTF">2022-02-18T15:27:44Z</dcterms:modified>
</cp:coreProperties>
</file>