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700" autoAdjust="0"/>
  </p:normalViewPr>
  <p:slideViewPr>
    <p:cSldViewPr snapToGrid="0">
      <p:cViewPr>
        <p:scale>
          <a:sx n="100" d="100"/>
          <a:sy n="100" d="100"/>
        </p:scale>
        <p:origin x="26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F22FE9-E4E3-4426-9687-7E26A3B1D993}" type="datetimeFigureOut">
              <a:rPr lang="en-CA" smtClean="0"/>
              <a:t>2022-02-19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BA6472-BC3B-4FE3-BAD7-F969CF59CADE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07789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investors.teradyne.com/news-releases/news-release-details/teradyne-and-mobile-industrial-robots-mir-announce-teradynes/" TargetMode="External"/><Relationship Id="rId3" Type="http://schemas.openxmlformats.org/officeDocument/2006/relationships/hyperlink" Target="http://wiki.ros.org/Courses" TargetMode="External"/><Relationship Id="rId7" Type="http://schemas.openxmlformats.org/officeDocument/2006/relationships/hyperlink" Target="https://locusrobotics.com/our_news/meet-the-newest-robotics-unicorn-locus-robotics-raises-150-million-at-a-1-billion-valuation-on-surging-e-commerce-sales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subtchallenge.com/" TargetMode="External"/><Relationship Id="rId5" Type="http://schemas.openxmlformats.org/officeDocument/2006/relationships/hyperlink" Target="http://swarms.eu/" TargetMode="External"/><Relationship Id="rId10" Type="http://schemas.openxmlformats.org/officeDocument/2006/relationships/hyperlink" Target="https://www.zebra.com/us/en/about-zebra/newsroom/press-releases/2021/zebra-technologies-to-acquire-fetch-robotics.html" TargetMode="External"/><Relationship Id="rId4" Type="http://schemas.openxmlformats.org/officeDocument/2006/relationships/hyperlink" Target="https://www.makr.org/2021/scorpio" TargetMode="External"/><Relationship Id="rId9" Type="http://schemas.openxmlformats.org/officeDocument/2006/relationships/hyperlink" Target="https://news.shopify.com/shopify-to-acquire-6-river-systems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04040"/>
                </a:solidFill>
                <a:effectLst/>
                <a:latin typeface="Overpass"/>
              </a:rPr>
              <a:t>ROS is relied upon throughout the robotics industry. It’s the norm for </a:t>
            </a:r>
            <a:r>
              <a:rPr lang="en-US" b="0" i="0" u="sng" dirty="0">
                <a:solidFill>
                  <a:srgbClr val="46A493"/>
                </a:solidFill>
                <a:effectLst/>
                <a:latin typeface="Overpass"/>
                <a:hlinkClick r:id="rId3"/>
              </a:rPr>
              <a:t>teaching robotics</a:t>
            </a:r>
            <a:r>
              <a:rPr lang="en-US" b="0" i="0" dirty="0">
                <a:solidFill>
                  <a:srgbClr val="404040"/>
                </a:solidFill>
                <a:effectLst/>
                <a:latin typeface="Overpass"/>
              </a:rPr>
              <a:t>. It’s the basis for most robotics research, from </a:t>
            </a:r>
            <a:r>
              <a:rPr lang="en-US" b="0" i="0" u="sng" dirty="0">
                <a:solidFill>
                  <a:srgbClr val="46A493"/>
                </a:solidFill>
                <a:effectLst/>
                <a:latin typeface="Overpass"/>
                <a:hlinkClick r:id="rId4"/>
              </a:rPr>
              <a:t>single-student projects</a:t>
            </a:r>
            <a:r>
              <a:rPr lang="en-US" b="0" i="0" dirty="0">
                <a:solidFill>
                  <a:srgbClr val="404040"/>
                </a:solidFill>
                <a:effectLst/>
                <a:latin typeface="Overpass"/>
              </a:rPr>
              <a:t> to </a:t>
            </a:r>
            <a:r>
              <a:rPr lang="en-US" b="0" i="0" u="sng" dirty="0">
                <a:solidFill>
                  <a:srgbClr val="46A493"/>
                </a:solidFill>
                <a:effectLst/>
                <a:latin typeface="Overpass"/>
                <a:hlinkClick r:id="rId5"/>
              </a:rPr>
              <a:t>multi-institution collaborations</a:t>
            </a:r>
            <a:r>
              <a:rPr lang="en-US" b="0" i="0" dirty="0">
                <a:solidFill>
                  <a:srgbClr val="404040"/>
                </a:solidFill>
                <a:effectLst/>
                <a:latin typeface="Overpass"/>
              </a:rPr>
              <a:t> and </a:t>
            </a:r>
            <a:r>
              <a:rPr lang="en-US" b="0" i="0" u="sng" dirty="0">
                <a:solidFill>
                  <a:srgbClr val="46A493"/>
                </a:solidFill>
                <a:effectLst/>
                <a:latin typeface="Overpass"/>
                <a:hlinkClick r:id="rId6"/>
              </a:rPr>
              <a:t>large-scale competitions</a:t>
            </a:r>
            <a:r>
              <a:rPr lang="en-US" b="0" i="0" dirty="0">
                <a:solidFill>
                  <a:srgbClr val="404040"/>
                </a:solidFill>
                <a:effectLst/>
                <a:latin typeface="Overpass"/>
              </a:rPr>
              <a:t>. And it’s inside robots that are running in production all around the world today. In the autonomous mobile robot (AMR) alone, ROS has helped to create </a:t>
            </a:r>
            <a:r>
              <a:rPr lang="en-US" b="0" i="0" u="sng" dirty="0">
                <a:solidFill>
                  <a:srgbClr val="46A493"/>
                </a:solidFill>
                <a:effectLst/>
                <a:latin typeface="Overpass"/>
                <a:hlinkClick r:id="rId7"/>
              </a:rPr>
              <a:t>billions</a:t>
            </a:r>
            <a:r>
              <a:rPr lang="en-US" b="0" i="0" dirty="0">
                <a:solidFill>
                  <a:srgbClr val="404040"/>
                </a:solidFill>
                <a:effectLst/>
                <a:latin typeface="Overpass"/>
              </a:rPr>
              <a:t> of </a:t>
            </a:r>
            <a:r>
              <a:rPr lang="en-US" b="0" i="0" u="sng" dirty="0">
                <a:solidFill>
                  <a:srgbClr val="46A493"/>
                </a:solidFill>
                <a:effectLst/>
                <a:latin typeface="Overpass"/>
                <a:hlinkClick r:id="rId8"/>
              </a:rPr>
              <a:t>dollars</a:t>
            </a:r>
            <a:r>
              <a:rPr lang="en-US" b="0" i="0" dirty="0">
                <a:solidFill>
                  <a:srgbClr val="404040"/>
                </a:solidFill>
                <a:effectLst/>
                <a:latin typeface="Overpass"/>
              </a:rPr>
              <a:t> </a:t>
            </a:r>
            <a:r>
              <a:rPr lang="en-US" b="0" i="0" u="sng" dirty="0">
                <a:solidFill>
                  <a:srgbClr val="46A493"/>
                </a:solidFill>
                <a:effectLst/>
                <a:latin typeface="Overpass"/>
                <a:hlinkClick r:id="rId9"/>
              </a:rPr>
              <a:t>in</a:t>
            </a:r>
            <a:r>
              <a:rPr lang="en-US" b="0" i="0" dirty="0">
                <a:solidFill>
                  <a:srgbClr val="404040"/>
                </a:solidFill>
                <a:effectLst/>
                <a:latin typeface="Overpass"/>
              </a:rPr>
              <a:t> </a:t>
            </a:r>
            <a:r>
              <a:rPr lang="en-US" b="0" i="0" u="sng" dirty="0">
                <a:solidFill>
                  <a:srgbClr val="46A493"/>
                </a:solidFill>
                <a:effectLst/>
                <a:latin typeface="Overpass"/>
                <a:hlinkClick r:id="rId10"/>
              </a:rPr>
              <a:t>value</a:t>
            </a:r>
            <a:r>
              <a:rPr lang="en-US" b="0" i="0" dirty="0">
                <a:solidFill>
                  <a:srgbClr val="404040"/>
                </a:solidFill>
                <a:effectLst/>
                <a:latin typeface="Overpass"/>
              </a:rPr>
              <a:t>.</a:t>
            </a:r>
          </a:p>
          <a:p>
            <a:endParaRPr lang="en-US" b="0" i="0" dirty="0">
              <a:solidFill>
                <a:srgbClr val="404040"/>
              </a:solidFill>
              <a:effectLst/>
              <a:latin typeface="Overpass"/>
            </a:endParaRPr>
          </a:p>
          <a:p>
            <a:r>
              <a:rPr lang="en-CA" b="0" i="0" dirty="0">
                <a:solidFill>
                  <a:srgbClr val="404040"/>
                </a:solidFill>
                <a:effectLst/>
                <a:latin typeface="Overpass"/>
              </a:rPr>
              <a:t>Linux, Windows, and macOS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A6472-BC3B-4FE3-BAD7-F969CF59CADE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60358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NotoSerifCJKjp-Regular"/>
              </a:rPr>
              <a:t>As shown in Figure 2-3, ROS consists of a client library to support various programming</a:t>
            </a:r>
          </a:p>
          <a:p>
            <a:pPr algn="l"/>
            <a:r>
              <a:rPr lang="en-US" sz="1800" b="0" i="0" u="none" strike="noStrike" baseline="0" dirty="0">
                <a:latin typeface="NotoSerifCJKjp-Regular"/>
              </a:rPr>
              <a:t>languages, a hardware interface for hardware control, communication for data transmission</a:t>
            </a:r>
          </a:p>
          <a:p>
            <a:pPr algn="l"/>
            <a:r>
              <a:rPr lang="en-US" sz="1800" b="0" i="0" u="none" strike="noStrike" baseline="0" dirty="0">
                <a:latin typeface="NotoSerifCJKjp-Regular"/>
              </a:rPr>
              <a:t>and reception, the Robotics Application Framework to help create various Robotics Applications,</a:t>
            </a:r>
          </a:p>
          <a:p>
            <a:pPr algn="l"/>
            <a:r>
              <a:rPr lang="en-US" sz="1800" b="0" i="0" u="none" strike="noStrike" baseline="0" dirty="0">
                <a:latin typeface="NotoSerifCJKjp-Regular"/>
              </a:rPr>
              <a:t>the Robotics Application which is a service application based on the Robotics Application</a:t>
            </a:r>
          </a:p>
          <a:p>
            <a:pPr algn="l"/>
            <a:r>
              <a:rPr lang="en-US" sz="1800" b="0" i="0" u="none" strike="noStrike" baseline="0" dirty="0">
                <a:latin typeface="NotoSerifCJKjp-Regular"/>
              </a:rPr>
              <a:t>Framework, Simulation tools which can control the robot in a virtual space, and Software</a:t>
            </a:r>
          </a:p>
          <a:p>
            <a:pPr algn="l"/>
            <a:r>
              <a:rPr lang="en-CA" sz="1800" b="0" i="0" u="none" strike="noStrike" baseline="0" dirty="0">
                <a:latin typeface="NotoSerifCJKjp-Regular"/>
              </a:rPr>
              <a:t>Development Tools.</a:t>
            </a:r>
          </a:p>
          <a:p>
            <a:pPr algn="l"/>
            <a:endParaRPr lang="en-CA" sz="1800" b="0" i="0" u="none" strike="noStrike" baseline="0" dirty="0">
              <a:latin typeface="NotoSerifCJKjp-Regular"/>
            </a:endParaRPr>
          </a:p>
          <a:p>
            <a:pPr algn="l"/>
            <a:r>
              <a:rPr lang="en-CA" sz="1800" b="0" i="0" u="none" strike="noStrike" baseline="0" dirty="0">
                <a:latin typeface="NotoSerifCJKjp-Regular"/>
              </a:rPr>
              <a:t>Need changes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A6472-BC3B-4FE3-BAD7-F969CF59CADE}" type="slidenum">
              <a:rPr lang="en-CA" smtClean="0"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92996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DNS name server, I make a website …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A6472-BC3B-4FE3-BAD7-F969CF59CADE}" type="slidenum">
              <a:rPr lang="en-CA" smtClean="0"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47888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Examples from our mars rover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A6472-BC3B-4FE3-BAD7-F969CF59CADE}" type="slidenum">
              <a:rPr lang="en-CA" smtClean="0"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14920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A6472-BC3B-4FE3-BAD7-F969CF59CADE}" type="slidenum">
              <a:rPr lang="en-CA" smtClean="0"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73455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Add images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A6472-BC3B-4FE3-BAD7-F969CF59CADE}" type="slidenum">
              <a:rPr lang="en-CA" smtClean="0"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6460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5961F-7325-4A40-BC28-8DDD08DA2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811F7C-7608-4344-ACE6-78AFEF4A5C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FDFBF-742B-43C0-8766-E632BACA0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E3F44-F9D7-4ABB-A6AC-09C99D8BCACC}" type="datetimeFigureOut">
              <a:rPr lang="en-CA" smtClean="0"/>
              <a:t>2022-02-19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09FC2-F5B8-4B48-8D5F-A49991EDD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D17D5-B4F9-404D-988C-17287F456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E25B6-B5F9-417C-9236-8E2B721DDB09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6772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3A7BA-D04F-4E8E-8475-5ED63C66E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429DB6-A29D-4BDE-BA6E-A0AE724AB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A3FEE-57CA-4588-85B9-00BE6FD16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E3F44-F9D7-4ABB-A6AC-09C99D8BCACC}" type="datetimeFigureOut">
              <a:rPr lang="en-CA" smtClean="0"/>
              <a:t>2022-02-19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5CA6F-AB68-448C-9F4E-2F93816CF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1ADB7-0852-41F7-85D8-78627AB74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E25B6-B5F9-417C-9236-8E2B721DDB09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231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C4FD8C-4425-49BE-ADB5-798FFE9B07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92364A-642F-4738-9E22-5ADD10AA94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14F3-08B4-4D92-8D59-A86862218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E3F44-F9D7-4ABB-A6AC-09C99D8BCACC}" type="datetimeFigureOut">
              <a:rPr lang="en-CA" smtClean="0"/>
              <a:t>2022-02-19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05876-6A18-4A45-BFE5-7E3DE0693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CE123-2B8A-4C36-A4D3-CAA6148D1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E25B6-B5F9-417C-9236-8E2B721DDB09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73614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45BB3-4EBC-49CA-BBD3-35BB0A2E4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E558D-7DB1-4D4B-93EB-08B431973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AD8FE-864D-4BAC-B15E-1542EC632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E3F44-F9D7-4ABB-A6AC-09C99D8BCACC}" type="datetimeFigureOut">
              <a:rPr lang="en-CA" smtClean="0"/>
              <a:t>2022-02-19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B0774-372C-4B48-93B6-3040863C4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4F7E9-25BD-4B31-904C-E398B7F31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E25B6-B5F9-417C-9236-8E2B721DDB09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79402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8618C-38E4-430B-8198-B95BFF837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CDFDB-5776-4F03-A1CA-5BA6C960F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82440-8091-4608-9456-C2F40D37B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E3F44-F9D7-4ABB-A6AC-09C99D8BCACC}" type="datetimeFigureOut">
              <a:rPr lang="en-CA" smtClean="0"/>
              <a:t>2022-02-19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65157-1A41-4A93-94A3-5478C548B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A84FB-A2DF-4A04-B2AD-65FB8EE44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E25B6-B5F9-417C-9236-8E2B721DDB09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39721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2E3D3-7B72-430E-A64B-BB19B59D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55F23-A433-406A-918A-1FC9226FC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2DBD79-E8B0-4276-A666-E15940C6C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DE31AF-7690-4F63-AA2F-5032B5608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E3F44-F9D7-4ABB-A6AC-09C99D8BCACC}" type="datetimeFigureOut">
              <a:rPr lang="en-CA" smtClean="0"/>
              <a:t>2022-02-19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033D4-ACD2-4A0D-8FAE-00A7431AC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ABF4DB-4162-4974-B0EB-7FE6A8690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E25B6-B5F9-417C-9236-8E2B721DDB09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11851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1CAE-24D6-4C53-91DF-6AA1726D7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2776-C442-461F-8D46-235109574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49261F-ACB5-4BA1-BB54-E3E364654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E79004-7A4A-443D-A196-26D3FA3E9F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C44DA3-B8E8-42F1-83EE-32261FAA83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FCE3EC-80A9-4E62-BC1F-4A2CF6F60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E3F44-F9D7-4ABB-A6AC-09C99D8BCACC}" type="datetimeFigureOut">
              <a:rPr lang="en-CA" smtClean="0"/>
              <a:t>2022-02-19</a:t>
            </a:fld>
            <a:endParaRPr lang="en-C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80F1B8-9473-451A-AB29-1DDC03261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4DCAF5-21F2-4C19-8983-BADC7A80F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E25B6-B5F9-417C-9236-8E2B721DDB09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60764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E0054-3FF3-41C2-B2F7-6D0F8479B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311583-B293-46B4-B0D0-C243C6F26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E3F44-F9D7-4ABB-A6AC-09C99D8BCACC}" type="datetimeFigureOut">
              <a:rPr lang="en-CA" smtClean="0"/>
              <a:t>2022-02-19</a:t>
            </a:fld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C7CA19-53B6-43F1-8E12-0B4867860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11D109-D52D-4D23-9252-28D5A5929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E25B6-B5F9-417C-9236-8E2B721DDB09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1512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A5B0F4-5875-4FE0-A4FD-5AE5341B4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E3F44-F9D7-4ABB-A6AC-09C99D8BCACC}" type="datetimeFigureOut">
              <a:rPr lang="en-CA" smtClean="0"/>
              <a:t>2022-02-19</a:t>
            </a:fld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FC27DB-5C29-4D7D-8492-F72F46777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B83613-02A5-44C6-AD5A-2B7BC093A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E25B6-B5F9-417C-9236-8E2B721DDB09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74207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2148A-13E4-460F-A845-A9E00E1F0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9FE55-FAA3-48BE-BA6C-87F4E5D0E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63E21C-4869-476E-9048-0758FADC2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D879D9-C58E-44D8-AD3E-D54A0DC7D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E3F44-F9D7-4ABB-A6AC-09C99D8BCACC}" type="datetimeFigureOut">
              <a:rPr lang="en-CA" smtClean="0"/>
              <a:t>2022-02-19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A770EF-56C1-4072-A069-87592E023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5550F-61DB-4A60-B6DD-E9113B384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E25B6-B5F9-417C-9236-8E2B721DDB09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87761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7C68A-79FA-4205-A8D9-F22E5E58D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CF35F-C490-415D-9650-0EA21CB5D9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C545F-32EF-4D78-8D80-E2A9935AD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0576D3-270C-4E76-955A-33D06688E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E3F44-F9D7-4ABB-A6AC-09C99D8BCACC}" type="datetimeFigureOut">
              <a:rPr lang="en-CA" smtClean="0"/>
              <a:t>2022-02-19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C332A-65BF-48BB-9ABE-87AE0232E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D3C49F-7F35-40E0-9651-163072EDC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E25B6-B5F9-417C-9236-8E2B721DDB09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14682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9000" t="-72000" r="-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E80278-E8BF-42F9-B102-64AB262EE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27272-0174-4003-992E-AF4FEB28E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41B3C-3D7F-4565-BDC0-AA696F1885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E3F44-F9D7-4ABB-A6AC-09C99D8BCACC}" type="datetimeFigureOut">
              <a:rPr lang="en-CA" smtClean="0"/>
              <a:t>2022-02-19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2B4B8-55F9-4D53-ABBB-C469BA9D6E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61E10-98FD-46A7-879C-16CB9B744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E25B6-B5F9-417C-9236-8E2B721DDB09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31645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267EBFA-A4E5-4183-A52D-A5CC75C32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00"/>
            <a:ext cx="12119758" cy="563880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74FA969-1115-4275-AF45-A66C0CD096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11"/>
          <a:stretch/>
        </p:blipFill>
        <p:spPr bwMode="auto">
          <a:xfrm>
            <a:off x="4551362" y="2041260"/>
            <a:ext cx="3089275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oogle Shape;55;p13">
            <a:extLst>
              <a:ext uri="{FF2B5EF4-FFF2-40B4-BE49-F238E27FC236}">
                <a16:creationId xmlns:a16="http://schemas.microsoft.com/office/drawing/2014/main" id="{AF4D1CAE-E280-41AF-8BCD-3F53D18D267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2083" y="4975950"/>
            <a:ext cx="3210617" cy="136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0" name="Picture 6" descr="May be an image of text that says 'MMRT'">
            <a:extLst>
              <a:ext uri="{FF2B5EF4-FFF2-40B4-BE49-F238E27FC236}">
                <a16:creationId xmlns:a16="http://schemas.microsoft.com/office/drawing/2014/main" id="{4BB2340A-E94A-454A-B31E-F6B63570C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372" y="4646621"/>
            <a:ext cx="1849429" cy="1849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F6AA36-CC22-4EB6-9267-FB3D2B494284}"/>
              </a:ext>
            </a:extLst>
          </p:cNvPr>
          <p:cNvSpPr txBox="1"/>
          <p:nvPr/>
        </p:nvSpPr>
        <p:spPr>
          <a:xfrm>
            <a:off x="6081279" y="5280719"/>
            <a:ext cx="448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rgbClr val="0070C0"/>
                </a:solidFill>
              </a:rPr>
              <a:t>X</a:t>
            </a:r>
            <a:endParaRPr lang="en-CA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307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F60BE-2F78-40AE-9259-D866E4853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8671" y="47972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Publisher &amp; Subscriber</a:t>
            </a:r>
          </a:p>
          <a:p>
            <a:pPr marL="0" indent="0">
              <a:buNone/>
            </a:pPr>
            <a:endParaRPr lang="en-CA" dirty="0"/>
          </a:p>
          <a:p>
            <a:pPr marL="457200" lvl="1" indent="0">
              <a:buNone/>
            </a:pPr>
            <a:r>
              <a:rPr lang="en-US" dirty="0"/>
              <a:t>The publisher node registers its own information and topic with the master, and sends a message to connected subscriber nodes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CA" dirty="0"/>
              <a:t>Likewise, </a:t>
            </a:r>
            <a:r>
              <a:rPr lang="en-US" dirty="0"/>
              <a:t>the subscriber node receives data from related publishers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D29988-D254-414C-9817-100B76547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275" y="3245427"/>
            <a:ext cx="855345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846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F8FCE-238D-439F-8F67-86B98411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1374"/>
            <a:ext cx="10515600" cy="1325563"/>
          </a:xfrm>
        </p:spPr>
        <p:txBody>
          <a:bodyPr/>
          <a:lstStyle/>
          <a:p>
            <a:r>
              <a:rPr lang="en-CA" dirty="0"/>
              <a:t>SLAM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DEC7D-D531-4E13-A9EE-DF345EE95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Simultaneous Localization and Mapping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01CD5B-4E22-4D8B-A15C-DC9EF5034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009" y="3353017"/>
            <a:ext cx="38862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1A1A6C-6139-462C-9377-CFC725BA3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23" y="2590633"/>
            <a:ext cx="6742113" cy="411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011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9A2C2-DFDF-4622-A182-79F0E91F6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2300"/>
            <a:ext cx="10515600" cy="1325563"/>
          </a:xfrm>
        </p:spPr>
        <p:txBody>
          <a:bodyPr/>
          <a:lstStyle/>
          <a:p>
            <a:r>
              <a:rPr lang="en-CA" dirty="0"/>
              <a:t>Robot Software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8FE5A-3B2E-4091-B170-14B33FE6F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0650"/>
            <a:ext cx="10515600" cy="29943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Need for a platform that helps us</a:t>
            </a:r>
          </a:p>
          <a:p>
            <a:pPr marL="0" indent="0">
              <a:buNone/>
            </a:pPr>
            <a:endParaRPr lang="en-CA" dirty="0"/>
          </a:p>
          <a:p>
            <a:pPr lvl="1"/>
            <a:r>
              <a:rPr lang="en-CA" dirty="0"/>
              <a:t>Make reusable program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Handles the communication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Support for development tools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94F851-68D1-47BC-9FC7-7983B0027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8625" y="2608731"/>
            <a:ext cx="3245829" cy="184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130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5A078-146F-4BDD-8264-786DF6B9B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2775"/>
            <a:ext cx="10515600" cy="1325563"/>
          </a:xfrm>
        </p:spPr>
        <p:txBody>
          <a:bodyPr/>
          <a:lstStyle/>
          <a:p>
            <a:r>
              <a:rPr lang="en-CA" dirty="0"/>
              <a:t>Think of car like Tesla</a:t>
            </a:r>
          </a:p>
        </p:txBody>
      </p:sp>
      <p:pic>
        <p:nvPicPr>
          <p:cNvPr id="2050" name="Picture 2" descr="Different sensors in a Tesla model X. : r/coolguides">
            <a:extLst>
              <a:ext uri="{FF2B5EF4-FFF2-40B4-BE49-F238E27FC236}">
                <a16:creationId xmlns:a16="http://schemas.microsoft.com/office/drawing/2014/main" id="{2F541FE6-7FAD-4FF7-8099-2596EBC48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232" y="1763739"/>
            <a:ext cx="7258050" cy="39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7709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28C47-8F79-4A04-A0CE-A42222610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5150"/>
            <a:ext cx="10515600" cy="1325563"/>
          </a:xfrm>
        </p:spPr>
        <p:txBody>
          <a:bodyPr/>
          <a:lstStyle/>
          <a:p>
            <a:r>
              <a:rPr lang="en-CA" dirty="0"/>
              <a:t>Robot Operating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78781-8C69-4458-ADF7-453B2D05E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8545"/>
            <a:ext cx="10515600" cy="3586017"/>
          </a:xfrm>
        </p:spPr>
        <p:txBody>
          <a:bodyPr>
            <a:normAutofit/>
          </a:bodyPr>
          <a:lstStyle/>
          <a:p>
            <a:r>
              <a:rPr lang="en-CA" dirty="0"/>
              <a:t>ROS is an open-source meta operating system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US" dirty="0"/>
              <a:t>It provides the services you would expect from an operating system, including hardware abstraction, low-level device control, message-passing, ……………….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76766F-4B97-42DB-B9F8-08AF61397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7889" y="1317201"/>
            <a:ext cx="2918402" cy="276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202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AEFA5-65C3-47EF-BEC6-3C2176860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8500"/>
            <a:ext cx="10515600" cy="1325563"/>
          </a:xfrm>
        </p:spPr>
        <p:txBody>
          <a:bodyPr/>
          <a:lstStyle/>
          <a:p>
            <a:r>
              <a:rPr lang="en-CA" dirty="0"/>
              <a:t>Why 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0A2EC-06FC-4506-9C16-C23A44CC6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9000"/>
            <a:ext cx="10515600" cy="4351338"/>
          </a:xfrm>
        </p:spPr>
        <p:txBody>
          <a:bodyPr/>
          <a:lstStyle/>
          <a:p>
            <a:r>
              <a:rPr lang="en-CA" dirty="0"/>
              <a:t>Community</a:t>
            </a:r>
          </a:p>
          <a:p>
            <a:endParaRPr lang="en-CA" dirty="0"/>
          </a:p>
          <a:p>
            <a:r>
              <a:rPr lang="en-CA" dirty="0"/>
              <a:t>Proven in Use</a:t>
            </a:r>
          </a:p>
          <a:p>
            <a:endParaRPr lang="en-CA" dirty="0"/>
          </a:p>
          <a:p>
            <a:r>
              <a:rPr lang="en-CA" dirty="0"/>
              <a:t>Multi-domain &amp; Multi-platform</a:t>
            </a:r>
          </a:p>
          <a:p>
            <a:endParaRPr lang="en-CA" dirty="0"/>
          </a:p>
          <a:p>
            <a:r>
              <a:rPr lang="en-CA" dirty="0"/>
              <a:t>Functionality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E8F53C-DD3A-4A46-B518-532AA71C2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0751" y="1494059"/>
            <a:ext cx="3184814" cy="18052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9CAAEB-08B5-458A-877F-CAA297943C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9940" y="3762375"/>
            <a:ext cx="309562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949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E74D6-E30B-4C2C-A910-D76098D0D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9900"/>
            <a:ext cx="10515600" cy="1325563"/>
          </a:xfrm>
        </p:spPr>
        <p:txBody>
          <a:bodyPr/>
          <a:lstStyle/>
          <a:p>
            <a:r>
              <a:rPr lang="en-CA" dirty="0"/>
              <a:t>Components of ROS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B15850-86D6-421E-A0FF-AE71EB314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614" y="1795463"/>
            <a:ext cx="8509785" cy="470644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35436F3-1AD7-4E47-B416-572D1D1F21BC}"/>
              </a:ext>
            </a:extLst>
          </p:cNvPr>
          <p:cNvSpPr/>
          <p:nvPr/>
        </p:nvSpPr>
        <p:spPr>
          <a:xfrm>
            <a:off x="1216403" y="5488018"/>
            <a:ext cx="8690995" cy="6484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ln w="12700"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87B5A6-039E-40BB-9ED5-7838F4D6BCBE}"/>
              </a:ext>
            </a:extLst>
          </p:cNvPr>
          <p:cNvSpPr/>
          <p:nvPr/>
        </p:nvSpPr>
        <p:spPr>
          <a:xfrm>
            <a:off x="1216403" y="6136459"/>
            <a:ext cx="8690995" cy="5491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ln w="12700"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6A3BB2-ADA8-4E26-9B64-A5DF7C51DF50}"/>
              </a:ext>
            </a:extLst>
          </p:cNvPr>
          <p:cNvSpPr/>
          <p:nvPr/>
        </p:nvSpPr>
        <p:spPr>
          <a:xfrm>
            <a:off x="1216402" y="4085657"/>
            <a:ext cx="8690995" cy="6484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ln w="12700"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290015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5841E-F33C-4FCC-869A-249EB39C2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8441"/>
            <a:ext cx="10515600" cy="1325563"/>
          </a:xfrm>
        </p:spPr>
        <p:txBody>
          <a:bodyPr/>
          <a:lstStyle/>
          <a:p>
            <a:r>
              <a:rPr lang="en-CA" dirty="0"/>
              <a:t>Some ROS terminology and demos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A9CE5-2B73-4269-B903-71D72271D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525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ROS Master &amp; ‘</a:t>
            </a:r>
            <a:r>
              <a:rPr lang="en-CA" i="1" dirty="0"/>
              <a:t>roscore’</a:t>
            </a:r>
          </a:p>
          <a:p>
            <a:pPr marL="0" indent="0">
              <a:buNone/>
            </a:pPr>
            <a:endParaRPr lang="en-CA" i="1" dirty="0"/>
          </a:p>
          <a:p>
            <a:pPr marL="457200" lvl="1" indent="0">
              <a:buNone/>
            </a:pPr>
            <a:r>
              <a:rPr lang="en-US" dirty="0"/>
              <a:t>The ROS master acts as a name server for node-to-node connections and message communication.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BC2958-3039-46FC-8005-CBF2E0CF7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897" y="3913329"/>
            <a:ext cx="4237904" cy="265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90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1E5BB-2722-4076-B011-C5C7AE714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527" y="1040533"/>
            <a:ext cx="10515600" cy="32076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ROS Node &amp; ‘</a:t>
            </a:r>
            <a:r>
              <a:rPr lang="en-CA" i="1" dirty="0"/>
              <a:t>rosrun</a:t>
            </a:r>
            <a:r>
              <a:rPr lang="en-CA" dirty="0"/>
              <a:t>’</a:t>
            </a:r>
          </a:p>
          <a:p>
            <a:pPr marL="0" indent="0">
              <a:buNone/>
            </a:pPr>
            <a:endParaRPr lang="en-CA" dirty="0"/>
          </a:p>
          <a:p>
            <a:pPr marL="457200" lvl="1" indent="0">
              <a:buNone/>
            </a:pPr>
            <a:r>
              <a:rPr lang="en-US" dirty="0"/>
              <a:t>A node refers to the smallest unit of processor running in ROS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Think of it as one executable program</a:t>
            </a:r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r>
              <a:rPr lang="en-CA" dirty="0"/>
              <a:t>Specialized function</a:t>
            </a:r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BF47B9-CA48-4261-B495-5069AA53ACDB}"/>
              </a:ext>
            </a:extLst>
          </p:cNvPr>
          <p:cNvSpPr txBox="1"/>
          <p:nvPr/>
        </p:nvSpPr>
        <p:spPr>
          <a:xfrm>
            <a:off x="3156654" y="4617138"/>
            <a:ext cx="5878692" cy="120032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marL="457200" lvl="1" indent="0">
              <a:buNone/>
            </a:pPr>
            <a:r>
              <a:rPr lang="en-CA" dirty="0">
                <a:solidFill>
                  <a:schemeClr val="bg1"/>
                </a:solidFill>
                <a:latin typeface="Consolas" panose="020B0609020204030204" pitchFamily="49" charset="0"/>
              </a:rPr>
              <a:t>rosrun package_name node_name</a:t>
            </a:r>
          </a:p>
          <a:p>
            <a:pPr marL="457200" lvl="1" indent="0">
              <a:buNone/>
            </a:pPr>
            <a:endParaRPr lang="en-CA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CA" dirty="0">
                <a:solidFill>
                  <a:schemeClr val="bg1"/>
                </a:solidFill>
                <a:latin typeface="Consolas" panose="020B0609020204030204" pitchFamily="49" charset="0"/>
              </a:rPr>
              <a:t>roslaunch package_name launch_file_name</a:t>
            </a:r>
          </a:p>
          <a:p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471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6BA84-C51A-4416-AA0C-DA0205767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6402"/>
            <a:ext cx="10515600" cy="55396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Messages &amp; Topic</a:t>
            </a:r>
          </a:p>
          <a:p>
            <a:pPr marL="0" indent="0">
              <a:buNone/>
            </a:pPr>
            <a:endParaRPr lang="en-CA" dirty="0"/>
          </a:p>
          <a:p>
            <a:pPr marL="457200" lvl="1" indent="0">
              <a:buNone/>
            </a:pPr>
            <a:r>
              <a:rPr lang="en-US" dirty="0"/>
              <a:t>- A node sends or receives data between nodes via a message. 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Messages are variables such as :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integer,  floating point, boolean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- The topic is literally like a topic in a conversation.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- Nodes can get information from topics they are interested in</a:t>
            </a:r>
          </a:p>
        </p:txBody>
      </p:sp>
    </p:spTree>
    <p:extLst>
      <p:ext uri="{BB962C8B-B14F-4D97-AF65-F5344CB8AC3E}">
        <p14:creationId xmlns:p14="http://schemas.microsoft.com/office/powerpoint/2010/main" val="2382922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1326</TotalTime>
  <Words>406</Words>
  <Application>Microsoft Office PowerPoint</Application>
  <PresentationFormat>Widescreen</PresentationFormat>
  <Paragraphs>78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NotoSerifCJKjp-Regular</vt:lpstr>
      <vt:lpstr>Overpass</vt:lpstr>
      <vt:lpstr>Office Theme</vt:lpstr>
      <vt:lpstr>PowerPoint Presentation</vt:lpstr>
      <vt:lpstr>Robot Software Platform</vt:lpstr>
      <vt:lpstr>Think of car like Tesla</vt:lpstr>
      <vt:lpstr>Robot Operating System</vt:lpstr>
      <vt:lpstr>Why ROS</vt:lpstr>
      <vt:lpstr>Components of ROS</vt:lpstr>
      <vt:lpstr>Some ROS terminology and demos</vt:lpstr>
      <vt:lpstr>PowerPoint Presentation</vt:lpstr>
      <vt:lpstr>PowerPoint Presentation</vt:lpstr>
      <vt:lpstr>PowerPoint Presentation</vt:lpstr>
      <vt:lpstr>SLAM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Veerash Palanichamy</dc:creator>
  <cp:lastModifiedBy>Veerash Palanichamy</cp:lastModifiedBy>
  <cp:revision>7</cp:revision>
  <dcterms:created xsi:type="dcterms:W3CDTF">2022-02-05T17:53:49Z</dcterms:created>
  <dcterms:modified xsi:type="dcterms:W3CDTF">2022-02-19T19:06:52Z</dcterms:modified>
</cp:coreProperties>
</file>