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12"/>
  </p:notesMasterIdLst>
  <p:sldIdLst>
    <p:sldId id="256" r:id="rId3"/>
    <p:sldId id="257" r:id="rId4"/>
    <p:sldId id="258" r:id="rId5"/>
    <p:sldId id="259" r:id="rId6"/>
    <p:sldId id="260" r:id="rId7"/>
    <p:sldId id="263"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33352-874C-4398-A249-15DEDC298D06}" type="datetimeFigureOut">
              <a:rPr lang="en-GB" smtClean="0"/>
              <a:t>11/03/2019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7A6EE-9ACF-4764-A15D-E74898604279}" type="slidenum">
              <a:rPr lang="en-GB" smtClean="0"/>
              <a:t>‹#›</a:t>
            </a:fld>
            <a:endParaRPr lang="en-GB"/>
          </a:p>
        </p:txBody>
      </p:sp>
    </p:spTree>
    <p:extLst>
      <p:ext uri="{BB962C8B-B14F-4D97-AF65-F5344CB8AC3E}">
        <p14:creationId xmlns:p14="http://schemas.microsoft.com/office/powerpoint/2010/main" val="2864176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167A6EE-9ACF-4764-A15D-E74898604279}" type="slidenum">
              <a:rPr lang="en-GB" smtClean="0"/>
              <a:t>1</a:t>
            </a:fld>
            <a:endParaRPr lang="en-GB"/>
          </a:p>
        </p:txBody>
      </p:sp>
    </p:spTree>
    <p:extLst>
      <p:ext uri="{BB962C8B-B14F-4D97-AF65-F5344CB8AC3E}">
        <p14:creationId xmlns:p14="http://schemas.microsoft.com/office/powerpoint/2010/main" val="1743371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EA5C91-DBC8-4482-B3A7-3022FA8A2D08}"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F45CA-1C4C-4B66-A88C-346D8EB5F0B9}" type="datetime1">
              <a:rPr lang="en-US" smtClean="0"/>
              <a:t>3/11/2019</a:t>
            </a:fld>
            <a:endParaRPr lang="en-US" dirty="0"/>
          </a:p>
        </p:txBody>
      </p:sp>
      <p:sp>
        <p:nvSpPr>
          <p:cNvPr id="8" name="Footer Placeholder 7"/>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A3DC16-1D0B-47CD-B1E3-CBCCC63A8BCF}" type="datetime1">
              <a:rPr lang="en-US" smtClean="0"/>
              <a:t>3/11/2019</a:t>
            </a:fld>
            <a:endParaRPr lang="en-US" dirty="0"/>
          </a:p>
        </p:txBody>
      </p:sp>
      <p:sp>
        <p:nvSpPr>
          <p:cNvPr id="8" name="Footer Placeholder 7"/>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528A5D1-0722-47C5-B574-C289689C6A46}"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673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F0D3018-9CED-4C5F-A4EF-13E68515ABF4}"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199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1996AB-128B-4F51-801A-95A7BA317491}"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1803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ADF7777-6164-47D6-AE2E-52B99CB92348}" type="datetime1">
              <a:rPr lang="en-US" smtClean="0"/>
              <a:t>3/11/2019</a:t>
            </a:fld>
            <a:endParaRPr lang="en-US" dirty="0"/>
          </a:p>
        </p:txBody>
      </p:sp>
      <p:sp>
        <p:nvSpPr>
          <p:cNvPr id="6" name="Footer Placeholder 5"/>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743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5CE8810-BF86-44AA-9DCE-F3C53D01CB6C}" type="datetime1">
              <a:rPr lang="en-US" smtClean="0"/>
              <a:t>3/11/2019</a:t>
            </a:fld>
            <a:endParaRPr lang="en-US" dirty="0"/>
          </a:p>
        </p:txBody>
      </p:sp>
      <p:sp>
        <p:nvSpPr>
          <p:cNvPr id="8" name="Footer Placeholder 7"/>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7289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4F52D5-BBAD-4CC0-96C3-886DB7A7353F}" type="datetime1">
              <a:rPr lang="en-US" smtClean="0"/>
              <a:t>3/11/2019</a:t>
            </a:fld>
            <a:endParaRPr lang="en-US" dirty="0"/>
          </a:p>
        </p:txBody>
      </p:sp>
      <p:sp>
        <p:nvSpPr>
          <p:cNvPr id="4" name="Footer Placeholder 3"/>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6034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BB37A-DFDD-4EAE-A275-F3CE9F893D68}" type="datetime1">
              <a:rPr lang="en-US" smtClean="0"/>
              <a:t>3/11/2019</a:t>
            </a:fld>
            <a:endParaRPr lang="en-US" dirty="0"/>
          </a:p>
        </p:txBody>
      </p:sp>
      <p:sp>
        <p:nvSpPr>
          <p:cNvPr id="3" name="Footer Placeholder 2"/>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46982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86127-8A50-4D4E-A132-123BECC0F3AF}" type="datetime1">
              <a:rPr lang="en-US" smtClean="0"/>
              <a:t>3/11/2019</a:t>
            </a:fld>
            <a:endParaRPr lang="en-US" dirty="0"/>
          </a:p>
        </p:txBody>
      </p:sp>
      <p:sp>
        <p:nvSpPr>
          <p:cNvPr id="6" name="Footer Placeholder 5"/>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7569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7CA3A-0375-4466-8507-75098C93E1E3}"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93E48-319E-4957-A1C4-D8AA10141110}" type="datetime1">
              <a:rPr lang="en-US" smtClean="0"/>
              <a:t>3/11/2019</a:t>
            </a:fld>
            <a:endParaRPr lang="en-US" dirty="0"/>
          </a:p>
        </p:txBody>
      </p:sp>
      <p:sp>
        <p:nvSpPr>
          <p:cNvPr id="6" name="Footer Placeholder 5"/>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3070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85FFDA-CD37-45EE-9244-04F7B522680C}"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3850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7DFFAF-2462-459E-8564-0D3FA57B44FC}"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060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523A1-89B4-43A6-B817-C4C3FF8A118F}"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8A9AAEB-9E3E-4180-A601-6887DE23CB4E}" type="datetime1">
              <a:rPr lang="en-US" smtClean="0"/>
              <a:t>3/11/2019</a:t>
            </a:fld>
            <a:endParaRPr lang="en-US" dirty="0"/>
          </a:p>
        </p:txBody>
      </p:sp>
      <p:sp>
        <p:nvSpPr>
          <p:cNvPr id="9" name="Footer Placeholder 8"/>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9CD85D19-55DD-44DA-918D-E788EAAAAE82}" type="datetime1">
              <a:rPr lang="en-US" smtClean="0"/>
              <a:t>3/11/2019</a:t>
            </a:fld>
            <a:endParaRPr lang="en-US" dirty="0"/>
          </a:p>
        </p:txBody>
      </p:sp>
      <p:sp>
        <p:nvSpPr>
          <p:cNvPr id="11" name="Footer Placeholder 10"/>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9658B09F-849C-489F-A120-0F51569409FD}" type="datetime1">
              <a:rPr lang="en-US" smtClean="0"/>
              <a:t>3/11/2019</a:t>
            </a:fld>
            <a:endParaRPr lang="en-US" dirty="0"/>
          </a:p>
        </p:txBody>
      </p:sp>
      <p:sp>
        <p:nvSpPr>
          <p:cNvPr id="7" name="Footer Placeholder 6"/>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DBF80AA-667D-40C4-8EF0-DF59D5BABF57}" type="datetime1">
              <a:rPr lang="en-US" smtClean="0"/>
              <a:t>3/11/2019</a:t>
            </a:fld>
            <a:endParaRPr lang="en-US" dirty="0"/>
          </a:p>
        </p:txBody>
      </p:sp>
      <p:sp>
        <p:nvSpPr>
          <p:cNvPr id="6" name="Footer Placeholder 5"/>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B391FF5-31CD-432C-A16F-13DCCC916067}" type="datetime1">
              <a:rPr lang="en-US" smtClean="0"/>
              <a:t>3/11/2019</a:t>
            </a:fld>
            <a:endParaRPr lang="en-US" dirty="0"/>
          </a:p>
        </p:txBody>
      </p:sp>
      <p:sp>
        <p:nvSpPr>
          <p:cNvPr id="9" name="Footer Placeholder 8"/>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1EBFCB5-6932-46F9-87DF-FF290B3ED408}" type="datetime1">
              <a:rPr lang="en-US" smtClean="0"/>
              <a:t>3/11/2019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GB" smtClean="0"/>
              <a:t>Rushi James Macwan (Integrating Sensor Networks with Cloud Services)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F618C86-0677-4BB9-A92F-BF0EA5D37FCA}" type="datetime1">
              <a:rPr lang="en-US" smtClean="0"/>
              <a:t>3/11/2019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60C36-9242-451F-8E3C-334E9365B62D}" type="datetime1">
              <a:rPr lang="en-US" smtClean="0"/>
              <a:t>3/11/2019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543726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Integrating Sensor </a:t>
            </a:r>
            <a:r>
              <a:rPr lang="en-GB" smtClean="0"/>
              <a:t>Networks with </a:t>
            </a:r>
            <a:r>
              <a:rPr lang="en-GB" dirty="0" smtClean="0"/>
              <a:t>Cloud Services</a:t>
            </a:r>
            <a:endParaRPr lang="en-GB" dirty="0"/>
          </a:p>
        </p:txBody>
      </p:sp>
      <p:sp>
        <p:nvSpPr>
          <p:cNvPr id="3" name="Subtitle 2"/>
          <p:cNvSpPr>
            <a:spLocks noGrp="1"/>
          </p:cNvSpPr>
          <p:nvPr>
            <p:ph type="subTitle" idx="1"/>
          </p:nvPr>
        </p:nvSpPr>
        <p:spPr/>
        <p:txBody>
          <a:bodyPr>
            <a:normAutofit fontScale="70000" lnSpcReduction="20000"/>
          </a:bodyPr>
          <a:lstStyle/>
          <a:p>
            <a:r>
              <a:rPr lang="en-GB" dirty="0" smtClean="0"/>
              <a:t>Name: Rushi James Macwan</a:t>
            </a:r>
          </a:p>
          <a:p>
            <a:r>
              <a:rPr lang="en-GB" dirty="0" smtClean="0"/>
              <a:t>ECEN 5613 – Embedded System Design </a:t>
            </a:r>
          </a:p>
          <a:p>
            <a:r>
              <a:rPr lang="en-GB" dirty="0" smtClean="0"/>
              <a:t>Project Design Review (PDR)</a:t>
            </a:r>
            <a:endParaRPr lang="en-GB" dirty="0"/>
          </a:p>
        </p:txBody>
      </p:sp>
      <p:sp>
        <p:nvSpPr>
          <p:cNvPr id="4" name="Date Placeholder 3"/>
          <p:cNvSpPr>
            <a:spLocks noGrp="1"/>
          </p:cNvSpPr>
          <p:nvPr>
            <p:ph type="dt" sz="half" idx="10"/>
          </p:nvPr>
        </p:nvSpPr>
        <p:spPr/>
        <p:txBody>
          <a:bodyPr/>
          <a:lstStyle/>
          <a:p>
            <a:fld id="{D4E645BB-8959-4029-827B-787299146300}"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16235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a:t>The age of wireless communication and recursive control systems has totally changed the face of the world. Automation is being integrated into more and more part of our lives. Embedded Systems, especially the ones strongly interconnected with each other through the various over-the-air transmission methods has brought tremendous development into the field of automation. </a:t>
            </a:r>
          </a:p>
          <a:p>
            <a:pPr algn="just"/>
            <a:r>
              <a:rPr lang="en-GB" dirty="0"/>
              <a:t>Based on this philosophy, I am eagerly looking forward to extend my idea of integrating sensors that measure pollution in the air and bring reliable &amp; efficient information to the end-user through cloud services. Although, some part of what will go into realizing this project is pretty difficult to firmly decide at this point of time but this PDR will focus in a detailed fashion on what the project would look like at the end of the semester.</a:t>
            </a:r>
          </a:p>
          <a:p>
            <a:endParaRPr lang="en-GB" dirty="0"/>
          </a:p>
        </p:txBody>
      </p:sp>
      <p:sp>
        <p:nvSpPr>
          <p:cNvPr id="4" name="Date Placeholder 3"/>
          <p:cNvSpPr>
            <a:spLocks noGrp="1"/>
          </p:cNvSpPr>
          <p:nvPr>
            <p:ph type="dt" sz="half" idx="10"/>
          </p:nvPr>
        </p:nvSpPr>
        <p:spPr/>
        <p:txBody>
          <a:bodyPr/>
          <a:lstStyle/>
          <a:p>
            <a:fld id="{46947349-61FC-4BFA-8445-FBD9D6601541}"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759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Elements</a:t>
            </a:r>
            <a:endParaRPr lang="en-GB" dirty="0"/>
          </a:p>
        </p:txBody>
      </p:sp>
      <p:sp>
        <p:nvSpPr>
          <p:cNvPr id="3" name="Content Placeholder 2"/>
          <p:cNvSpPr>
            <a:spLocks noGrp="1"/>
          </p:cNvSpPr>
          <p:nvPr>
            <p:ph idx="1"/>
          </p:nvPr>
        </p:nvSpPr>
        <p:spPr/>
        <p:txBody>
          <a:bodyPr>
            <a:normAutofit fontScale="62500" lnSpcReduction="20000"/>
          </a:bodyPr>
          <a:lstStyle/>
          <a:p>
            <a:r>
              <a:rPr lang="en-GB" dirty="0"/>
              <a:t>The project idea in a nutshell is to bring a variety of sensors together and to relay the information in a definite form to a cloud platform which can later provide valuable service in the form of a publish and subscribe system. The major elements that shall form the base of this project are as follows:</a:t>
            </a:r>
          </a:p>
          <a:p>
            <a:pPr lvl="0"/>
            <a:r>
              <a:rPr lang="en-GB" b="1" dirty="0"/>
              <a:t>The hardware layer</a:t>
            </a:r>
            <a:r>
              <a:rPr lang="en-GB" dirty="0"/>
              <a:t> – The board that will be developed across the labs over this semester will be used for this project also. In addition to what goes on the board, a few sensors and their filtering elements shall also be added. To integrate the data obtained from these sensors, a communication interface will be established (possibly I2C) to ensure that the data is obtained in a very clear fashion.</a:t>
            </a:r>
          </a:p>
          <a:p>
            <a:pPr lvl="0"/>
            <a:r>
              <a:rPr lang="en-GB" b="1" dirty="0"/>
              <a:t>Storage elements</a:t>
            </a:r>
            <a:r>
              <a:rPr lang="en-GB" dirty="0"/>
              <a:t> – I am looking forward to integrate a storage element like an SD card to store the instantaneous data obtained from the sensors before it is sent to the cloud platform. This is a new thing for me but I am eager to learn more about it.</a:t>
            </a:r>
          </a:p>
          <a:p>
            <a:pPr lvl="0"/>
            <a:r>
              <a:rPr lang="en-GB" b="1" dirty="0"/>
              <a:t>The RF element</a:t>
            </a:r>
            <a:r>
              <a:rPr lang="en-GB" dirty="0"/>
              <a:t> – To relay the refined data obtained from the sensors to the cloud platform, a proper RF communication channel will need to be established (e.g. GSM module which I had worked upon earlier for my undergrad capstone project). </a:t>
            </a:r>
          </a:p>
          <a:p>
            <a:pPr lvl="0"/>
            <a:r>
              <a:rPr lang="en-GB" b="1" dirty="0"/>
              <a:t>The Cloud platform</a:t>
            </a:r>
            <a:r>
              <a:rPr lang="en-GB" dirty="0"/>
              <a:t> – The cloud platform would be something like the cloud foundry services provided by IBM </a:t>
            </a:r>
            <a:r>
              <a:rPr lang="en-GB" dirty="0" err="1"/>
              <a:t>Bluemix</a:t>
            </a:r>
            <a:r>
              <a:rPr lang="en-GB" dirty="0"/>
              <a:t>. I am working upon it as well in the other class that I am taking this semester and it might be a good fit if I can succeed at making a connection between the two classes by bringing the robust hardware elements on to the cloud platform.</a:t>
            </a:r>
          </a:p>
          <a:p>
            <a:endParaRPr lang="en-GB" dirty="0"/>
          </a:p>
        </p:txBody>
      </p:sp>
      <p:sp>
        <p:nvSpPr>
          <p:cNvPr id="4" name="Date Placeholder 3"/>
          <p:cNvSpPr>
            <a:spLocks noGrp="1"/>
          </p:cNvSpPr>
          <p:nvPr>
            <p:ph type="dt" sz="half" idx="10"/>
          </p:nvPr>
        </p:nvSpPr>
        <p:spPr/>
        <p:txBody>
          <a:bodyPr/>
          <a:lstStyle/>
          <a:p>
            <a:fld id="{AA4DE4D0-51BB-476B-9EF2-63A11D16C08B}"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47513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43226" cy="368119"/>
          </a:xfrm>
        </p:spPr>
        <p:txBody>
          <a:bodyPr>
            <a:normAutofit fontScale="90000"/>
          </a:bodyPr>
          <a:lstStyle/>
          <a:p>
            <a:r>
              <a:rPr lang="en-GB" dirty="0" smtClean="0"/>
              <a:t>Project Development Plan</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31929"/>
            <a:ext cx="9376913" cy="5624421"/>
          </a:xfrm>
        </p:spPr>
      </p:pic>
      <p:sp>
        <p:nvSpPr>
          <p:cNvPr id="3" name="Date Placeholder 2"/>
          <p:cNvSpPr>
            <a:spLocks noGrp="1"/>
          </p:cNvSpPr>
          <p:nvPr>
            <p:ph type="dt" sz="half" idx="10"/>
          </p:nvPr>
        </p:nvSpPr>
        <p:spPr/>
        <p:txBody>
          <a:bodyPr/>
          <a:lstStyle/>
          <a:p>
            <a:fld id="{3D165B88-F177-498B-AC7B-D6CCCE821F9F}" type="datetime1">
              <a:rPr lang="en-US" smtClean="0"/>
              <a:t>3/11/2019</a:t>
            </a:fld>
            <a:endParaRPr lang="en-US" dirty="0"/>
          </a:p>
        </p:txBody>
      </p:sp>
      <p:sp>
        <p:nvSpPr>
          <p:cNvPr id="4" name="Footer Placeholder 3"/>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99727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91" y="140839"/>
            <a:ext cx="10879347" cy="195592"/>
          </a:xfrm>
        </p:spPr>
        <p:txBody>
          <a:bodyPr>
            <a:normAutofit fontScale="90000"/>
          </a:bodyPr>
          <a:lstStyle/>
          <a:p>
            <a:r>
              <a:rPr lang="en-GB" dirty="0" smtClean="0"/>
              <a:t>Block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257" y="471107"/>
            <a:ext cx="9625641" cy="6238987"/>
          </a:xfrm>
        </p:spPr>
      </p:pic>
      <p:sp>
        <p:nvSpPr>
          <p:cNvPr id="3" name="Date Placeholder 2"/>
          <p:cNvSpPr>
            <a:spLocks noGrp="1"/>
          </p:cNvSpPr>
          <p:nvPr>
            <p:ph type="dt" sz="half" idx="10"/>
          </p:nvPr>
        </p:nvSpPr>
        <p:spPr/>
        <p:txBody>
          <a:bodyPr/>
          <a:lstStyle/>
          <a:p>
            <a:fld id="{9C3457F4-5177-4278-BD0D-D3C4785220C3}"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366757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(Block Diagram)</a:t>
            </a:r>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600" cy="4895851"/>
          </a:xfrm>
        </p:spPr>
      </p:pic>
      <p:sp>
        <p:nvSpPr>
          <p:cNvPr id="4" name="Date Placeholder 3"/>
          <p:cNvSpPr>
            <a:spLocks noGrp="1"/>
          </p:cNvSpPr>
          <p:nvPr>
            <p:ph type="dt" sz="half" idx="10"/>
          </p:nvPr>
        </p:nvSpPr>
        <p:spPr/>
        <p:txBody>
          <a:bodyPr/>
          <a:lstStyle/>
          <a:p>
            <a:fld id="{DF0D3018-9CED-4C5F-A4EF-13E68515ABF4}"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90400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a:t>
            </a:r>
            <a:endParaRPr lang="en-GB" dirty="0"/>
          </a:p>
        </p:txBody>
      </p:sp>
      <p:pic>
        <p:nvPicPr>
          <p:cNvPr id="4" name="Content Placeholder 3"/>
          <p:cNvPicPr>
            <a:picLocks noGrp="1"/>
          </p:cNvPicPr>
          <p:nvPr>
            <p:ph idx="1"/>
          </p:nvPr>
        </p:nvPicPr>
        <p:blipFill>
          <a:blip r:embed="rId2"/>
          <a:stretch>
            <a:fillRect/>
          </a:stretch>
        </p:blipFill>
        <p:spPr>
          <a:xfrm>
            <a:off x="2543175" y="1924844"/>
            <a:ext cx="7105650" cy="4152900"/>
          </a:xfrm>
          <a:prstGeom prst="rect">
            <a:avLst/>
          </a:prstGeom>
        </p:spPr>
      </p:pic>
      <p:sp>
        <p:nvSpPr>
          <p:cNvPr id="3" name="Date Placeholder 2"/>
          <p:cNvSpPr>
            <a:spLocks noGrp="1"/>
          </p:cNvSpPr>
          <p:nvPr>
            <p:ph type="dt" sz="half" idx="10"/>
          </p:nvPr>
        </p:nvSpPr>
        <p:spPr/>
        <p:txBody>
          <a:bodyPr/>
          <a:lstStyle/>
          <a:p>
            <a:fld id="{20C2ABCD-460E-4CCC-8700-39A25968BAFC}"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48746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Summary</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92090342"/>
              </p:ext>
            </p:extLst>
          </p:nvPr>
        </p:nvGraphicFramePr>
        <p:xfrm>
          <a:off x="838200" y="1625480"/>
          <a:ext cx="9420045" cy="2788735"/>
        </p:xfrm>
        <a:graphic>
          <a:graphicData uri="http://schemas.openxmlformats.org/drawingml/2006/table">
            <a:tbl>
              <a:tblPr firstRow="1" bandRow="1"/>
              <a:tblGrid>
                <a:gridCol w="9420045"/>
              </a:tblGrid>
              <a:tr h="475301">
                <a:tc>
                  <a:txBody>
                    <a:bodyPr/>
                    <a:lstStyle/>
                    <a:p>
                      <a:pPr marR="908050" indent="-6350" algn="just">
                        <a:lnSpc>
                          <a:spcPct val="107000"/>
                        </a:lnSpc>
                        <a:spcAft>
                          <a:spcPts val="615"/>
                        </a:spcAf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Component</a:t>
                      </a:r>
                      <a:endParaRPr lang="en-GB"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r>
              <a:tr h="0">
                <a:tc>
                  <a:txBody>
                    <a:bodyPr/>
                    <a:lstStyle/>
                    <a:p>
                      <a:pPr marR="908050" indent="-6350" algn="just">
                        <a:lnSpc>
                          <a:spcPct val="107000"/>
                        </a:lnSpc>
                        <a:spcAft>
                          <a:spcPts val="615"/>
                        </a:spcAft>
                      </a:pPr>
                      <a:r>
                        <a:rPr lang="en-US"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Basic Board used throughout the labs </a:t>
                      </a:r>
                      <a:endParaRPr lang="en-GB"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0">
                <a:tc>
                  <a:txBody>
                    <a:bodyPr/>
                    <a:lstStyle/>
                    <a:p>
                      <a:pPr marR="908050" indent="-6350" algn="just">
                        <a:lnSpc>
                          <a:spcPct val="107000"/>
                        </a:lnSpc>
                        <a:spcAft>
                          <a:spcPts val="615"/>
                        </a:spcAft>
                      </a:pPr>
                      <a:r>
                        <a:rPr lang="en-US" sz="24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MCU</a:t>
                      </a:r>
                      <a:r>
                        <a:rPr lang="en-US" sz="2400" b="0" baseline="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 facilitate I2C communication</a:t>
                      </a:r>
                      <a:endParaRPr lang="en-GB"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0">
                <a:tc>
                  <a:txBody>
                    <a:bodyPr/>
                    <a:lstStyle/>
                    <a:p>
                      <a:pPr marR="908050" indent="-6350" algn="just">
                        <a:lnSpc>
                          <a:spcPct val="107000"/>
                        </a:lnSpc>
                        <a:spcAft>
                          <a:spcPts val="615"/>
                        </a:spcAft>
                      </a:pPr>
                      <a:r>
                        <a:rPr lang="en-US"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SIM800L GPRS-GSM Module</a:t>
                      </a:r>
                      <a:endParaRPr lang="en-GB"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161356">
                <a:tc>
                  <a:txBody>
                    <a:bodyPr/>
                    <a:lstStyle/>
                    <a:p>
                      <a:pPr marR="908050" indent="-6350" algn="just">
                        <a:lnSpc>
                          <a:spcPct val="107000"/>
                        </a:lnSpc>
                        <a:spcAft>
                          <a:spcPts val="615"/>
                        </a:spcAft>
                      </a:pPr>
                      <a:r>
                        <a:rPr lang="en-US"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GPS NEO6MV2 Module</a:t>
                      </a:r>
                      <a:endParaRPr lang="en-GB"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186387">
                <a:tc>
                  <a:txBody>
                    <a:bodyPr/>
                    <a:lstStyle/>
                    <a:p>
                      <a:pPr marR="908050" indent="-6350" algn="just">
                        <a:lnSpc>
                          <a:spcPct val="107000"/>
                        </a:lnSpc>
                        <a:spcAft>
                          <a:spcPts val="615"/>
                        </a:spcAft>
                      </a:pPr>
                      <a:r>
                        <a:rPr lang="en-US"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Air Pollution Sensors (</a:t>
                      </a:r>
                      <a:r>
                        <a:rPr lang="en-US" sz="2400" b="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Hanwei</a:t>
                      </a:r>
                      <a:r>
                        <a:rPr lang="en-US"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MQ xx Series)</a:t>
                      </a:r>
                      <a:endParaRPr lang="en-GB"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0">
                <a:tc>
                  <a:txBody>
                    <a:bodyPr/>
                    <a:lstStyle/>
                    <a:p>
                      <a:pPr marR="908050" indent="-6350" algn="just">
                        <a:lnSpc>
                          <a:spcPct val="107000"/>
                        </a:lnSpc>
                        <a:spcAft>
                          <a:spcPts val="615"/>
                        </a:spcAft>
                      </a:pPr>
                      <a:r>
                        <a:rPr lang="en-US"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SD Card (Memory) </a:t>
                      </a:r>
                      <a:endParaRPr lang="en-GB"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bl>
          </a:graphicData>
        </a:graphic>
      </p:graphicFrame>
      <p:sp>
        <p:nvSpPr>
          <p:cNvPr id="3" name="Date Placeholder 2"/>
          <p:cNvSpPr>
            <a:spLocks noGrp="1"/>
          </p:cNvSpPr>
          <p:nvPr>
            <p:ph type="dt" sz="half" idx="10"/>
          </p:nvPr>
        </p:nvSpPr>
        <p:spPr/>
        <p:txBody>
          <a:bodyPr/>
          <a:lstStyle/>
          <a:p>
            <a:fld id="{7DC5388E-23AE-4218-825F-4B5FD60C750F}" type="datetime1">
              <a:rPr lang="en-US" smtClean="0"/>
              <a:t>3/11/2019</a:t>
            </a:fld>
            <a:endParaRPr lang="en-US" dirty="0"/>
          </a:p>
        </p:txBody>
      </p:sp>
      <p:sp>
        <p:nvSpPr>
          <p:cNvPr id="4" name="Footer Placeholder 3"/>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35216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software elements to be incorporated</a:t>
            </a:r>
            <a:endParaRPr lang="en-GB" dirty="0"/>
          </a:p>
        </p:txBody>
      </p:sp>
      <p:sp>
        <p:nvSpPr>
          <p:cNvPr id="4" name="Date Placeholder 3"/>
          <p:cNvSpPr>
            <a:spLocks noGrp="1"/>
          </p:cNvSpPr>
          <p:nvPr>
            <p:ph type="dt" sz="half" idx="10"/>
          </p:nvPr>
        </p:nvSpPr>
        <p:spPr/>
        <p:txBody>
          <a:bodyPr/>
          <a:lstStyle/>
          <a:p>
            <a:fld id="{DF0D3018-9CED-4C5F-A4EF-13E68515ABF4}" type="datetime1">
              <a:rPr lang="en-US" smtClean="0"/>
              <a:t>3/11/2019</a:t>
            </a:fld>
            <a:endParaRPr lang="en-US" dirty="0"/>
          </a:p>
        </p:txBody>
      </p:sp>
      <p:sp>
        <p:nvSpPr>
          <p:cNvPr id="5" name="Footer Placeholder 4"/>
          <p:cNvSpPr>
            <a:spLocks noGrp="1"/>
          </p:cNvSpPr>
          <p:nvPr>
            <p:ph type="ftr" sz="quarter" idx="11"/>
          </p:nvPr>
        </p:nvSpPr>
        <p:spPr/>
        <p:txBody>
          <a:bodyPr/>
          <a:lstStyle/>
          <a:p>
            <a:r>
              <a:rPr lang="en-GB" smtClean="0"/>
              <a:t>Rushi James Macwan (Integrating Sensor Networks with Cloud Services)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9</a:t>
            </a:fld>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857356461"/>
              </p:ext>
            </p:extLst>
          </p:nvPr>
        </p:nvGraphicFramePr>
        <p:xfrm>
          <a:off x="958970" y="1600493"/>
          <a:ext cx="9420045" cy="2706363"/>
        </p:xfrm>
        <a:graphic>
          <a:graphicData uri="http://schemas.openxmlformats.org/drawingml/2006/table">
            <a:tbl>
              <a:tblPr firstRow="1" bandRow="1"/>
              <a:tblGrid>
                <a:gridCol w="9420045"/>
              </a:tblGrid>
              <a:tr h="475301">
                <a:tc>
                  <a:txBody>
                    <a:bodyPr/>
                    <a:lstStyle/>
                    <a:p>
                      <a:pPr marR="908050" indent="-6350" algn="just">
                        <a:lnSpc>
                          <a:spcPct val="107000"/>
                        </a:lnSpc>
                        <a:spcAft>
                          <a:spcPts val="615"/>
                        </a:spcAft>
                      </a:pP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Component</a:t>
                      </a:r>
                      <a:endParaRPr lang="en-GB"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r>
              <a:tr h="145799">
                <a:tc>
                  <a:txBody>
                    <a:bodyPr/>
                    <a:lstStyle/>
                    <a:p>
                      <a:pPr marR="908050" indent="-6350" algn="just">
                        <a:lnSpc>
                          <a:spcPct val="107000"/>
                        </a:lnSpc>
                        <a:spcAft>
                          <a:spcPts val="615"/>
                        </a:spcAft>
                      </a:pPr>
                      <a:r>
                        <a:rPr lang="en-US" sz="20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a:t>
                      </a:r>
                      <a:r>
                        <a:rPr lang="en-US" sz="2000" b="0" baseline="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MCU interface for handling sensor data</a:t>
                      </a:r>
                      <a:endParaRPr lang="en-GB"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93193">
                <a:tc>
                  <a:txBody>
                    <a:bodyPr/>
                    <a:lstStyle/>
                    <a:p>
                      <a:pPr marR="908050" indent="-6350" algn="just">
                        <a:lnSpc>
                          <a:spcPct val="107000"/>
                        </a:lnSpc>
                        <a:spcAft>
                          <a:spcPts val="615"/>
                        </a:spcAft>
                      </a:pPr>
                      <a:r>
                        <a:rPr lang="en-US" sz="20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New IRQ</a:t>
                      </a:r>
                      <a:r>
                        <a:rPr lang="en-US" sz="2000" b="0" baseline="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handlers for the MCU processing sensor data</a:t>
                      </a:r>
                      <a:endParaRPr lang="en-GB"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25258">
                <a:tc>
                  <a:txBody>
                    <a:bodyPr/>
                    <a:lstStyle/>
                    <a:p>
                      <a:pPr marR="908050" indent="-6350" algn="just">
                        <a:lnSpc>
                          <a:spcPct val="107000"/>
                        </a:lnSpc>
                        <a:spcAft>
                          <a:spcPts val="615"/>
                        </a:spcAft>
                      </a:pP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GPS NEO6MV2 </a:t>
                      </a:r>
                      <a:r>
                        <a:rPr lang="en-US" sz="20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Module software elements – reading location</a:t>
                      </a:r>
                      <a:r>
                        <a:rPr lang="en-US" sz="2000" b="0" baseline="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time</a:t>
                      </a:r>
                      <a:endParaRPr lang="en-GB"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33036">
                <a:tc>
                  <a:txBody>
                    <a:bodyPr/>
                    <a:lstStyle/>
                    <a:p>
                      <a:pPr marR="908050" indent="-6350" algn="just">
                        <a:lnSpc>
                          <a:spcPct val="107000"/>
                        </a:lnSpc>
                        <a:spcAft>
                          <a:spcPts val="615"/>
                        </a:spcAft>
                      </a:pPr>
                      <a:r>
                        <a:rPr lang="en-US" sz="20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Filtering</a:t>
                      </a:r>
                      <a:r>
                        <a:rPr lang="en-US" sz="2000" b="0" baseline="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sensor data to readable format in terms of some sensible numbers</a:t>
                      </a:r>
                      <a:endParaRPr lang="en-GB"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0">
                <a:tc>
                  <a:txBody>
                    <a:bodyPr/>
                    <a:lstStyle/>
                    <a:p>
                      <a:pPr marR="908050" indent="-6350" algn="just">
                        <a:lnSpc>
                          <a:spcPct val="107000"/>
                        </a:lnSpc>
                        <a:spcAft>
                          <a:spcPts val="615"/>
                        </a:spcAft>
                      </a:pP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SD Card (Memory</a:t>
                      </a:r>
                      <a:r>
                        <a:rPr lang="en-US" sz="20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b="0" baseline="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software block in the external MCU for handling SD card information</a:t>
                      </a:r>
                      <a:endParaRPr lang="en-GB"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224699">
                <a:tc>
                  <a:txBody>
                    <a:bodyPr/>
                    <a:lstStyle/>
                    <a:p>
                      <a:pPr marR="908050" indent="-6350" algn="just">
                        <a:lnSpc>
                          <a:spcPct val="107000"/>
                        </a:lnSpc>
                        <a:spcAft>
                          <a:spcPts val="615"/>
                        </a:spcAft>
                      </a:pP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Communication </a:t>
                      </a:r>
                      <a:r>
                        <a:rPr lang="en-US" sz="20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Interfaces </a:t>
                      </a:r>
                      <a:r>
                        <a:rPr lang="en-US"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Established (e.g. </a:t>
                      </a:r>
                      <a:r>
                        <a:rPr lang="en-US" sz="20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I2C and SPI)</a:t>
                      </a:r>
                      <a:endParaRPr lang="en-GB" sz="20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414758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TotalTime>
  <Words>701</Words>
  <Application>Microsoft Office PowerPoint</Application>
  <PresentationFormat>Widescreen</PresentationFormat>
  <Paragraphs>61</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Corbel</vt:lpstr>
      <vt:lpstr>Times New Roman</vt:lpstr>
      <vt:lpstr>Wingdings 2</vt:lpstr>
      <vt:lpstr>Frame</vt:lpstr>
      <vt:lpstr>Office Theme</vt:lpstr>
      <vt:lpstr>Integrating Sensor Networks with Cloud Services</vt:lpstr>
      <vt:lpstr>Motivation</vt:lpstr>
      <vt:lpstr>Project Elements</vt:lpstr>
      <vt:lpstr>Project Development Plan</vt:lpstr>
      <vt:lpstr>Block Diagram</vt:lpstr>
      <vt:lpstr>Hardware (Block Diagram)</vt:lpstr>
      <vt:lpstr>Sensors</vt:lpstr>
      <vt:lpstr>Components Summary</vt:lpstr>
      <vt:lpstr>New software elements to be incorporated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Rushi Macwan</dc:creator>
  <cp:lastModifiedBy>Rushi Macwan</cp:lastModifiedBy>
  <cp:revision>7</cp:revision>
  <dcterms:created xsi:type="dcterms:W3CDTF">2019-03-11T05:34:13Z</dcterms:created>
  <dcterms:modified xsi:type="dcterms:W3CDTF">2019-03-11T18:04:35Z</dcterms:modified>
</cp:coreProperties>
</file>