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1" r:id="rId2"/>
    <p:sldId id="282" r:id="rId3"/>
    <p:sldId id="283" r:id="rId4"/>
    <p:sldId id="285" r:id="rId5"/>
    <p:sldId id="286" r:id="rId6"/>
    <p:sldId id="259" r:id="rId7"/>
    <p:sldId id="277" r:id="rId8"/>
    <p:sldId id="278" r:id="rId9"/>
    <p:sldId id="279" r:id="rId10"/>
    <p:sldId id="280" r:id="rId11"/>
    <p:sldId id="284" r:id="rId12"/>
    <p:sldId id="288" r:id="rId13"/>
    <p:sldId id="287" r:id="rId14"/>
    <p:sldId id="258" r:id="rId15"/>
    <p:sldId id="260" r:id="rId16"/>
    <p:sldId id="261" r:id="rId17"/>
    <p:sldId id="262" r:id="rId18"/>
    <p:sldId id="264" r:id="rId19"/>
    <p:sldId id="263" r:id="rId20"/>
    <p:sldId id="265" r:id="rId21"/>
    <p:sldId id="266" r:id="rId22"/>
    <p:sldId id="269" r:id="rId23"/>
    <p:sldId id="270" r:id="rId24"/>
    <p:sldId id="271" r:id="rId25"/>
    <p:sldId id="272" r:id="rId26"/>
    <p:sldId id="267" r:id="rId27"/>
    <p:sldId id="273" r:id="rId28"/>
    <p:sldId id="268" r:id="rId29"/>
    <p:sldId id="274" r:id="rId30"/>
    <p:sldId id="27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8D6"/>
    <a:srgbClr val="F23C5A"/>
    <a:srgbClr val="9ADEE2"/>
    <a:srgbClr val="74C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BE4A-700B-47C3-B39A-2F66D88FF9B8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76AAE-6F91-4E54-ABFD-07E712955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8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5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6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0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7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0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36118"/>
      </p:ext>
    </p:extLst>
  </p:cSld>
  <p:clrMapOvr>
    <a:masterClrMapping/>
  </p:clrMapOvr>
  <p:transition spd="slow" advClick="0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1935"/>
      </p:ext>
    </p:extLst>
  </p:cSld>
  <p:clrMapOvr>
    <a:masterClrMapping/>
  </p:clrMapOvr>
  <p:transition spd="slow" advClick="0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26846"/>
      </p:ext>
    </p:extLst>
  </p:cSld>
  <p:clrMapOvr>
    <a:masterClrMapping/>
  </p:clrMapOvr>
  <p:transition spd="slow" advClick="0" advTm="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80158"/>
      </p:ext>
    </p:extLst>
  </p:cSld>
  <p:clrMapOvr>
    <a:masterClrMapping/>
  </p:clrMapOvr>
  <p:transition spd="slow" advClick="0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09400"/>
      </p:ext>
    </p:extLst>
  </p:cSld>
  <p:clrMapOvr>
    <a:masterClrMapping/>
  </p:clrMapOvr>
  <p:transition spd="slow" advClick="0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10867"/>
      </p:ext>
    </p:extLst>
  </p:cSld>
  <p:clrMapOvr>
    <a:masterClrMapping/>
  </p:clrMapOvr>
  <p:transition spd="slow" advClick="0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4305"/>
      </p:ext>
    </p:extLst>
  </p:cSld>
  <p:clrMapOvr>
    <a:masterClrMapping/>
  </p:clrMapOvr>
  <p:transition spd="slow" advClick="0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14220"/>
      </p:ext>
    </p:extLst>
  </p:cSld>
  <p:clrMapOvr>
    <a:masterClrMapping/>
  </p:clrMapOvr>
  <p:transition spd="slow" advClick="0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32637"/>
      </p:ext>
    </p:extLst>
  </p:cSld>
  <p:clrMapOvr>
    <a:masterClrMapping/>
  </p:clrMapOvr>
  <p:transition spd="slow" advClick="0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46241"/>
      </p:ext>
    </p:extLst>
  </p:cSld>
  <p:clrMapOvr>
    <a:masterClrMapping/>
  </p:clrMapOvr>
  <p:transition spd="slow" advClick="0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1260"/>
      </p:ext>
    </p:extLst>
  </p:cSld>
  <p:clrMapOvr>
    <a:masterClrMapping/>
  </p:clrMapOvr>
  <p:transition spd="slow" advClick="0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9AF-B5E8-4C5F-96B8-FECF9CF80350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5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4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65.png"/><Relationship Id="rId18" Type="http://schemas.openxmlformats.org/officeDocument/2006/relationships/image" Target="../media/image46.png"/><Relationship Id="rId26" Type="http://schemas.openxmlformats.org/officeDocument/2006/relationships/image" Target="../media/image71.png"/><Relationship Id="rId3" Type="http://schemas.openxmlformats.org/officeDocument/2006/relationships/image" Target="../media/image62.png"/><Relationship Id="rId21" Type="http://schemas.openxmlformats.org/officeDocument/2006/relationships/image" Target="../media/image53.png"/><Relationship Id="rId7" Type="http://schemas.openxmlformats.org/officeDocument/2006/relationships/image" Target="../media/image31.png"/><Relationship Id="rId12" Type="http://schemas.openxmlformats.org/officeDocument/2006/relationships/image" Target="../media/image38.png"/><Relationship Id="rId17" Type="http://schemas.openxmlformats.org/officeDocument/2006/relationships/image" Target="../media/image68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64.png"/><Relationship Id="rId24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23" Type="http://schemas.openxmlformats.org/officeDocument/2006/relationships/image" Target="../media/image55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54.png"/><Relationship Id="rId27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5865091"/>
            <a:ext cx="12192000" cy="992909"/>
          </a:xfrm>
          <a:prstGeom prst="rect">
            <a:avLst/>
          </a:prstGeom>
          <a:solidFill>
            <a:schemeClr val="accent4">
              <a:alpha val="5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307" y="6017491"/>
            <a:ext cx="458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미니 프로젝트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머신러닝을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활용한 맞춤형 여행지 추천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1236841" y="86184"/>
            <a:ext cx="971831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5400" b="0" dirty="0" smtClean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AI</a:t>
            </a:r>
            <a:r>
              <a:rPr lang="ko-KR" altLang="en-US" sz="5400" b="0" dirty="0" smtClean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가 추천해주는 국내 여행 </a:t>
            </a:r>
            <a:endParaRPr lang="en-US" altLang="ko-KR" sz="5400" b="0" dirty="0" smtClean="0">
              <a:solidFill>
                <a:schemeClr val="tx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b="0" dirty="0" smtClean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Go Go~!!!</a:t>
            </a:r>
            <a:endParaRPr lang="en-US" altLang="zh-CN" sz="5400" b="0" dirty="0">
              <a:solidFill>
                <a:schemeClr val="tx1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560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순서도: 처리 22"/>
          <p:cNvSpPr/>
          <p:nvPr/>
        </p:nvSpPr>
        <p:spPr>
          <a:xfrm>
            <a:off x="0" y="0"/>
            <a:ext cx="12192000" cy="669282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  <p:sp>
        <p:nvSpPr>
          <p:cNvPr id="61" name="文本框 13"/>
          <p:cNvSpPr txBox="1"/>
          <p:nvPr/>
        </p:nvSpPr>
        <p:spPr>
          <a:xfrm>
            <a:off x="322497" y="-72077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절차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0" y="0"/>
            <a:ext cx="923192" cy="669282"/>
          </a:xfrm>
          <a:prstGeom prst="flowChartDelay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13"/>
          <p:cNvSpPr txBox="1"/>
          <p:nvPr/>
        </p:nvSpPr>
        <p:spPr>
          <a:xfrm>
            <a:off x="57713" y="-120640"/>
            <a:ext cx="615463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en-US" altLang="zh-CN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5131738" y="331194"/>
            <a:ext cx="81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 역할 및 구성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일정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 환경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개체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 모델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순서도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文本框 13"/>
          <p:cNvSpPr txBox="1"/>
          <p:nvPr/>
        </p:nvSpPr>
        <p:spPr>
          <a:xfrm>
            <a:off x="4433380" y="738643"/>
            <a:ext cx="3061471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개체</a:t>
            </a:r>
            <a:r>
              <a:rPr lang="en-US" altLang="ko-KR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 모델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8" name="组合 7"/>
          <p:cNvGrpSpPr/>
          <p:nvPr/>
        </p:nvGrpSpPr>
        <p:grpSpPr>
          <a:xfrm>
            <a:off x="0" y="845386"/>
            <a:ext cx="4475285" cy="544357"/>
            <a:chOff x="0" y="589591"/>
            <a:chExt cx="3947887" cy="544357"/>
          </a:xfrm>
        </p:grpSpPr>
        <p:pic>
          <p:nvPicPr>
            <p:cNvPr id="39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40" name="直接连接符 8"/>
            <p:cNvCxnSpPr>
              <a:endCxn id="39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35"/>
          <p:cNvGrpSpPr/>
          <p:nvPr/>
        </p:nvGrpSpPr>
        <p:grpSpPr>
          <a:xfrm>
            <a:off x="7559845" y="845386"/>
            <a:ext cx="4632156" cy="544357"/>
            <a:chOff x="8244113" y="589591"/>
            <a:chExt cx="3947887" cy="544357"/>
          </a:xfrm>
        </p:grpSpPr>
        <p:pic>
          <p:nvPicPr>
            <p:cNvPr id="42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43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6" y="1411199"/>
            <a:ext cx="8322306" cy="53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9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순서도: 처리 22"/>
          <p:cNvSpPr/>
          <p:nvPr/>
        </p:nvSpPr>
        <p:spPr>
          <a:xfrm>
            <a:off x="0" y="0"/>
            <a:ext cx="12192000" cy="669282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  <p:sp>
        <p:nvSpPr>
          <p:cNvPr id="61" name="文本框 13"/>
          <p:cNvSpPr txBox="1"/>
          <p:nvPr/>
        </p:nvSpPr>
        <p:spPr>
          <a:xfrm>
            <a:off x="322497" y="-72077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절차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0" y="0"/>
            <a:ext cx="923192" cy="669282"/>
          </a:xfrm>
          <a:prstGeom prst="flowChartDelay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13"/>
          <p:cNvSpPr txBox="1"/>
          <p:nvPr/>
        </p:nvSpPr>
        <p:spPr>
          <a:xfrm>
            <a:off x="57713" y="-120640"/>
            <a:ext cx="615463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en-US" altLang="zh-CN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5131738" y="331194"/>
            <a:ext cx="81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 역할 및 구성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일정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 환경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개체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 모델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순서도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文本框 13"/>
          <p:cNvSpPr txBox="1"/>
          <p:nvPr/>
        </p:nvSpPr>
        <p:spPr>
          <a:xfrm>
            <a:off x="923192" y="821166"/>
            <a:ext cx="3061471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순서도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73176" y="2031022"/>
            <a:ext cx="1186962" cy="3792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文本框 13"/>
          <p:cNvSpPr txBox="1"/>
          <p:nvPr/>
        </p:nvSpPr>
        <p:spPr>
          <a:xfrm>
            <a:off x="673176" y="2012874"/>
            <a:ext cx="13337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수집</a:t>
            </a: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03615" y="2220623"/>
            <a:ext cx="7374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066418" y="2031022"/>
            <a:ext cx="2000191" cy="3792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文本框 13"/>
          <p:cNvSpPr txBox="1"/>
          <p:nvPr/>
        </p:nvSpPr>
        <p:spPr>
          <a:xfrm>
            <a:off x="3136756" y="2007913"/>
            <a:ext cx="19298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분석 및 가공</a:t>
            </a: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249008" y="2210702"/>
            <a:ext cx="846300" cy="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373027" y="2031021"/>
            <a:ext cx="1452845" cy="3792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文本框 13"/>
          <p:cNvSpPr txBox="1"/>
          <p:nvPr/>
        </p:nvSpPr>
        <p:spPr>
          <a:xfrm>
            <a:off x="6443365" y="2007912"/>
            <a:ext cx="1382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전처리</a:t>
            </a: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996066" y="1691342"/>
            <a:ext cx="1452845" cy="10387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文本框 13"/>
          <p:cNvSpPr txBox="1"/>
          <p:nvPr/>
        </p:nvSpPr>
        <p:spPr>
          <a:xfrm>
            <a:off x="8978482" y="1668233"/>
            <a:ext cx="16690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Catboost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활용으로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</a:t>
            </a:r>
            <a:r>
              <a:rPr lang="ko-KR" altLang="en-US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머신러닝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작업</a:t>
            </a: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7987819" y="2156566"/>
            <a:ext cx="846300" cy="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250026" y="3605423"/>
            <a:ext cx="506112" cy="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23192" y="3236091"/>
            <a:ext cx="1452845" cy="7386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文本框 13"/>
          <p:cNvSpPr txBox="1"/>
          <p:nvPr/>
        </p:nvSpPr>
        <p:spPr>
          <a:xfrm>
            <a:off x="1006164" y="3385562"/>
            <a:ext cx="1382507" cy="382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마무리</a:t>
            </a: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560306" y="3596695"/>
            <a:ext cx="7104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459584" y="3236091"/>
            <a:ext cx="1452845" cy="7386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文本框 13"/>
          <p:cNvSpPr txBox="1"/>
          <p:nvPr/>
        </p:nvSpPr>
        <p:spPr>
          <a:xfrm>
            <a:off x="3542556" y="3236091"/>
            <a:ext cx="1382507" cy="70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powerBI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합치기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5066609" y="3596695"/>
            <a:ext cx="745106" cy="8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93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5746" y="2533640"/>
            <a:ext cx="38598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● </a:t>
            </a: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시각화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en-US" altLang="zh-CN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●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 일정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en-US" altLang="zh-CN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●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개발 환경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zh-CN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● 개체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관계 모델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en-US" altLang="zh-CN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●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 순서도</a:t>
            </a:r>
            <a:endParaRPr lang="zh-CN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55839" y="838912"/>
            <a:ext cx="3859832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 </a:t>
            </a:r>
            <a:r>
              <a:rPr lang="ko-KR" altLang="en-US" sz="4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결과</a:t>
            </a:r>
            <a:endParaRPr lang="en-US" altLang="zh-CN" sz="4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263242" y="1964877"/>
            <a:ext cx="1699328" cy="465320"/>
            <a:chOff x="8316227" y="2704054"/>
            <a:chExt cx="1699328" cy="465320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04054"/>
              <a:ext cx="1593451" cy="4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Chapter 02</a:t>
              </a:r>
              <a:endParaRPr lang="zh-CN" altLang="en-US" sz="1800" dirty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19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순서도: 처리 22"/>
          <p:cNvSpPr/>
          <p:nvPr/>
        </p:nvSpPr>
        <p:spPr>
          <a:xfrm>
            <a:off x="0" y="0"/>
            <a:ext cx="12192000" cy="669282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文本框 13"/>
          <p:cNvSpPr txBox="1"/>
          <p:nvPr/>
        </p:nvSpPr>
        <p:spPr>
          <a:xfrm>
            <a:off x="322497" y="-72077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</a:t>
            </a: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0" y="0"/>
            <a:ext cx="923192" cy="669282"/>
          </a:xfrm>
          <a:prstGeom prst="flowChartDelay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13"/>
          <p:cNvSpPr txBox="1"/>
          <p:nvPr/>
        </p:nvSpPr>
        <p:spPr>
          <a:xfrm>
            <a:off x="57713" y="-120640"/>
            <a:ext cx="615463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03</a:t>
            </a:r>
            <a:endParaRPr lang="en-US" altLang="zh-CN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5131738" y="331194"/>
            <a:ext cx="81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시각화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일정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 환경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 모델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순서도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文本框 13"/>
          <p:cNvSpPr txBox="1"/>
          <p:nvPr/>
        </p:nvSpPr>
        <p:spPr>
          <a:xfrm>
            <a:off x="2798011" y="633196"/>
            <a:ext cx="619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 추천 홈페이지 시각화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8" name="组合 7"/>
          <p:cNvGrpSpPr/>
          <p:nvPr/>
        </p:nvGrpSpPr>
        <p:grpSpPr>
          <a:xfrm>
            <a:off x="0" y="757463"/>
            <a:ext cx="3402623" cy="544357"/>
            <a:chOff x="0" y="589591"/>
            <a:chExt cx="3947887" cy="544357"/>
          </a:xfrm>
        </p:grpSpPr>
        <p:pic>
          <p:nvPicPr>
            <p:cNvPr id="39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40" name="直接连接符 8"/>
            <p:cNvCxnSpPr>
              <a:endCxn id="39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35"/>
          <p:cNvGrpSpPr/>
          <p:nvPr/>
        </p:nvGrpSpPr>
        <p:grpSpPr>
          <a:xfrm>
            <a:off x="8405445" y="757463"/>
            <a:ext cx="3786555" cy="544357"/>
            <a:chOff x="8244113" y="589591"/>
            <a:chExt cx="3947887" cy="544357"/>
          </a:xfrm>
        </p:grpSpPr>
        <p:pic>
          <p:nvPicPr>
            <p:cNvPr id="42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43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9" y="1342290"/>
            <a:ext cx="11352562" cy="5405614"/>
          </a:xfrm>
          <a:prstGeom prst="rect">
            <a:avLst/>
          </a:prstGeom>
        </p:spPr>
      </p:pic>
      <p:pic>
        <p:nvPicPr>
          <p:cNvPr id="2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93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73" y="2357727"/>
            <a:ext cx="3859254" cy="257175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607916" y="2168855"/>
            <a:ext cx="770554" cy="498434"/>
            <a:chOff x="3334470" y="1893904"/>
            <a:chExt cx="770554" cy="49843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98640" y="3398734"/>
            <a:ext cx="770554" cy="498434"/>
            <a:chOff x="2631850" y="3116078"/>
            <a:chExt cx="770554" cy="49843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699784" y="3157546"/>
              <a:ext cx="634686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12219" y="4836144"/>
            <a:ext cx="770554" cy="498434"/>
            <a:chOff x="2631850" y="3116078"/>
            <a:chExt cx="770554" cy="49843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7378" y="4836144"/>
            <a:ext cx="770554" cy="498434"/>
            <a:chOff x="2631850" y="3116078"/>
            <a:chExt cx="770554" cy="49843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2699784" y="3157546"/>
              <a:ext cx="634686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649632" y="3394388"/>
            <a:ext cx="770554" cy="498434"/>
            <a:chOff x="2631850" y="3116078"/>
            <a:chExt cx="770554" cy="49843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699784" y="3157546"/>
              <a:ext cx="634686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25627" y="2168855"/>
            <a:ext cx="770554" cy="498434"/>
            <a:chOff x="2631850" y="3116078"/>
            <a:chExt cx="770554" cy="49843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2699784" y="3157546"/>
              <a:ext cx="634686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45889" y="2122785"/>
            <a:ext cx="2553082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</a:t>
            </a: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说明和描述文字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5515" y="3369331"/>
            <a:ext cx="2553082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</a:t>
            </a: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说明和描述文字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59094" y="4811087"/>
            <a:ext cx="2553082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</a:t>
            </a: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说明和描述文字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019784" y="4786030"/>
            <a:ext cx="2553082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</a:t>
            </a: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说明和描述文字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533363" y="3363915"/>
            <a:ext cx="2553082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</a:t>
            </a: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说明和描述文字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912615" y="2149939"/>
            <a:ext cx="2553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</a:t>
            </a: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说明和描述文字</a:t>
            </a:r>
          </a:p>
        </p:txBody>
      </p:sp>
    </p:spTree>
    <p:extLst>
      <p:ext uri="{BB962C8B-B14F-4D97-AF65-F5344CB8AC3E}">
        <p14:creationId xmlns:p14="http://schemas.microsoft.com/office/powerpoint/2010/main" val="3895466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58206" y="2856564"/>
            <a:ext cx="177750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46304" y="3198335"/>
            <a:ext cx="177750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31926" y="2710197"/>
            <a:ext cx="177750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17548" y="2173825"/>
            <a:ext cx="177750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9706649" y="2526379"/>
            <a:ext cx="991303" cy="879699"/>
          </a:xfrm>
          <a:prstGeom prst="rect">
            <a:avLst/>
          </a:prstGeom>
        </p:spPr>
      </p:pic>
      <p:sp>
        <p:nvSpPr>
          <p:cNvPr id="55" name="任意多边形 54"/>
          <p:cNvSpPr/>
          <p:nvPr/>
        </p:nvSpPr>
        <p:spPr>
          <a:xfrm>
            <a:off x="-9329" y="3209731"/>
            <a:ext cx="9787812" cy="1677968"/>
          </a:xfrm>
          <a:custGeom>
            <a:avLst/>
            <a:gdLst>
              <a:gd name="connsiteX0" fmla="*/ 0 w 9951057"/>
              <a:gd name="connsiteY0" fmla="*/ 1186542 h 1739735"/>
              <a:gd name="connsiteX1" fmla="*/ 2575249 w 9951057"/>
              <a:gd name="connsiteY1" fmla="*/ 1429138 h 1739735"/>
              <a:gd name="connsiteX2" fmla="*/ 4460032 w 9951057"/>
              <a:gd name="connsiteY2" fmla="*/ 1737048 h 1739735"/>
              <a:gd name="connsiteX3" fmla="*/ 6354147 w 9951057"/>
              <a:gd name="connsiteY3" fmla="*/ 1242526 h 1739735"/>
              <a:gd name="connsiteX4" fmla="*/ 8229600 w 9951057"/>
              <a:gd name="connsiteY4" fmla="*/ 729342 h 1739735"/>
              <a:gd name="connsiteX5" fmla="*/ 9797143 w 9951057"/>
              <a:gd name="connsiteY5" fmla="*/ 66869 h 1739735"/>
              <a:gd name="connsiteX6" fmla="*/ 9806473 w 9951057"/>
              <a:gd name="connsiteY6" fmla="*/ 57538 h 1739735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26155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797143"/>
              <a:gd name="connsiteY0" fmla="*/ 1119673 h 1671327"/>
              <a:gd name="connsiteX1" fmla="*/ 2565919 w 9797143"/>
              <a:gd name="connsiteY1" fmla="*/ 1306286 h 1671327"/>
              <a:gd name="connsiteX2" fmla="*/ 4460032 w 9797143"/>
              <a:gd name="connsiteY2" fmla="*/ 1670179 h 1671327"/>
              <a:gd name="connsiteX3" fmla="*/ 6326155 w 9797143"/>
              <a:gd name="connsiteY3" fmla="*/ 1175657 h 1671327"/>
              <a:gd name="connsiteX4" fmla="*/ 8229600 w 9797143"/>
              <a:gd name="connsiteY4" fmla="*/ 662473 h 1671327"/>
              <a:gd name="connsiteX5" fmla="*/ 9797143 w 9797143"/>
              <a:gd name="connsiteY5" fmla="*/ 0 h 1671327"/>
              <a:gd name="connsiteX0" fmla="*/ 0 w 9787812"/>
              <a:gd name="connsiteY0" fmla="*/ 774440 h 1671583"/>
              <a:gd name="connsiteX1" fmla="*/ 2556588 w 9787812"/>
              <a:gd name="connsiteY1" fmla="*/ 1306286 h 1671583"/>
              <a:gd name="connsiteX2" fmla="*/ 4450701 w 9787812"/>
              <a:gd name="connsiteY2" fmla="*/ 1670179 h 1671583"/>
              <a:gd name="connsiteX3" fmla="*/ 6316824 w 9787812"/>
              <a:gd name="connsiteY3" fmla="*/ 1175657 h 1671583"/>
              <a:gd name="connsiteX4" fmla="*/ 8220269 w 9787812"/>
              <a:gd name="connsiteY4" fmla="*/ 662473 h 1671583"/>
              <a:gd name="connsiteX5" fmla="*/ 9787812 w 9787812"/>
              <a:gd name="connsiteY5" fmla="*/ 0 h 1671583"/>
              <a:gd name="connsiteX0" fmla="*/ 0 w 9787812"/>
              <a:gd name="connsiteY0" fmla="*/ 774440 h 1671488"/>
              <a:gd name="connsiteX1" fmla="*/ 2556588 w 9787812"/>
              <a:gd name="connsiteY1" fmla="*/ 1306286 h 1671488"/>
              <a:gd name="connsiteX2" fmla="*/ 4450701 w 9787812"/>
              <a:gd name="connsiteY2" fmla="*/ 1670179 h 1671488"/>
              <a:gd name="connsiteX3" fmla="*/ 6316824 w 9787812"/>
              <a:gd name="connsiteY3" fmla="*/ 1175657 h 1671488"/>
              <a:gd name="connsiteX4" fmla="*/ 8220269 w 9787812"/>
              <a:gd name="connsiteY4" fmla="*/ 662473 h 1671488"/>
              <a:gd name="connsiteX5" fmla="*/ 9787812 w 9787812"/>
              <a:gd name="connsiteY5" fmla="*/ 0 h 167148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7812" h="1677968">
                <a:moveTo>
                  <a:pt x="0" y="774440"/>
                </a:moveTo>
                <a:cubicBezTo>
                  <a:pt x="915955" y="849862"/>
                  <a:pt x="2318658" y="1175657"/>
                  <a:pt x="2556588" y="1306286"/>
                </a:cubicBezTo>
                <a:cubicBezTo>
                  <a:pt x="2794518" y="1436915"/>
                  <a:pt x="3404117" y="1729273"/>
                  <a:pt x="4450701" y="1670179"/>
                </a:cubicBezTo>
                <a:cubicBezTo>
                  <a:pt x="5497285" y="1611085"/>
                  <a:pt x="6060569" y="1259398"/>
                  <a:pt x="6316824" y="1175657"/>
                </a:cubicBezTo>
                <a:cubicBezTo>
                  <a:pt x="6473907" y="1124324"/>
                  <a:pt x="7875036" y="699795"/>
                  <a:pt x="8220269" y="662473"/>
                </a:cubicBezTo>
                <a:cubicBezTo>
                  <a:pt x="8565502" y="625151"/>
                  <a:pt x="9291734" y="447869"/>
                  <a:pt x="9787812" y="0"/>
                </a:cubicBezTo>
              </a:path>
            </a:pathLst>
          </a:cu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821025" y="3594976"/>
            <a:ext cx="770554" cy="498434"/>
            <a:chOff x="3334470" y="1893904"/>
            <a:chExt cx="770554" cy="49843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35403" y="4112072"/>
            <a:ext cx="770554" cy="498434"/>
            <a:chOff x="2631850" y="3116078"/>
            <a:chExt cx="770554" cy="49843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49781" y="4613749"/>
            <a:ext cx="770554" cy="498434"/>
            <a:chOff x="2631850" y="3116078"/>
            <a:chExt cx="770554" cy="49843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64159" y="4268755"/>
            <a:ext cx="770554" cy="498434"/>
            <a:chOff x="2631850" y="3116078"/>
            <a:chExt cx="770554" cy="49843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699784" y="3157546"/>
              <a:ext cx="634686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14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10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43" grpId="0"/>
      <p:bldP spid="46" grpId="0"/>
      <p:bldP spid="47" grpId="0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12574" y="2043404"/>
            <a:ext cx="5664071" cy="1180322"/>
            <a:chOff x="2612574" y="2043404"/>
            <a:chExt cx="5664071" cy="1180322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2454" y="2302876"/>
              <a:ext cx="734191" cy="651534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612574" y="2043404"/>
              <a:ext cx="4602549" cy="1180322"/>
              <a:chOff x="0" y="2248678"/>
              <a:chExt cx="4602549" cy="1180322"/>
            </a:xfrm>
            <a:solidFill>
              <a:schemeClr val="bg1"/>
            </a:solidFill>
          </p:grpSpPr>
          <p:sp>
            <p:nvSpPr>
              <p:cNvPr id="2" name="矩形 1"/>
              <p:cNvSpPr/>
              <p:nvPr/>
            </p:nvSpPr>
            <p:spPr>
              <a:xfrm>
                <a:off x="0" y="2248678"/>
                <a:ext cx="3947887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3685057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8" name="直接连接符 47"/>
            <p:cNvCxnSpPr>
              <a:stCxn id="11" idx="0"/>
            </p:cNvCxnSpPr>
            <p:nvPr/>
          </p:nvCxnSpPr>
          <p:spPr>
            <a:xfrm flipV="1">
              <a:off x="7215123" y="262864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892909" y="2220489"/>
              <a:ext cx="366716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zh-CN" altLang="en-US" sz="105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此处添加详细具体的说明和描述文字。此处添加详细具体的说明和描述文字。此处添加详细具体的说明和描述文字。</a:t>
              </a:r>
              <a:endParaRPr lang="zh-CN" altLang="en-US" sz="105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12574" y="3336628"/>
            <a:ext cx="6319120" cy="1180322"/>
            <a:chOff x="2612574" y="3336628"/>
            <a:chExt cx="6319120" cy="118032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503" y="3601022"/>
              <a:ext cx="734191" cy="65153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2612574" y="3336628"/>
              <a:ext cx="5257211" cy="1180322"/>
              <a:chOff x="0" y="2248678"/>
              <a:chExt cx="5257211" cy="1180322"/>
            </a:xfrm>
            <a:solidFill>
              <a:schemeClr val="bg1"/>
            </a:solidFill>
          </p:grpSpPr>
          <p:sp>
            <p:nvSpPr>
              <p:cNvPr id="35" name="矩形 34"/>
              <p:cNvSpPr/>
              <p:nvPr/>
            </p:nvSpPr>
            <p:spPr>
              <a:xfrm>
                <a:off x="0" y="2248678"/>
                <a:ext cx="4602549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4339719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7870172" y="3919277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892908" y="3517061"/>
              <a:ext cx="4321827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zh-CN" altLang="en-US" sz="105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此处添加详细具体的说明和描述文字。此处添加详细具体的说明和描述文字。此处添加详细具体的说明和描述文字。此处添加详细具体的说明和描述文字。</a:t>
              </a:r>
              <a:endParaRPr lang="zh-CN" altLang="en-US" sz="105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12574" y="4610634"/>
            <a:ext cx="6974469" cy="1180322"/>
            <a:chOff x="2612574" y="4610634"/>
            <a:chExt cx="6974469" cy="118032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852" y="4875028"/>
              <a:ext cx="734191" cy="651534"/>
            </a:xfrm>
            <a:prstGeom prst="rect">
              <a:avLst/>
            </a:prstGeom>
          </p:spPr>
        </p:pic>
        <p:grpSp>
          <p:nvGrpSpPr>
            <p:cNvPr id="42" name="组合 41"/>
            <p:cNvGrpSpPr/>
            <p:nvPr/>
          </p:nvGrpSpPr>
          <p:grpSpPr>
            <a:xfrm>
              <a:off x="2612574" y="4610634"/>
              <a:ext cx="5912260" cy="1180322"/>
              <a:chOff x="0" y="2248678"/>
              <a:chExt cx="5912260" cy="1180322"/>
            </a:xfrm>
            <a:solidFill>
              <a:schemeClr val="bg1"/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0" y="2248678"/>
                <a:ext cx="5257211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5400000">
                <a:off x="4994768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8524834" y="519587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892907" y="4780808"/>
              <a:ext cx="4976578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zh-CN" altLang="en-US" sz="105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此处添加详细具体的说明和描述文字。此处添加详细具体的说明和描述文字。此处添加详细具体的说明和描述文字。此处添加详细具体的说明和描述文字。此处添加详细具体的说明和描述文字。</a:t>
              </a:r>
              <a:endParaRPr lang="zh-CN" altLang="en-US" sz="105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69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04448" y="3341289"/>
            <a:ext cx="385983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04447" y="1876784"/>
            <a:ext cx="385983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405143" y="2774393"/>
            <a:ext cx="1699328" cy="360427"/>
            <a:chOff x="6405143" y="2774393"/>
            <a:chExt cx="1699328" cy="360427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 02</a:t>
              </a:r>
              <a:endPara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16227" y="2774393"/>
            <a:ext cx="1699328" cy="360427"/>
            <a:chOff x="8316227" y="2774393"/>
            <a:chExt cx="1699328" cy="360427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2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12" y="2008099"/>
            <a:ext cx="2503135" cy="2711167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25263" y="4757766"/>
            <a:ext cx="385983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06152" y="2024279"/>
            <a:ext cx="583946" cy="63247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06151" y="3112760"/>
            <a:ext cx="583946" cy="63247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6014454" y="4194441"/>
            <a:ext cx="583946" cy="63247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903411" y="2051976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03411" y="3143891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903411" y="4222138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25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3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1" r="284" b="2270"/>
          <a:stretch>
            <a:fillRect/>
          </a:stretch>
        </p:blipFill>
        <p:spPr>
          <a:xfrm>
            <a:off x="2332005" y="2165094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61" name="文本框 60"/>
          <p:cNvSpPr txBox="1"/>
          <p:nvPr/>
        </p:nvSpPr>
        <p:spPr>
          <a:xfrm>
            <a:off x="5209422" y="2606449"/>
            <a:ext cx="177315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051603" y="2190951"/>
            <a:ext cx="208879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53" name="文本框 52"/>
          <p:cNvSpPr txBox="1"/>
          <p:nvPr/>
        </p:nvSpPr>
        <p:spPr>
          <a:xfrm>
            <a:off x="2135892" y="4120729"/>
            <a:ext cx="177315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78073" y="3705231"/>
            <a:ext cx="208879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125132" y="4152809"/>
            <a:ext cx="177315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967313" y="3737311"/>
            <a:ext cx="208879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13272" b="1468"/>
          <a:stretch>
            <a:fillRect/>
          </a:stretch>
        </p:blipFill>
        <p:spPr>
          <a:xfrm>
            <a:off x="5405535" y="3833708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127"/>
          <a:stretch>
            <a:fillRect/>
          </a:stretch>
        </p:blipFill>
        <p:spPr>
          <a:xfrm>
            <a:off x="8321245" y="2192312"/>
            <a:ext cx="1380930" cy="1379569"/>
          </a:xfrm>
          <a:custGeom>
            <a:avLst/>
            <a:gdLst>
              <a:gd name="connsiteX0" fmla="*/ 676964 w 1380930"/>
              <a:gd name="connsiteY0" fmla="*/ 0 h 1379569"/>
              <a:gd name="connsiteX1" fmla="*/ 703966 w 1380930"/>
              <a:gd name="connsiteY1" fmla="*/ 0 h 1379569"/>
              <a:gd name="connsiteX2" fmla="*/ 829618 w 1380930"/>
              <a:gd name="connsiteY2" fmla="*/ 12667 h 1379569"/>
              <a:gd name="connsiteX3" fmla="*/ 1380930 w 1380930"/>
              <a:gd name="connsiteY3" fmla="*/ 689104 h 1379569"/>
              <a:gd name="connsiteX4" fmla="*/ 690465 w 1380930"/>
              <a:gd name="connsiteY4" fmla="*/ 1379569 h 1379569"/>
              <a:gd name="connsiteX5" fmla="*/ 0 w 1380930"/>
              <a:gd name="connsiteY5" fmla="*/ 689104 h 1379569"/>
              <a:gd name="connsiteX6" fmla="*/ 551312 w 1380930"/>
              <a:gd name="connsiteY6" fmla="*/ 12667 h 13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930" h="1379569">
                <a:moveTo>
                  <a:pt x="676964" y="0"/>
                </a:moveTo>
                <a:lnTo>
                  <a:pt x="703966" y="0"/>
                </a:lnTo>
                <a:lnTo>
                  <a:pt x="829618" y="12667"/>
                </a:lnTo>
                <a:cubicBezTo>
                  <a:pt x="1144251" y="77050"/>
                  <a:pt x="1380930" y="355438"/>
                  <a:pt x="1380930" y="689104"/>
                </a:cubicBezTo>
                <a:cubicBezTo>
                  <a:pt x="1380930" y="1070437"/>
                  <a:pt x="1071798" y="1379569"/>
                  <a:pt x="690465" y="1379569"/>
                </a:cubicBezTo>
                <a:cubicBezTo>
                  <a:pt x="309132" y="1379569"/>
                  <a:pt x="0" y="1070437"/>
                  <a:pt x="0" y="689104"/>
                </a:cubicBezTo>
                <a:cubicBezTo>
                  <a:pt x="0" y="355438"/>
                  <a:pt x="236679" y="77050"/>
                  <a:pt x="551312" y="12667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4615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29" grpId="0"/>
      <p:bldP spid="53" grpId="0"/>
      <p:bldP spid="54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5746" y="2642288"/>
            <a:ext cx="385983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● 주제 선정 배경</a:t>
            </a:r>
            <a:endParaRPr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en-US" altLang="zh-CN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● 유저 정보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전처리 작업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zh-CN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● </a:t>
            </a:r>
            <a:r>
              <a:rPr lang="ko-KR" altLang="en-US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학습모델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설계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55839" y="838912"/>
            <a:ext cx="3859832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 개요</a:t>
            </a:r>
            <a:endParaRPr lang="en-US" altLang="zh-CN" sz="4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263242" y="1964877"/>
            <a:ext cx="1699328" cy="465320"/>
            <a:chOff x="8316227" y="2704054"/>
            <a:chExt cx="1699328" cy="465320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04054"/>
              <a:ext cx="1593451" cy="4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Chapter 0</a:t>
              </a:r>
              <a:r>
                <a:rPr lang="en-US" altLang="ko-KR" sz="1800" dirty="0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zh-CN" altLang="en-US" sz="1800" dirty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19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10" name="空心弧 9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空心弧 10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组合 24"/>
          <p:cNvGrpSpPr/>
          <p:nvPr/>
        </p:nvGrpSpPr>
        <p:grpSpPr>
          <a:xfrm>
            <a:off x="4525075" y="3336417"/>
            <a:ext cx="779762" cy="779762"/>
            <a:chOff x="4525075" y="3336417"/>
            <a:chExt cx="779762" cy="779762"/>
          </a:xfrm>
        </p:grpSpPr>
        <p:sp>
          <p:nvSpPr>
            <p:cNvPr id="19" name="任意多边形 18"/>
            <p:cNvSpPr/>
            <p:nvPr/>
          </p:nvSpPr>
          <p:spPr>
            <a:xfrm>
              <a:off x="4525075" y="3336417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197" y="3511951"/>
              <a:ext cx="331517" cy="428691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5706120" y="2155372"/>
            <a:ext cx="779762" cy="779762"/>
            <a:chOff x="5706120" y="2155372"/>
            <a:chExt cx="779762" cy="779762"/>
          </a:xfrm>
        </p:grpSpPr>
        <p:sp>
          <p:nvSpPr>
            <p:cNvPr id="16" name="任意多边形 15"/>
            <p:cNvSpPr/>
            <p:nvPr/>
          </p:nvSpPr>
          <p:spPr>
            <a:xfrm>
              <a:off x="5706120" y="2155372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07" y="2349888"/>
              <a:ext cx="373586" cy="39072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6887163" y="3336417"/>
            <a:ext cx="779762" cy="779762"/>
            <a:chOff x="6887163" y="3336417"/>
            <a:chExt cx="779762" cy="779762"/>
          </a:xfrm>
        </p:grpSpPr>
        <p:sp>
          <p:nvSpPr>
            <p:cNvPr id="17" name="任意多边形 16"/>
            <p:cNvSpPr/>
            <p:nvPr/>
          </p:nvSpPr>
          <p:spPr>
            <a:xfrm>
              <a:off x="6887163" y="3336417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251" y="3572342"/>
              <a:ext cx="373586" cy="307910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5706120" y="4517460"/>
            <a:ext cx="779762" cy="779762"/>
            <a:chOff x="5706120" y="4517460"/>
            <a:chExt cx="779762" cy="779762"/>
          </a:xfrm>
        </p:grpSpPr>
        <p:sp>
          <p:nvSpPr>
            <p:cNvPr id="18" name="任意多边形 17"/>
            <p:cNvSpPr/>
            <p:nvPr/>
          </p:nvSpPr>
          <p:spPr>
            <a:xfrm>
              <a:off x="5706120" y="4517460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944" y="4727727"/>
              <a:ext cx="387532" cy="359228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r="28091" b="2102"/>
          <a:stretch>
            <a:fillRect/>
          </a:stretch>
        </p:blipFill>
        <p:spPr>
          <a:xfrm>
            <a:off x="5539028" y="3169324"/>
            <a:ext cx="1113947" cy="1113947"/>
          </a:xfrm>
          <a:custGeom>
            <a:avLst/>
            <a:gdLst>
              <a:gd name="connsiteX0" fmla="*/ 556974 w 1113947"/>
              <a:gd name="connsiteY0" fmla="*/ 0 h 1113947"/>
              <a:gd name="connsiteX1" fmla="*/ 1113947 w 1113947"/>
              <a:gd name="connsiteY1" fmla="*/ 556974 h 1113947"/>
              <a:gd name="connsiteX2" fmla="*/ 556974 w 1113947"/>
              <a:gd name="connsiteY2" fmla="*/ 1113947 h 1113947"/>
              <a:gd name="connsiteX3" fmla="*/ 0 w 1113947"/>
              <a:gd name="connsiteY3" fmla="*/ 556974 h 1113947"/>
              <a:gd name="connsiteX4" fmla="*/ 556974 w 1113947"/>
              <a:gd name="connsiteY4" fmla="*/ 0 h 111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947" h="1113947">
                <a:moveTo>
                  <a:pt x="556974" y="0"/>
                </a:moveTo>
                <a:cubicBezTo>
                  <a:pt x="864582" y="0"/>
                  <a:pt x="1113947" y="249365"/>
                  <a:pt x="1113947" y="556974"/>
                </a:cubicBezTo>
                <a:cubicBezTo>
                  <a:pt x="1113947" y="864582"/>
                  <a:pt x="864582" y="1113947"/>
                  <a:pt x="556974" y="1113947"/>
                </a:cubicBezTo>
                <a:cubicBezTo>
                  <a:pt x="249365" y="1113947"/>
                  <a:pt x="0" y="864582"/>
                  <a:pt x="0" y="556974"/>
                </a:cubicBezTo>
                <a:cubicBezTo>
                  <a:pt x="0" y="249365"/>
                  <a:pt x="249365" y="0"/>
                  <a:pt x="556974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45" name="文本框 44"/>
          <p:cNvSpPr txBox="1"/>
          <p:nvPr/>
        </p:nvSpPr>
        <p:spPr>
          <a:xfrm>
            <a:off x="7783802" y="3452022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09015" y="3452022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96698" y="1509566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65233" y="5394481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68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5" grpId="0"/>
      <p:bldP spid="46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04448" y="3341289"/>
            <a:ext cx="385983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04447" y="1876784"/>
            <a:ext cx="385983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405143" y="2774393"/>
            <a:ext cx="1699328" cy="360427"/>
            <a:chOff x="6405143" y="2774393"/>
            <a:chExt cx="1699328" cy="360427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 03</a:t>
              </a:r>
              <a:endPara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16227" y="2774393"/>
            <a:ext cx="1699328" cy="360427"/>
            <a:chOff x="8316227" y="2774393"/>
            <a:chExt cx="1699328" cy="360427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2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6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02" y="1863550"/>
            <a:ext cx="1648068" cy="499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562849" y="2381446"/>
            <a:ext cx="418277" cy="55359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289361" y="2313960"/>
            <a:ext cx="37282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5201886" y="3517716"/>
            <a:ext cx="418277" cy="55359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928398" y="3450230"/>
            <a:ext cx="37282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51289" y="4658154"/>
            <a:ext cx="418277" cy="55359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777801" y="4590668"/>
            <a:ext cx="37282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489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6" grpId="0"/>
      <p:bldP spid="30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78" y="2698668"/>
            <a:ext cx="2532224" cy="25322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59" y="2383631"/>
            <a:ext cx="739908" cy="7399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59" y="4726016"/>
            <a:ext cx="739908" cy="7399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32" y="2386030"/>
            <a:ext cx="739908" cy="73990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32" y="4728415"/>
            <a:ext cx="739908" cy="73990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3833" y="2464247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3833" y="4821696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57240" y="2464247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57240" y="4821696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26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" grpId="0"/>
      <p:bldP spid="2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87" y="4588044"/>
            <a:ext cx="1041545" cy="9271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45" y="2307192"/>
            <a:ext cx="1061151" cy="106115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48" y="4640710"/>
            <a:ext cx="1041545" cy="87444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87" y="2403815"/>
            <a:ext cx="1041545" cy="867904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095462" y="2909345"/>
            <a:ext cx="2003653" cy="2003653"/>
            <a:chOff x="5470560" y="3014026"/>
            <a:chExt cx="1250302" cy="125030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861" y="3132717"/>
              <a:ext cx="485700" cy="1012921"/>
            </a:xfrm>
            <a:prstGeom prst="rect">
              <a:avLst/>
            </a:prstGeom>
          </p:spPr>
        </p:pic>
        <p:sp>
          <p:nvSpPr>
            <p:cNvPr id="27" name="圆角矩形 26"/>
            <p:cNvSpPr/>
            <p:nvPr/>
          </p:nvSpPr>
          <p:spPr>
            <a:xfrm>
              <a:off x="5470560" y="3014026"/>
              <a:ext cx="1250302" cy="1250302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560042" y="2422268"/>
            <a:ext cx="1617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45.6%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60042" y="4620021"/>
            <a:ext cx="1617438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14.4%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24532" y="4620021"/>
            <a:ext cx="1617438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15.8%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24532" y="2509279"/>
            <a:ext cx="1617438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24.2%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10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7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75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4" grpId="0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04448" y="3341289"/>
            <a:ext cx="385983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04447" y="1876784"/>
            <a:ext cx="385983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405143" y="2774393"/>
            <a:ext cx="1699328" cy="360427"/>
            <a:chOff x="6405143" y="2774393"/>
            <a:chExt cx="1699328" cy="360427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 04</a:t>
              </a:r>
              <a:endPara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16227" y="2774393"/>
            <a:ext cx="1699328" cy="360427"/>
            <a:chOff x="8316227" y="2774393"/>
            <a:chExt cx="1699328" cy="360427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b="0" dirty="0" smtClean="0">
                  <a:solidFill>
                    <a:srgbClr val="74C4C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200" b="0" dirty="0">
                <a:solidFill>
                  <a:srgbClr val="74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6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"/>
          <a:stretch>
            <a:fillRect/>
          </a:stretch>
        </p:blipFill>
        <p:spPr>
          <a:xfrm>
            <a:off x="2142931" y="1641495"/>
            <a:ext cx="3107553" cy="4442207"/>
          </a:xfrm>
          <a:custGeom>
            <a:avLst/>
            <a:gdLst>
              <a:gd name="connsiteX0" fmla="*/ 0 w 3107553"/>
              <a:gd name="connsiteY0" fmla="*/ 0 h 4442207"/>
              <a:gd name="connsiteX1" fmla="*/ 3107553 w 3107553"/>
              <a:gd name="connsiteY1" fmla="*/ 0 h 4442207"/>
              <a:gd name="connsiteX2" fmla="*/ 3107553 w 3107553"/>
              <a:gd name="connsiteY2" fmla="*/ 4442207 h 4442207"/>
              <a:gd name="connsiteX3" fmla="*/ 0 w 3107553"/>
              <a:gd name="connsiteY3" fmla="*/ 4442207 h 444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7553" h="4442207">
                <a:moveTo>
                  <a:pt x="0" y="0"/>
                </a:moveTo>
                <a:lnTo>
                  <a:pt x="3107553" y="0"/>
                </a:lnTo>
                <a:lnTo>
                  <a:pt x="3107553" y="4442207"/>
                </a:lnTo>
                <a:lnTo>
                  <a:pt x="0" y="4442207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8"/>
          <a:stretch>
            <a:fillRect/>
          </a:stretch>
        </p:blipFill>
        <p:spPr>
          <a:xfrm>
            <a:off x="6929220" y="1641494"/>
            <a:ext cx="3120969" cy="4442207"/>
          </a:xfrm>
          <a:custGeom>
            <a:avLst/>
            <a:gdLst>
              <a:gd name="connsiteX0" fmla="*/ 0 w 3120969"/>
              <a:gd name="connsiteY0" fmla="*/ 0 h 4442207"/>
              <a:gd name="connsiteX1" fmla="*/ 3120969 w 3120969"/>
              <a:gd name="connsiteY1" fmla="*/ 0 h 4442207"/>
              <a:gd name="connsiteX2" fmla="*/ 3120969 w 3120969"/>
              <a:gd name="connsiteY2" fmla="*/ 4442207 h 4442207"/>
              <a:gd name="connsiteX3" fmla="*/ 0 w 3120969"/>
              <a:gd name="connsiteY3" fmla="*/ 4442207 h 444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969" h="4442207">
                <a:moveTo>
                  <a:pt x="0" y="0"/>
                </a:moveTo>
                <a:lnTo>
                  <a:pt x="3120969" y="0"/>
                </a:lnTo>
                <a:lnTo>
                  <a:pt x="3120969" y="4442207"/>
                </a:lnTo>
                <a:lnTo>
                  <a:pt x="0" y="4442207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7" name="矩形 16"/>
          <p:cNvSpPr/>
          <p:nvPr/>
        </p:nvSpPr>
        <p:spPr>
          <a:xfrm>
            <a:off x="2142931" y="4506686"/>
            <a:ext cx="3107553" cy="1577016"/>
          </a:xfrm>
          <a:prstGeom prst="rect">
            <a:avLst/>
          </a:prstGeom>
          <a:solidFill>
            <a:srgbClr val="74C4C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29220" y="4506685"/>
            <a:ext cx="3120969" cy="1577016"/>
          </a:xfrm>
          <a:prstGeom prst="rect">
            <a:avLst/>
          </a:prstGeom>
          <a:solidFill>
            <a:srgbClr val="74C4C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97405" y="4885465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90402" y="4885465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5600259"/>
            <a:ext cx="448434" cy="48344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4310731"/>
            <a:ext cx="448434" cy="48344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4953619"/>
            <a:ext cx="448434" cy="48344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3021202"/>
            <a:ext cx="448434" cy="48344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3664090"/>
            <a:ext cx="448434" cy="48344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1733549"/>
            <a:ext cx="448434" cy="48344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2376437"/>
            <a:ext cx="448434" cy="48344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099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3821238"/>
            <a:ext cx="1124417" cy="12114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3" y="4551830"/>
            <a:ext cx="1124417" cy="121144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4" y="1778242"/>
            <a:ext cx="1124417" cy="12114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2" y="2508834"/>
            <a:ext cx="1124417" cy="121144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57510" y="4747823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03244" y="4017231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7508" y="2704827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3244" y="1974236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>
            <a:off x="3833547" y="497331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3833547" y="292345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026454" y="422731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7026454" y="218906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44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75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2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7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25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4" grpId="0"/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33" y="2971799"/>
            <a:ext cx="2749065" cy="27490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196">
            <a:off x="3785087" y="1781175"/>
            <a:ext cx="1882287" cy="188228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223">
            <a:off x="7795804" y="3663462"/>
            <a:ext cx="1882287" cy="188228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86">
            <a:off x="3707268" y="3895728"/>
            <a:ext cx="1248466" cy="124846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092">
            <a:off x="7362825" y="2548435"/>
            <a:ext cx="1096704" cy="109670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634926" y="2668892"/>
            <a:ext cx="2497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69624" y="3976999"/>
            <a:ext cx="140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广告集装箱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9335" y="4194877"/>
            <a:ext cx="2497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78" y="4364551"/>
            <a:ext cx="324047" cy="310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64" y="2449239"/>
            <a:ext cx="562932" cy="5461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31677" y="4363139"/>
            <a:ext cx="610540" cy="4829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945" y="2905201"/>
            <a:ext cx="232464" cy="38317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92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6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6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7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7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89" y="1458594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45" y="2379249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94" y="1932601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80" y="861081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957637" y="2106504"/>
            <a:ext cx="4276725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THANK </a:t>
            </a:r>
            <a:r>
              <a:rPr lang="en-US" altLang="ko-KR" sz="5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YOU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21" y="3184739"/>
            <a:ext cx="653586" cy="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50"/>
                            </p:stCondLst>
                            <p:childTnLst>
                              <p:par>
                                <p:cTn id="3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25 -1.48148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25 -3.33333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-0.25 -4.44444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25 1.1111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83986" y="1761114"/>
            <a:ext cx="2624346" cy="50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팀원 소개</a:t>
            </a:r>
            <a:endParaRPr lang="en-US" altLang="zh-CN" sz="2000" dirty="0">
              <a:solidFill>
                <a:srgbClr val="74C4C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0" y="0"/>
            <a:ext cx="12192000" cy="669282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  <p:sp>
        <p:nvSpPr>
          <p:cNvPr id="61" name="文本框 13"/>
          <p:cNvSpPr txBox="1"/>
          <p:nvPr/>
        </p:nvSpPr>
        <p:spPr>
          <a:xfrm>
            <a:off x="322497" y="-72077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개요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0" y="0"/>
            <a:ext cx="923192" cy="669282"/>
          </a:xfrm>
          <a:prstGeom prst="flowChartDelay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13"/>
          <p:cNvSpPr txBox="1"/>
          <p:nvPr/>
        </p:nvSpPr>
        <p:spPr>
          <a:xfrm>
            <a:off x="57713" y="-120640"/>
            <a:ext cx="615463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en-US" altLang="zh-CN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6919184" y="324009"/>
            <a:ext cx="57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주제 선정 배경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정보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전처리 작업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학습모델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설계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文本框 13"/>
          <p:cNvSpPr txBox="1"/>
          <p:nvPr/>
        </p:nvSpPr>
        <p:spPr>
          <a:xfrm>
            <a:off x="2825335" y="930553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주제 선정 배경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0317" y="1720977"/>
            <a:ext cx="9241336" cy="487325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9" name="文本框 13"/>
          <p:cNvSpPr txBox="1"/>
          <p:nvPr/>
        </p:nvSpPr>
        <p:spPr>
          <a:xfrm>
            <a:off x="461596" y="2119844"/>
            <a:ext cx="11930721" cy="522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모델 목적</a:t>
            </a: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정보와 </a:t>
            </a:r>
            <a:r>
              <a:rPr lang="ko-KR" alt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여행지역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정보가 주어지면 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개의 여행지를 추천하는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endParaRPr lang="en-US" altLang="ko-KR" sz="16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◦ 사용 모델 및 선정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이유</a:t>
            </a:r>
            <a:endParaRPr lang="en-US" altLang="ko-KR" sz="16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 Boost] </a:t>
            </a:r>
            <a:r>
              <a:rPr lang="ko-KR" alt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특성변수가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범주형일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때 일반적으로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사용하는 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one-hot encoding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대신 실수인 </a:t>
            </a:r>
            <a:endParaRPr lang="en-US" altLang="ko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순서목표통계량</a:t>
            </a: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ordered target statistic)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전환하여 사용하는 방식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범주형 </a:t>
            </a:r>
            <a:r>
              <a:rPr lang="ko-KR" alt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특성변수가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많을 때 적합한 </a:t>
            </a:r>
            <a:r>
              <a:rPr lang="ko-KR" alt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모델임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본 과제에서는 범주형 데이터인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endParaRPr lang="en-US" altLang="ko-KR" sz="16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여행지명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군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 정보를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학습하기에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용이하기 때문에 </a:t>
            </a:r>
            <a:r>
              <a:rPr lang="en-US" altLang="ko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CatBoost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모델로 선정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◦ 사용 데이터 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 변수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(Input data)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정보 및 여행지 정보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(output)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추천 여행지 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군데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중 활용 변수는 유저 정보와 여행지 정보로 구분하여 사용</a:t>
            </a:r>
            <a:endParaRPr lang="en-US" altLang="zh-CN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6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2" name="组合 7"/>
          <p:cNvGrpSpPr/>
          <p:nvPr/>
        </p:nvGrpSpPr>
        <p:grpSpPr>
          <a:xfrm>
            <a:off x="923192" y="1183475"/>
            <a:ext cx="2400300" cy="291962"/>
            <a:chOff x="0" y="589591"/>
            <a:chExt cx="3947887" cy="544357"/>
          </a:xfrm>
        </p:grpSpPr>
        <p:pic>
          <p:nvPicPr>
            <p:cNvPr id="43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44" name="直接连接符 8"/>
            <p:cNvCxnSpPr>
              <a:endCxn id="43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35"/>
          <p:cNvGrpSpPr/>
          <p:nvPr/>
        </p:nvGrpSpPr>
        <p:grpSpPr>
          <a:xfrm>
            <a:off x="5998217" y="1182712"/>
            <a:ext cx="3020230" cy="354928"/>
            <a:chOff x="8244113" y="589591"/>
            <a:chExt cx="3947887" cy="544357"/>
          </a:xfrm>
        </p:grpSpPr>
        <p:pic>
          <p:nvPicPr>
            <p:cNvPr id="59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64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30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65795" y="505262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整理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85361" y="1963234"/>
            <a:ext cx="9421277" cy="3406537"/>
            <a:chOff x="1629783" y="1627332"/>
            <a:chExt cx="9421277" cy="340653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783" y="1627332"/>
              <a:ext cx="995314" cy="883258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66" y="1627332"/>
              <a:ext cx="1372863" cy="888039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839" y="4567178"/>
              <a:ext cx="353152" cy="456667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783" y="4567178"/>
              <a:ext cx="436631" cy="45666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89" y="4567178"/>
              <a:ext cx="554072" cy="45666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416" y="4567178"/>
              <a:ext cx="492648" cy="456667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369" y="2973666"/>
              <a:ext cx="307807" cy="932807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986" y="4567178"/>
              <a:ext cx="352615" cy="466691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374" y="2973666"/>
              <a:ext cx="938827" cy="93882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861" y="2973666"/>
              <a:ext cx="938828" cy="938828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221" y="1627332"/>
              <a:ext cx="982378" cy="874441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098" y="1627332"/>
              <a:ext cx="874440" cy="874440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607" y="1627332"/>
              <a:ext cx="1041545" cy="874441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1670" y="1627332"/>
              <a:ext cx="1049390" cy="874441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886" y="2973666"/>
              <a:ext cx="450171" cy="93882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6188290" y="4632752"/>
              <a:ext cx="368839" cy="39763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 flipH="1">
              <a:off x="5486026" y="4632752"/>
              <a:ext cx="368839" cy="397632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742" y="2973666"/>
              <a:ext cx="1048874" cy="938827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7590273" y="4607857"/>
              <a:ext cx="366294" cy="394644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 flipH="1">
              <a:off x="6890554" y="4607857"/>
              <a:ext cx="366294" cy="394644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468" y="4567178"/>
              <a:ext cx="452865" cy="434380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992" y="4567178"/>
              <a:ext cx="458051" cy="444403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67758" y="4567178"/>
              <a:ext cx="570342" cy="451137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1521" y="4567178"/>
              <a:ext cx="279539" cy="460768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7777" y="2973666"/>
              <a:ext cx="1033283" cy="904185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783" y="2973666"/>
              <a:ext cx="611901" cy="898294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301" y="2973666"/>
              <a:ext cx="866789" cy="93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322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83986" y="1761114"/>
            <a:ext cx="2624346" cy="50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팀원 소개</a:t>
            </a:r>
            <a:endParaRPr lang="en-US" altLang="zh-CN" sz="2000" dirty="0">
              <a:solidFill>
                <a:srgbClr val="74C4C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0" y="0"/>
            <a:ext cx="12192000" cy="669282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文本框 13"/>
          <p:cNvSpPr txBox="1"/>
          <p:nvPr/>
        </p:nvSpPr>
        <p:spPr>
          <a:xfrm>
            <a:off x="322497" y="-72077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개요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0" y="0"/>
            <a:ext cx="923192" cy="669282"/>
          </a:xfrm>
          <a:prstGeom prst="flowChartDelay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13"/>
          <p:cNvSpPr txBox="1"/>
          <p:nvPr/>
        </p:nvSpPr>
        <p:spPr>
          <a:xfrm>
            <a:off x="57713" y="-120640"/>
            <a:ext cx="615463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en-US" altLang="zh-CN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6919184" y="324009"/>
            <a:ext cx="57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주제 선정 배경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정보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전처리 작업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학습모델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설계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文本框 13"/>
          <p:cNvSpPr txBox="1"/>
          <p:nvPr/>
        </p:nvSpPr>
        <p:spPr>
          <a:xfrm>
            <a:off x="2284857" y="924488"/>
            <a:ext cx="6816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정보</a:t>
            </a:r>
            <a:r>
              <a:rPr lang="en-US" altLang="ko-KR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전처리 작업 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7697" y="1621418"/>
            <a:ext cx="10900370" cy="509674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文本框 13"/>
          <p:cNvSpPr txBox="1"/>
          <p:nvPr/>
        </p:nvSpPr>
        <p:spPr>
          <a:xfrm>
            <a:off x="715090" y="1731347"/>
            <a:ext cx="119307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정보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미션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성별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연령대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소득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여행스타일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(8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항목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여행동기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항목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동반자 수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 정보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여행지명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 시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 및 군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 정보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 종류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해당 여행지 체류시간 평균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추천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의향 점수 평균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재방문 의향 점수 평균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재방문 여부 비율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동반자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 평균 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만족도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전처리 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작업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선별 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방문지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유형코드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중 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1-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자연관광지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2-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역사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유적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종교 시설 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문화재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박물관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촬영지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절 등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3-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문화시설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공연장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영화관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전시관 등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4-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상업지구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쇼핑시설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5-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레저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스포츠 관련 시설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스키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카트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수상레저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6-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테마시설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놀이공원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워터파크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7-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산책로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둘레길 등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8-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지역축제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행사에 해당하는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방문지를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여행지로 파악해 데이터 사용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 변수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군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 변수 생성 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여행지의 주소에서 시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도와 군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 변수 생성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인천 강화군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삼산면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매음리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629 →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 변수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인천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군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 변수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강화군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학습데이터에서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여행지에 대한 평균 변수 생성 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학습데이터에서 각각의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여행지마다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체류시간 평균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추천의향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점수의 평균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재방문 비율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동반자 수의 평균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재방문의향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점수의 평균을 산출해 변수 생성</a:t>
            </a:r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2" name="组合 7"/>
          <p:cNvGrpSpPr/>
          <p:nvPr/>
        </p:nvGrpSpPr>
        <p:grpSpPr>
          <a:xfrm>
            <a:off x="923192" y="1183475"/>
            <a:ext cx="2400300" cy="291962"/>
            <a:chOff x="0" y="589591"/>
            <a:chExt cx="3947887" cy="544357"/>
          </a:xfrm>
        </p:grpSpPr>
        <p:pic>
          <p:nvPicPr>
            <p:cNvPr id="43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44" name="直接连接符 8"/>
            <p:cNvCxnSpPr>
              <a:endCxn id="43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35"/>
          <p:cNvGrpSpPr/>
          <p:nvPr/>
        </p:nvGrpSpPr>
        <p:grpSpPr>
          <a:xfrm>
            <a:off x="8632213" y="1182710"/>
            <a:ext cx="3060959" cy="354928"/>
            <a:chOff x="11687135" y="589588"/>
            <a:chExt cx="4001126" cy="544357"/>
          </a:xfrm>
        </p:grpSpPr>
        <p:pic>
          <p:nvPicPr>
            <p:cNvPr id="59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687135" y="589588"/>
              <a:ext cx="613417" cy="544357"/>
            </a:xfrm>
            <a:prstGeom prst="rect">
              <a:avLst/>
            </a:prstGeom>
          </p:spPr>
        </p:pic>
        <p:cxnSp>
          <p:nvCxnSpPr>
            <p:cNvPr id="64" name="直接连接符 9"/>
            <p:cNvCxnSpPr/>
            <p:nvPr/>
          </p:nvCxnSpPr>
          <p:spPr>
            <a:xfrm>
              <a:off x="12353791" y="861766"/>
              <a:ext cx="3334470" cy="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73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83986" y="1761114"/>
            <a:ext cx="2624346" cy="50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팀원 소개</a:t>
            </a:r>
            <a:endParaRPr lang="en-US" altLang="zh-CN" sz="2000" dirty="0">
              <a:solidFill>
                <a:srgbClr val="74C4C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0" y="0"/>
            <a:ext cx="12192000" cy="669282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文本框 13"/>
          <p:cNvSpPr txBox="1"/>
          <p:nvPr/>
        </p:nvSpPr>
        <p:spPr>
          <a:xfrm>
            <a:off x="322497" y="-72077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개요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0" y="0"/>
            <a:ext cx="923192" cy="669282"/>
          </a:xfrm>
          <a:prstGeom prst="flowChartDelay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13"/>
          <p:cNvSpPr txBox="1"/>
          <p:nvPr/>
        </p:nvSpPr>
        <p:spPr>
          <a:xfrm>
            <a:off x="57713" y="-120640"/>
            <a:ext cx="615463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en-US" altLang="zh-CN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6919184" y="324009"/>
            <a:ext cx="5782824" cy="34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주제 선정 배경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정보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전처리 작업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학습모델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설계</a:t>
            </a:r>
            <a:endParaRPr lang="en-US" altLang="zh-CN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文本框 13"/>
          <p:cNvSpPr txBox="1"/>
          <p:nvPr/>
        </p:nvSpPr>
        <p:spPr>
          <a:xfrm>
            <a:off x="2825335" y="930553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학습모델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설계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0317" y="1720977"/>
            <a:ext cx="10066314" cy="487325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9" name="文本框 13"/>
          <p:cNvSpPr txBox="1"/>
          <p:nvPr/>
        </p:nvSpPr>
        <p:spPr>
          <a:xfrm>
            <a:off x="461596" y="2119844"/>
            <a:ext cx="119307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Random 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활용한 </a:t>
            </a:r>
            <a:r>
              <a:rPr lang="ko-KR" alt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초모수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조절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K-Fold 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Cross Validation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병행하여 가장 검증된 </a:t>
            </a:r>
            <a:r>
              <a:rPr lang="ko-KR" alt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초모수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값 확보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데이터셋에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고유한 관광지가 많아 학습 시 최대한 많은 데이터를 보존하기 위해 </a:t>
            </a:r>
            <a:endParaRPr lang="en-US" altLang="ko-KR" sz="16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K=10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10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개의 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fold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lang="ko-KR" alt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교차검증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진행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CatBoost</a:t>
            </a: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Regressor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적용해 만족도 예측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만족도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1(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매우 불만족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2(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불만족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3(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보통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4(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만족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5(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매우 만족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모델이 예측한 여행지의 만족도가 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4.5</a:t>
            </a:r>
            <a:r>
              <a:rPr lang="ko-KR" alt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이상이면 추천 항목에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포함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※ 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추천의 기준으로 설정한 </a:t>
            </a: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4.5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도메인에 따라 조정이 가능하며 본과제에서는 </a:t>
            </a:r>
            <a:endParaRPr lang="en-US" altLang="ko-KR" sz="16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사용자가 관광지에 대한 만족도를 </a:t>
            </a: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</a:t>
            </a: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5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점으로 주는 경향이 높아 보수적으로 </a:t>
            </a:r>
            <a:r>
              <a:rPr lang="en-US" altLang="ko-KR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4.5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6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임계값으로</a:t>
            </a:r>
            <a:r>
              <a:rPr lang="ko-KR" altLang="en-US" sz="16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설정</a:t>
            </a:r>
            <a:endParaRPr lang="en-US" altLang="zh-CN" sz="16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2" name="组合 7"/>
          <p:cNvGrpSpPr/>
          <p:nvPr/>
        </p:nvGrpSpPr>
        <p:grpSpPr>
          <a:xfrm>
            <a:off x="923192" y="1183475"/>
            <a:ext cx="2400300" cy="291962"/>
            <a:chOff x="0" y="589591"/>
            <a:chExt cx="3947887" cy="544357"/>
          </a:xfrm>
        </p:grpSpPr>
        <p:pic>
          <p:nvPicPr>
            <p:cNvPr id="43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44" name="直接连接符 8"/>
            <p:cNvCxnSpPr>
              <a:endCxn id="43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35"/>
          <p:cNvGrpSpPr/>
          <p:nvPr/>
        </p:nvGrpSpPr>
        <p:grpSpPr>
          <a:xfrm>
            <a:off x="5998217" y="1182712"/>
            <a:ext cx="3020230" cy="354928"/>
            <a:chOff x="8244113" y="589591"/>
            <a:chExt cx="3947887" cy="544357"/>
          </a:xfrm>
        </p:grpSpPr>
        <p:pic>
          <p:nvPicPr>
            <p:cNvPr id="59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64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5746" y="2533640"/>
            <a:ext cx="38598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● 팀 역할 및 구성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en-US" altLang="zh-CN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●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 일정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en-US" altLang="zh-CN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●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개발 환경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zh-CN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● 개체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관계 모델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endParaRPr lang="en-US" altLang="zh-CN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●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 순서도</a:t>
            </a:r>
            <a:endParaRPr lang="zh-CN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55839" y="838912"/>
            <a:ext cx="3859832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 절차</a:t>
            </a:r>
            <a:endParaRPr lang="en-US" altLang="zh-CN" sz="4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263242" y="1964877"/>
            <a:ext cx="1699328" cy="465320"/>
            <a:chOff x="8316227" y="2704054"/>
            <a:chExt cx="1699328" cy="465320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04054"/>
              <a:ext cx="1593451" cy="4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Chapter 02</a:t>
              </a:r>
              <a:endParaRPr lang="zh-CN" altLang="en-US" sz="1800" dirty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19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68107" y="789922"/>
            <a:ext cx="2856104" cy="2534556"/>
            <a:chOff x="4321440" y="720220"/>
            <a:chExt cx="2856104" cy="25345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440" y="720220"/>
              <a:ext cx="2856104" cy="253455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37319" y="1691412"/>
              <a:ext cx="2624346" cy="506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팀원 소개</a:t>
              </a:r>
              <a:endParaRPr lang="en-US" altLang="zh-CN" sz="2000" dirty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0078" y="2646485"/>
            <a:ext cx="2624346" cy="1000724"/>
            <a:chOff x="3448974" y="3937116"/>
            <a:chExt cx="2624346" cy="10007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613" y="3937116"/>
              <a:ext cx="1547068" cy="100072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48974" y="4164962"/>
              <a:ext cx="2624346" cy="75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3200" dirty="0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김주영</a:t>
              </a:r>
              <a:endParaRPr lang="en-US" altLang="zh-CN" sz="3200" dirty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3" name="순서도: 처리 22"/>
          <p:cNvSpPr/>
          <p:nvPr/>
        </p:nvSpPr>
        <p:spPr>
          <a:xfrm>
            <a:off x="0" y="0"/>
            <a:ext cx="12192000" cy="669282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57713" y="3750434"/>
            <a:ext cx="2408764" cy="88589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-50078" y="3750434"/>
            <a:ext cx="2624346" cy="107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수집 및 가공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분석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 실행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검토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endParaRPr lang="zh-CN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1" name="组合 4"/>
          <p:cNvGrpSpPr/>
          <p:nvPr/>
        </p:nvGrpSpPr>
        <p:grpSpPr>
          <a:xfrm>
            <a:off x="2496976" y="2629070"/>
            <a:ext cx="2634762" cy="1000724"/>
            <a:chOff x="3448974" y="3937116"/>
            <a:chExt cx="2624346" cy="1000724"/>
          </a:xfrm>
        </p:grpSpPr>
        <p:pic>
          <p:nvPicPr>
            <p:cNvPr id="32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613" y="3937116"/>
              <a:ext cx="1547068" cy="1000724"/>
            </a:xfrm>
            <a:prstGeom prst="rect">
              <a:avLst/>
            </a:prstGeom>
          </p:spPr>
        </p:pic>
        <p:sp>
          <p:nvSpPr>
            <p:cNvPr id="33" name="文本框 13"/>
            <p:cNvSpPr txBox="1"/>
            <p:nvPr/>
          </p:nvSpPr>
          <p:spPr>
            <a:xfrm>
              <a:off x="3448974" y="4164962"/>
              <a:ext cx="2624346" cy="75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3200" dirty="0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이상진</a:t>
              </a:r>
              <a:endParaRPr lang="en-US" altLang="zh-CN" sz="3200" dirty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34" name="순서도: 처리 33"/>
          <p:cNvSpPr/>
          <p:nvPr/>
        </p:nvSpPr>
        <p:spPr>
          <a:xfrm>
            <a:off x="2604767" y="3733019"/>
            <a:ext cx="2418324" cy="903308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文本框 17"/>
          <p:cNvSpPr txBox="1"/>
          <p:nvPr/>
        </p:nvSpPr>
        <p:spPr>
          <a:xfrm>
            <a:off x="2496976" y="3733019"/>
            <a:ext cx="2634762" cy="4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수집 및 가공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분석</a:t>
            </a:r>
            <a:endParaRPr lang="zh-CN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6" name="组合 4"/>
          <p:cNvGrpSpPr/>
          <p:nvPr/>
        </p:nvGrpSpPr>
        <p:grpSpPr>
          <a:xfrm>
            <a:off x="5473774" y="4075514"/>
            <a:ext cx="2624346" cy="1000724"/>
            <a:chOff x="3448974" y="3937116"/>
            <a:chExt cx="2624346" cy="1000724"/>
          </a:xfrm>
        </p:grpSpPr>
        <p:pic>
          <p:nvPicPr>
            <p:cNvPr id="47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613" y="3937116"/>
              <a:ext cx="1547068" cy="1000724"/>
            </a:xfrm>
            <a:prstGeom prst="rect">
              <a:avLst/>
            </a:prstGeom>
          </p:spPr>
        </p:pic>
        <p:sp>
          <p:nvSpPr>
            <p:cNvPr id="48" name="文本框 13"/>
            <p:cNvSpPr txBox="1"/>
            <p:nvPr/>
          </p:nvSpPr>
          <p:spPr>
            <a:xfrm>
              <a:off x="3448974" y="4164962"/>
              <a:ext cx="2624346" cy="75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3200" dirty="0" err="1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함인규</a:t>
              </a:r>
              <a:endParaRPr lang="en-US" altLang="zh-CN" sz="3200" dirty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49" name="순서도: 처리 48"/>
          <p:cNvSpPr/>
          <p:nvPr/>
        </p:nvSpPr>
        <p:spPr>
          <a:xfrm>
            <a:off x="5581565" y="5179463"/>
            <a:ext cx="2408764" cy="88589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文本框 17"/>
          <p:cNvSpPr txBox="1"/>
          <p:nvPr/>
        </p:nvSpPr>
        <p:spPr>
          <a:xfrm>
            <a:off x="5473774" y="5179463"/>
            <a:ext cx="262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분석 및 테스트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백앤드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담당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HTML</a:t>
            </a:r>
            <a:endParaRPr lang="zh-CN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51" name="组合 4"/>
          <p:cNvGrpSpPr/>
          <p:nvPr/>
        </p:nvGrpSpPr>
        <p:grpSpPr>
          <a:xfrm>
            <a:off x="8020828" y="4058099"/>
            <a:ext cx="2634762" cy="1000724"/>
            <a:chOff x="3448974" y="3937116"/>
            <a:chExt cx="2624346" cy="1000724"/>
          </a:xfrm>
        </p:grpSpPr>
        <p:pic>
          <p:nvPicPr>
            <p:cNvPr id="52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613" y="3937116"/>
              <a:ext cx="1547068" cy="1000724"/>
            </a:xfrm>
            <a:prstGeom prst="rect">
              <a:avLst/>
            </a:prstGeom>
          </p:spPr>
        </p:pic>
        <p:sp>
          <p:nvSpPr>
            <p:cNvPr id="53" name="文本框 13"/>
            <p:cNvSpPr txBox="1"/>
            <p:nvPr/>
          </p:nvSpPr>
          <p:spPr>
            <a:xfrm>
              <a:off x="3448974" y="4164962"/>
              <a:ext cx="2624346" cy="75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3200" dirty="0" err="1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황인화</a:t>
              </a:r>
              <a:endParaRPr lang="en-US" altLang="zh-CN" sz="3200" dirty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4" name="순서도: 처리 53"/>
          <p:cNvSpPr/>
          <p:nvPr/>
        </p:nvSpPr>
        <p:spPr>
          <a:xfrm>
            <a:off x="8128619" y="5162048"/>
            <a:ext cx="2418324" cy="90330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文本框 17"/>
          <p:cNvSpPr txBox="1"/>
          <p:nvPr/>
        </p:nvSpPr>
        <p:spPr>
          <a:xfrm>
            <a:off x="8020828" y="5162048"/>
            <a:ext cx="263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분석 및 테스트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HTML,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스트림릿</a:t>
            </a:r>
            <a:endParaRPr lang="zh-CN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56" name="组合 4"/>
          <p:cNvGrpSpPr/>
          <p:nvPr/>
        </p:nvGrpSpPr>
        <p:grpSpPr>
          <a:xfrm>
            <a:off x="8046895" y="1272887"/>
            <a:ext cx="2624346" cy="1000724"/>
            <a:chOff x="3448974" y="3937116"/>
            <a:chExt cx="2624346" cy="1000724"/>
          </a:xfrm>
        </p:grpSpPr>
        <p:pic>
          <p:nvPicPr>
            <p:cNvPr id="57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613" y="3937116"/>
              <a:ext cx="1547068" cy="1000724"/>
            </a:xfrm>
            <a:prstGeom prst="rect">
              <a:avLst/>
            </a:prstGeom>
          </p:spPr>
        </p:pic>
        <p:sp>
          <p:nvSpPr>
            <p:cNvPr id="58" name="文本框 13"/>
            <p:cNvSpPr txBox="1"/>
            <p:nvPr/>
          </p:nvSpPr>
          <p:spPr>
            <a:xfrm>
              <a:off x="3448974" y="4164962"/>
              <a:ext cx="2624346" cy="75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3200" dirty="0" smtClean="0">
                  <a:solidFill>
                    <a:srgbClr val="74C4C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강의영</a:t>
              </a:r>
              <a:endParaRPr lang="en-US" altLang="zh-CN" sz="3200" dirty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60" name="文本框 17"/>
          <p:cNvSpPr txBox="1"/>
          <p:nvPr/>
        </p:nvSpPr>
        <p:spPr>
          <a:xfrm>
            <a:off x="8098120" y="2388944"/>
            <a:ext cx="2624346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가공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분석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실행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검토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ppt</a:t>
            </a:r>
            <a:r>
              <a:rPr lang="en-US" altLang="zh-CN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제작</a:t>
            </a:r>
            <a:endParaRPr lang="zh-CN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文本框 13"/>
          <p:cNvSpPr txBox="1"/>
          <p:nvPr/>
        </p:nvSpPr>
        <p:spPr>
          <a:xfrm>
            <a:off x="322497" y="-72077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절차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0" y="0"/>
            <a:ext cx="923192" cy="669282"/>
          </a:xfrm>
          <a:prstGeom prst="flowChartDelay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13"/>
          <p:cNvSpPr txBox="1"/>
          <p:nvPr/>
        </p:nvSpPr>
        <p:spPr>
          <a:xfrm>
            <a:off x="57713" y="-120640"/>
            <a:ext cx="615463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en-US" altLang="zh-CN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5131738" y="331194"/>
            <a:ext cx="81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 역할 및 구성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일정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 환경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 모델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순서도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668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/>
      <p:bldP spid="50" grpId="0"/>
      <p:bldP spid="55" grpId="0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순서도: 처리 22"/>
          <p:cNvSpPr/>
          <p:nvPr/>
        </p:nvSpPr>
        <p:spPr>
          <a:xfrm>
            <a:off x="0" y="0"/>
            <a:ext cx="12192000" cy="669282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  <p:sp>
        <p:nvSpPr>
          <p:cNvPr id="33" name="文本框 13"/>
          <p:cNvSpPr txBox="1"/>
          <p:nvPr/>
        </p:nvSpPr>
        <p:spPr>
          <a:xfrm>
            <a:off x="2496976" y="2856916"/>
            <a:ext cx="2634762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74C4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이상진</a:t>
            </a:r>
            <a:endParaRPr lang="en-US" altLang="zh-CN" sz="3200" dirty="0">
              <a:solidFill>
                <a:srgbClr val="74C4C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文本框 13"/>
          <p:cNvSpPr txBox="1"/>
          <p:nvPr/>
        </p:nvSpPr>
        <p:spPr>
          <a:xfrm>
            <a:off x="322497" y="-72077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절차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0" y="0"/>
            <a:ext cx="923192" cy="669282"/>
          </a:xfrm>
          <a:prstGeom prst="flowChartDelay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13"/>
          <p:cNvSpPr txBox="1"/>
          <p:nvPr/>
        </p:nvSpPr>
        <p:spPr>
          <a:xfrm>
            <a:off x="57713" y="-120640"/>
            <a:ext cx="615463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en-US" altLang="zh-CN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5131738" y="331194"/>
            <a:ext cx="81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 역할 및 구성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일정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 환경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개체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 모델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순서도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文本框 13"/>
          <p:cNvSpPr txBox="1"/>
          <p:nvPr/>
        </p:nvSpPr>
        <p:spPr>
          <a:xfrm>
            <a:off x="4433380" y="738643"/>
            <a:ext cx="3061471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일정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3" name="组合 7"/>
          <p:cNvGrpSpPr/>
          <p:nvPr/>
        </p:nvGrpSpPr>
        <p:grpSpPr>
          <a:xfrm>
            <a:off x="0" y="845386"/>
            <a:ext cx="4475285" cy="544357"/>
            <a:chOff x="0" y="589591"/>
            <a:chExt cx="3947887" cy="544357"/>
          </a:xfrm>
        </p:grpSpPr>
        <p:pic>
          <p:nvPicPr>
            <p:cNvPr id="44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45" name="直接连接符 8"/>
            <p:cNvCxnSpPr>
              <a:endCxn id="44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35"/>
          <p:cNvGrpSpPr/>
          <p:nvPr/>
        </p:nvGrpSpPr>
        <p:grpSpPr>
          <a:xfrm>
            <a:off x="7559845" y="845386"/>
            <a:ext cx="4632156" cy="544357"/>
            <a:chOff x="8244113" y="589591"/>
            <a:chExt cx="3947887" cy="544357"/>
          </a:xfrm>
        </p:grpSpPr>
        <p:pic>
          <p:nvPicPr>
            <p:cNvPr id="65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66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15045"/>
              </p:ext>
            </p:extLst>
          </p:nvPr>
        </p:nvGraphicFramePr>
        <p:xfrm>
          <a:off x="589085" y="1579749"/>
          <a:ext cx="10946423" cy="453661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59523">
                  <a:extLst>
                    <a:ext uri="{9D8B030D-6E8A-4147-A177-3AD203B41FA5}">
                      <a16:colId xmlns:a16="http://schemas.microsoft.com/office/drawing/2014/main" val="3233910854"/>
                    </a:ext>
                  </a:extLst>
                </a:gridCol>
                <a:gridCol w="1635369">
                  <a:extLst>
                    <a:ext uri="{9D8B030D-6E8A-4147-A177-3AD203B41FA5}">
                      <a16:colId xmlns:a16="http://schemas.microsoft.com/office/drawing/2014/main" val="1698565348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2925963150"/>
                    </a:ext>
                  </a:extLst>
                </a:gridCol>
                <a:gridCol w="1521069">
                  <a:extLst>
                    <a:ext uri="{9D8B030D-6E8A-4147-A177-3AD203B41FA5}">
                      <a16:colId xmlns:a16="http://schemas.microsoft.com/office/drawing/2014/main" val="3825173303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3419936035"/>
                    </a:ext>
                  </a:extLst>
                </a:gridCol>
                <a:gridCol w="1629246">
                  <a:extLst>
                    <a:ext uri="{9D8B030D-6E8A-4147-A177-3AD203B41FA5}">
                      <a16:colId xmlns:a16="http://schemas.microsoft.com/office/drawing/2014/main" val="3708120445"/>
                    </a:ext>
                  </a:extLst>
                </a:gridCol>
                <a:gridCol w="1615116">
                  <a:extLst>
                    <a:ext uri="{9D8B030D-6E8A-4147-A177-3AD203B41FA5}">
                      <a16:colId xmlns:a16="http://schemas.microsoft.com/office/drawing/2014/main" val="4220283103"/>
                    </a:ext>
                  </a:extLst>
                </a:gridCol>
              </a:tblGrid>
              <a:tr h="441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SUN</a:t>
                      </a:r>
                      <a:endParaRPr lang="ko-KR" altLang="en-US" sz="24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MON</a:t>
                      </a:r>
                      <a:endParaRPr lang="ko-KR" altLang="en-US" sz="24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TUE</a:t>
                      </a:r>
                      <a:endParaRPr lang="ko-KR" altLang="en-US" sz="24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WED</a:t>
                      </a:r>
                      <a:endParaRPr lang="ko-KR" altLang="en-US" sz="24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THR</a:t>
                      </a:r>
                      <a:endParaRPr lang="ko-KR" altLang="en-US" sz="24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FRI</a:t>
                      </a:r>
                      <a:endParaRPr lang="ko-KR" altLang="en-US" sz="24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SAT</a:t>
                      </a:r>
                      <a:endParaRPr lang="ko-KR" altLang="en-US" sz="2400" dirty="0"/>
                    </a:p>
                  </a:txBody>
                  <a:tcPr marL="111068" marR="111068" marT="55534" marB="55534"/>
                </a:tc>
                <a:extLst>
                  <a:ext uri="{0D108BD9-81ED-4DB2-BD59-A6C34878D82A}">
                    <a16:rowId xmlns:a16="http://schemas.microsoft.com/office/drawing/2014/main" val="1103927405"/>
                  </a:ext>
                </a:extLst>
              </a:tr>
              <a:tr h="8119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23/12/17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12/18 </a:t>
                      </a:r>
                      <a:r>
                        <a:rPr lang="ko-KR" altLang="en-US" sz="1200" dirty="0" smtClean="0"/>
                        <a:t>프로젝트시작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extLst>
                  <a:ext uri="{0D108BD9-81ED-4DB2-BD59-A6C34878D82A}">
                    <a16:rowId xmlns:a16="http://schemas.microsoft.com/office/drawing/2014/main" val="2504264143"/>
                  </a:ext>
                </a:extLst>
              </a:tr>
              <a:tr h="8119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24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26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27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29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extLst>
                  <a:ext uri="{0D108BD9-81ED-4DB2-BD59-A6C34878D82A}">
                    <a16:rowId xmlns:a16="http://schemas.microsoft.com/office/drawing/2014/main" val="739339970"/>
                  </a:ext>
                </a:extLst>
              </a:tr>
              <a:tr h="8119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31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24/1/1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extLst>
                  <a:ext uri="{0D108BD9-81ED-4DB2-BD59-A6C34878D82A}">
                    <a16:rowId xmlns:a16="http://schemas.microsoft.com/office/drawing/2014/main" val="1492416361"/>
                  </a:ext>
                </a:extLst>
              </a:tr>
              <a:tr h="8119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extLst>
                  <a:ext uri="{0D108BD9-81ED-4DB2-BD59-A6C34878D82A}">
                    <a16:rowId xmlns:a16="http://schemas.microsoft.com/office/drawing/2014/main" val="609891860"/>
                  </a:ext>
                </a:extLst>
              </a:tr>
              <a:tr h="8119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111068" marR="111068" marT="55534" marB="55534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111068" marR="111068" marT="55534" marB="55534"/>
                </a:tc>
                <a:extLst>
                  <a:ext uri="{0D108BD9-81ED-4DB2-BD59-A6C34878D82A}">
                    <a16:rowId xmlns:a16="http://schemas.microsoft.com/office/drawing/2014/main" val="3922518424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>
          <a:xfrm>
            <a:off x="2058586" y="2301524"/>
            <a:ext cx="9476922" cy="203619"/>
          </a:xfrm>
          <a:prstGeom prst="roundRect">
            <a:avLst>
              <a:gd name="adj" fmla="val 2717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주제 선정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670509" y="2505143"/>
            <a:ext cx="7864999" cy="197785"/>
          </a:xfrm>
          <a:prstGeom prst="roundRect">
            <a:avLst>
              <a:gd name="adj" fmla="val 271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검색 및 수집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9084" y="3093592"/>
            <a:ext cx="4633547" cy="186199"/>
          </a:xfrm>
          <a:prstGeom prst="roundRect">
            <a:avLst>
              <a:gd name="adj" fmla="val 271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검색 및 수집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85291" y="3279792"/>
            <a:ext cx="4594292" cy="190005"/>
          </a:xfrm>
          <a:prstGeom prst="roundRect">
            <a:avLst>
              <a:gd name="adj" fmla="val 2717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가공 및 시각화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222631" y="3477576"/>
            <a:ext cx="6312877" cy="190006"/>
          </a:xfrm>
          <a:prstGeom prst="roundRect">
            <a:avLst>
              <a:gd name="adj" fmla="val 2717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Pandas,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OpenCV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Catboost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활용한 검토 및 테스트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89084" y="4297720"/>
            <a:ext cx="4633547" cy="193881"/>
          </a:xfrm>
          <a:prstGeom prst="roundRect">
            <a:avLst>
              <a:gd name="adj" fmla="val 2717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Pandas,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OpenCV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Catboost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활용한 검토 및 테스트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85291" y="4107715"/>
            <a:ext cx="4594292" cy="190005"/>
          </a:xfrm>
          <a:prstGeom prst="roundRect">
            <a:avLst>
              <a:gd name="adj" fmla="val 2717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PowerBI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시각화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22630" y="3942652"/>
            <a:ext cx="6312877" cy="164103"/>
          </a:xfrm>
          <a:prstGeom prst="roundRect">
            <a:avLst>
              <a:gd name="adj" fmla="val 27173"/>
            </a:avLst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HTML,CSS,Javascript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홈페이지 제작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27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순서도: 처리 22"/>
          <p:cNvSpPr/>
          <p:nvPr/>
        </p:nvSpPr>
        <p:spPr>
          <a:xfrm>
            <a:off x="0" y="0"/>
            <a:ext cx="12192000" cy="669282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41970" y="6220492"/>
            <a:ext cx="2550030" cy="637508"/>
          </a:xfrm>
          <a:prstGeom prst="rect">
            <a:avLst/>
          </a:prstGeom>
        </p:spPr>
      </p:pic>
      <p:sp>
        <p:nvSpPr>
          <p:cNvPr id="61" name="文本框 13"/>
          <p:cNvSpPr txBox="1"/>
          <p:nvPr/>
        </p:nvSpPr>
        <p:spPr>
          <a:xfrm>
            <a:off x="322497" y="-72077"/>
            <a:ext cx="3704380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절차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0" y="0"/>
            <a:ext cx="923192" cy="669282"/>
          </a:xfrm>
          <a:prstGeom prst="flowChartDelay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13"/>
          <p:cNvSpPr txBox="1"/>
          <p:nvPr/>
        </p:nvSpPr>
        <p:spPr>
          <a:xfrm>
            <a:off x="57713" y="-120640"/>
            <a:ext cx="615463" cy="75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en-US" altLang="zh-CN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5131738" y="331194"/>
            <a:ext cx="81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팀 역할 및 구성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일정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 환경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개체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 모델 </a:t>
            </a:r>
            <a:r>
              <a:rPr lang="en-US" altLang="ko-KR" sz="12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순서도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文本框 13"/>
          <p:cNvSpPr txBox="1"/>
          <p:nvPr/>
        </p:nvSpPr>
        <p:spPr>
          <a:xfrm>
            <a:off x="923192" y="821166"/>
            <a:ext cx="3061471" cy="6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 환경</a:t>
            </a:r>
            <a:endParaRPr lang="en-US" altLang="zh-CN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1405424" y="2727322"/>
            <a:ext cx="2097008" cy="2097008"/>
          </a:xfrm>
          <a:prstGeom prst="flowChartConnector">
            <a:avLst/>
          </a:prstGeom>
          <a:solidFill>
            <a:schemeClr val="bg1"/>
          </a:solidFill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文本框 13"/>
          <p:cNvSpPr txBox="1"/>
          <p:nvPr/>
        </p:nvSpPr>
        <p:spPr>
          <a:xfrm>
            <a:off x="1133949" y="3474433"/>
            <a:ext cx="263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 환경 툴</a:t>
            </a:r>
            <a:endParaRPr lang="en-US" altLang="zh-CN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1215360" y="1752010"/>
            <a:ext cx="787332" cy="787332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36" y="1887805"/>
            <a:ext cx="559380" cy="559380"/>
          </a:xfrm>
          <a:prstGeom prst="rect">
            <a:avLst/>
          </a:prstGeom>
        </p:spPr>
      </p:pic>
      <p:sp>
        <p:nvSpPr>
          <p:cNvPr id="59" name="순서도: 연결자 58"/>
          <p:cNvSpPr/>
          <p:nvPr/>
        </p:nvSpPr>
        <p:spPr>
          <a:xfrm>
            <a:off x="2986575" y="1754476"/>
            <a:ext cx="787332" cy="787332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ㅠ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55" y="1752010"/>
            <a:ext cx="605866" cy="808270"/>
          </a:xfrm>
          <a:prstGeom prst="rect">
            <a:avLst/>
          </a:prstGeom>
        </p:spPr>
      </p:pic>
      <p:sp>
        <p:nvSpPr>
          <p:cNvPr id="64" name="순서도: 연결자 63"/>
          <p:cNvSpPr/>
          <p:nvPr/>
        </p:nvSpPr>
        <p:spPr>
          <a:xfrm>
            <a:off x="3908582" y="3285892"/>
            <a:ext cx="787332" cy="787332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23C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ㅠ</a:t>
            </a:r>
            <a:endParaRPr lang="ko-KR" altLang="en-US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10" y="3521310"/>
            <a:ext cx="644675" cy="350274"/>
          </a:xfrm>
          <a:prstGeom prst="rect">
            <a:avLst/>
          </a:prstGeom>
        </p:spPr>
      </p:pic>
      <p:sp>
        <p:nvSpPr>
          <p:cNvPr id="65" name="순서도: 연결자 64"/>
          <p:cNvSpPr/>
          <p:nvPr/>
        </p:nvSpPr>
        <p:spPr>
          <a:xfrm>
            <a:off x="198409" y="3302781"/>
            <a:ext cx="787332" cy="787332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ㅠ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" y="3388115"/>
            <a:ext cx="611362" cy="611362"/>
          </a:xfrm>
          <a:prstGeom prst="rect">
            <a:avLst/>
          </a:prstGeom>
        </p:spPr>
      </p:pic>
      <p:sp>
        <p:nvSpPr>
          <p:cNvPr id="66" name="순서도: 연결자 65"/>
          <p:cNvSpPr/>
          <p:nvPr/>
        </p:nvSpPr>
        <p:spPr>
          <a:xfrm>
            <a:off x="3402207" y="4725395"/>
            <a:ext cx="787332" cy="787332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ㅠ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2" y="4825697"/>
            <a:ext cx="955182" cy="537290"/>
          </a:xfrm>
          <a:prstGeom prst="rect">
            <a:avLst/>
          </a:prstGeom>
        </p:spPr>
      </p:pic>
      <p:sp>
        <p:nvSpPr>
          <p:cNvPr id="67" name="순서도: 연결자 66"/>
          <p:cNvSpPr/>
          <p:nvPr/>
        </p:nvSpPr>
        <p:spPr>
          <a:xfrm>
            <a:off x="2053622" y="5363289"/>
            <a:ext cx="787332" cy="787332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39" y="5514235"/>
            <a:ext cx="432698" cy="484910"/>
          </a:xfrm>
          <a:prstGeom prst="rect">
            <a:avLst/>
          </a:prstGeom>
        </p:spPr>
      </p:pic>
      <p:sp>
        <p:nvSpPr>
          <p:cNvPr id="68" name="순서도: 연결자 67"/>
          <p:cNvSpPr/>
          <p:nvPr/>
        </p:nvSpPr>
        <p:spPr>
          <a:xfrm>
            <a:off x="816762" y="4718468"/>
            <a:ext cx="787332" cy="787332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ㅠ</a:t>
            </a:r>
            <a:endParaRPr lang="ko-KR" altLang="en-US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3" y="4837086"/>
            <a:ext cx="586510" cy="586510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5754255" y="988291"/>
            <a:ext cx="6169890" cy="516233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69" name="文本框 13"/>
          <p:cNvSpPr txBox="1"/>
          <p:nvPr/>
        </p:nvSpPr>
        <p:spPr>
          <a:xfrm>
            <a:off x="6096000" y="1157444"/>
            <a:ext cx="5707789" cy="70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3.11.5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분석 및 가공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처리에 적합한 프로그램</a:t>
            </a: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文本框 13"/>
          <p:cNvSpPr txBox="1"/>
          <p:nvPr/>
        </p:nvSpPr>
        <p:spPr>
          <a:xfrm>
            <a:off x="6070313" y="1932728"/>
            <a:ext cx="5707789" cy="70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파이썬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안에 내재되어 있는 함수</a:t>
            </a: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文本框 13"/>
          <p:cNvSpPr txBox="1"/>
          <p:nvPr/>
        </p:nvSpPr>
        <p:spPr>
          <a:xfrm>
            <a:off x="6070313" y="2719325"/>
            <a:ext cx="5707789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Streamlit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분석과 시각화를 함께 간편하게 수행할 수 있는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파이썬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오픈 소스 라이브러리</a:t>
            </a:r>
            <a:endParaRPr lang="en-US" altLang="zh-CN" sz="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文本框 13"/>
          <p:cNvSpPr txBox="1"/>
          <p:nvPr/>
        </p:nvSpPr>
        <p:spPr>
          <a:xfrm>
            <a:off x="6101930" y="3762682"/>
            <a:ext cx="57077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Numpy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행렬이나 일반적으로 대규모 다차원 배열을 쉽게 처리할 수 있도록 지원하는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파이썬의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라이브러리</a:t>
            </a:r>
            <a:endParaRPr lang="en-US" altLang="zh-CN" sz="7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文本框 13"/>
          <p:cNvSpPr txBox="1"/>
          <p:nvPr/>
        </p:nvSpPr>
        <p:spPr>
          <a:xfrm>
            <a:off x="6070312" y="4795891"/>
            <a:ext cx="57077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Power BI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여러 개의 데이터를 하나로 통합하거나 다양하게 시각화 할 수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있는 도구</a:t>
            </a:r>
            <a:endParaRPr lang="en-US" altLang="zh-CN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15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2996</Words>
  <Application>Microsoft Office PowerPoint</Application>
  <PresentationFormat>와이드스크린</PresentationFormat>
  <Paragraphs>315</Paragraphs>
  <Slides>30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D2Coding</vt:lpstr>
      <vt:lpstr>微软雅黑</vt:lpstr>
      <vt:lpstr>宋体</vt:lpstr>
      <vt:lpstr>여기어때 잘난체 2</vt:lpstr>
      <vt:lpstr>Arial</vt:lpstr>
      <vt:lpstr>Calibri</vt:lpstr>
      <vt:lpstr>Calibri Light</vt:lpstr>
      <vt:lpstr>맑은 고딕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eykang</cp:lastModifiedBy>
  <cp:revision>142</cp:revision>
  <dcterms:created xsi:type="dcterms:W3CDTF">2017-02-16T07:53:47Z</dcterms:created>
  <dcterms:modified xsi:type="dcterms:W3CDTF">2024-01-08T00:26:11Z</dcterms:modified>
</cp:coreProperties>
</file>