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7" r:id="rId2"/>
    <p:sldId id="319" r:id="rId3"/>
    <p:sldId id="321" r:id="rId4"/>
    <p:sldId id="322" r:id="rId5"/>
    <p:sldId id="323" r:id="rId6"/>
    <p:sldId id="307" r:id="rId7"/>
    <p:sldId id="324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7" r:id="rId19"/>
    <p:sldId id="336" r:id="rId20"/>
    <p:sldId id="338" r:id="rId21"/>
    <p:sldId id="339" r:id="rId22"/>
    <p:sldId id="340" r:id="rId23"/>
    <p:sldId id="341" r:id="rId24"/>
    <p:sldId id="342" r:id="rId25"/>
    <p:sldId id="343" r:id="rId26"/>
    <p:sldId id="344" r:id="rId27"/>
    <p:sldId id="345" r:id="rId28"/>
    <p:sldId id="346" r:id="rId29"/>
    <p:sldId id="348" r:id="rId30"/>
    <p:sldId id="349" r:id="rId31"/>
    <p:sldId id="350" r:id="rId32"/>
    <p:sldId id="351" r:id="rId33"/>
    <p:sldId id="352" r:id="rId34"/>
    <p:sldId id="353" r:id="rId35"/>
    <p:sldId id="354" r:id="rId36"/>
    <p:sldId id="356" r:id="rId37"/>
    <p:sldId id="429" r:id="rId38"/>
    <p:sldId id="357" r:id="rId39"/>
    <p:sldId id="358" r:id="rId40"/>
    <p:sldId id="359" r:id="rId41"/>
    <p:sldId id="360" r:id="rId42"/>
    <p:sldId id="361" r:id="rId43"/>
    <p:sldId id="364" r:id="rId44"/>
    <p:sldId id="363" r:id="rId45"/>
    <p:sldId id="365" r:id="rId46"/>
    <p:sldId id="366" r:id="rId47"/>
    <p:sldId id="367" r:id="rId48"/>
    <p:sldId id="368" r:id="rId49"/>
    <p:sldId id="427" r:id="rId50"/>
    <p:sldId id="428" r:id="rId51"/>
    <p:sldId id="426" r:id="rId52"/>
    <p:sldId id="314" r:id="rId53"/>
    <p:sldId id="325" r:id="rId54"/>
    <p:sldId id="293" r:id="rId55"/>
    <p:sldId id="306" r:id="rId5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ACEB30-4CA6-8379-E2FE-7AB33F3D834C}" v="449" dt="2024-04-04T21:44:53.2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AE674-8476-4E8B-B4B4-0C26535E1797}" type="datetimeFigureOut">
              <a:t>04/04/2024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5780E-657B-4363-B15E-78CDF0C58268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8942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87zEGODmHA&amp;ab_channel=MachineLearningatBerkeley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youtube.com/watch?v=i2qSxMVeVLI&amp;ab_channel=Jia-BinHuang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87zEGODmHA&amp;ab_channel=MachineLearningatBerkeley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youtube.com/watch?v=i2qSxMVeVLI&amp;ab_channel=Jia-BinHuang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>
                <a:solidFill>
                  <a:srgbClr val="000000"/>
                </a:solidFill>
                <a:effectLst/>
                <a:latin typeface="MonumentGrotesk"/>
              </a:rPr>
              <a:t>Diffusion Models are </a:t>
            </a:r>
            <a:r>
              <a:rPr lang="pt-BR" b="0" i="0" err="1">
                <a:solidFill>
                  <a:srgbClr val="000000"/>
                </a:solidFill>
                <a:effectLst/>
                <a:latin typeface="MonumentGrotesk"/>
              </a:rPr>
              <a:t>generative</a:t>
            </a:r>
            <a:r>
              <a:rPr lang="pt-BR" b="0" i="0">
                <a:solidFill>
                  <a:srgbClr val="000000"/>
                </a:solidFill>
                <a:effectLst/>
                <a:latin typeface="MonumentGrotesk"/>
              </a:rPr>
              <a:t> models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1727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>
                <a:solidFill>
                  <a:srgbClr val="000000"/>
                </a:solidFill>
                <a:effectLst/>
                <a:latin typeface="MonumentGrotesk"/>
              </a:rPr>
              <a:t>Diffusion Models are </a:t>
            </a:r>
            <a:r>
              <a:rPr lang="pt-BR" b="0" i="0" err="1">
                <a:solidFill>
                  <a:srgbClr val="000000"/>
                </a:solidFill>
                <a:effectLst/>
                <a:latin typeface="MonumentGrotesk"/>
              </a:rPr>
              <a:t>generative</a:t>
            </a:r>
            <a:r>
              <a:rPr lang="pt-BR" b="0" i="0">
                <a:solidFill>
                  <a:srgbClr val="000000"/>
                </a:solidFill>
                <a:effectLst/>
                <a:latin typeface="MonumentGrotesk"/>
              </a:rPr>
              <a:t> models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0519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Referência: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[1] “Explicação detalhada sobre o exemplo de </a:t>
            </a:r>
            <a:r>
              <a:rPr lang="pt-BR" dirty="0" err="1"/>
              <a:t>diffusion</a:t>
            </a:r>
            <a:r>
              <a:rPr lang="pt-BR" dirty="0"/>
              <a:t> model”, https://medium.com/@sergio.leal/how-diffusion-models-work-by-deeplearning-ai-recap-c66de2e19d71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https://colab.research.google.com/github/zz4fap/tp558-adv-ml/blob/master/examples/diffusion_model/Sampling/Colab_Diffusion_Model_Sampling.ipynb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https://colab.research.google.com/github/zz4fap/tp558-adv-ml/blob/master/examples/diffusion_model/Training/Colab_Diffusion_Model_Training.ipynb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120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https://www.youtube.com/watch?v=687zEGODmHA&amp;ab_channel=MachineLearningatBerkeley</a:t>
            </a:r>
            <a:endParaRPr lang="pt-BR"/>
          </a:p>
          <a:p>
            <a:r>
              <a:rPr lang="pt-BR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https://www.youtube.com/watch?v=i2qSxMVeVLI&amp;ab_channel=Jia-BinHuang</a:t>
            </a:r>
            <a:endParaRPr lang="pt-BR"/>
          </a:p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7766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https://www.youtube.com/watch?v=687zEGODmHA&amp;ab_channel=MachineLearningatBerkeley</a:t>
            </a:r>
            <a:endParaRPr lang="pt-BR"/>
          </a:p>
          <a:p>
            <a:r>
              <a:rPr lang="pt-BR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https://www.youtube.com/watch?v=i2qSxMVeVLI&amp;ab_channel=Jia-BinHuang</a:t>
            </a:r>
            <a:endParaRPr lang="pt-BR"/>
          </a:p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53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9598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04.04.2024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04.04.2024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04.04.2024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04.04.2024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04.04.2024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04.04.2024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04.04.2024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04.04.2024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04.04.2024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04.04.2024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04.04.2024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04.04.2024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IfsB_EYsVI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031320320301357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pdf/1907.10456.pdf" TargetMode="External"/><Relationship Id="rId4" Type="http://schemas.openxmlformats.org/officeDocument/2006/relationships/hyperlink" Target="https://bmcmedimaging.biomedcentral.com/articles/10.1186/s12880-020-00530-y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06.06083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aperswithcode.com/paper/towards-deep-learning-models-resistant-to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/>
              <a:t>TP558 - Tópicos avançados em Machine Learning:</a:t>
            </a:r>
            <a:br>
              <a:rPr lang="pt-BR"/>
            </a:br>
            <a:r>
              <a:rPr lang="pt-BR" sz="5400">
                <a:cs typeface="Calibri Light"/>
              </a:rPr>
              <a:t>Adversarial </a:t>
            </a:r>
            <a:r>
              <a:rPr lang="pt-BR" sz="5400" err="1">
                <a:cs typeface="Calibri Light"/>
              </a:rPr>
              <a:t>attacks</a:t>
            </a:r>
            <a:endParaRPr lang="pt-BR" sz="5400" err="1">
              <a:ea typeface="Calibri Light"/>
              <a:cs typeface="Calibri Light"/>
            </a:endParaRP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393306" y="5780602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439886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D5A08954-37EA-D783-1115-34A908343057}"/>
              </a:ext>
            </a:extLst>
          </p:cNvPr>
          <p:cNvSpPr txBox="1"/>
          <p:nvPr/>
        </p:nvSpPr>
        <p:spPr>
          <a:xfrm>
            <a:off x="7915801" y="5780602"/>
            <a:ext cx="4004345" cy="67710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err="1"/>
              <a:t>Mainviel</a:t>
            </a:r>
            <a:r>
              <a:rPr lang="pt-BR" sz="2000"/>
              <a:t> </a:t>
            </a:r>
            <a:r>
              <a:rPr lang="pt-BR" sz="2000" err="1"/>
              <a:t>Abellard</a:t>
            </a:r>
            <a:r>
              <a:rPr lang="pt-BR" sz="2000"/>
              <a:t> </a:t>
            </a:r>
            <a:r>
              <a:rPr lang="pt-BR" sz="2000" err="1"/>
              <a:t>Christley</a:t>
            </a:r>
            <a:endParaRPr lang="pt-BR" sz="2000">
              <a:ea typeface="Calibri"/>
              <a:cs typeface="Calibri"/>
            </a:endParaRPr>
          </a:p>
          <a:p>
            <a:r>
              <a:rPr lang="pt-BR"/>
              <a:t>Abellard.mainviel@inatel.br</a:t>
            </a:r>
            <a:endParaRPr lang="pt-BR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1E387C-9C41-8B66-0283-9C10284F5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235" y="71659"/>
            <a:ext cx="9723817" cy="1715875"/>
          </a:xfrm>
        </p:spPr>
        <p:txBody>
          <a:bodyPr>
            <a:noAutofit/>
          </a:bodyPr>
          <a:lstStyle/>
          <a:p>
            <a:r>
              <a:rPr lang="pt-BR" sz="4000" dirty="0">
                <a:latin typeface="Aptos Display"/>
                <a:ea typeface="+mj-lt"/>
                <a:cs typeface="+mj-lt"/>
              </a:rPr>
              <a:t>Uma visão optimizada da robustez adversarial</a:t>
            </a:r>
            <a:endParaRPr lang="pt-BR" sz="4000" dirty="0">
              <a:latin typeface="Aptos Display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159BF2-3E52-1438-5992-B94B284C2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8660" y="2075146"/>
            <a:ext cx="5643997" cy="4164932"/>
          </a:xfrm>
        </p:spPr>
        <p:txBody>
          <a:bodyPr vert="horz" lIns="91440" tIns="45720" rIns="91440" bIns="45720" rtlCol="0" anchor="ctr">
            <a:noAutofit/>
          </a:bodyPr>
          <a:lstStyle/>
          <a:p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r>
              <a:rPr lang="pt-BR">
                <a:latin typeface="Calibri" panose="020F0502020204030204"/>
                <a:ea typeface="Calibri" panose="020F0502020204030204"/>
                <a:cs typeface="Calibri" panose="020F0502020204030204"/>
              </a:rPr>
              <a:t>O objetivo é encontrar parâmetros θ que minimizem o risco esperado E(x, y)∼D[L(x, y, θ)]. A minimização do risco empírico (ERM) tem sido bem-sucedida em encontrar classificadores com baixo risco na população. Infelizmente, ERM frequentemente não produz modelos robustos contra exemplos adversários</a:t>
            </a:r>
            <a:endParaRPr lang="pt-BR"/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6" name="Imagem 5" descr="Gradient-based Adversarial Attacks : An Introduction | by Siddhant Haldar |  The Startup | Medium">
            <a:extLst>
              <a:ext uri="{FF2B5EF4-FFF2-40B4-BE49-F238E27FC236}">
                <a16:creationId xmlns:a16="http://schemas.microsoft.com/office/drawing/2014/main" id="{EC18D49D-BA96-BAD7-90EF-51BD6AD66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92" y="2237788"/>
            <a:ext cx="4938646" cy="307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010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1E387C-9C41-8B66-0283-9C10284F5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673" y="176042"/>
            <a:ext cx="10924228" cy="1590616"/>
          </a:xfrm>
        </p:spPr>
        <p:txBody>
          <a:bodyPr>
            <a:noAutofit/>
          </a:bodyPr>
          <a:lstStyle/>
          <a:p>
            <a:r>
              <a:rPr lang="pt-BR" sz="4000" dirty="0">
                <a:latin typeface="Aptos Display"/>
                <a:ea typeface="+mj-lt"/>
                <a:cs typeface="+mj-lt"/>
              </a:rPr>
              <a:t>Uma visão optimizada da robustez adversarial</a:t>
            </a:r>
            <a:endParaRPr lang="pt-BR" sz="4000" dirty="0">
              <a:latin typeface="Aptos Display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159BF2-3E52-1438-5992-B94B284C2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8660" y="2409173"/>
            <a:ext cx="5643997" cy="3830905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pt-BR">
                <a:latin typeface="Calibri" panose="020F0502020204030204"/>
                <a:ea typeface="Calibri" panose="020F0502020204030204"/>
                <a:cs typeface="Calibri" panose="020F0502020204030204"/>
              </a:rPr>
              <a:t>Existem algoritmos eficientes (“adversários”) que, dado um exemplo x da classe c1, geram um exemplo </a:t>
            </a:r>
            <a:r>
              <a:rPr lang="pt-BR" err="1">
                <a:latin typeface="Calibri" panose="020F0502020204030204"/>
                <a:ea typeface="Calibri" panose="020F0502020204030204"/>
                <a:cs typeface="Calibri" panose="020F0502020204030204"/>
              </a:rPr>
              <a:t>x_adv</a:t>
            </a:r>
            <a:r>
              <a:rPr lang="pt-BR">
                <a:latin typeface="Calibri" panose="020F0502020204030204"/>
                <a:ea typeface="Calibri" panose="020F0502020204030204"/>
                <a:cs typeface="Calibri" panose="020F0502020204030204"/>
              </a:rPr>
              <a:t> muito próximo a x, mas classificado incorretamente como c2 (diferente de c1). Para treinar modelos robustos a ataques adversários, é necessário aprimorar o paradigma ERM</a:t>
            </a:r>
            <a:endParaRPr lang="pt-BR"/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6" name="Imagem 5" descr="Adversarial Attack Machine Learning | What After College">
            <a:extLst>
              <a:ext uri="{FF2B5EF4-FFF2-40B4-BE49-F238E27FC236}">
                <a16:creationId xmlns:a16="http://schemas.microsoft.com/office/drawing/2014/main" id="{F682AB28-DCB2-DF81-90F2-A1E9D5A5E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08" y="2569206"/>
            <a:ext cx="5176119" cy="290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85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1E387C-9C41-8B66-0283-9C10284F5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249" y="176042"/>
            <a:ext cx="10986857" cy="1548862"/>
          </a:xfrm>
        </p:spPr>
        <p:txBody>
          <a:bodyPr>
            <a:noAutofit/>
          </a:bodyPr>
          <a:lstStyle/>
          <a:p>
            <a:r>
              <a:rPr lang="pt-BR" sz="4000" dirty="0">
                <a:latin typeface="Aptos Display"/>
                <a:ea typeface="+mj-lt"/>
                <a:cs typeface="+mj-lt"/>
              </a:rPr>
              <a:t>Uma visão optimizada da robustez adversarial</a:t>
            </a:r>
            <a:endParaRPr lang="pt-BR" sz="4000" dirty="0">
              <a:latin typeface="Aptos Display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159BF2-3E52-1438-5992-B94B284C2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8660" y="1929009"/>
            <a:ext cx="5643997" cy="431106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pt-BR">
                <a:latin typeface="Calibri" panose="020F0502020204030204"/>
                <a:ea typeface="Calibri" panose="020F0502020204030204"/>
                <a:cs typeface="Calibri" panose="020F0502020204030204"/>
              </a:rPr>
              <a:t>Para treinar modelos robustos a ataques adversários, é necessário aprimorar o paradigma ERM: </a:t>
            </a:r>
            <a:endParaRPr lang="pt-BR">
              <a:latin typeface="Aptos" panose="020B000402020202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pt-BR">
                <a:latin typeface="Calibri"/>
                <a:ea typeface="Calibri"/>
                <a:cs typeface="Calibri"/>
              </a:rPr>
              <a:t>Definir uma garantia concreta que um modelo robusto a adversários deva satisfazer.</a:t>
            </a:r>
            <a:endParaRPr lang="pt-BR"/>
          </a:p>
          <a:p>
            <a:pPr marL="0" indent="0">
              <a:buNone/>
            </a:pPr>
            <a:r>
              <a:rPr lang="pt-BR">
                <a:latin typeface="Calibri"/>
                <a:ea typeface="Calibri"/>
                <a:cs typeface="Calibri"/>
              </a:rPr>
              <a:t>Adaptar os métodos de treinamento para alcançar essa garantia.</a:t>
            </a:r>
            <a:endParaRPr lang="pt-BR"/>
          </a:p>
          <a:p>
            <a:pPr marL="0" indent="0">
              <a:buNone/>
            </a:pPr>
            <a:endParaRPr lang="pt-BR">
              <a:latin typeface="Calibri"/>
              <a:ea typeface="Calibri"/>
              <a:cs typeface="Calibri"/>
            </a:endParaRPr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4" name="Imagem 3" descr="Adversarial Attacks To Trick Deep Neural Networks">
            <a:extLst>
              <a:ext uri="{FF2B5EF4-FFF2-40B4-BE49-F238E27FC236}">
                <a16:creationId xmlns:a16="http://schemas.microsoft.com/office/drawing/2014/main" id="{08135516-5FA9-62DF-6CF6-A181ACB0E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12" y="2204450"/>
            <a:ext cx="4957827" cy="338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496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1E387C-9C41-8B66-0283-9C10284F5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331" y="176042"/>
            <a:ext cx="10475378" cy="1392287"/>
          </a:xfrm>
        </p:spPr>
        <p:txBody>
          <a:bodyPr>
            <a:noAutofit/>
          </a:bodyPr>
          <a:lstStyle/>
          <a:p>
            <a:r>
              <a:rPr lang="pt-BR" sz="4000" dirty="0">
                <a:latin typeface="Aptos Display"/>
                <a:ea typeface="+mj-lt"/>
                <a:cs typeface="+mj-lt"/>
              </a:rPr>
              <a:t>Uma visão optimizada da robustez adversarial</a:t>
            </a:r>
            <a:endParaRPr lang="pt-BR" sz="4000" dirty="0">
              <a:latin typeface="Aptos Display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159BF2-3E52-1438-5992-B94B284C2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8660" y="2116899"/>
            <a:ext cx="5643997" cy="412317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pt-BR">
              <a:latin typeface="Aptos" panose="020B000402020202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pt-BR">
                <a:latin typeface="Calibri" panose="020F0502020204030204"/>
                <a:ea typeface="Calibri" panose="020F0502020204030204"/>
                <a:cs typeface="Calibri" panose="020F0502020204030204"/>
              </a:rPr>
              <a:t>O primeiro passo para garantir a robustez contra adversários em redes neurais consiste em definir um modelo de ataque, ou seja, uma definição precisa dos ataques que os modelos devem resistir.</a:t>
            </a:r>
            <a:endParaRPr lang="pt-BR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/>
              <a:ea typeface="Calibri"/>
              <a:cs typeface="Calibri"/>
            </a:endParaRPr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4" name="Imagem 3" descr="Adversarial Attacks To Trick Deep Neural Networks">
            <a:extLst>
              <a:ext uri="{FF2B5EF4-FFF2-40B4-BE49-F238E27FC236}">
                <a16:creationId xmlns:a16="http://schemas.microsoft.com/office/drawing/2014/main" id="{08135516-5FA9-62DF-6CF6-A181ACB0E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12" y="2204450"/>
            <a:ext cx="4957827" cy="338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39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1E387C-9C41-8B66-0283-9C10284F5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42" y="176042"/>
            <a:ext cx="10892912" cy="1413164"/>
          </a:xfrm>
        </p:spPr>
        <p:txBody>
          <a:bodyPr>
            <a:noAutofit/>
          </a:bodyPr>
          <a:lstStyle/>
          <a:p>
            <a:r>
              <a:rPr lang="pt-BR" sz="4000" dirty="0">
                <a:latin typeface="Aptos Display"/>
                <a:ea typeface="+mj-lt"/>
                <a:cs typeface="+mj-lt"/>
              </a:rPr>
              <a:t>Uma visão optimizada da robustez adversarial</a:t>
            </a:r>
            <a:endParaRPr lang="pt-BR" sz="4000" dirty="0">
              <a:latin typeface="Aptos Display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159BF2-3E52-1438-5992-B94B284C2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8660" y="1991639"/>
            <a:ext cx="5643997" cy="424843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pt-BR">
                <a:latin typeface="Calibri" panose="020F0502020204030204"/>
                <a:ea typeface="Calibri" panose="020F0502020204030204"/>
                <a:cs typeface="Calibri" panose="020F0502020204030204"/>
              </a:rPr>
              <a:t>Para cada ponto de dados x, introduzimos um conjunto de perturbações permitidas S ⊆ Rd que formaliza o poder de manipulação do adversário. Na classificação de imagens, S é escolhido para capturar a similaridade perceptual entre imagens.</a:t>
            </a:r>
            <a:endParaRPr lang="pt-BR"/>
          </a:p>
          <a:p>
            <a:pPr marL="0" indent="0">
              <a:buNone/>
            </a:pPr>
            <a:endParaRPr lang="pt-BR">
              <a:latin typeface="Calibri"/>
              <a:ea typeface="Calibri"/>
              <a:cs typeface="Calibri"/>
            </a:endParaRPr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4" name="Imagem 3" descr="Adversarial Attacks To Trick Deep Neural Networks">
            <a:extLst>
              <a:ext uri="{FF2B5EF4-FFF2-40B4-BE49-F238E27FC236}">
                <a16:creationId xmlns:a16="http://schemas.microsoft.com/office/drawing/2014/main" id="{08135516-5FA9-62DF-6CF6-A181ACB0E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12" y="2204450"/>
            <a:ext cx="4957827" cy="338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91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1E387C-9C41-8B66-0283-9C10284F5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865" y="176042"/>
            <a:ext cx="11320885" cy="1465355"/>
          </a:xfrm>
        </p:spPr>
        <p:txBody>
          <a:bodyPr>
            <a:noAutofit/>
          </a:bodyPr>
          <a:lstStyle/>
          <a:p>
            <a:r>
              <a:rPr lang="pt-BR" sz="4000" dirty="0">
                <a:latin typeface="Aptos Display"/>
                <a:ea typeface="+mj-lt"/>
                <a:cs typeface="+mj-lt"/>
              </a:rPr>
              <a:t>Uma visão optimizada da robustez adversarial</a:t>
            </a:r>
            <a:endParaRPr lang="pt-BR" sz="4000" dirty="0">
              <a:latin typeface="Aptos Display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159BF2-3E52-1438-5992-B94B284C2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1839" y="1720242"/>
            <a:ext cx="6520818" cy="4519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pt-BR">
                <a:latin typeface="Calibri" panose="020F0502020204030204"/>
                <a:ea typeface="Calibri" panose="020F0502020204030204"/>
                <a:cs typeface="Calibri" panose="020F0502020204030204"/>
              </a:rPr>
              <a:t>Modifica-se a definição de risco populacional ED[L] incorporando o adversário. Ao invés de alimentar amostras da distribuição D diretamente na função de perda L, permitimos que o adversário perturbe a entrada primeiro. Isso resulta no seguinte </a:t>
            </a:r>
            <a:r>
              <a:rPr lang="pt-BR">
                <a:highlight>
                  <a:srgbClr val="FFFF00"/>
                </a:highlight>
                <a:latin typeface="Calibri" panose="020F0502020204030204"/>
                <a:ea typeface="Calibri" panose="020F0502020204030204"/>
                <a:cs typeface="Calibri" panose="020F0502020204030204"/>
              </a:rPr>
              <a:t>problema de ponto de sela</a:t>
            </a:r>
            <a:r>
              <a:rPr lang="pt-BR">
                <a:latin typeface="Calibri" panose="020F0502020204030204"/>
                <a:ea typeface="Calibri" panose="020F0502020204030204"/>
                <a:cs typeface="Calibri" panose="020F0502020204030204"/>
              </a:rPr>
              <a:t>, que é o objeto central do estudo:</a:t>
            </a:r>
            <a:endParaRPr lang="pt-BR"/>
          </a:p>
          <a:p>
            <a:pPr marL="0" indent="0">
              <a:buNone/>
            </a:pPr>
            <a:r>
              <a:rPr lang="pt-BR" err="1">
                <a:latin typeface="Calibri" panose="020F0502020204030204"/>
                <a:ea typeface="Calibri" panose="020F0502020204030204"/>
                <a:cs typeface="Calibri" panose="020F0502020204030204"/>
              </a:rPr>
              <a:t>min_θ</a:t>
            </a:r>
            <a:r>
              <a:rPr lang="pt-BR">
                <a:latin typeface="Calibri" panose="020F0502020204030204"/>
                <a:ea typeface="Calibri" panose="020F0502020204030204"/>
                <a:cs typeface="Calibri" panose="020F0502020204030204"/>
              </a:rPr>
              <a:t> ρ(θ), onde ρ(θ) = E(</a:t>
            </a:r>
            <a:r>
              <a:rPr lang="pt-BR" err="1">
                <a:latin typeface="Calibri" panose="020F0502020204030204"/>
                <a:ea typeface="Calibri" panose="020F0502020204030204"/>
                <a:cs typeface="Calibri" panose="020F0502020204030204"/>
              </a:rPr>
              <a:t>x,y</a:t>
            </a:r>
            <a:r>
              <a:rPr lang="pt-BR">
                <a:latin typeface="Calibri" panose="020F0502020204030204"/>
                <a:ea typeface="Calibri" panose="020F0502020204030204"/>
                <a:cs typeface="Calibri" panose="020F0502020204030204"/>
              </a:rPr>
              <a:t>)∼D [</a:t>
            </a:r>
            <a:r>
              <a:rPr lang="pt-BR" err="1">
                <a:latin typeface="Calibri" panose="020F0502020204030204"/>
                <a:ea typeface="Calibri" panose="020F0502020204030204"/>
                <a:cs typeface="Calibri" panose="020F0502020204030204"/>
              </a:rPr>
              <a:t>max_δ∈S</a:t>
            </a:r>
            <a:r>
              <a:rPr lang="pt-BR">
                <a:latin typeface="Calibri" panose="020F0502020204030204"/>
                <a:ea typeface="Calibri" panose="020F0502020204030204"/>
                <a:cs typeface="Calibri" panose="020F0502020204030204"/>
              </a:rPr>
              <a:t> L(θ, x + δ, y)]</a:t>
            </a:r>
            <a:endParaRPr lang="pt-BR"/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6" name="Imagem 5" descr="Adversarial attacks against machine learning systems – everything you need  to know | The Daily Swig">
            <a:extLst>
              <a:ext uri="{FF2B5EF4-FFF2-40B4-BE49-F238E27FC236}">
                <a16:creationId xmlns:a16="http://schemas.microsoft.com/office/drawing/2014/main" id="{B322F4FA-FB9F-5EE6-B725-88A276FC3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4" y="1919092"/>
            <a:ext cx="4558951" cy="303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096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1E387C-9C41-8B66-0283-9C10284F5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071" y="82097"/>
            <a:ext cx="10976419" cy="1580177"/>
          </a:xfrm>
        </p:spPr>
        <p:txBody>
          <a:bodyPr>
            <a:noAutofit/>
          </a:bodyPr>
          <a:lstStyle/>
          <a:p>
            <a:r>
              <a:rPr lang="pt-BR" sz="5400">
                <a:latin typeface="Aptos Display"/>
              </a:rPr>
              <a:t>Problema de ponto de sela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159BF2-3E52-1438-5992-B94B284C2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1839" y="1709803"/>
            <a:ext cx="6520818" cy="4530275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pt-BR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pt-BR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pt-BR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r>
              <a:rPr lang="pt-BR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Um problema de ponto de sela é um tipo de problema de otimização que envolve encontrar um ponto em que duas funções se equilibram. Imagine uma superfície curva, como uma sela de cavalo. O ponto de sela é o ponto mais alto da superfície em uma direção, mas o mais baixo em outra.</a:t>
            </a:r>
            <a:endParaRPr lang="pt-BR"/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4" name="Imagem 3" descr="MÁXIMOS E MÍNIMOS">
            <a:extLst>
              <a:ext uri="{FF2B5EF4-FFF2-40B4-BE49-F238E27FC236}">
                <a16:creationId xmlns:a16="http://schemas.microsoft.com/office/drawing/2014/main" id="{712792B8-66B7-01DB-228E-602722FCE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9" y="2134841"/>
            <a:ext cx="4001412" cy="328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86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1E387C-9C41-8B66-0283-9C10284F5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413" y="176042"/>
            <a:ext cx="9692502" cy="1298342"/>
          </a:xfrm>
        </p:spPr>
        <p:txBody>
          <a:bodyPr>
            <a:noAutofit/>
          </a:bodyPr>
          <a:lstStyle/>
          <a:p>
            <a:r>
              <a:rPr lang="pt-BR" sz="5400">
                <a:latin typeface="Aptos Display"/>
              </a:rPr>
              <a:t>Problema de ponto de sela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159BF2-3E52-1438-5992-B94B284C2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1839" y="1605420"/>
            <a:ext cx="6520818" cy="5083507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pt-BR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pt-BR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pt-BR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pt-BR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r>
              <a:rPr lang="pt-BR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Em termos matemáticos, um problema de ponto de sela envolve encontrar um valor de x que minimize uma função f(x) em relação a uma variável y, enquanto maximiza a mesma função f(x) em relação a outra variável </a:t>
            </a:r>
            <a:r>
              <a:rPr lang="pt-BR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z.A</a:t>
            </a:r>
            <a:r>
              <a:rPr lang="pt-BR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solução para um problema de ponto de sela é um ponto (x*, y*) que satisfaz as seguintes condições:</a:t>
            </a:r>
            <a:endParaRPr lang="pt-BR"/>
          </a:p>
          <a:p>
            <a:pPr marL="0" indent="0">
              <a:buNone/>
            </a:pPr>
            <a:r>
              <a:rPr lang="pt-BR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f(x*, y) &lt;= f(x*, y*) para todo y</a:t>
            </a:r>
            <a:endParaRPr lang="pt-BR"/>
          </a:p>
          <a:p>
            <a:pPr marL="0" indent="0">
              <a:buNone/>
            </a:pPr>
            <a:r>
              <a:rPr lang="pt-BR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f(x*, y*) &gt;= f(x, y*) para todo x</a:t>
            </a:r>
            <a:endParaRPr lang="pt-BR"/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4" name="Imagem 3" descr="MÁXIMOS E MÍNIMOS">
            <a:extLst>
              <a:ext uri="{FF2B5EF4-FFF2-40B4-BE49-F238E27FC236}">
                <a16:creationId xmlns:a16="http://schemas.microsoft.com/office/drawing/2014/main" id="{712792B8-66B7-01DB-228E-602722FCE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9" y="2134841"/>
            <a:ext cx="4001412" cy="328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599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1E387C-9C41-8B66-0283-9C10284F5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865" y="40344"/>
            <a:ext cx="10141351" cy="1674122"/>
          </a:xfrm>
        </p:spPr>
        <p:txBody>
          <a:bodyPr>
            <a:noAutofit/>
          </a:bodyPr>
          <a:lstStyle/>
          <a:p>
            <a:r>
              <a:rPr lang="pt-BR" sz="4000" dirty="0">
                <a:latin typeface="Aptos Display"/>
                <a:ea typeface="+mj-lt"/>
                <a:cs typeface="+mj-lt"/>
              </a:rPr>
              <a:t>Uma visão optimizada da robustez adversarial</a:t>
            </a:r>
            <a:endParaRPr lang="pt-BR" sz="4000" dirty="0">
              <a:latin typeface="Aptos Display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159BF2-3E52-1438-5992-B94B284C2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1839" y="1793310"/>
            <a:ext cx="7094927" cy="4592905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pt-BR">
                <a:latin typeface="Calibri" panose="020F0502020204030204"/>
                <a:ea typeface="Calibri" panose="020F0502020204030204"/>
                <a:cs typeface="Calibri" panose="020F0502020204030204"/>
              </a:rPr>
              <a:t>A formulação como ponto de sela oferece uma perspectiva unificada que engloba muitos trabalhos anteriores sobre o tema. Essa abordagem divide o problema em duas partes:</a:t>
            </a:r>
            <a:endParaRPr lang="pt-BR"/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6" name="Imagem 5" descr="Adversarial attacks against machine learning systems – everything you need  to know | The Daily Swig">
            <a:extLst>
              <a:ext uri="{FF2B5EF4-FFF2-40B4-BE49-F238E27FC236}">
                <a16:creationId xmlns:a16="http://schemas.microsoft.com/office/drawing/2014/main" id="{B322F4FA-FB9F-5EE6-B725-88A276FC3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4" y="1919092"/>
            <a:ext cx="4558951" cy="303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471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1E387C-9C41-8B66-0283-9C10284F5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874" y="176042"/>
            <a:ext cx="12197706" cy="1788944"/>
          </a:xfrm>
        </p:spPr>
        <p:txBody>
          <a:bodyPr>
            <a:noAutofit/>
          </a:bodyPr>
          <a:lstStyle/>
          <a:p>
            <a:r>
              <a:rPr lang="pt-BR" sz="5400">
                <a:latin typeface="Aptos Display"/>
                <a:ea typeface="+mj-lt"/>
                <a:cs typeface="+mj-lt"/>
              </a:rPr>
              <a:t>Uma visão optimizada da robustez adversarial</a:t>
            </a:r>
            <a:endParaRPr lang="pt-BR" sz="5400">
              <a:latin typeface="Aptos Display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159BF2-3E52-1438-5992-B94B284C2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2716" y="1866378"/>
            <a:ext cx="7094927" cy="4843426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pt-BR">
                <a:latin typeface="Calibri" panose="020F0502020204030204"/>
                <a:ea typeface="Calibri" panose="020F0502020204030204"/>
                <a:cs typeface="Calibri" panose="020F0502020204030204"/>
              </a:rPr>
              <a:t>Maximização interna: Encontrar uma versão adversária de um dado ponto de dados x que maximize a perda (erro) da rede neural. Isso corresponde exatamente ao problema de atacar a rede.</a:t>
            </a:r>
            <a:endParaRPr lang="pt-BR"/>
          </a:p>
          <a:p>
            <a:pPr marL="0" indent="0">
              <a:buNone/>
            </a:pPr>
            <a:r>
              <a:rPr lang="pt-BR">
                <a:latin typeface="Calibri" panose="020F0502020204030204"/>
                <a:ea typeface="Calibri" panose="020F0502020204030204"/>
                <a:cs typeface="Calibri" panose="020F0502020204030204"/>
              </a:rPr>
              <a:t>Minimização externa: Encontrar parâmetros de modelo que minimizem a "perda adversária" obtida no passo anterior. Isso corresponde ao problema de treinar um classificador robusto usando técnicas de treinamento adversário.</a:t>
            </a:r>
            <a:endParaRPr lang="pt-BR"/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6" name="Imagem 5" descr="Adversarial attacks against machine learning systems – everything you need  to know | The Daily Swig">
            <a:extLst>
              <a:ext uri="{FF2B5EF4-FFF2-40B4-BE49-F238E27FC236}">
                <a16:creationId xmlns:a16="http://schemas.microsoft.com/office/drawing/2014/main" id="{B322F4FA-FB9F-5EE6-B725-88A276FC3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4" y="1919092"/>
            <a:ext cx="4558951" cy="303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150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Diagrama, Esquemático&#10;&#10;Descrição gerada automaticamente">
            <a:extLst>
              <a:ext uri="{FF2B5EF4-FFF2-40B4-BE49-F238E27FC236}">
                <a16:creationId xmlns:a16="http://schemas.microsoft.com/office/drawing/2014/main" id="{E030D4FB-7EAB-1E32-CFEE-0731738C84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341" b="-2"/>
          <a:stretch/>
        </p:blipFill>
        <p:spPr>
          <a:xfrm>
            <a:off x="-1" y="1649258"/>
            <a:ext cx="5410198" cy="520874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61E387C-9C41-8B66-0283-9C10284F5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59" y="155165"/>
            <a:ext cx="11581844" cy="1131328"/>
          </a:xfrm>
        </p:spPr>
        <p:txBody>
          <a:bodyPr>
            <a:normAutofit/>
          </a:bodyPr>
          <a:lstStyle/>
          <a:p>
            <a:r>
              <a:rPr lang="pt-BR" sz="4000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159BF2-3E52-1438-5992-B94B284C2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>
                <a:latin typeface="Calibri" panose="020F0502020204030204"/>
                <a:ea typeface="Calibri" panose="020F0502020204030204"/>
                <a:cs typeface="Calibri" panose="020F0502020204030204"/>
              </a:rPr>
              <a:t>O cérebro humano inspirou o desenvolvimento de redes neurais artificiais, sistemas computacionais que simulam o comportamento inteligente.</a:t>
            </a:r>
          </a:p>
          <a:p>
            <a:r>
              <a:rPr lang="pt-BR">
                <a:latin typeface="Calibri" panose="020F0502020204030204"/>
                <a:ea typeface="Calibri" panose="020F0502020204030204"/>
                <a:cs typeface="Calibri" panose="020F0502020204030204"/>
              </a:rPr>
              <a:t>Essas redes são compostas por neurônios artificiais interligados, aprendendo e armazenando conhecimento através de informações, como o sistema nervoso humano.</a:t>
            </a:r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680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1E387C-9C41-8B66-0283-9C10284F5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874" y="176042"/>
            <a:ext cx="12197706" cy="1308780"/>
          </a:xfrm>
        </p:spPr>
        <p:txBody>
          <a:bodyPr>
            <a:noAutofit/>
          </a:bodyPr>
          <a:lstStyle/>
          <a:p>
            <a:r>
              <a:rPr lang="pt-BR" sz="4000" dirty="0">
                <a:latin typeface="Aptos Display"/>
              </a:rPr>
              <a:t>Uma visão unificada dos ataques e das defesas</a:t>
            </a:r>
            <a:endParaRPr lang="pt-BR" sz="4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159BF2-3E52-1438-5992-B94B284C2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6222" y="1574103"/>
            <a:ext cx="7314132" cy="564717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pt-BR">
                <a:latin typeface="Calibri" panose="020F0502020204030204"/>
                <a:ea typeface="Calibri" panose="020F0502020204030204"/>
                <a:cs typeface="Calibri" panose="020F0502020204030204"/>
              </a:rPr>
              <a:t>Os trabalhos anteriores sobre exemplos </a:t>
            </a:r>
            <a:r>
              <a:rPr lang="pt-BR" err="1">
                <a:latin typeface="Calibri" panose="020F0502020204030204"/>
                <a:ea typeface="Calibri" panose="020F0502020204030204"/>
                <a:cs typeface="Calibri" panose="020F0502020204030204"/>
              </a:rPr>
              <a:t>adversarios</a:t>
            </a:r>
            <a:r>
              <a:rPr lang="pt-BR">
                <a:latin typeface="Calibri" panose="020F0502020204030204"/>
                <a:ea typeface="Calibri" panose="020F0502020204030204"/>
                <a:cs typeface="Calibri" panose="020F0502020204030204"/>
              </a:rPr>
              <a:t> centraram-se em duas questões principais: </a:t>
            </a:r>
            <a:endParaRPr lang="pt-BR">
              <a:latin typeface="Aptos" panose="020B000402020202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pt-BR">
                <a:latin typeface="Calibri" panose="020F0502020204030204"/>
                <a:ea typeface="Calibri" panose="020F0502020204030204"/>
                <a:cs typeface="Calibri" panose="020F0502020204030204"/>
              </a:rPr>
              <a:t>1. Como é que podemos produzir exemplos adversários fortes, ou seja, exemplos adversários  que enganam um modelo com elevada confiança, exigindo apenas uma pequena perturbação?</a:t>
            </a:r>
            <a:endParaRPr lang="pt-BR">
              <a:latin typeface="Aptos" panose="020B000402020202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pt-BR">
                <a:latin typeface="Calibri" panose="020F0502020204030204"/>
                <a:ea typeface="Calibri" panose="020F0502020204030204"/>
                <a:cs typeface="Calibri" panose="020F0502020204030204"/>
              </a:rPr>
              <a:t> 2. Como é que podemos treinar um modelo de modo a que não existam exemplos contraditórios ou, pelo menos, de modo a que um adversários não os encontrem facilmente?</a:t>
            </a:r>
            <a:endParaRPr lang="pt-BR"/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6" name="Imagem 5" descr="Adversarial attacks against machine learning systems – everything you need  to know | The Daily Swig">
            <a:extLst>
              <a:ext uri="{FF2B5EF4-FFF2-40B4-BE49-F238E27FC236}">
                <a16:creationId xmlns:a16="http://schemas.microsoft.com/office/drawing/2014/main" id="{B322F4FA-FB9F-5EE6-B725-88A276FC3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4" y="1919092"/>
            <a:ext cx="4705087" cy="338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215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1E387C-9C41-8B66-0283-9C10284F5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550" y="50782"/>
            <a:ext cx="10819844" cy="1434040"/>
          </a:xfrm>
        </p:spPr>
        <p:txBody>
          <a:bodyPr>
            <a:noAutofit/>
          </a:bodyPr>
          <a:lstStyle/>
          <a:p>
            <a:r>
              <a:rPr lang="pt-BR" sz="4000" dirty="0">
                <a:latin typeface="Aptos Display"/>
              </a:rPr>
              <a:t>Uma visão unificada dos ataques e das defesas </a:t>
            </a:r>
            <a:endParaRPr lang="pt-BR" sz="4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159BF2-3E52-1438-5992-B94B284C2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1839" y="1438406"/>
            <a:ext cx="7314132" cy="5417534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pt-BR">
                <a:latin typeface="Calibri" panose="020F0502020204030204"/>
                <a:ea typeface="Calibri" panose="020F0502020204030204"/>
                <a:cs typeface="Calibri" panose="020F0502020204030204"/>
              </a:rPr>
              <a:t>Nossa perspectiva sobre o problema de ponto de sela  fornece respostas para duas perguntas importantes:</a:t>
            </a:r>
            <a:endParaRPr lang="pt-BR"/>
          </a:p>
          <a:p>
            <a:pPr marL="0" indent="0">
              <a:buNone/>
            </a:pPr>
            <a:r>
              <a:rPr lang="pt-BR">
                <a:latin typeface="Calibri" panose="020F0502020204030204"/>
                <a:ea typeface="Calibri" panose="020F0502020204030204"/>
                <a:cs typeface="Calibri" panose="020F0502020204030204"/>
              </a:rPr>
              <a:t>Como atacar?</a:t>
            </a:r>
            <a:endParaRPr lang="pt-BR"/>
          </a:p>
          <a:p>
            <a:pPr marL="0" indent="0">
              <a:buNone/>
            </a:pPr>
            <a:r>
              <a:rPr lang="pt-BR">
                <a:latin typeface="Calibri" panose="020F0502020204030204"/>
                <a:ea typeface="Calibri" panose="020F0502020204030204"/>
                <a:cs typeface="Calibri" panose="020F0502020204030204"/>
              </a:rPr>
              <a:t>Como treinar para ser robusto?</a:t>
            </a:r>
            <a:endParaRPr lang="pt-BR"/>
          </a:p>
          <a:p>
            <a:pPr marL="0" indent="0">
              <a:buNone/>
            </a:pPr>
            <a:r>
              <a:rPr lang="pt-BR">
                <a:latin typeface="Calibri" panose="020F0502020204030204"/>
                <a:ea typeface="Calibri" panose="020F0502020204030204"/>
                <a:cs typeface="Calibri" panose="020F0502020204030204"/>
              </a:rPr>
              <a:t>Para ataques, trabalhos anteriores propuseram métodos como o Método do Sinal de Gradiente Rápido (FGSM)  e diversas variações .</a:t>
            </a: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4" name="Imagem 3" descr="Adversarial attacks with FGSM (Fast Gradient Sign Method) - PyImageSearch">
            <a:extLst>
              <a:ext uri="{FF2B5EF4-FFF2-40B4-BE49-F238E27FC236}">
                <a16:creationId xmlns:a16="http://schemas.microsoft.com/office/drawing/2014/main" id="{5538AFCC-9D66-0326-B390-6925F913F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2" y="1969848"/>
            <a:ext cx="4620799" cy="328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780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1E387C-9C41-8B66-0283-9C10284F5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386" y="82097"/>
            <a:ext cx="9776008" cy="1402725"/>
          </a:xfrm>
        </p:spPr>
        <p:txBody>
          <a:bodyPr>
            <a:noAutofit/>
          </a:bodyPr>
          <a:lstStyle/>
          <a:p>
            <a:r>
              <a:rPr lang="pt-BR" sz="4000" dirty="0">
                <a:latin typeface="Aptos Display"/>
              </a:rPr>
              <a:t>Uma visão unificada dos ataques e das defesas</a:t>
            </a:r>
            <a:endParaRPr lang="pt-BR" sz="4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159BF2-3E52-1438-5992-B94B284C2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1839" y="1949885"/>
            <a:ext cx="7314132" cy="4906055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pt-BR">
              <a:latin typeface="Aptos" panose="020B000402020202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pt-BR">
                <a:latin typeface="Calibri" panose="020F0502020204030204"/>
                <a:ea typeface="Calibri" panose="020F0502020204030204"/>
                <a:cs typeface="Calibri" panose="020F0502020204030204"/>
              </a:rPr>
              <a:t>O FGSM é um ataque para adversários com perturbações limitadas por ∞ (infinito) e calcula um exemplo adverso como : x + ε * </a:t>
            </a:r>
            <a:r>
              <a:rPr lang="pt-BR" err="1">
                <a:latin typeface="Calibri" panose="020F0502020204030204"/>
                <a:ea typeface="Calibri" panose="020F0502020204030204"/>
                <a:cs typeface="Calibri" panose="020F0502020204030204"/>
              </a:rPr>
              <a:t>sgn</a:t>
            </a:r>
            <a:r>
              <a:rPr lang="pt-BR">
                <a:latin typeface="Calibri" panose="020F0502020204030204"/>
                <a:ea typeface="Calibri" panose="020F0502020204030204"/>
                <a:cs typeface="Calibri" panose="020F0502020204030204"/>
              </a:rPr>
              <a:t>(∇</a:t>
            </a:r>
            <a:r>
              <a:rPr lang="pt-BR" err="1">
                <a:latin typeface="Calibri" panose="020F0502020204030204"/>
                <a:ea typeface="Calibri" panose="020F0502020204030204"/>
                <a:cs typeface="Calibri" panose="020F0502020204030204"/>
              </a:rPr>
              <a:t>xL</a:t>
            </a:r>
            <a:r>
              <a:rPr lang="pt-BR">
                <a:latin typeface="Calibri" panose="020F0502020204030204"/>
                <a:ea typeface="Calibri" panose="020F0502020204030204"/>
                <a:cs typeface="Calibri" panose="020F0502020204030204"/>
              </a:rPr>
              <a:t>(θ, x, y)).</a:t>
            </a:r>
            <a:endParaRPr lang="pt-BR"/>
          </a:p>
          <a:p>
            <a:pPr marL="0" indent="0">
              <a:buNone/>
            </a:pPr>
            <a:r>
              <a:rPr lang="pt-BR">
                <a:latin typeface="Calibri"/>
                <a:cs typeface="Calibri"/>
              </a:rPr>
              <a:t>x: Ponto de dado original.</a:t>
            </a:r>
            <a:endParaRPr lang="pt-BR"/>
          </a:p>
          <a:p>
            <a:pPr marL="0" indent="0">
              <a:buNone/>
            </a:pPr>
            <a:r>
              <a:rPr lang="pt-BR">
                <a:latin typeface="Calibri"/>
                <a:cs typeface="Calibri"/>
              </a:rPr>
              <a:t>ε: Fator de escala da perturbação (pequeno valor positivo).</a:t>
            </a:r>
            <a:endParaRPr lang="pt-BR"/>
          </a:p>
          <a:p>
            <a:pPr marL="0" indent="0">
              <a:buNone/>
            </a:pPr>
            <a:r>
              <a:rPr lang="pt-BR" err="1">
                <a:latin typeface="Calibri"/>
                <a:cs typeface="Calibri"/>
              </a:rPr>
              <a:t>sgn</a:t>
            </a:r>
            <a:r>
              <a:rPr lang="pt-BR">
                <a:latin typeface="Calibri"/>
                <a:cs typeface="Calibri"/>
              </a:rPr>
              <a:t>(∇</a:t>
            </a:r>
            <a:r>
              <a:rPr lang="pt-BR" err="1">
                <a:latin typeface="Calibri"/>
                <a:cs typeface="Calibri"/>
              </a:rPr>
              <a:t>xL</a:t>
            </a:r>
            <a:r>
              <a:rPr lang="pt-BR">
                <a:latin typeface="Calibri"/>
                <a:cs typeface="Calibri"/>
              </a:rPr>
              <a:t>(θ, x, y)): Sinal do gradiente da função de perda L em relação a x, avaliada nos parâmetros do modelo θ, ponto de dado x e classe correta y</a:t>
            </a:r>
            <a:endParaRPr lang="pt-BR"/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4" name="Imagem 3" descr="Adversarial attacks with FGSM (Fast Gradient Sign Method) - PyImageSearch">
            <a:extLst>
              <a:ext uri="{FF2B5EF4-FFF2-40B4-BE49-F238E27FC236}">
                <a16:creationId xmlns:a16="http://schemas.microsoft.com/office/drawing/2014/main" id="{50653DC8-75F9-5AF6-CC6E-8B14512F7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1" y="1953735"/>
            <a:ext cx="4600834" cy="345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5449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1E387C-9C41-8B66-0283-9C10284F5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673" y="61221"/>
            <a:ext cx="11059927" cy="1423601"/>
          </a:xfrm>
        </p:spPr>
        <p:txBody>
          <a:bodyPr>
            <a:noAutofit/>
          </a:bodyPr>
          <a:lstStyle/>
          <a:p>
            <a:r>
              <a:rPr lang="pt-BR" sz="4000" dirty="0">
                <a:latin typeface="Aptos Display"/>
              </a:rPr>
              <a:t>Uma visão unificada dos ataques e das defesas</a:t>
            </a:r>
            <a:endParaRPr lang="pt-BR" sz="4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159BF2-3E52-1438-5992-B94B284C2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1839" y="1668050"/>
            <a:ext cx="7314132" cy="518789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pt-BR">
                <a:latin typeface="Calibri" panose="020F0502020204030204"/>
                <a:ea typeface="Calibri" panose="020F0502020204030204"/>
                <a:cs typeface="Calibri" panose="020F0502020204030204"/>
              </a:rPr>
              <a:t>Um adversário mais poderoso é a variante de múltiplas etapas, que essencialmente é uma descida do gradiente projetado (PGD) na</a:t>
            </a:r>
            <a:r>
              <a:rPr lang="pt-BR">
                <a:latin typeface="Calibri"/>
                <a:cs typeface="Calibri"/>
              </a:rPr>
              <a:t> função de perda negativa</a:t>
            </a:r>
            <a:r>
              <a:rPr lang="pt-BR">
                <a:latin typeface="Calibri" panose="020F0502020204030204"/>
                <a:ea typeface="Calibri" panose="020F0502020204030204"/>
                <a:cs typeface="Calibri" panose="020F0502020204030204"/>
              </a:rPr>
              <a:t>:</a:t>
            </a:r>
            <a:endParaRPr lang="pt-BR"/>
          </a:p>
          <a:p>
            <a:pPr marL="0" indent="0">
              <a:buNone/>
            </a:pPr>
            <a:r>
              <a:rPr lang="pt-BR">
                <a:latin typeface="Calibri" panose="020F0502020204030204"/>
                <a:ea typeface="Calibri" panose="020F0502020204030204"/>
                <a:cs typeface="Calibri" panose="020F0502020204030204"/>
              </a:rPr>
              <a:t>x</a:t>
            </a:r>
            <a:r>
              <a:rPr lang="pt-BR">
                <a:latin typeface="Calibri"/>
                <a:cs typeface="Calibri"/>
              </a:rPr>
              <a:t>^(t</a:t>
            </a:r>
            <a:r>
              <a:rPr lang="pt-BR">
                <a:latin typeface="Calibri" panose="020F0502020204030204"/>
                <a:ea typeface="Calibri" panose="020F0502020204030204"/>
                <a:cs typeface="Calibri" panose="020F0502020204030204"/>
              </a:rPr>
              <a:t>+</a:t>
            </a:r>
            <a:r>
              <a:rPr lang="pt-BR">
                <a:latin typeface="Calibri"/>
                <a:cs typeface="Calibri"/>
              </a:rPr>
              <a:t>1) = Π</a:t>
            </a:r>
            <a:r>
              <a:rPr lang="pt-BR">
                <a:latin typeface="Calibri" panose="020F0502020204030204"/>
                <a:ea typeface="Calibri" panose="020F0502020204030204"/>
                <a:cs typeface="Calibri" panose="020F0502020204030204"/>
              </a:rPr>
              <a:t>(</a:t>
            </a:r>
            <a:r>
              <a:rPr lang="pt-BR" err="1">
                <a:latin typeface="Calibri" panose="020F0502020204030204"/>
                <a:ea typeface="Calibri" panose="020F0502020204030204"/>
                <a:cs typeface="Calibri" panose="020F0502020204030204"/>
              </a:rPr>
              <a:t>x</a:t>
            </a:r>
            <a:r>
              <a:rPr lang="pt-BR" err="1">
                <a:latin typeface="Calibri"/>
                <a:cs typeface="Calibri"/>
              </a:rPr>
              <a:t>^t</a:t>
            </a:r>
            <a:r>
              <a:rPr lang="pt-BR">
                <a:latin typeface="Calibri"/>
                <a:cs typeface="Calibri"/>
              </a:rPr>
              <a:t> + S) (equação atualizada para refletir notação científica correta)</a:t>
            </a:r>
            <a:endParaRPr lang="pt-BR"/>
          </a:p>
          <a:p>
            <a:pPr marL="0" indent="0">
              <a:buNone/>
            </a:pPr>
            <a:r>
              <a:rPr lang="pt-BR">
                <a:latin typeface="Calibri"/>
                <a:cs typeface="Calibri"/>
              </a:rPr>
              <a:t>x^(t+1): Ponto adverso na etapa (t+1).</a:t>
            </a:r>
            <a:endParaRPr lang="pt-BR"/>
          </a:p>
          <a:p>
            <a:pPr marL="0" indent="0">
              <a:buNone/>
            </a:pPr>
            <a:r>
              <a:rPr lang="pt-BR">
                <a:latin typeface="Calibri"/>
                <a:cs typeface="Calibri"/>
              </a:rPr>
              <a:t>Π(</a:t>
            </a:r>
            <a:r>
              <a:rPr lang="pt-BR" err="1">
                <a:latin typeface="Calibri"/>
                <a:cs typeface="Calibri"/>
              </a:rPr>
              <a:t>x^t</a:t>
            </a:r>
            <a:r>
              <a:rPr lang="pt-BR">
                <a:latin typeface="Calibri"/>
                <a:cs typeface="Calibri"/>
              </a:rPr>
              <a:t> + S): Projeção do ponto (</a:t>
            </a:r>
            <a:r>
              <a:rPr lang="pt-BR" err="1">
                <a:latin typeface="Calibri"/>
                <a:cs typeface="Calibri"/>
              </a:rPr>
              <a:t>x^t</a:t>
            </a:r>
            <a:r>
              <a:rPr lang="pt-BR">
                <a:latin typeface="Calibri"/>
                <a:cs typeface="Calibri"/>
              </a:rPr>
              <a:t> + S) no conjunto de perturbações permitidas (S).</a:t>
            </a:r>
            <a:endParaRPr lang="pt-BR"/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4" name="Imagem 3" descr="Adversarial attacks with FGSM (Fast Gradient Sign Method) - PyImageSearch">
            <a:extLst>
              <a:ext uri="{FF2B5EF4-FFF2-40B4-BE49-F238E27FC236}">
                <a16:creationId xmlns:a16="http://schemas.microsoft.com/office/drawing/2014/main" id="{50653DC8-75F9-5AF6-CC6E-8B14512F7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1" y="1943297"/>
            <a:ext cx="4736533" cy="323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8983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1E387C-9C41-8B66-0283-9C10284F5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989" y="71659"/>
            <a:ext cx="10778090" cy="1193958"/>
          </a:xfrm>
        </p:spPr>
        <p:txBody>
          <a:bodyPr>
            <a:noAutofit/>
          </a:bodyPr>
          <a:lstStyle/>
          <a:p>
            <a:r>
              <a:rPr lang="pt-BR" sz="4000" dirty="0">
                <a:latin typeface="Aptos Display"/>
              </a:rPr>
              <a:t>Uma visão unificada dos ataques e das defesas</a:t>
            </a:r>
            <a:endParaRPr lang="pt-BR" sz="4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159BF2-3E52-1438-5992-B94B284C2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1839" y="1668050"/>
            <a:ext cx="7314132" cy="518789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pt-BR">
                <a:latin typeface="Calibri" panose="020F0502020204030204"/>
                <a:ea typeface="Calibri" panose="020F0502020204030204"/>
                <a:cs typeface="Calibri" panose="020F0502020204030204"/>
              </a:rPr>
              <a:t>Um adversário mais poderoso é a variante de múltiplas etapas, que essencialmente é uma descida do gradiente projetado (PGD) na</a:t>
            </a:r>
            <a:r>
              <a:rPr lang="pt-BR">
                <a:latin typeface="Calibri"/>
                <a:cs typeface="Calibri"/>
              </a:rPr>
              <a:t> função de perda negativa</a:t>
            </a:r>
            <a:r>
              <a:rPr lang="pt-BR">
                <a:latin typeface="Calibri" panose="020F0502020204030204"/>
                <a:ea typeface="Calibri" panose="020F0502020204030204"/>
                <a:cs typeface="Calibri" panose="020F0502020204030204"/>
              </a:rPr>
              <a:t>:</a:t>
            </a:r>
            <a:endParaRPr lang="pt-BR"/>
          </a:p>
          <a:p>
            <a:pPr marL="0" indent="0">
              <a:buNone/>
            </a:pPr>
            <a:r>
              <a:rPr lang="pt-BR">
                <a:latin typeface="Calibri" panose="020F0502020204030204"/>
                <a:ea typeface="Calibri" panose="020F0502020204030204"/>
                <a:cs typeface="Calibri" panose="020F0502020204030204"/>
              </a:rPr>
              <a:t>x</a:t>
            </a:r>
            <a:r>
              <a:rPr lang="pt-BR">
                <a:latin typeface="Calibri"/>
                <a:cs typeface="Calibri"/>
              </a:rPr>
              <a:t>^(t</a:t>
            </a:r>
            <a:r>
              <a:rPr lang="pt-BR">
                <a:latin typeface="Calibri" panose="020F0502020204030204"/>
                <a:ea typeface="Calibri" panose="020F0502020204030204"/>
                <a:cs typeface="Calibri" panose="020F0502020204030204"/>
              </a:rPr>
              <a:t>+</a:t>
            </a:r>
            <a:r>
              <a:rPr lang="pt-BR">
                <a:latin typeface="Calibri"/>
                <a:cs typeface="Calibri"/>
              </a:rPr>
              <a:t>1) = Π</a:t>
            </a:r>
            <a:r>
              <a:rPr lang="pt-BR">
                <a:latin typeface="Calibri" panose="020F0502020204030204"/>
                <a:ea typeface="Calibri" panose="020F0502020204030204"/>
                <a:cs typeface="Calibri" panose="020F0502020204030204"/>
              </a:rPr>
              <a:t>(</a:t>
            </a:r>
            <a:r>
              <a:rPr lang="pt-BR" err="1">
                <a:latin typeface="Calibri" panose="020F0502020204030204"/>
                <a:ea typeface="Calibri" panose="020F0502020204030204"/>
                <a:cs typeface="Calibri" panose="020F0502020204030204"/>
              </a:rPr>
              <a:t>x</a:t>
            </a:r>
            <a:r>
              <a:rPr lang="pt-BR" err="1">
                <a:latin typeface="Calibri"/>
                <a:cs typeface="Calibri"/>
              </a:rPr>
              <a:t>^t</a:t>
            </a:r>
            <a:r>
              <a:rPr lang="pt-BR">
                <a:latin typeface="Calibri"/>
                <a:cs typeface="Calibri"/>
              </a:rPr>
              <a:t> + S) (equação atualizada para refletir notação científica correta)</a:t>
            </a:r>
            <a:endParaRPr lang="pt-BR"/>
          </a:p>
          <a:p>
            <a:pPr marL="0" indent="0">
              <a:buNone/>
            </a:pPr>
            <a:r>
              <a:rPr lang="pt-BR">
                <a:latin typeface="Calibri"/>
                <a:cs typeface="Calibri"/>
              </a:rPr>
              <a:t>x^(t+1): Ponto adverso na etapa (t+1).</a:t>
            </a:r>
            <a:endParaRPr lang="pt-BR"/>
          </a:p>
          <a:p>
            <a:pPr marL="0" indent="0">
              <a:buNone/>
            </a:pPr>
            <a:r>
              <a:rPr lang="pt-BR">
                <a:latin typeface="Calibri"/>
                <a:cs typeface="Calibri"/>
              </a:rPr>
              <a:t>Π(</a:t>
            </a:r>
            <a:r>
              <a:rPr lang="pt-BR" err="1">
                <a:latin typeface="Calibri"/>
                <a:cs typeface="Calibri"/>
              </a:rPr>
              <a:t>x^t</a:t>
            </a:r>
            <a:r>
              <a:rPr lang="pt-BR">
                <a:latin typeface="Calibri"/>
                <a:cs typeface="Calibri"/>
              </a:rPr>
              <a:t> + S): Projeção do ponto (</a:t>
            </a:r>
            <a:r>
              <a:rPr lang="pt-BR" err="1">
                <a:latin typeface="Calibri"/>
                <a:cs typeface="Calibri"/>
              </a:rPr>
              <a:t>x^t</a:t>
            </a:r>
            <a:r>
              <a:rPr lang="pt-BR">
                <a:latin typeface="Calibri"/>
                <a:cs typeface="Calibri"/>
              </a:rPr>
              <a:t> + S) no conjunto de perturbações permitidas (S).</a:t>
            </a:r>
            <a:endParaRPr lang="pt-BR"/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4" name="Imagem 3" descr="Adversarial attacks with FGSM (Fast Gradient Sign Method) - PyImageSearch">
            <a:extLst>
              <a:ext uri="{FF2B5EF4-FFF2-40B4-BE49-F238E27FC236}">
                <a16:creationId xmlns:a16="http://schemas.microsoft.com/office/drawing/2014/main" id="{50653DC8-75F9-5AF6-CC6E-8B14512F7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1" y="1744969"/>
            <a:ext cx="4673902" cy="353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955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1E387C-9C41-8B66-0283-9C10284F5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989" y="40344"/>
            <a:ext cx="10965980" cy="1298342"/>
          </a:xfrm>
        </p:spPr>
        <p:txBody>
          <a:bodyPr>
            <a:noAutofit/>
          </a:bodyPr>
          <a:lstStyle/>
          <a:p>
            <a:r>
              <a:rPr lang="pt-BR" sz="4000" dirty="0">
                <a:latin typeface="Aptos Display"/>
              </a:rPr>
              <a:t>Uma visão unificada dos ataques e das defesas</a:t>
            </a:r>
            <a:endParaRPr lang="pt-BR" sz="4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159BF2-3E52-1438-5992-B94B284C2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1839" y="1334023"/>
            <a:ext cx="7314132" cy="5521917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pt-BR">
                <a:latin typeface="Calibri"/>
                <a:cs typeface="Calibri"/>
              </a:rPr>
              <a:t>Para defesas:</a:t>
            </a:r>
            <a:endParaRPr lang="pt-BR"/>
          </a:p>
          <a:p>
            <a:pPr marL="0" indent="0">
              <a:buNone/>
            </a:pPr>
            <a:r>
              <a:rPr lang="pt-BR">
                <a:latin typeface="Calibri"/>
                <a:cs typeface="Calibri"/>
              </a:rPr>
              <a:t> O conjunto de dados de treinamento é frequentemente aumentado com exemplos adversários produzidos pelo FGSM. </a:t>
            </a:r>
            <a:endParaRPr lang="pt-BR">
              <a:latin typeface="Aptos" panose="020B0004020202020204"/>
              <a:cs typeface="Calibri"/>
            </a:endParaRPr>
          </a:p>
          <a:p>
            <a:pPr marL="0" indent="0">
              <a:buNone/>
            </a:pPr>
            <a:r>
              <a:rPr lang="pt-BR">
                <a:latin typeface="Calibri"/>
                <a:cs typeface="Calibri"/>
              </a:rPr>
              <a:t> Para resolver o problema de otimização robusta simplificado, substituímos cada exemplo de treinamento por sua contraparte perturbada por FGSM.</a:t>
            </a:r>
            <a:endParaRPr lang="pt-BR"/>
          </a:p>
          <a:p>
            <a:pPr marL="0" indent="0">
              <a:buNone/>
            </a:pPr>
            <a:r>
              <a:rPr lang="pt-BR">
                <a:latin typeface="Calibri"/>
                <a:cs typeface="Calibri"/>
              </a:rPr>
              <a:t> Mecanismos de defesa mais sofisticados, como treinamento contra vários adversários, podem ser vistos como aproximações melhores e mais completas do problema de maximização interna.</a:t>
            </a:r>
            <a:endParaRPr lang="pt-BR"/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4" name="Imagem 3" descr="Adversarial attacks with FGSM (Fast Gradient Sign Method) - PyImageSearch">
            <a:extLst>
              <a:ext uri="{FF2B5EF4-FFF2-40B4-BE49-F238E27FC236}">
                <a16:creationId xmlns:a16="http://schemas.microsoft.com/office/drawing/2014/main" id="{50653DC8-75F9-5AF6-CC6E-8B14512F7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1" y="1598832"/>
            <a:ext cx="4663464" cy="338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499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1E387C-9C41-8B66-0283-9C10284F5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290" y="40344"/>
            <a:ext cx="10913789" cy="1235711"/>
          </a:xfrm>
        </p:spPr>
        <p:txBody>
          <a:bodyPr>
            <a:noAutofit/>
          </a:bodyPr>
          <a:lstStyle/>
          <a:p>
            <a:r>
              <a:rPr lang="pt-BR" sz="4000" dirty="0">
                <a:latin typeface="Aptos Display"/>
              </a:rPr>
              <a:t>Uma visão unificada dos ataques e das defesas</a:t>
            </a:r>
            <a:endParaRPr lang="pt-BR" sz="4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159BF2-3E52-1438-5992-B94B284C2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1839" y="1334023"/>
            <a:ext cx="7314132" cy="5521917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pt-BR" dirty="0">
                <a:latin typeface="Calibri"/>
                <a:cs typeface="Calibri"/>
              </a:rPr>
              <a:t>As pesquisas atual sobre exemplos adversários geralmente se concentra em mecanismos de defesa específicos ou em ataques contra essas defesas.</a:t>
            </a:r>
            <a:endParaRPr lang="pt-BR"/>
          </a:p>
          <a:p>
            <a:pPr marL="0" indent="0">
              <a:buNone/>
            </a:pPr>
            <a:r>
              <a:rPr lang="pt-BR" dirty="0">
                <a:latin typeface="Calibri"/>
                <a:cs typeface="Calibri"/>
              </a:rPr>
              <a:t>Ao invés de focar em defesas específicas, os autores propõe resolver o problema de ponto de sela  para garantir robustez contra adversários. Embora o problema seja complexo (minimização não convexa e maximização não côncava), o estudo demonstra que é possível encontrar boas soluções na prática. A estrutura do problema interno favorece a descida do gradiente projetada como um adversário forte para o treinamento</a:t>
            </a:r>
            <a:endParaRPr lang="pt-BR" dirty="0"/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4" name="Imagem 3" descr="Adversarial attacks with FGSM (Fast Gradient Sign Method) - PyImageSearch">
            <a:extLst>
              <a:ext uri="{FF2B5EF4-FFF2-40B4-BE49-F238E27FC236}">
                <a16:creationId xmlns:a16="http://schemas.microsoft.com/office/drawing/2014/main" id="{50653DC8-75F9-5AF6-CC6E-8B14512F7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1" y="1598832"/>
            <a:ext cx="4778286" cy="355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4389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1E387C-9C41-8B66-0283-9C10284F5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482" y="176042"/>
            <a:ext cx="10986857" cy="1100013"/>
          </a:xfrm>
        </p:spPr>
        <p:txBody>
          <a:bodyPr>
            <a:noAutofit/>
          </a:bodyPr>
          <a:lstStyle/>
          <a:p>
            <a:r>
              <a:rPr lang="pt-BR" sz="4000" dirty="0">
                <a:latin typeface="Aptos Display"/>
              </a:rPr>
              <a:t>Uma visão unificada dos ataques e das defesas</a:t>
            </a:r>
            <a:endParaRPr lang="pt-BR" sz="4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159BF2-3E52-1438-5992-B94B284C2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1839" y="1334023"/>
            <a:ext cx="7314132" cy="519832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pt-BR">
                <a:latin typeface="Calibri"/>
                <a:cs typeface="Calibri"/>
              </a:rPr>
              <a:t>Embora seja uma maximização de função não-côncava, a paisagem de perda possui características que a tornam tratável por métodos de otimização de primeira ordem. Isso contradiz a expectativa inicial de intratabilidade e abre caminho para soluções práticas ao problema de robustez contra adversários.</a:t>
            </a:r>
            <a:endParaRPr lang="pt-BR"/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4" name="Imagem 3" descr="Adversarial attacks with FGSM (Fast Gradient Sign Method) - PyImageSearch">
            <a:extLst>
              <a:ext uri="{FF2B5EF4-FFF2-40B4-BE49-F238E27FC236}">
                <a16:creationId xmlns:a16="http://schemas.microsoft.com/office/drawing/2014/main" id="{50653DC8-75F9-5AF6-CC6E-8B14512F7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1" y="1598832"/>
            <a:ext cx="4527766" cy="383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7618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1E387C-9C41-8B66-0283-9C10284F5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276" y="92536"/>
            <a:ext cx="9828200" cy="1183519"/>
          </a:xfrm>
        </p:spPr>
        <p:txBody>
          <a:bodyPr>
            <a:noAutofit/>
          </a:bodyPr>
          <a:lstStyle/>
          <a:p>
            <a:r>
              <a:rPr lang="pt-BR" sz="5400">
                <a:latin typeface="Aptos Display"/>
              </a:rPr>
              <a:t>Uma visão unificada dos ataques e das defesas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159BF2-3E52-1438-5992-B94B284C2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8" y="1949886"/>
            <a:ext cx="11124132" cy="164928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dirty="0">
                <a:ea typeface="+mn-lt"/>
                <a:cs typeface="+mn-lt"/>
              </a:rPr>
              <a:t>Observamos que a perda alcançada pelo adversário aumenta de forma bastante consistente e atinge um patamar rapidamente ao realizar a descida gradiente </a:t>
            </a:r>
            <a:r>
              <a:rPr lang="pt-BR" dirty="0" err="1">
                <a:ea typeface="+mn-lt"/>
                <a:cs typeface="+mn-lt"/>
              </a:rPr>
              <a:t>projectada</a:t>
            </a:r>
            <a:r>
              <a:rPr lang="pt-BR" dirty="0">
                <a:ea typeface="+mn-lt"/>
                <a:cs typeface="+mn-lt"/>
              </a:rPr>
              <a:t> `∞ para pontos de partida escolhidos aleatoriamente dentro de x + S</a:t>
            </a:r>
            <a:endParaRPr lang="pt-BR" dirty="0"/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5" name="Imagem 4" descr="Gráfico&#10;&#10;Descrição gerada automaticamente">
            <a:extLst>
              <a:ext uri="{FF2B5EF4-FFF2-40B4-BE49-F238E27FC236}">
                <a16:creationId xmlns:a16="http://schemas.microsoft.com/office/drawing/2014/main" id="{344D96FE-D2E4-483E-BB04-EF779913C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13" y="3598652"/>
            <a:ext cx="11294300" cy="293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9104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1E387C-9C41-8B66-0283-9C10284F5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413" y="40344"/>
            <a:ext cx="9598556" cy="1298341"/>
          </a:xfrm>
        </p:spPr>
        <p:txBody>
          <a:bodyPr>
            <a:noAutofit/>
          </a:bodyPr>
          <a:lstStyle/>
          <a:p>
            <a:r>
              <a:rPr lang="pt-BR" sz="5400">
                <a:latin typeface="Aptos Display"/>
              </a:rPr>
              <a:t>Uma visão unificada dos ataques e das defesas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159BF2-3E52-1438-5992-B94B284C2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96" y="1553229"/>
            <a:ext cx="10737912" cy="446764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pt-BR">
                <a:latin typeface="Calibri"/>
                <a:cs typeface="Calibri"/>
              </a:rPr>
              <a:t>Analisando a distribuição dos máximos locais do problema interno e os autores concluem que, apesar de serem numerosos, eles possuem valores de perda similares e estão bem distribuídos dentro do espaço de perturbação permitido. Isso torna o problema tratável por métodos de otimização de primeira ordem, como a descida do gradiente projetada (PGD). Adicionalmente, o estudo demonstra que ataques baseados em PGD exploram bem o espaço de perturbação, o que reforça sua importância como adversário para fins de treinamento robusto.</a:t>
            </a:r>
            <a:endParaRPr lang="pt-BR"/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26088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1E387C-9C41-8B66-0283-9C10284F5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54" y="68228"/>
            <a:ext cx="5464968" cy="1189187"/>
          </a:xfrm>
        </p:spPr>
        <p:txBody>
          <a:bodyPr>
            <a:normAutofit/>
          </a:bodyPr>
          <a:lstStyle/>
          <a:p>
            <a:r>
              <a:rPr lang="pt-BR" sz="4000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159BF2-3E52-1438-5992-B94B284C2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0862" y="1045777"/>
            <a:ext cx="6990395" cy="58909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pt-BR">
              <a:latin typeface="Calibri" panose="020F0502020204030204"/>
              <a:cs typeface="Calibri" panose="020F0502020204030204"/>
            </a:endParaRPr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4" name="Imagem 3" descr="Deep Neural Networks Can Predict In-Hospital Mortality">
            <a:extLst>
              <a:ext uri="{FF2B5EF4-FFF2-40B4-BE49-F238E27FC236}">
                <a16:creationId xmlns:a16="http://schemas.microsoft.com/office/drawing/2014/main" id="{5608D586-77A6-B0D4-B5F3-24DA28380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63" y="1754036"/>
            <a:ext cx="3586637" cy="426850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5C7EA88-61A7-CC67-A584-0F619CA1A9CA}"/>
              </a:ext>
            </a:extLst>
          </p:cNvPr>
          <p:cNvSpPr txBox="1"/>
          <p:nvPr/>
        </p:nvSpPr>
        <p:spPr>
          <a:xfrm>
            <a:off x="3929743" y="1240971"/>
            <a:ext cx="8207828" cy="56938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>
                <a:latin typeface="Calibri"/>
                <a:cs typeface="Segoe UI"/>
              </a:rPr>
              <a:t>Redes neurais </a:t>
            </a:r>
            <a:r>
              <a:rPr lang="pt-BR" sz="2800" err="1">
                <a:latin typeface="Calibri"/>
                <a:cs typeface="Segoe UI"/>
              </a:rPr>
              <a:t>convolucionais</a:t>
            </a:r>
            <a:r>
              <a:rPr lang="pt-BR" sz="2800">
                <a:latin typeface="Calibri"/>
                <a:cs typeface="Segoe UI"/>
              </a:rPr>
              <a:t> profundas (</a:t>
            </a:r>
            <a:r>
              <a:rPr lang="pt-BR" sz="2800" err="1">
                <a:latin typeface="Calibri"/>
                <a:cs typeface="Segoe UI"/>
              </a:rPr>
              <a:t>DNNs</a:t>
            </a:r>
            <a:r>
              <a:rPr lang="pt-BR" sz="2800">
                <a:latin typeface="Calibri"/>
                <a:cs typeface="Segoe UI"/>
              </a:rPr>
              <a:t>) são ferramentas poderosas para analisar imagens. Elas alcançam resultados próximos ao nível humano em diversas tarefas, como:​</a:t>
            </a:r>
          </a:p>
          <a:p>
            <a:pPr marL="228600" indent="-228600">
              <a:buFont typeface=""/>
              <a:buChar char="•"/>
            </a:pPr>
            <a:r>
              <a:rPr lang="pt-BR" sz="2800">
                <a:latin typeface="Calibri"/>
                <a:cs typeface="Arial"/>
              </a:rPr>
              <a:t>Classificação de imagens: identificar o conteúdo de uma imagem (gato, carro, etc.).​</a:t>
            </a:r>
          </a:p>
          <a:p>
            <a:pPr marL="228600" indent="-228600">
              <a:buFont typeface=""/>
              <a:buChar char="•"/>
            </a:pPr>
            <a:r>
              <a:rPr lang="pt-BR" sz="2800">
                <a:latin typeface="Calibri"/>
                <a:cs typeface="Arial"/>
              </a:rPr>
              <a:t>Detecção de objetos: encontrar objetos específicos em uma imagem (pessoas, carros, placas de trânsito).​</a:t>
            </a:r>
          </a:p>
          <a:p>
            <a:pPr marL="228600" indent="-228600">
              <a:buFont typeface=""/>
              <a:buChar char="•"/>
            </a:pPr>
            <a:r>
              <a:rPr lang="pt-BR" sz="2800">
                <a:latin typeface="Calibri"/>
                <a:cs typeface="Arial"/>
              </a:rPr>
              <a:t>Busca de imagens: encontrar imagens semelhantes a uma imagem de referência.​</a:t>
            </a:r>
          </a:p>
          <a:p>
            <a:pPr marL="228600" indent="-228600">
              <a:buFont typeface=""/>
              <a:buChar char="•"/>
            </a:pPr>
            <a:r>
              <a:rPr lang="pt-BR" sz="2800">
                <a:latin typeface="Calibri"/>
                <a:cs typeface="Arial"/>
              </a:rPr>
              <a:t>Análise 3D: reconstruir objetos 3D a partir de imagens 2D.</a:t>
            </a:r>
          </a:p>
        </p:txBody>
      </p:sp>
    </p:spTree>
    <p:extLst>
      <p:ext uri="{BB962C8B-B14F-4D97-AF65-F5344CB8AC3E}">
        <p14:creationId xmlns:p14="http://schemas.microsoft.com/office/powerpoint/2010/main" val="10944678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1E387C-9C41-8B66-0283-9C10284F5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632" y="82097"/>
            <a:ext cx="9640310" cy="1193958"/>
          </a:xfrm>
        </p:spPr>
        <p:txBody>
          <a:bodyPr>
            <a:noAutofit/>
          </a:bodyPr>
          <a:lstStyle/>
          <a:p>
            <a:r>
              <a:rPr lang="pt-BR" sz="5400">
                <a:latin typeface="Aptos Display"/>
              </a:rPr>
              <a:t>Uma visão unificada dos ataques e das defesas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159BF2-3E52-1438-5992-B94B284C2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88" y="1448845"/>
            <a:ext cx="12063583" cy="2369535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pt-BR">
                <a:latin typeface="Calibri"/>
                <a:cs typeface="Calibri"/>
              </a:rPr>
              <a:t>Para cada exemplo, iniciamos a descida do gradiente projetado (PGD) a partir de 105 pontos uniformemente aleatórios na `∞-bola à volta do exemplo e iteramos PGD até a perda atingir um patamar. O histograma azul corresponde à perda numa rede padrão, enquanto o histograma  </a:t>
            </a:r>
            <a:r>
              <a:rPr lang="pt-BR" err="1">
                <a:latin typeface="Calibri"/>
                <a:cs typeface="Calibri"/>
              </a:rPr>
              <a:t>vermelho</a:t>
            </a:r>
            <a:r>
              <a:rPr lang="pt-BR">
                <a:latin typeface="Calibri"/>
                <a:cs typeface="Calibri"/>
              </a:rPr>
              <a:t> corresponde ao histograma da rede treinada de forma adversária.</a:t>
            </a:r>
            <a:endParaRPr lang="pt-BR"/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5" name="Imagem 4" descr="Gráfico, Gráfico de barras, Histograma&#10;&#10;Descrição gerada automaticamente">
            <a:extLst>
              <a:ext uri="{FF2B5EF4-FFF2-40B4-BE49-F238E27FC236}">
                <a16:creationId xmlns:a16="http://schemas.microsoft.com/office/drawing/2014/main" id="{344D96FE-D2E4-483E-BB04-EF779913C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41" y="4110132"/>
            <a:ext cx="12072748" cy="242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6908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1E387C-9C41-8B66-0283-9C10284F5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08" y="176042"/>
            <a:ext cx="9817761" cy="619849"/>
          </a:xfrm>
        </p:spPr>
        <p:txBody>
          <a:bodyPr>
            <a:noAutofit/>
          </a:bodyPr>
          <a:lstStyle/>
          <a:p>
            <a:r>
              <a:rPr lang="pt-BR"/>
              <a:t>Capacidade da rede e robustez adversaria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159BF2-3E52-1438-5992-B94B284C2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155" y="1281832"/>
            <a:ext cx="11468597" cy="278706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pt-BR">
                <a:latin typeface="Calibri"/>
                <a:cs typeface="Calibri"/>
              </a:rPr>
              <a:t>Resolver o problema de ponto de sela é um passo importante para treinar redes neurais robustas a adversários. No entanto, Precisamos garantir que o valor final da perda obtida  seja pequeno para assegurar o bom desempenho do classificador.. Um valor baixo indica robustez, e a arquitetura da rede desempenha um papel fundamental nesse processo. Classificadores mais complexos tendem a ser mais robustos a entradas adversárias.</a:t>
            </a:r>
            <a:endParaRPr lang="pt-BR"/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5" name="Imagem 4" descr="Uma imagem contendo Forma&#10;&#10;Descrição gerada automaticamente">
            <a:extLst>
              <a:ext uri="{FF2B5EF4-FFF2-40B4-BE49-F238E27FC236}">
                <a16:creationId xmlns:a16="http://schemas.microsoft.com/office/drawing/2014/main" id="{344D96FE-D2E4-483E-BB04-EF779913C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370" y="4110132"/>
            <a:ext cx="8163890" cy="242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7621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1E387C-9C41-8B66-0283-9C10284F5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503" y="132910"/>
            <a:ext cx="9806142" cy="639938"/>
          </a:xfrm>
        </p:spPr>
        <p:txBody>
          <a:bodyPr>
            <a:noAutofit/>
          </a:bodyPr>
          <a:lstStyle/>
          <a:p>
            <a:r>
              <a:rPr lang="pt-BR"/>
              <a:t>Capacidade da rede e robustez adversaria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159BF2-3E52-1438-5992-B94B284C2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544" y="995859"/>
            <a:ext cx="11032156" cy="5400006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pt-BR">
                <a:latin typeface="Calibri"/>
                <a:cs typeface="Calibri"/>
              </a:rPr>
              <a:t>A capacidade da rede (número de filtros </a:t>
            </a:r>
            <a:r>
              <a:rPr lang="pt-BR" err="1">
                <a:latin typeface="Calibri"/>
                <a:cs typeface="Calibri"/>
              </a:rPr>
              <a:t>convolucionais</a:t>
            </a:r>
            <a:r>
              <a:rPr lang="pt-BR">
                <a:latin typeface="Calibri"/>
                <a:cs typeface="Calibri"/>
              </a:rPr>
              <a:t> e tamanho da camada totalmente conectada) afeta a robustez contra diferentes adversários:</a:t>
            </a:r>
            <a:endParaRPr lang="pt-BR"/>
          </a:p>
          <a:p>
            <a:pPr marL="0" indent="0">
              <a:buNone/>
            </a:pPr>
            <a:r>
              <a:rPr lang="pt-BR">
                <a:latin typeface="Calibri"/>
                <a:cs typeface="Calibri"/>
              </a:rPr>
              <a:t> Para o </a:t>
            </a:r>
            <a:r>
              <a:rPr lang="pt-BR" err="1">
                <a:latin typeface="Calibri"/>
                <a:cs typeface="Calibri"/>
              </a:rPr>
              <a:t>dataset</a:t>
            </a:r>
            <a:r>
              <a:rPr lang="pt-BR">
                <a:latin typeface="Calibri"/>
                <a:cs typeface="Calibri"/>
              </a:rPr>
              <a:t> MNIST utilizamos uma rede </a:t>
            </a:r>
            <a:r>
              <a:rPr lang="pt-BR" err="1">
                <a:latin typeface="Calibri"/>
                <a:cs typeface="Calibri"/>
              </a:rPr>
              <a:t>convolucional</a:t>
            </a:r>
            <a:r>
              <a:rPr lang="pt-BR">
                <a:latin typeface="Calibri"/>
                <a:cs typeface="Calibri"/>
              </a:rPr>
              <a:t> simples:</a:t>
            </a:r>
            <a:endParaRPr lang="pt-BR"/>
          </a:p>
          <a:p>
            <a:pPr marL="0" indent="0">
              <a:buNone/>
            </a:pPr>
            <a:r>
              <a:rPr lang="pt-BR">
                <a:latin typeface="Calibri"/>
                <a:cs typeface="Calibri"/>
              </a:rPr>
              <a:t>O tamanho da rede é dobrado sucessivamente para avaliar o impacto na robustez.</a:t>
            </a:r>
            <a:endParaRPr lang="pt-BR"/>
          </a:p>
          <a:p>
            <a:pPr marL="0" indent="0">
              <a:buNone/>
            </a:pPr>
            <a:r>
              <a:rPr lang="pt-BR">
                <a:latin typeface="Calibri"/>
                <a:cs typeface="Calibri"/>
              </a:rPr>
              <a:t>Camadas </a:t>
            </a:r>
            <a:r>
              <a:rPr lang="pt-BR" err="1">
                <a:latin typeface="Calibri"/>
                <a:cs typeface="Calibri"/>
              </a:rPr>
              <a:t>convolucionais</a:t>
            </a:r>
            <a:r>
              <a:rPr lang="pt-BR">
                <a:latin typeface="Calibri"/>
                <a:cs typeface="Calibri"/>
              </a:rPr>
              <a:t> iniciais possuem 2 e 4 filtros, respectivamente.</a:t>
            </a:r>
            <a:endParaRPr lang="pt-BR"/>
          </a:p>
          <a:p>
            <a:pPr marL="0" indent="0">
              <a:buNone/>
            </a:pPr>
            <a:r>
              <a:rPr lang="pt-BR">
                <a:latin typeface="Calibri"/>
                <a:cs typeface="Calibri"/>
              </a:rPr>
              <a:t>A camada oculta totalmente conectada possui 64 unidades.</a:t>
            </a:r>
            <a:endParaRPr lang="pt-BR"/>
          </a:p>
          <a:p>
            <a:pPr marL="0" indent="0">
              <a:buNone/>
            </a:pPr>
            <a:r>
              <a:rPr lang="pt-BR">
                <a:latin typeface="Calibri"/>
                <a:cs typeface="Calibri"/>
              </a:rPr>
              <a:t>Camadas </a:t>
            </a:r>
            <a:r>
              <a:rPr lang="pt-BR" err="1">
                <a:latin typeface="Calibri"/>
                <a:cs typeface="Calibri"/>
              </a:rPr>
              <a:t>convolucionais</a:t>
            </a:r>
            <a:r>
              <a:rPr lang="pt-BR">
                <a:latin typeface="Calibri"/>
                <a:cs typeface="Calibri"/>
              </a:rPr>
              <a:t> são seguidas por camadas de </a:t>
            </a:r>
            <a:r>
              <a:rPr lang="pt-BR" err="1">
                <a:latin typeface="Calibri"/>
                <a:cs typeface="Calibri"/>
              </a:rPr>
              <a:t>max-pooling</a:t>
            </a:r>
            <a:r>
              <a:rPr lang="pt-BR">
                <a:latin typeface="Calibri"/>
                <a:cs typeface="Calibri"/>
              </a:rPr>
              <a:t> 2x2.</a:t>
            </a:r>
            <a:endParaRPr lang="pt-BR"/>
          </a:p>
          <a:p>
            <a:pPr marL="0" indent="0">
              <a:buNone/>
            </a:pPr>
            <a:r>
              <a:rPr lang="pt-BR">
                <a:latin typeface="Calibri"/>
                <a:cs typeface="Calibri"/>
              </a:rPr>
              <a:t>Exemplos adversários são construídos com ε = 0.3 (parâmetro que controla a magnitude da perturbação)</a:t>
            </a:r>
            <a:endParaRPr lang="pt-BR"/>
          </a:p>
          <a:p>
            <a:pPr marL="0" indent="0">
              <a:buNone/>
            </a:pPr>
            <a:endParaRPr lang="pt-BR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470609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1E387C-9C41-8B66-0283-9C10284F5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701" y="176042"/>
            <a:ext cx="10130912" cy="776424"/>
          </a:xfrm>
        </p:spPr>
        <p:txBody>
          <a:bodyPr>
            <a:noAutofit/>
          </a:bodyPr>
          <a:lstStyle/>
          <a:p>
            <a:r>
              <a:rPr lang="pt-BR"/>
              <a:t>Capacidade da rede e robustez adversaria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159BF2-3E52-1438-5992-B94B284C2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607" y="1240078"/>
            <a:ext cx="10957118" cy="5208767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pt-BR">
                <a:latin typeface="Calibri"/>
                <a:cs typeface="Calibri"/>
              </a:rPr>
              <a:t> Para o </a:t>
            </a:r>
            <a:r>
              <a:rPr lang="pt-BR" err="1">
                <a:latin typeface="Calibri"/>
                <a:cs typeface="Calibri"/>
              </a:rPr>
              <a:t>datasset</a:t>
            </a:r>
            <a:r>
              <a:rPr lang="pt-BR">
                <a:latin typeface="Calibri"/>
                <a:cs typeface="Calibri"/>
              </a:rPr>
              <a:t> Cifar-10 utilizamos uma </a:t>
            </a:r>
            <a:r>
              <a:rPr lang="pt-BR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Arquitetura </a:t>
            </a:r>
            <a:r>
              <a:rPr lang="pt-BR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ResNet</a:t>
            </a:r>
            <a:r>
              <a:rPr lang="pt-BR">
                <a:latin typeface="Calibri"/>
                <a:cs typeface="Calibri"/>
              </a:rPr>
              <a:t>:</a:t>
            </a:r>
            <a:endParaRPr lang="pt-BR"/>
          </a:p>
          <a:p>
            <a:pPr marL="0" indent="0">
              <a:buNone/>
            </a:pPr>
            <a:r>
              <a:rPr lang="pt-BR" err="1">
                <a:latin typeface="Calibri"/>
                <a:cs typeface="Calibri"/>
              </a:rPr>
              <a:t>Aumentação</a:t>
            </a:r>
            <a:r>
              <a:rPr lang="pt-BR">
                <a:latin typeface="Calibri"/>
                <a:cs typeface="Calibri"/>
              </a:rPr>
              <a:t> de dados: recortes e espelhamentos aleatórios, e padronização por imagem.</a:t>
            </a:r>
            <a:endParaRPr lang="pt-BR"/>
          </a:p>
          <a:p>
            <a:pPr marL="0" indent="0">
              <a:buNone/>
            </a:pPr>
            <a:r>
              <a:rPr lang="pt-BR">
                <a:latin typeface="Calibri"/>
                <a:cs typeface="Calibri"/>
              </a:rPr>
              <a:t>Aumento da capacidade: camadas alargadas por um fator de 10.</a:t>
            </a:r>
            <a:endParaRPr lang="pt-BR"/>
          </a:p>
          <a:p>
            <a:pPr marL="0" indent="0">
              <a:buNone/>
            </a:pPr>
            <a:r>
              <a:rPr lang="pt-BR">
                <a:latin typeface="Calibri"/>
                <a:cs typeface="Calibri"/>
              </a:rPr>
              <a:t>Rede com 5 unidades residuais, cada uma contendo (16, 160, 320, 640) filtros.</a:t>
            </a:r>
            <a:endParaRPr lang="pt-BR"/>
          </a:p>
          <a:p>
            <a:pPr marL="0" indent="0">
              <a:buNone/>
            </a:pPr>
            <a:r>
              <a:rPr lang="pt-BR">
                <a:latin typeface="Calibri"/>
                <a:cs typeface="Calibri"/>
              </a:rPr>
              <a:t>A rede atinge uma precisão de 95,2% no treinamento com imagens naturais.</a:t>
            </a:r>
            <a:endParaRPr lang="pt-BR"/>
          </a:p>
          <a:p>
            <a:pPr marL="0" indent="0">
              <a:buNone/>
            </a:pPr>
            <a:r>
              <a:rPr lang="pt-BR">
                <a:latin typeface="Calibri"/>
                <a:cs typeface="Calibri"/>
              </a:rPr>
              <a:t>Exemplos adversários são construídos com ε = 8 (parâmetro que controla a magnitude da perturbação).</a:t>
            </a:r>
            <a:endParaRPr lang="pt-BR"/>
          </a:p>
          <a:p>
            <a:pPr marL="0" indent="0">
              <a:buNone/>
            </a:pPr>
            <a:endParaRPr lang="pt-BR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201045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1E387C-9C41-8B66-0283-9C10284F5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509" y="176042"/>
            <a:ext cx="10339680" cy="1100013"/>
          </a:xfrm>
        </p:spPr>
        <p:txBody>
          <a:bodyPr>
            <a:noAutofit/>
          </a:bodyPr>
          <a:lstStyle/>
          <a:p>
            <a:r>
              <a:rPr lang="pt-BR"/>
              <a:t>Capacidade da rede e robustez adversaria</a:t>
            </a:r>
          </a:p>
        </p:txBody>
      </p:sp>
      <p:pic>
        <p:nvPicPr>
          <p:cNvPr id="4" name="Imagem 3" descr="Gráfico, Gráfico de linhas&#10;&#10;Descrição gerada automaticamente">
            <a:extLst>
              <a:ext uri="{FF2B5EF4-FFF2-40B4-BE49-F238E27FC236}">
                <a16:creationId xmlns:a16="http://schemas.microsoft.com/office/drawing/2014/main" id="{BB58F059-5702-6385-E3F9-2B059B2C2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43" y="1528145"/>
            <a:ext cx="11367367" cy="485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7338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1E387C-9C41-8B66-0283-9C10284F5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824" y="176042"/>
            <a:ext cx="10213631" cy="1100013"/>
          </a:xfrm>
        </p:spPr>
        <p:txBody>
          <a:bodyPr>
            <a:noAutofit/>
          </a:bodyPr>
          <a:lstStyle/>
          <a:p>
            <a:r>
              <a:rPr lang="pt-BR"/>
              <a:t>Capacidade da rede e robustez adversaria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159BF2-3E52-1438-5992-B94B284C2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949" y="1132938"/>
            <a:ext cx="11172187" cy="5493556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pt-BR">
                <a:latin typeface="Calibri"/>
                <a:cs typeface="Calibri"/>
              </a:rPr>
              <a:t>Podemos concluir:</a:t>
            </a:r>
            <a:endParaRPr lang="pt-BR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r>
              <a:rPr lang="pt-BR">
                <a:latin typeface="Calibri"/>
                <a:ea typeface="Calibri"/>
                <a:cs typeface="Calibri"/>
              </a:rPr>
              <a:t>Aumentar a capacidade da rede (número de filtros e tamanho da camada oculta) melhora sua robustez contra ataques fracos (pequenos ε).</a:t>
            </a:r>
            <a:endParaRPr lang="pt-BR"/>
          </a:p>
          <a:p>
            <a:pPr marL="0" indent="0">
              <a:buNone/>
            </a:pPr>
            <a:r>
              <a:rPr lang="pt-BR">
                <a:latin typeface="Calibri"/>
                <a:ea typeface="Calibri"/>
                <a:cs typeface="Calibri"/>
              </a:rPr>
              <a:t>Treinar contra adversários FGSM (fracos) não melhora a robustez geral.</a:t>
            </a:r>
            <a:endParaRPr lang="pt-BR"/>
          </a:p>
          <a:p>
            <a:pPr marL="0" indent="0">
              <a:buNone/>
            </a:pPr>
            <a:r>
              <a:rPr lang="pt-BR">
                <a:latin typeface="Calibri"/>
                <a:ea typeface="Calibri"/>
                <a:cs typeface="Calibri"/>
              </a:rPr>
              <a:t>Treinar contra adversários FGSM pode levar a </a:t>
            </a:r>
            <a:r>
              <a:rPr lang="pt-BR" err="1">
                <a:latin typeface="Calibri"/>
                <a:ea typeface="Calibri"/>
                <a:cs typeface="Calibri"/>
              </a:rPr>
              <a:t>overfitting</a:t>
            </a:r>
            <a:r>
              <a:rPr lang="pt-BR">
                <a:latin typeface="Calibri"/>
                <a:ea typeface="Calibri"/>
                <a:cs typeface="Calibri"/>
              </a:rPr>
              <a:t> e perda de performance em imagens naturais (vazamento de rótulo).</a:t>
            </a:r>
            <a:endParaRPr lang="pt-BR"/>
          </a:p>
          <a:p>
            <a:pPr marL="0" indent="0">
              <a:buNone/>
            </a:pPr>
            <a:r>
              <a:rPr lang="pt-BR">
                <a:latin typeface="Calibri"/>
                <a:ea typeface="Calibri"/>
                <a:cs typeface="Calibri"/>
              </a:rPr>
              <a:t>Modelos com pouca capacidade podem não aprender classificadores úteis se treinados contra adversários fortes (PGD).</a:t>
            </a:r>
            <a:endParaRPr lang="pt-BR"/>
          </a:p>
          <a:p>
            <a:pPr marL="0" indent="0">
              <a:buNone/>
            </a:pPr>
            <a:r>
              <a:rPr lang="pt-BR">
                <a:latin typeface="Calibri"/>
                <a:ea typeface="Calibri"/>
                <a:cs typeface="Calibri"/>
              </a:rPr>
              <a:t>Aumentar a capacidade da rede reduz o valor do problema do ponto de sela</a:t>
            </a:r>
            <a:endParaRPr lang="pt-BR"/>
          </a:p>
          <a:p>
            <a:pPr marL="0" indent="0">
              <a:buNone/>
            </a:pPr>
            <a:endParaRPr lang="pt-BR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Aptos" panose="020B0004020202020204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/>
              <a:cs typeface="Calibri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040561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33ED2C-614F-43BE-B819-76BE886B4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/>
              <a:t>Construção de modelos de aprendizagem profunda robustos em termos adversariais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6441CD-E412-9DF3-D725-5BC087205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/>
              <a:t>Para treinar redes neurais robustas contra ataques adversários, dois elementos são cruciais:</a:t>
            </a:r>
          </a:p>
          <a:p>
            <a:r>
              <a:rPr lang="pt-BR"/>
              <a:t>Rede de alta capacidade: A rede precisa ter capacidade suficiente para lidar com exemplos adversários.</a:t>
            </a:r>
          </a:p>
          <a:p>
            <a:r>
              <a:rPr lang="pt-BR"/>
              <a:t>Adversário forte: O método usa o algoritmo PGD (</a:t>
            </a:r>
            <a:r>
              <a:rPr lang="pt-BR" err="1"/>
              <a:t>projected</a:t>
            </a:r>
            <a:r>
              <a:rPr lang="pt-BR"/>
              <a:t> </a:t>
            </a:r>
            <a:r>
              <a:rPr lang="pt-BR" err="1"/>
              <a:t>gradient</a:t>
            </a:r>
            <a:r>
              <a:rPr lang="pt-BR"/>
              <a:t> </a:t>
            </a:r>
            <a:r>
              <a:rPr lang="pt-BR" err="1"/>
              <a:t>descent</a:t>
            </a:r>
            <a:r>
              <a:rPr lang="pt-BR"/>
              <a:t>) como adversário, considerado "completo" de primeira ordem por maximizar a perda do exemplo usando apenas informação de primeira ordem.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88671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33ED2C-614F-43BE-B819-76BE886B4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/>
              <a:t>Construção de modelos de aprendizagem profunda robustos em termos adversariais</a:t>
            </a:r>
          </a:p>
        </p:txBody>
      </p:sp>
      <p:pic>
        <p:nvPicPr>
          <p:cNvPr id="6" name="Espaço Reservado para Conteúdo 5" descr="Gráfico, Histograma&#10;&#10;Descrição gerada automaticamente">
            <a:extLst>
              <a:ext uri="{FF2B5EF4-FFF2-40B4-BE49-F238E27FC236}">
                <a16:creationId xmlns:a16="http://schemas.microsoft.com/office/drawing/2014/main" id="{D1C37F9A-7984-77FC-EAA9-2F719F8457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0767" y="1836517"/>
            <a:ext cx="10427917" cy="4799280"/>
          </a:xfrm>
        </p:spPr>
      </p:pic>
    </p:spTree>
    <p:extLst>
      <p:ext uri="{BB962C8B-B14F-4D97-AF65-F5344CB8AC3E}">
        <p14:creationId xmlns:p14="http://schemas.microsoft.com/office/powerpoint/2010/main" val="33510246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33ED2C-614F-43BE-B819-76BE886B4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/>
              <a:t>Construção de modelos de aprendizagem profunda robustos em termos adversariais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6441CD-E412-9DF3-D725-5BC087205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1186" y="1825625"/>
            <a:ext cx="7185764" cy="49776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>
                <a:latin typeface="Calibri"/>
                <a:ea typeface="Calibri"/>
                <a:cs typeface="Calibri"/>
              </a:rPr>
              <a:t>Procedimento de Treinamento:</a:t>
            </a:r>
          </a:p>
          <a:p>
            <a:pPr marL="0" indent="0">
              <a:buNone/>
            </a:pPr>
            <a:r>
              <a:rPr lang="pt-BR">
                <a:latin typeface="Calibri"/>
                <a:ea typeface="Calibri"/>
                <a:cs typeface="Calibri"/>
              </a:rPr>
              <a:t>O PGD inicia a partir de uma perturbação aleatória no exemplo natural.</a:t>
            </a:r>
          </a:p>
          <a:p>
            <a:pPr marL="0" indent="0">
              <a:buNone/>
            </a:pPr>
            <a:r>
              <a:rPr lang="pt-BR">
                <a:latin typeface="Calibri"/>
                <a:ea typeface="Calibri"/>
                <a:cs typeface="Calibri"/>
              </a:rPr>
              <a:t>Reiniciar o PGD várias vezes por lote é desnecessário em treinos de várias épocas, pois um novo ponto de partida será escolhido a cada encontro com o mesmo exemplo.</a:t>
            </a:r>
          </a:p>
          <a:p>
            <a:pPr marL="0" indent="0">
              <a:buNone/>
            </a:pPr>
            <a:r>
              <a:rPr lang="pt-BR">
                <a:latin typeface="Calibri"/>
                <a:ea typeface="Calibri"/>
                <a:cs typeface="Calibri"/>
              </a:rPr>
              <a:t>O treinamento contra o PGD resulta em uma diminuição constante da perda de exemplos adversários , indicando sucesso na resolução do problema de otimização.</a:t>
            </a:r>
          </a:p>
          <a:p>
            <a:pPr marL="0" indent="0">
              <a:buNone/>
            </a:pPr>
            <a:endParaRPr lang="pt-BR"/>
          </a:p>
          <a:p>
            <a:endParaRPr lang="pt-BR"/>
          </a:p>
        </p:txBody>
      </p:sp>
      <p:pic>
        <p:nvPicPr>
          <p:cNvPr id="4" name="Imagem 3" descr="Gráfico, Histograma&#10;&#10;Descrição gerada automaticamente">
            <a:extLst>
              <a:ext uri="{FF2B5EF4-FFF2-40B4-BE49-F238E27FC236}">
                <a16:creationId xmlns:a16="http://schemas.microsoft.com/office/drawing/2014/main" id="{DCFE54B2-B257-5879-86B5-D1E9E2F16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5" y="2206744"/>
            <a:ext cx="4446741" cy="244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9497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1FE83C-53D2-C459-3E09-9E820202A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557" y="83290"/>
            <a:ext cx="11246284" cy="1628275"/>
          </a:xfrm>
        </p:spPr>
        <p:txBody>
          <a:bodyPr>
            <a:normAutofit fontScale="90000"/>
          </a:bodyPr>
          <a:lstStyle/>
          <a:p>
            <a:r>
              <a:rPr lang="pt-BR">
                <a:ea typeface="+mj-lt"/>
                <a:cs typeface="+mj-lt"/>
              </a:rPr>
              <a:t>Construção de modelos de aprendizagem profunda robustos em termos adversariais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B15FE1-FD2F-8B9F-2EEC-7E852755A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latin typeface="Calibri"/>
                <a:cs typeface="Calibri"/>
              </a:rPr>
              <a:t>Para o </a:t>
            </a:r>
            <a:r>
              <a:rPr lang="pt-BR" err="1">
                <a:latin typeface="Calibri"/>
                <a:cs typeface="Calibri"/>
              </a:rPr>
              <a:t>Mnist</a:t>
            </a:r>
            <a:r>
              <a:rPr lang="pt-BR">
                <a:latin typeface="Calibri"/>
                <a:cs typeface="Calibri"/>
              </a:rPr>
              <a:t> : Executamos 40 iterações de descida de gradiente projetado como o nosso adversário, com um tamanho de passo de 0,01 (optamos por dar passos de gradiente na norma `∞, ou seja, adicionando o sinal do gradiente, uma vez que isso torna a escolha do tamanho do passo mais simples). Treinamos e avaliamos contra perturbações de tamanho ε = 0,3. Utilizamos uma rede composta por duas camadas </a:t>
            </a:r>
            <a:r>
              <a:rPr lang="pt-BR" err="1">
                <a:latin typeface="Calibri"/>
                <a:cs typeface="Calibri"/>
              </a:rPr>
              <a:t>convolucionais</a:t>
            </a:r>
            <a:r>
              <a:rPr lang="pt-BR">
                <a:latin typeface="Calibri"/>
                <a:cs typeface="Calibri"/>
              </a:rPr>
              <a:t> com 32 e 64 filtros respetivamente, cada uma seguida de 2 × 2 </a:t>
            </a:r>
            <a:r>
              <a:rPr lang="pt-BR" err="1">
                <a:latin typeface="Calibri"/>
                <a:cs typeface="Calibri"/>
              </a:rPr>
              <a:t>max-pooling</a:t>
            </a:r>
            <a:r>
              <a:rPr lang="pt-BR">
                <a:latin typeface="Calibri"/>
                <a:cs typeface="Calibri"/>
              </a:rPr>
              <a:t>, e uma camada totalmente conectada de tamanho 1024.</a:t>
            </a:r>
          </a:p>
        </p:txBody>
      </p:sp>
    </p:spTree>
    <p:extLst>
      <p:ext uri="{BB962C8B-B14F-4D97-AF65-F5344CB8AC3E}">
        <p14:creationId xmlns:p14="http://schemas.microsoft.com/office/powerpoint/2010/main" val="1182972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1E387C-9C41-8B66-0283-9C10284F5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54" y="68228"/>
            <a:ext cx="5464968" cy="1189187"/>
          </a:xfrm>
        </p:spPr>
        <p:txBody>
          <a:bodyPr>
            <a:normAutofit/>
          </a:bodyPr>
          <a:lstStyle/>
          <a:p>
            <a:r>
              <a:rPr lang="pt-BR" sz="4000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159BF2-3E52-1438-5992-B94B284C2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0862" y="1045777"/>
            <a:ext cx="6990395" cy="58909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pt-BR">
              <a:latin typeface="Calibri" panose="020F0502020204030204"/>
              <a:cs typeface="Calibri" panose="020F0502020204030204"/>
            </a:endParaRPr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5C7EA88-61A7-CC67-A584-0F619CA1A9CA}"/>
              </a:ext>
            </a:extLst>
          </p:cNvPr>
          <p:cNvSpPr txBox="1"/>
          <p:nvPr/>
        </p:nvSpPr>
        <p:spPr>
          <a:xfrm>
            <a:off x="3485131" y="1471607"/>
            <a:ext cx="8654142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 O sucesso das </a:t>
            </a:r>
            <a:r>
              <a:rPr lang="pt-BR" sz="2800" err="1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DNNs</a:t>
            </a:r>
            <a:r>
              <a:rPr lang="pt-BR" sz="280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 com imagens naturais (como fotos de paisagens) as tornou populares para processamento de imagens médicas. Elas são usadas para:</a:t>
            </a:r>
            <a:endParaRPr lang="pt-BR">
              <a:cs typeface="Calibri"/>
            </a:endParaRPr>
          </a:p>
          <a:p>
            <a:endParaRPr lang="pt-BR" sz="2800">
              <a:solidFill>
                <a:srgbClr val="000000"/>
              </a:solidFill>
              <a:latin typeface="Calibri"/>
              <a:ea typeface="+mn-lt"/>
              <a:cs typeface="Calibri"/>
            </a:endParaRPr>
          </a:p>
          <a:p>
            <a:r>
              <a:rPr lang="pt-BR" sz="280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1)Diagnosticar câncer: analisar imagens de raio-X, tomografia computadorizada e ressonância magnética para identificar tumores.</a:t>
            </a:r>
            <a:endParaRPr lang="pt-BR"/>
          </a:p>
          <a:p>
            <a:r>
              <a:rPr lang="pt-BR" sz="280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2)Detectar retinopatia diabética: analisar imagens da retina para identificar sinais de diabetes.</a:t>
            </a:r>
            <a:endParaRPr lang="pt-BR">
              <a:cs typeface="Calibri"/>
            </a:endParaRPr>
          </a:p>
          <a:p>
            <a:r>
              <a:rPr lang="pt-BR" sz="280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3)Localizar órgãos e estruturas anatômicas: identificar e mapear órgãos e estruturas em imagens médicas.</a:t>
            </a:r>
            <a:endParaRPr lang="pt-BR">
              <a:cs typeface="Calibri"/>
            </a:endParaRPr>
          </a:p>
          <a:p>
            <a:endParaRPr lang="pt-BR" sz="2800">
              <a:solidFill>
                <a:srgbClr val="000000"/>
              </a:solidFill>
              <a:latin typeface="Calibri"/>
              <a:cs typeface="Segoe UI"/>
            </a:endParaRPr>
          </a:p>
        </p:txBody>
      </p:sp>
      <p:pic>
        <p:nvPicPr>
          <p:cNvPr id="7" name="Imagem 6" descr="Simplifying the Difference: Machine Learning vs Deep Learning - Singapore  Computer Society">
            <a:extLst>
              <a:ext uri="{FF2B5EF4-FFF2-40B4-BE49-F238E27FC236}">
                <a16:creationId xmlns:a16="http://schemas.microsoft.com/office/drawing/2014/main" id="{E0D1DB3D-16C8-89D8-75E2-9D9F24284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" y="1557489"/>
            <a:ext cx="3390622" cy="492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0607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1FE83C-53D2-C459-3E09-9E820202A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557" y="83290"/>
            <a:ext cx="11246284" cy="1628275"/>
          </a:xfrm>
        </p:spPr>
        <p:txBody>
          <a:bodyPr>
            <a:normAutofit fontScale="90000"/>
          </a:bodyPr>
          <a:lstStyle/>
          <a:p>
            <a:r>
              <a:rPr lang="pt-BR">
                <a:ea typeface="+mj-lt"/>
                <a:cs typeface="+mj-lt"/>
              </a:rPr>
              <a:t>Construção de modelos de aprendizagem profunda robustos em termos adversariais</a:t>
            </a:r>
            <a:endParaRPr lang="pt-BR"/>
          </a:p>
        </p:txBody>
      </p:sp>
      <p:pic>
        <p:nvPicPr>
          <p:cNvPr id="4" name="Espaço Reservado para Conteúdo 3" descr="Tabela&#10;&#10;Descrição gerada automaticamente">
            <a:extLst>
              <a:ext uri="{FF2B5EF4-FFF2-40B4-BE49-F238E27FC236}">
                <a16:creationId xmlns:a16="http://schemas.microsoft.com/office/drawing/2014/main" id="{C7FD23D2-5F8C-5FDF-B213-C2F77E8BF7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920" y="1756004"/>
            <a:ext cx="4014926" cy="4114800"/>
          </a:xfr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0023E02-75CC-BC2C-DA9F-5551A71DAF09}"/>
              </a:ext>
            </a:extLst>
          </p:cNvPr>
          <p:cNvSpPr txBox="1"/>
          <p:nvPr/>
        </p:nvSpPr>
        <p:spPr>
          <a:xfrm>
            <a:off x="4744232" y="1766169"/>
            <a:ext cx="6942549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 dirty="0">
                <a:latin typeface="Calibri"/>
                <a:ea typeface="+mn-lt"/>
                <a:cs typeface="+mn-lt"/>
              </a:rPr>
              <a:t>MNIST: Desempenho da rede treinada de forma adversa contra diferentes adversários para ε = 0,3.  As redes de origem utilizadas para o ataque são: a própria rede (A) (ataque de caixa branca), uma cópia da rede inicializada e treinada de forma independente (A')</a:t>
            </a:r>
            <a:endParaRPr lang="pt-BR" sz="28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22225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1FE83C-53D2-C459-3E09-9E820202A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557" y="83290"/>
            <a:ext cx="11246284" cy="1628275"/>
          </a:xfrm>
        </p:spPr>
        <p:txBody>
          <a:bodyPr>
            <a:normAutofit fontScale="90000"/>
          </a:bodyPr>
          <a:lstStyle/>
          <a:p>
            <a:r>
              <a:rPr lang="pt-BR">
                <a:ea typeface="+mj-lt"/>
                <a:cs typeface="+mj-lt"/>
              </a:rPr>
              <a:t>Construção de modelos de aprendizagem profunda robustos em termos adversariais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B15FE1-FD2F-8B9F-2EEC-7E852755A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latin typeface="Calibri"/>
                <a:cs typeface="Calibri"/>
              </a:rPr>
              <a:t>Para o Cifar-10 : Para o conjunto de dados CIFAR10, usamos as duas </a:t>
            </a:r>
            <a:r>
              <a:rPr lang="pt-BR" err="1">
                <a:latin typeface="Calibri"/>
                <a:cs typeface="Calibri"/>
              </a:rPr>
              <a:t>arquitecturas</a:t>
            </a:r>
            <a:r>
              <a:rPr lang="pt-BR">
                <a:latin typeface="Calibri"/>
                <a:cs typeface="Calibri"/>
              </a:rPr>
              <a:t> descritas em 4 (a </a:t>
            </a:r>
            <a:r>
              <a:rPr lang="pt-BR" err="1">
                <a:latin typeface="Calibri"/>
                <a:cs typeface="Calibri"/>
              </a:rPr>
              <a:t>ResNet</a:t>
            </a:r>
            <a:r>
              <a:rPr lang="pt-BR">
                <a:latin typeface="Calibri"/>
                <a:cs typeface="Calibri"/>
              </a:rPr>
              <a:t> original e a sua variante 10× mais larga). Treinámos a rede contra um adversário PGD com `∞ descida de gradiente </a:t>
            </a:r>
            <a:r>
              <a:rPr lang="pt-BR" err="1">
                <a:latin typeface="Calibri"/>
                <a:cs typeface="Calibri"/>
              </a:rPr>
              <a:t>projectada</a:t>
            </a:r>
            <a:r>
              <a:rPr lang="pt-BR">
                <a:latin typeface="Calibri"/>
                <a:cs typeface="Calibri"/>
              </a:rPr>
              <a:t> novamente, desta vez usando 7 passos de tamanho 2, e um total ε = 8. Para o nosso adversário mais difícil, escolhemos 20 passos com as mesmas configurações, uma vez que outras escolhas de </a:t>
            </a:r>
            <a:r>
              <a:rPr lang="pt-BR" err="1">
                <a:latin typeface="Calibri"/>
                <a:cs typeface="Calibri"/>
              </a:rPr>
              <a:t>hiperparâmetros</a:t>
            </a:r>
            <a:r>
              <a:rPr lang="pt-BR">
                <a:latin typeface="Calibri"/>
                <a:cs typeface="Calibri"/>
              </a:rPr>
              <a:t> não ofereceram uma diminuição significativa na precisão</a:t>
            </a:r>
          </a:p>
        </p:txBody>
      </p:sp>
    </p:spTree>
    <p:extLst>
      <p:ext uri="{BB962C8B-B14F-4D97-AF65-F5344CB8AC3E}">
        <p14:creationId xmlns:p14="http://schemas.microsoft.com/office/powerpoint/2010/main" val="6476972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1FE83C-53D2-C459-3E09-9E820202A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557" y="83290"/>
            <a:ext cx="11246284" cy="1628275"/>
          </a:xfrm>
        </p:spPr>
        <p:txBody>
          <a:bodyPr>
            <a:normAutofit fontScale="90000"/>
          </a:bodyPr>
          <a:lstStyle/>
          <a:p>
            <a:r>
              <a:rPr lang="pt-BR">
                <a:ea typeface="+mj-lt"/>
                <a:cs typeface="+mj-lt"/>
              </a:rPr>
              <a:t>Construção de modelos de aprendizagem profunda robustos em termos adversariais</a:t>
            </a:r>
            <a:endParaRPr lang="pt-BR"/>
          </a:p>
        </p:txBody>
      </p:sp>
      <p:pic>
        <p:nvPicPr>
          <p:cNvPr id="4" name="Espaço Reservado para Conteúdo 3" descr="Tabela&#10;&#10;Descrição gerada automaticamente">
            <a:extLst>
              <a:ext uri="{FF2B5EF4-FFF2-40B4-BE49-F238E27FC236}">
                <a16:creationId xmlns:a16="http://schemas.microsoft.com/office/drawing/2014/main" id="{C7FD23D2-5F8C-5FDF-B213-C2F77E8BF7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920" y="2261623"/>
            <a:ext cx="4014926" cy="3103562"/>
          </a:xfr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0023E02-75CC-BC2C-DA9F-5551A71DAF09}"/>
              </a:ext>
            </a:extLst>
          </p:cNvPr>
          <p:cNvSpPr txBox="1"/>
          <p:nvPr/>
        </p:nvSpPr>
        <p:spPr>
          <a:xfrm>
            <a:off x="4744232" y="1766169"/>
            <a:ext cx="6942549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 dirty="0">
                <a:latin typeface="Calibri"/>
                <a:ea typeface="+mn-lt"/>
                <a:cs typeface="Calibri"/>
              </a:rPr>
              <a:t>CIFAR10: Desempenho da rede treinada de forma adversa contra diferentes adversários para ε = 8. As redes de origem consideradas para o ataque são: a própria rede (A) (ataque de caixa branca), uma cópia da rede independentemente inicializada e treinada (A'), uma cópia da rede treinada em exemplos naturais (Anat)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91305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1FE83C-53D2-C459-3E09-9E820202A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790" y="83290"/>
            <a:ext cx="11455051" cy="1325563"/>
          </a:xfrm>
        </p:spPr>
        <p:txBody>
          <a:bodyPr>
            <a:normAutofit/>
          </a:bodyPr>
          <a:lstStyle/>
          <a:p>
            <a:r>
              <a:rPr lang="pt-BR" sz="4000" dirty="0">
                <a:ea typeface="+mj-lt"/>
                <a:cs typeface="+mj-lt"/>
              </a:rPr>
              <a:t>Construção de modelos de aprendizagem profunda robustos em termos adversariais</a:t>
            </a:r>
            <a:endParaRPr lang="pt-BR" sz="4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B15FE1-FD2F-8B9F-2EEC-7E852755A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931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>
                <a:latin typeface="Calibri"/>
                <a:cs typeface="Calibri"/>
              </a:rPr>
              <a:t> Desempenho das nossas redes treinadas com adversários contra adversários PGD de força diferente:</a:t>
            </a:r>
            <a:endParaRPr lang="pt-BR" dirty="0"/>
          </a:p>
          <a:p>
            <a:r>
              <a:rPr lang="pt-BR" dirty="0">
                <a:latin typeface="Calibri"/>
                <a:cs typeface="Calibri"/>
              </a:rPr>
              <a:t> As redes MNIST e CIFAR10 foram treinadas contra adversários ε = 0,3 e ε = 8 PGD `∞, respetivamente (o ε de treinamento é denotado com linhas tracejadas vermelhas nos gráficos `∞). No caso das redes MNIST treinadas de forma adversária, também avaliamos o desempenho do </a:t>
            </a:r>
            <a:r>
              <a:rPr lang="pt-BR" err="1">
                <a:latin typeface="Calibri"/>
                <a:cs typeface="Calibri"/>
              </a:rPr>
              <a:t>Decision</a:t>
            </a:r>
            <a:r>
              <a:rPr lang="pt-BR" dirty="0">
                <a:latin typeface="Calibri"/>
                <a:cs typeface="Calibri"/>
              </a:rPr>
              <a:t> </a:t>
            </a:r>
            <a:r>
              <a:rPr lang="pt-BR" err="1">
                <a:latin typeface="Calibri"/>
                <a:cs typeface="Calibri"/>
              </a:rPr>
              <a:t>Boundary</a:t>
            </a:r>
            <a:r>
              <a:rPr lang="pt-BR" dirty="0">
                <a:latin typeface="Calibri"/>
                <a:cs typeface="Calibri"/>
              </a:rPr>
              <a:t> </a:t>
            </a:r>
            <a:r>
              <a:rPr lang="pt-BR" err="1">
                <a:latin typeface="Calibri"/>
                <a:cs typeface="Calibri"/>
              </a:rPr>
              <a:t>Attack</a:t>
            </a:r>
            <a:r>
              <a:rPr lang="pt-BR" dirty="0">
                <a:latin typeface="Calibri"/>
                <a:cs typeface="Calibri"/>
              </a:rPr>
              <a:t> (DBA) com 2000 etapas e PGD em modelos padrão e treinados de forma adversária. Observamos que para ε menor ou igual ao valor utilizado durante o treino, o desempenho é igual ou melhor. Para MNIST, verifica-se uma queda acentuada pouco tempo depois. Além disso, observamos que o desempenho do PGD nas redes treinadas com MNIST `2 é fraco e sobrestima significativamente a robustez do modelo. Isto deve-se potencialmente ao facto de os filtros de limiar aprendidos pelo modelo mascararem os gradientes de perda gradientes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70173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1FE83C-53D2-C459-3E09-9E820202A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557" y="83290"/>
            <a:ext cx="11246284" cy="1628275"/>
          </a:xfrm>
        </p:spPr>
        <p:txBody>
          <a:bodyPr>
            <a:normAutofit fontScale="90000"/>
          </a:bodyPr>
          <a:lstStyle/>
          <a:p>
            <a:r>
              <a:rPr lang="pt-BR">
                <a:ea typeface="+mj-lt"/>
                <a:cs typeface="+mj-lt"/>
              </a:rPr>
              <a:t>Construção de modelos de aprendizagem profunda robustos em termos adversariais</a:t>
            </a:r>
            <a:endParaRPr lang="pt-BR"/>
          </a:p>
        </p:txBody>
      </p:sp>
      <p:pic>
        <p:nvPicPr>
          <p:cNvPr id="4" name="Espaço Reservado para Conteúdo 3" descr="Gráfico, Gráfico de linhas&#10;&#10;Descrição gerada automaticamente">
            <a:extLst>
              <a:ext uri="{FF2B5EF4-FFF2-40B4-BE49-F238E27FC236}">
                <a16:creationId xmlns:a16="http://schemas.microsoft.com/office/drawing/2014/main" id="{C7FD23D2-5F8C-5FDF-B213-C2F77E8BF7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920" y="1717042"/>
            <a:ext cx="11634926" cy="4777272"/>
          </a:xfrm>
        </p:spPr>
      </p:pic>
    </p:spTree>
    <p:extLst>
      <p:ext uri="{BB962C8B-B14F-4D97-AF65-F5344CB8AC3E}">
        <p14:creationId xmlns:p14="http://schemas.microsoft.com/office/powerpoint/2010/main" val="17458551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F38204-ADDD-C4C1-F6EA-4544A7192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 relacionado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AC3E0F-7C74-3B5F-BE3E-2D86F72BD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Comparação dos modelos com o nosso modelo:</a:t>
            </a:r>
          </a:p>
          <a:p>
            <a:pPr marL="0" indent="0">
              <a:buNone/>
            </a:pPr>
            <a:r>
              <a:rPr lang="pt-BR" dirty="0">
                <a:latin typeface="Calibri"/>
                <a:ea typeface="Calibri"/>
                <a:cs typeface="Calibri"/>
              </a:rPr>
              <a:t>Treinamento adversarial : adversário fraco, vulnerável a ataques mais sofisticados.</a:t>
            </a:r>
          </a:p>
          <a:p>
            <a:pPr marL="0" indent="0">
              <a:buNone/>
            </a:pPr>
            <a:r>
              <a:rPr lang="pt-BR" dirty="0">
                <a:latin typeface="Calibri"/>
                <a:ea typeface="Calibri"/>
                <a:cs typeface="Calibri"/>
              </a:rPr>
              <a:t>Versão do problema de otimização min-</a:t>
            </a:r>
            <a:r>
              <a:rPr lang="pt-BR" dirty="0" err="1">
                <a:latin typeface="Calibri"/>
                <a:ea typeface="Calibri"/>
                <a:cs typeface="Calibri"/>
              </a:rPr>
              <a:t>max</a:t>
            </a:r>
            <a:r>
              <a:rPr lang="pt-BR" dirty="0">
                <a:latin typeface="Calibri"/>
                <a:ea typeface="Calibri"/>
                <a:cs typeface="Calibri"/>
              </a:rPr>
              <a:t> para adversários:</a:t>
            </a:r>
            <a:endParaRPr lang="pt-BR"/>
          </a:p>
          <a:p>
            <a:r>
              <a:rPr lang="pt-BR" dirty="0">
                <a:latin typeface="Calibri"/>
                <a:ea typeface="Calibri"/>
                <a:cs typeface="Calibri"/>
              </a:rPr>
              <a:t>Dificuldade em resolver o problema de maximização interna.</a:t>
            </a:r>
          </a:p>
          <a:p>
            <a:r>
              <a:rPr lang="pt-BR" dirty="0">
                <a:latin typeface="Calibri"/>
                <a:ea typeface="Calibri"/>
                <a:cs typeface="Calibri"/>
              </a:rPr>
              <a:t>Considera apenas adversários de um passo.</a:t>
            </a:r>
          </a:p>
          <a:p>
            <a:r>
              <a:rPr lang="pt-BR" dirty="0">
                <a:latin typeface="Calibri"/>
                <a:ea typeface="Calibri"/>
                <a:cs typeface="Calibri"/>
              </a:rPr>
              <a:t>Avaliação apenas contra FGSM (menos confiável).</a:t>
            </a:r>
          </a:p>
          <a:p>
            <a:pPr marL="0" indent="0">
              <a:buNone/>
            </a:pPr>
            <a:r>
              <a:rPr lang="pt-BR" dirty="0">
                <a:latin typeface="Calibri"/>
                <a:ea typeface="Calibri"/>
                <a:cs typeface="Calibri"/>
              </a:rPr>
              <a:t>Um trabalho mas recente explora a </a:t>
            </a:r>
            <a:r>
              <a:rPr lang="pt-BR" dirty="0" err="1">
                <a:latin typeface="Calibri"/>
                <a:ea typeface="Calibri"/>
                <a:cs typeface="Calibri"/>
              </a:rPr>
              <a:t>transferibilidade</a:t>
            </a:r>
            <a:r>
              <a:rPr lang="pt-BR" dirty="0">
                <a:latin typeface="Calibri"/>
                <a:ea typeface="Calibri"/>
                <a:cs typeface="Calibri"/>
              </a:rPr>
              <a:t> de exemplos adversários:</a:t>
            </a:r>
          </a:p>
          <a:p>
            <a:r>
              <a:rPr lang="pt-BR" dirty="0">
                <a:latin typeface="Calibri"/>
                <a:ea typeface="Calibri"/>
                <a:cs typeface="Calibri"/>
              </a:rPr>
              <a:t>Foco em perturbações pequenas.</a:t>
            </a:r>
          </a:p>
          <a:p>
            <a:r>
              <a:rPr lang="pt-BR" dirty="0">
                <a:latin typeface="Calibri"/>
                <a:ea typeface="Calibri"/>
                <a:cs typeface="Calibri"/>
              </a:rPr>
              <a:t>Não fornece uma imagem completa do cenário adversarial.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9087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F38204-ADDD-C4C1-F6EA-4544A7192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 relacionado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AC3E0F-7C74-3B5F-BE3E-2D86F72BD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pt-BR" dirty="0"/>
              <a:t>Nosso</a:t>
            </a:r>
            <a:r>
              <a:rPr lang="pt-BR" dirty="0">
                <a:latin typeface="Aptos"/>
                <a:ea typeface="Calibri"/>
                <a:cs typeface="Calibri"/>
              </a:rPr>
              <a:t> </a:t>
            </a:r>
            <a:r>
              <a:rPr lang="pt-BR" dirty="0"/>
              <a:t>modelo: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pt-BR" dirty="0">
                <a:latin typeface="Aptos"/>
                <a:ea typeface="Calibri"/>
                <a:cs typeface="Calibri"/>
              </a:rPr>
              <a:t> 1)Treinamento contra adversários PGD (mais fortes que FGSM).</a:t>
            </a:r>
            <a:endParaRPr lang="pt-BR" dirty="0"/>
          </a:p>
          <a:p>
            <a:pPr marL="0" indent="0">
              <a:lnSpc>
                <a:spcPct val="70000"/>
              </a:lnSpc>
              <a:buNone/>
            </a:pPr>
            <a:r>
              <a:rPr lang="pt-BR" dirty="0">
                <a:latin typeface="Aptos"/>
                <a:ea typeface="Calibri"/>
                <a:cs typeface="Calibri"/>
              </a:rPr>
              <a:t> 2)Explora a superfície de perda e encontra soluções para o problema de maximização interna.</a:t>
            </a:r>
            <a:endParaRPr lang="pt-BR" dirty="0">
              <a:latin typeface="Aptos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pt-BR" dirty="0">
                <a:latin typeface="Aptos"/>
                <a:ea typeface="Calibri"/>
                <a:cs typeface="Calibri"/>
              </a:rPr>
              <a:t> 3)Considera adversários de vários passos.</a:t>
            </a:r>
            <a:endParaRPr lang="pt-BR" dirty="0">
              <a:latin typeface="Aptos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pt-BR" dirty="0">
                <a:latin typeface="Aptos"/>
                <a:ea typeface="Calibri"/>
                <a:cs typeface="Calibri"/>
              </a:rPr>
              <a:t> 4)Avaliação contra PGD, que é mais confiável.</a:t>
            </a:r>
            <a:endParaRPr lang="pt-BR" dirty="0">
              <a:latin typeface="Aptos"/>
            </a:endParaRPr>
          </a:p>
          <a:p>
            <a:pPr marL="0" indent="0">
              <a:buNone/>
            </a:pPr>
            <a:endParaRPr lang="pt-BR" dirty="0">
              <a:latin typeface="Aptos"/>
              <a:ea typeface="Calibri"/>
              <a:cs typeface="Calibri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99901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F38204-ADDD-C4C1-F6EA-4544A7192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do nosso modelo: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AC3E0F-7C74-3B5F-BE3E-2D86F72BD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pt-BR" dirty="0"/>
              <a:t>1)Mais</a:t>
            </a:r>
            <a:r>
              <a:rPr lang="pt-BR" dirty="0">
                <a:latin typeface="Aptos"/>
                <a:ea typeface="Calibri"/>
                <a:cs typeface="Calibri"/>
              </a:rPr>
              <a:t> robusto contra ataques de vários passos e adversários mais fortes.</a:t>
            </a:r>
            <a:endParaRPr lang="pt-BR" dirty="0"/>
          </a:p>
          <a:p>
            <a:pPr marL="0" indent="0">
              <a:lnSpc>
                <a:spcPct val="70000"/>
              </a:lnSpc>
              <a:buNone/>
            </a:pPr>
            <a:r>
              <a:rPr lang="pt-BR" dirty="0">
                <a:latin typeface="Aptos"/>
                <a:ea typeface="Calibri"/>
                <a:cs typeface="Calibri"/>
              </a:rPr>
              <a:t>2)Fornece uma imagem mais completa do cenário adversarial.</a:t>
            </a:r>
            <a:endParaRPr lang="pt-BR" dirty="0"/>
          </a:p>
          <a:p>
            <a:pPr marL="0" indent="0">
              <a:lnSpc>
                <a:spcPct val="70000"/>
              </a:lnSpc>
              <a:buNone/>
            </a:pPr>
            <a:endParaRPr lang="pt-BR" dirty="0">
              <a:latin typeface="Aptos"/>
            </a:endParaRPr>
          </a:p>
          <a:p>
            <a:pPr marL="0" indent="0">
              <a:buNone/>
            </a:pPr>
            <a:endParaRPr lang="pt-BR" dirty="0">
              <a:latin typeface="Aptos"/>
              <a:ea typeface="Calibri"/>
              <a:cs typeface="Calibri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0630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F38204-ADDD-C4C1-F6EA-4544A7192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Limitações do nosso modelo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AC3E0F-7C74-3B5F-BE3E-2D86F72BD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pt-BR" dirty="0"/>
              <a:t>1)O </a:t>
            </a:r>
            <a:r>
              <a:rPr lang="pt-BR" dirty="0">
                <a:latin typeface="Aptos"/>
                <a:ea typeface="Calibri"/>
                <a:cs typeface="Calibri"/>
              </a:rPr>
              <a:t>problema de maximização interna ainda pode ser difícil de resolver.</a:t>
            </a:r>
            <a:endParaRPr lang="pt-BR" dirty="0"/>
          </a:p>
          <a:p>
            <a:pPr marL="0" indent="0">
              <a:lnSpc>
                <a:spcPct val="70000"/>
              </a:lnSpc>
              <a:buNone/>
            </a:pPr>
            <a:r>
              <a:rPr lang="pt-BR" dirty="0">
                <a:latin typeface="Aptos"/>
                <a:ea typeface="Calibri"/>
                <a:cs typeface="Calibri"/>
              </a:rPr>
              <a:t>2)A avaliação é feita apenas em conjuntos de dados de imagem.</a:t>
            </a:r>
            <a:endParaRPr lang="pt-BR" dirty="0"/>
          </a:p>
          <a:p>
            <a:pPr marL="0" indent="0">
              <a:lnSpc>
                <a:spcPct val="70000"/>
              </a:lnSpc>
              <a:buNone/>
            </a:pPr>
            <a:endParaRPr lang="pt-BR" dirty="0">
              <a:ea typeface="Calibri"/>
              <a:cs typeface="Calibri"/>
            </a:endParaRPr>
          </a:p>
          <a:p>
            <a:pPr marL="0" indent="0">
              <a:lnSpc>
                <a:spcPct val="70000"/>
              </a:lnSpc>
              <a:buNone/>
            </a:pPr>
            <a:endParaRPr lang="pt-BR" dirty="0">
              <a:latin typeface="Aptos"/>
            </a:endParaRPr>
          </a:p>
          <a:p>
            <a:pPr marL="0" indent="0">
              <a:buNone/>
            </a:pPr>
            <a:endParaRPr lang="pt-BR" dirty="0">
              <a:latin typeface="Aptos"/>
              <a:ea typeface="Calibri"/>
              <a:cs typeface="Calibri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17150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24AA8F-4078-EFEB-8CA9-8271CE919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Ataques 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72A5C4-A78C-46B0-0CA0-DDEAB468A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 err="1">
                <a:latin typeface="Calibri"/>
                <a:cs typeface="Calibri"/>
              </a:rPr>
              <a:t>Fool</a:t>
            </a:r>
            <a:r>
              <a:rPr lang="pt-BR" dirty="0">
                <a:latin typeface="Calibri"/>
                <a:cs typeface="Calibri"/>
              </a:rPr>
              <a:t> real </a:t>
            </a:r>
            <a:r>
              <a:rPr lang="pt-BR" dirty="0" err="1">
                <a:latin typeface="Calibri"/>
                <a:cs typeface="Calibri"/>
              </a:rPr>
              <a:t>classifiers</a:t>
            </a:r>
            <a:r>
              <a:rPr lang="pt-BR" dirty="0">
                <a:latin typeface="Calibri"/>
                <a:cs typeface="Calibri"/>
              </a:rPr>
              <a:t> </a:t>
            </a:r>
            <a:r>
              <a:rPr lang="pt-BR" dirty="0" err="1">
                <a:latin typeface="Calibri"/>
                <a:cs typeface="Calibri"/>
              </a:rPr>
              <a:t>trained</a:t>
            </a:r>
            <a:r>
              <a:rPr lang="pt-BR" dirty="0">
                <a:latin typeface="Calibri"/>
                <a:cs typeface="Calibri"/>
              </a:rPr>
              <a:t> </a:t>
            </a:r>
            <a:r>
              <a:rPr lang="pt-BR" dirty="0" err="1">
                <a:latin typeface="Calibri"/>
                <a:cs typeface="Calibri"/>
              </a:rPr>
              <a:t>by</a:t>
            </a:r>
            <a:r>
              <a:rPr lang="pt-BR" dirty="0">
                <a:latin typeface="Calibri"/>
                <a:cs typeface="Calibri"/>
              </a:rPr>
              <a:t> </a:t>
            </a:r>
            <a:r>
              <a:rPr lang="pt-BR" dirty="0" err="1">
                <a:latin typeface="Calibri"/>
                <a:cs typeface="Calibri"/>
              </a:rPr>
              <a:t>remoted</a:t>
            </a:r>
            <a:r>
              <a:rPr lang="pt-BR" dirty="0">
                <a:latin typeface="Calibri"/>
                <a:cs typeface="Calibri"/>
              </a:rPr>
              <a:t> </a:t>
            </a:r>
            <a:r>
              <a:rPr lang="pt-BR" dirty="0" err="1">
                <a:latin typeface="Calibri"/>
                <a:cs typeface="Calibri"/>
              </a:rPr>
              <a:t>hosted</a:t>
            </a:r>
            <a:r>
              <a:rPr lang="pt-BR" dirty="0">
                <a:latin typeface="Calibri"/>
                <a:cs typeface="Calibri"/>
              </a:rPr>
              <a:t> API (</a:t>
            </a:r>
            <a:r>
              <a:rPr lang="pt-BR" dirty="0" err="1">
                <a:latin typeface="Calibri"/>
                <a:cs typeface="Calibri"/>
              </a:rPr>
              <a:t>Metamind,Amazon,Google</a:t>
            </a:r>
            <a:r>
              <a:rPr lang="pt-BR" dirty="0">
                <a:latin typeface="Calibri"/>
                <a:cs typeface="Calibri"/>
              </a:rPr>
              <a:t>)</a:t>
            </a:r>
          </a:p>
          <a:p>
            <a:r>
              <a:rPr lang="pt-BR" dirty="0" err="1">
                <a:latin typeface="Calibri"/>
                <a:cs typeface="Calibri"/>
              </a:rPr>
              <a:t>Fool</a:t>
            </a:r>
            <a:r>
              <a:rPr lang="pt-BR" dirty="0">
                <a:latin typeface="Calibri"/>
                <a:cs typeface="Calibri"/>
              </a:rPr>
              <a:t> malware detector networks</a:t>
            </a:r>
          </a:p>
          <a:p>
            <a:r>
              <a:rPr lang="pt-BR" dirty="0">
                <a:latin typeface="Calibri"/>
                <a:cs typeface="Calibri"/>
              </a:rPr>
              <a:t>Displays adversarial </a:t>
            </a:r>
            <a:r>
              <a:rPr lang="pt-BR" dirty="0" err="1">
                <a:latin typeface="Calibri"/>
                <a:cs typeface="Calibri"/>
              </a:rPr>
              <a:t>examples</a:t>
            </a:r>
            <a:r>
              <a:rPr lang="pt-BR" dirty="0">
                <a:latin typeface="Calibri"/>
                <a:cs typeface="Calibri"/>
              </a:rPr>
              <a:t> in </a:t>
            </a:r>
            <a:r>
              <a:rPr lang="pt-BR" dirty="0" err="1">
                <a:latin typeface="Calibri"/>
                <a:cs typeface="Calibri"/>
              </a:rPr>
              <a:t>the</a:t>
            </a:r>
            <a:r>
              <a:rPr lang="pt-BR" dirty="0">
                <a:latin typeface="Calibri"/>
                <a:cs typeface="Calibri"/>
              </a:rPr>
              <a:t> </a:t>
            </a:r>
            <a:r>
              <a:rPr lang="pt-BR" dirty="0" err="1">
                <a:latin typeface="Calibri"/>
                <a:cs typeface="Calibri"/>
              </a:rPr>
              <a:t>physical</a:t>
            </a:r>
            <a:r>
              <a:rPr lang="pt-BR" dirty="0">
                <a:latin typeface="Calibri"/>
                <a:cs typeface="Calibri"/>
              </a:rPr>
              <a:t> world </a:t>
            </a:r>
            <a:r>
              <a:rPr lang="pt-BR" dirty="0" err="1">
                <a:latin typeface="Calibri"/>
                <a:cs typeface="Calibri"/>
              </a:rPr>
              <a:t>and</a:t>
            </a:r>
            <a:r>
              <a:rPr lang="pt-BR" dirty="0">
                <a:latin typeface="Calibri"/>
                <a:cs typeface="Calibri"/>
              </a:rPr>
              <a:t> </a:t>
            </a:r>
            <a:r>
              <a:rPr lang="pt-BR" dirty="0" err="1">
                <a:latin typeface="Calibri"/>
                <a:cs typeface="Calibri"/>
              </a:rPr>
              <a:t>fool</a:t>
            </a:r>
            <a:r>
              <a:rPr lang="pt-BR" dirty="0">
                <a:latin typeface="Calibri"/>
                <a:cs typeface="Calibri"/>
              </a:rPr>
              <a:t> ML systems </a:t>
            </a:r>
            <a:r>
              <a:rPr lang="pt-BR" dirty="0" err="1">
                <a:latin typeface="Calibri"/>
                <a:cs typeface="Calibri"/>
              </a:rPr>
              <a:t>that</a:t>
            </a:r>
            <a:r>
              <a:rPr lang="pt-BR" dirty="0">
                <a:latin typeface="Calibri"/>
                <a:cs typeface="Calibri"/>
              </a:rPr>
              <a:t> </a:t>
            </a:r>
            <a:r>
              <a:rPr lang="pt-BR" dirty="0" err="1">
                <a:latin typeface="Calibri"/>
                <a:cs typeface="Calibri"/>
              </a:rPr>
              <a:t>perceive</a:t>
            </a:r>
            <a:r>
              <a:rPr lang="pt-BR" dirty="0">
                <a:latin typeface="Calibri"/>
                <a:cs typeface="Calibri"/>
              </a:rPr>
              <a:t> </a:t>
            </a:r>
            <a:r>
              <a:rPr lang="pt-BR" dirty="0" err="1">
                <a:latin typeface="Calibri"/>
                <a:cs typeface="Calibri"/>
              </a:rPr>
              <a:t>them</a:t>
            </a:r>
            <a:r>
              <a:rPr lang="pt-BR" dirty="0">
                <a:latin typeface="Calibri"/>
                <a:cs typeface="Calibri"/>
              </a:rPr>
              <a:t> </a:t>
            </a:r>
            <a:r>
              <a:rPr lang="pt-BR" dirty="0" err="1">
                <a:latin typeface="Calibri"/>
                <a:cs typeface="Calibri"/>
              </a:rPr>
              <a:t>through</a:t>
            </a:r>
            <a:r>
              <a:rPr lang="pt-BR" dirty="0">
                <a:latin typeface="Calibri"/>
                <a:cs typeface="Calibri"/>
              </a:rPr>
              <a:t> a </a:t>
            </a:r>
            <a:r>
              <a:rPr lang="pt-BR" dirty="0" err="1">
                <a:latin typeface="Calibri"/>
                <a:cs typeface="Calibri"/>
              </a:rPr>
              <a:t>camera</a:t>
            </a:r>
          </a:p>
        </p:txBody>
      </p:sp>
    </p:spTree>
    <p:extLst>
      <p:ext uri="{BB962C8B-B14F-4D97-AF65-F5344CB8AC3E}">
        <p14:creationId xmlns:p14="http://schemas.microsoft.com/office/powerpoint/2010/main" val="3501941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1E387C-9C41-8B66-0283-9C10284F5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54" y="68228"/>
            <a:ext cx="5464968" cy="1189187"/>
          </a:xfrm>
        </p:spPr>
        <p:txBody>
          <a:bodyPr>
            <a:normAutofit/>
          </a:bodyPr>
          <a:lstStyle/>
          <a:p>
            <a:r>
              <a:rPr lang="pt-BR" sz="4000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159BF2-3E52-1438-5992-B94B284C2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0862" y="1045777"/>
            <a:ext cx="6990395" cy="58909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pt-BR">
              <a:latin typeface="Calibri" panose="020F0502020204030204"/>
              <a:cs typeface="Calibri" panose="020F0502020204030204"/>
            </a:endParaRPr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5C7EA88-61A7-CC67-A584-0F619CA1A9CA}"/>
              </a:ext>
            </a:extLst>
          </p:cNvPr>
          <p:cNvSpPr txBox="1"/>
          <p:nvPr/>
        </p:nvSpPr>
        <p:spPr>
          <a:xfrm>
            <a:off x="3379705" y="1294155"/>
            <a:ext cx="9187541" cy="56938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 Apesar do seu bom desempenho, as </a:t>
            </a:r>
            <a:r>
              <a:rPr lang="pt-BR" sz="2800" err="1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DNNs</a:t>
            </a:r>
            <a:r>
              <a:rPr lang="pt-BR" sz="280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 podem ser enganadas por exemplos adversários. São imagens ligeiramente modificadas que podem levar as </a:t>
            </a:r>
            <a:r>
              <a:rPr lang="pt-BR" sz="2800" err="1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DNNs</a:t>
            </a:r>
            <a:r>
              <a:rPr lang="pt-BR" sz="280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 a fazer previsões erradas com alta confiança. Isso é um problema sério para aplicações onde a segurança é crítica, como:</a:t>
            </a:r>
            <a:endParaRPr lang="pt-BR">
              <a:cs typeface="Calibri"/>
            </a:endParaRPr>
          </a:p>
          <a:p>
            <a:r>
              <a:rPr lang="pt-BR" sz="280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1)Direção autônoma: um carro autônomo pode ser enganado a pensar que um obstáculo é uma miragem.</a:t>
            </a:r>
            <a:endParaRPr lang="pt-BR"/>
          </a:p>
          <a:p>
            <a:r>
              <a:rPr lang="pt-BR" sz="280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2)Análise de ações: um sistema de segurança pode falhar em detectar um crime em andamento.</a:t>
            </a:r>
            <a:endParaRPr lang="pt-BR"/>
          </a:p>
          <a:p>
            <a:r>
              <a:rPr lang="pt-BR" sz="280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3)Diagnóstico médico: um médico pode ser induzido a um diagnóstico incorreto.</a:t>
            </a:r>
            <a:endParaRPr lang="pt-BR"/>
          </a:p>
          <a:p>
            <a:endParaRPr lang="pt-BR" sz="2800">
              <a:latin typeface="Calibri"/>
              <a:cs typeface="Calibri"/>
            </a:endParaRPr>
          </a:p>
          <a:p>
            <a:endParaRPr lang="pt-BR" sz="2800">
              <a:solidFill>
                <a:srgbClr val="000000"/>
              </a:solidFill>
              <a:latin typeface="Calibri"/>
              <a:cs typeface="Segoe UI"/>
            </a:endParaRPr>
          </a:p>
        </p:txBody>
      </p:sp>
      <p:pic>
        <p:nvPicPr>
          <p:cNvPr id="4" name="Imagem 3" descr="Introduction to Adversarial Attacks | by vijay Anandan | Medium">
            <a:extLst>
              <a:ext uri="{FF2B5EF4-FFF2-40B4-BE49-F238E27FC236}">
                <a16:creationId xmlns:a16="http://schemas.microsoft.com/office/drawing/2014/main" id="{FDF2B8FD-E08A-9B0D-B661-2BAE19708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1" y="1836330"/>
            <a:ext cx="3238500" cy="1600200"/>
          </a:xfrm>
          <a:prstGeom prst="rect">
            <a:avLst/>
          </a:prstGeom>
        </p:spPr>
      </p:pic>
      <p:pic>
        <p:nvPicPr>
          <p:cNvPr id="6" name="Imagem 5" descr="PDF] Advances in adversarial attacks and defenses in computer vision: A  survey | Semantic Scholar">
            <a:extLst>
              <a:ext uri="{FF2B5EF4-FFF2-40B4-BE49-F238E27FC236}">
                <a16:creationId xmlns:a16="http://schemas.microsoft.com/office/drawing/2014/main" id="{D7547DC4-A0E2-E335-A0EE-D780DC3EA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41" y="4539837"/>
            <a:ext cx="3294214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3309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A62D-889D-6C95-EBE2-5520DB035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 de </a:t>
            </a:r>
            <a:r>
              <a:rPr lang="pt-BR" dirty="0" err="1"/>
              <a:t>interes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2FB840-3DC1-57E7-102E-70B885697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  <a:hlinkClick r:id="rId2"/>
              </a:rPr>
              <a:t>Lecture 16 | Adversarial Examples and Adversarial Training (youtube.com)</a:t>
            </a:r>
          </a:p>
          <a:p>
            <a:r>
              <a:rPr lang="pt-BR">
                <a:ea typeface="+mn-lt"/>
                <a:cs typeface="+mn-lt"/>
              </a:rPr>
              <a:t>https://www.google.com/imgresimgurl=https%3A%2F%2Fi.ytimg.com%2Fvi%2FUgsmV2cCO44%2Fmaxresdefault.jpg&amp;tbnid=5oRHHpAoRy93nM&amp;vet=12ahUKEwjtt_rAtJqFAxXgP7kGHV4XCHgQMygCegQIARAz..i&amp;imgrefurl=https%3A%2F%2Fwww.youtube.com%2Fwatch%3Fv%3DUgsmV2cCO44&amp;docid=_JIIsmdyIe2zvM&amp;w=1280&amp;h=720&amp;q=adversarial%20examples%20in%20human%20brain%20pinna%20and%20gregory&amp;ved=2ahUKEwjtt_rAtJqFAxXgP7kGHV4XCHgQMygCegQIARAz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59929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00B3E-85D7-8B25-6629-4A85FF361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30104F-E6BA-B308-644A-11A7E4939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32094" cy="19922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dirty="0">
                <a:ea typeface="+mn-lt"/>
                <a:cs typeface="+mn-lt"/>
              </a:rPr>
              <a:t>https://colab.research.google.com/drive/1jw-SznsBfftFxPqe875w5r2eEcd9Hwjs?usp=sharing</a:t>
            </a:r>
            <a:endParaRPr lang="pt-BR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04DA7EE4-920C-44B6-F76D-EB1C2F7EEA0D}"/>
              </a:ext>
            </a:extLst>
          </p:cNvPr>
          <p:cNvGrpSpPr/>
          <p:nvPr/>
        </p:nvGrpSpPr>
        <p:grpSpPr>
          <a:xfrm>
            <a:off x="252609" y="3960616"/>
            <a:ext cx="11680859" cy="2659743"/>
            <a:chOff x="388307" y="3333480"/>
            <a:chExt cx="11680859" cy="2659743"/>
          </a:xfrm>
        </p:grpSpPr>
        <p:pic>
          <p:nvPicPr>
            <p:cNvPr id="2050" name="Picture 2" descr="TensorFlow">
              <a:extLst>
                <a:ext uri="{FF2B5EF4-FFF2-40B4-BE49-F238E27FC236}">
                  <a16:creationId xmlns:a16="http://schemas.microsoft.com/office/drawing/2014/main" id="{87B75C17-2A48-E33A-B66B-927CA792D8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9875" y="3562566"/>
              <a:ext cx="6834328" cy="2305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Google Colaboratory Colab - Guía Completa Español - Marketing Branding">
              <a:extLst>
                <a:ext uri="{FF2B5EF4-FFF2-40B4-BE49-F238E27FC236}">
                  <a16:creationId xmlns:a16="http://schemas.microsoft.com/office/drawing/2014/main" id="{8A007768-2032-FE11-22C9-9394A0EF02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65" r="10641"/>
            <a:stretch/>
          </p:blipFill>
          <p:spPr bwMode="auto">
            <a:xfrm>
              <a:off x="8414506" y="3333480"/>
              <a:ext cx="3654660" cy="26597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IT12A01: FUNDAMENTALS OF PYTHON PROGRAMMING (SF) (SYNCHRONOUS E-LEARNING) -  NTUC LearningHub">
              <a:extLst>
                <a:ext uri="{FF2B5EF4-FFF2-40B4-BE49-F238E27FC236}">
                  <a16:creationId xmlns:a16="http://schemas.microsoft.com/office/drawing/2014/main" id="{80EDF8DB-E749-8471-3ACA-2FFE3006FC4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19" r="20198"/>
            <a:stretch/>
          </p:blipFill>
          <p:spPr bwMode="auto">
            <a:xfrm>
              <a:off x="388307" y="3775545"/>
              <a:ext cx="2750059" cy="18779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Sinal de Adição 7">
              <a:extLst>
                <a:ext uri="{FF2B5EF4-FFF2-40B4-BE49-F238E27FC236}">
                  <a16:creationId xmlns:a16="http://schemas.microsoft.com/office/drawing/2014/main" id="{89317CF7-D83C-5980-45A9-863C64A2BE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2147" y="4028927"/>
              <a:ext cx="1428328" cy="948164"/>
            </a:xfrm>
            <a:prstGeom prst="mathPlu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Sinal de Adição 10">
              <a:extLst>
                <a:ext uri="{FF2B5EF4-FFF2-40B4-BE49-F238E27FC236}">
                  <a16:creationId xmlns:a16="http://schemas.microsoft.com/office/drawing/2014/main" id="{FF65B64B-136B-DCC4-8A01-509D3D5CD1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47099" y="4109760"/>
              <a:ext cx="1292630" cy="927287"/>
            </a:xfrm>
            <a:prstGeom prst="mathPlu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949619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A32550-8C76-B013-2EC7-989D8C3B1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043237-7757-7557-B63E-D4EB5152D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419" y="1408090"/>
            <a:ext cx="11201400" cy="503237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pt-BR">
                <a:ea typeface="+mn-lt"/>
                <a:cs typeface="+mn-lt"/>
              </a:rPr>
              <a:t>[1]</a:t>
            </a:r>
            <a:r>
              <a:rPr lang="pt-BR" err="1">
                <a:ea typeface="+mn-lt"/>
                <a:cs typeface="+mn-lt"/>
              </a:rPr>
              <a:t>Naveed</a:t>
            </a:r>
            <a:r>
              <a:rPr lang="pt-BR">
                <a:ea typeface="+mn-lt"/>
                <a:cs typeface="+mn-lt"/>
              </a:rPr>
              <a:t> </a:t>
            </a:r>
            <a:r>
              <a:rPr lang="pt-BR" err="1">
                <a:ea typeface="+mn-lt"/>
                <a:cs typeface="+mn-lt"/>
              </a:rPr>
              <a:t>Akhtar</a:t>
            </a:r>
            <a:r>
              <a:rPr lang="pt-BR">
                <a:ea typeface="+mn-lt"/>
                <a:cs typeface="+mn-lt"/>
              </a:rPr>
              <a:t> </a:t>
            </a:r>
            <a:r>
              <a:rPr lang="pt-BR" err="1">
                <a:ea typeface="+mn-lt"/>
                <a:cs typeface="+mn-lt"/>
              </a:rPr>
              <a:t>and</a:t>
            </a:r>
            <a:r>
              <a:rPr lang="pt-BR">
                <a:ea typeface="+mn-lt"/>
                <a:cs typeface="+mn-lt"/>
              </a:rPr>
              <a:t> </a:t>
            </a:r>
            <a:r>
              <a:rPr lang="pt-BR" err="1">
                <a:ea typeface="+mn-lt"/>
                <a:cs typeface="+mn-lt"/>
              </a:rPr>
              <a:t>Ajmal</a:t>
            </a:r>
            <a:r>
              <a:rPr lang="pt-BR">
                <a:ea typeface="+mn-lt"/>
                <a:cs typeface="+mn-lt"/>
              </a:rPr>
              <a:t> Mian, "</a:t>
            </a:r>
            <a:r>
              <a:rPr lang="pt-BR" err="1">
                <a:ea typeface="+mn-lt"/>
                <a:cs typeface="+mn-lt"/>
              </a:rPr>
              <a:t>Threat</a:t>
            </a:r>
            <a:r>
              <a:rPr lang="pt-BR">
                <a:ea typeface="+mn-lt"/>
                <a:cs typeface="+mn-lt"/>
              </a:rPr>
              <a:t> </a:t>
            </a:r>
            <a:r>
              <a:rPr lang="pt-BR" err="1">
                <a:ea typeface="+mn-lt"/>
                <a:cs typeface="+mn-lt"/>
              </a:rPr>
              <a:t>of</a:t>
            </a:r>
            <a:r>
              <a:rPr lang="pt-BR">
                <a:ea typeface="+mn-lt"/>
                <a:cs typeface="+mn-lt"/>
              </a:rPr>
              <a:t> Adversarial </a:t>
            </a:r>
            <a:r>
              <a:rPr lang="pt-BR" err="1">
                <a:ea typeface="+mn-lt"/>
                <a:cs typeface="+mn-lt"/>
              </a:rPr>
              <a:t>Attacks</a:t>
            </a:r>
            <a:r>
              <a:rPr lang="pt-BR">
                <a:ea typeface="+mn-lt"/>
                <a:cs typeface="+mn-lt"/>
              </a:rPr>
              <a:t> </a:t>
            </a:r>
            <a:r>
              <a:rPr lang="pt-BR" err="1">
                <a:ea typeface="+mn-lt"/>
                <a:cs typeface="+mn-lt"/>
              </a:rPr>
              <a:t>on</a:t>
            </a:r>
            <a:r>
              <a:rPr lang="pt-BR">
                <a:ea typeface="+mn-lt"/>
                <a:cs typeface="+mn-lt"/>
              </a:rPr>
              <a:t> </a:t>
            </a:r>
            <a:r>
              <a:rPr lang="pt-BR" err="1">
                <a:ea typeface="+mn-lt"/>
                <a:cs typeface="+mn-lt"/>
              </a:rPr>
              <a:t>Deep</a:t>
            </a:r>
            <a:r>
              <a:rPr lang="pt-BR">
                <a:ea typeface="+mn-lt"/>
                <a:cs typeface="+mn-lt"/>
              </a:rPr>
              <a:t> Learning in Computer Vision: A </a:t>
            </a:r>
            <a:r>
              <a:rPr lang="pt-BR" err="1">
                <a:ea typeface="+mn-lt"/>
                <a:cs typeface="+mn-lt"/>
              </a:rPr>
              <a:t>Survey</a:t>
            </a:r>
            <a:r>
              <a:rPr lang="pt-BR">
                <a:ea typeface="+mn-lt"/>
                <a:cs typeface="+mn-lt"/>
              </a:rPr>
              <a:t>"</a:t>
            </a:r>
          </a:p>
          <a:p>
            <a:pPr marL="0" indent="0">
              <a:buNone/>
            </a:pPr>
            <a:r>
              <a:rPr lang="pt-BR">
                <a:ea typeface="+mn-lt"/>
                <a:cs typeface="+mn-lt"/>
              </a:rPr>
              <a:t>[2]</a:t>
            </a:r>
            <a:r>
              <a:rPr lang="pt-BR" err="1">
                <a:solidFill>
                  <a:srgbClr val="000000"/>
                </a:solidFill>
                <a:ea typeface="+mn-lt"/>
                <a:cs typeface="+mn-lt"/>
              </a:rPr>
              <a:t>Xingjun</a:t>
            </a:r>
            <a:r>
              <a:rPr lang="pt-BR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pt-BR" err="1">
                <a:solidFill>
                  <a:srgbClr val="000000"/>
                </a:solidFill>
                <a:ea typeface="+mn-lt"/>
                <a:cs typeface="+mn-lt"/>
              </a:rPr>
              <a:t>Ma</a:t>
            </a:r>
            <a:r>
              <a:rPr lang="pt-BR">
                <a:solidFill>
                  <a:srgbClr val="000000"/>
                </a:solidFill>
                <a:ea typeface="+mn-lt"/>
                <a:cs typeface="+mn-lt"/>
              </a:rPr>
              <a:t> , </a:t>
            </a:r>
            <a:r>
              <a:rPr lang="pt-BR" err="1">
                <a:solidFill>
                  <a:srgbClr val="000000"/>
                </a:solidFill>
                <a:ea typeface="+mn-lt"/>
                <a:cs typeface="+mn-lt"/>
              </a:rPr>
              <a:t>Yuhao</a:t>
            </a:r>
            <a:r>
              <a:rPr lang="pt-BR">
                <a:solidFill>
                  <a:srgbClr val="000000"/>
                </a:solidFill>
                <a:ea typeface="+mn-lt"/>
                <a:cs typeface="+mn-lt"/>
              </a:rPr>
              <a:t> Niu 1, Lin </a:t>
            </a:r>
            <a:r>
              <a:rPr lang="pt-BR" err="1">
                <a:solidFill>
                  <a:srgbClr val="000000"/>
                </a:solidFill>
                <a:ea typeface="+mn-lt"/>
                <a:cs typeface="+mn-lt"/>
              </a:rPr>
              <a:t>Gu</a:t>
            </a:r>
            <a:r>
              <a:rPr lang="pt-BR">
                <a:solidFill>
                  <a:srgbClr val="000000"/>
                </a:solidFill>
                <a:ea typeface="+mn-lt"/>
                <a:cs typeface="+mn-lt"/>
              </a:rPr>
              <a:t>, </a:t>
            </a:r>
            <a:r>
              <a:rPr lang="pt-BR" err="1">
                <a:solidFill>
                  <a:srgbClr val="000000"/>
                </a:solidFill>
                <a:ea typeface="+mn-lt"/>
                <a:cs typeface="+mn-lt"/>
              </a:rPr>
              <a:t>Yisen</a:t>
            </a:r>
            <a:r>
              <a:rPr lang="pt-BR">
                <a:solidFill>
                  <a:srgbClr val="000000"/>
                </a:solidFill>
                <a:ea typeface="+mn-lt"/>
                <a:cs typeface="+mn-lt"/>
              </a:rPr>
              <a:t> Wang e, </a:t>
            </a:r>
            <a:r>
              <a:rPr lang="pt-BR" err="1">
                <a:solidFill>
                  <a:srgbClr val="000000"/>
                </a:solidFill>
                <a:ea typeface="+mn-lt"/>
                <a:cs typeface="+mn-lt"/>
              </a:rPr>
              <a:t>Yitian</a:t>
            </a:r>
            <a:r>
              <a:rPr lang="pt-BR">
                <a:solidFill>
                  <a:srgbClr val="000000"/>
                </a:solidFill>
                <a:ea typeface="+mn-lt"/>
                <a:cs typeface="+mn-lt"/>
              </a:rPr>
              <a:t> Zhao , James </a:t>
            </a:r>
            <a:r>
              <a:rPr lang="pt-BR" err="1">
                <a:solidFill>
                  <a:srgbClr val="000000"/>
                </a:solidFill>
                <a:ea typeface="+mn-lt"/>
                <a:cs typeface="+mn-lt"/>
              </a:rPr>
              <a:t>Bailey</a:t>
            </a:r>
            <a:r>
              <a:rPr lang="pt-BR">
                <a:solidFill>
                  <a:srgbClr val="000000"/>
                </a:solidFill>
                <a:ea typeface="+mn-lt"/>
                <a:cs typeface="+mn-lt"/>
              </a:rPr>
              <a:t>, Feng Lu </a:t>
            </a:r>
            <a:r>
              <a:rPr lang="pt-BR"/>
              <a:t>,"</a:t>
            </a:r>
            <a:r>
              <a:rPr lang="pt-BR" err="1">
                <a:solidFill>
                  <a:srgbClr val="000000"/>
                </a:solidFill>
              </a:rPr>
              <a:t>Understanding</a:t>
            </a:r>
            <a:r>
              <a:rPr lang="pt-BR">
                <a:solidFill>
                  <a:srgbClr val="000000"/>
                </a:solidFill>
              </a:rPr>
              <a:t> adversarial </a:t>
            </a:r>
            <a:r>
              <a:rPr lang="pt-BR" err="1">
                <a:solidFill>
                  <a:srgbClr val="000000"/>
                </a:solidFill>
              </a:rPr>
              <a:t>attacks</a:t>
            </a:r>
            <a:r>
              <a:rPr lang="pt-BR">
                <a:solidFill>
                  <a:srgbClr val="000000"/>
                </a:solidFill>
              </a:rPr>
              <a:t> </a:t>
            </a:r>
            <a:r>
              <a:rPr lang="pt-BR" err="1">
                <a:solidFill>
                  <a:srgbClr val="000000"/>
                </a:solidFill>
              </a:rPr>
              <a:t>on</a:t>
            </a:r>
            <a:r>
              <a:rPr lang="pt-BR">
                <a:solidFill>
                  <a:srgbClr val="000000"/>
                </a:solidFill>
              </a:rPr>
              <a:t> </a:t>
            </a:r>
            <a:r>
              <a:rPr lang="pt-BR" err="1">
                <a:solidFill>
                  <a:srgbClr val="000000"/>
                </a:solidFill>
              </a:rPr>
              <a:t>deep</a:t>
            </a:r>
            <a:r>
              <a:rPr lang="pt-BR">
                <a:solidFill>
                  <a:srgbClr val="000000"/>
                </a:solidFill>
              </a:rPr>
              <a:t> learning </a:t>
            </a:r>
            <a:r>
              <a:rPr lang="pt-BR" err="1">
                <a:solidFill>
                  <a:srgbClr val="000000"/>
                </a:solidFill>
              </a:rPr>
              <a:t>based</a:t>
            </a:r>
            <a:r>
              <a:rPr lang="pt-BR">
                <a:solidFill>
                  <a:srgbClr val="000000"/>
                </a:solidFill>
              </a:rPr>
              <a:t> medical </a:t>
            </a:r>
            <a:r>
              <a:rPr lang="pt-BR" err="1">
                <a:solidFill>
                  <a:srgbClr val="000000"/>
                </a:solidFill>
              </a:rPr>
              <a:t>image</a:t>
            </a:r>
            <a:r>
              <a:rPr lang="pt-BR">
                <a:solidFill>
                  <a:srgbClr val="000000"/>
                </a:solidFill>
              </a:rPr>
              <a:t> </a:t>
            </a:r>
            <a:r>
              <a:rPr lang="pt-BR" err="1">
                <a:solidFill>
                  <a:srgbClr val="000000"/>
                </a:solidFill>
              </a:rPr>
              <a:t>analysis</a:t>
            </a:r>
            <a:r>
              <a:rPr lang="pt-BR">
                <a:solidFill>
                  <a:srgbClr val="000000"/>
                </a:solidFill>
              </a:rPr>
              <a:t> systems</a:t>
            </a:r>
            <a:r>
              <a:rPr lang="pt-BR"/>
              <a:t>",</a:t>
            </a:r>
            <a:r>
              <a:rPr lang="pt-BR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Understanding adversarial attacks on deep learning based medical image analysis systems - ScienceDirect</a:t>
            </a:r>
            <a:endParaRPr lang="pt-BR"/>
          </a:p>
          <a:p>
            <a:pPr marL="0" indent="0">
              <a:lnSpc>
                <a:spcPct val="80000"/>
              </a:lnSpc>
              <a:buNone/>
            </a:pPr>
            <a:r>
              <a:rPr lang="pt-BR"/>
              <a:t>[3]</a:t>
            </a:r>
            <a:r>
              <a:rPr lang="pt-BR" err="1">
                <a:solidFill>
                  <a:srgbClr val="000000"/>
                </a:solidFill>
                <a:ea typeface="+mn-lt"/>
                <a:cs typeface="+mn-lt"/>
              </a:rPr>
              <a:t>Hokuto</a:t>
            </a:r>
            <a:r>
              <a:rPr lang="pt-BR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BR" err="1">
                <a:solidFill>
                  <a:srgbClr val="000000"/>
                </a:solidFill>
                <a:ea typeface="+mn-lt"/>
                <a:cs typeface="+mn-lt"/>
              </a:rPr>
              <a:t>Hirano</a:t>
            </a:r>
            <a:r>
              <a:rPr lang="pt-BR">
                <a:solidFill>
                  <a:srgbClr val="000000"/>
                </a:solidFill>
                <a:ea typeface="+mn-lt"/>
                <a:cs typeface="+mn-lt"/>
              </a:rPr>
              <a:t>, </a:t>
            </a:r>
            <a:r>
              <a:rPr lang="pt-BR" err="1">
                <a:solidFill>
                  <a:srgbClr val="000000"/>
                </a:solidFill>
                <a:ea typeface="+mn-lt"/>
                <a:cs typeface="+mn-lt"/>
              </a:rPr>
              <a:t>Akinori</a:t>
            </a:r>
            <a:r>
              <a:rPr lang="pt-BR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BR" err="1">
                <a:solidFill>
                  <a:srgbClr val="000000"/>
                </a:solidFill>
                <a:ea typeface="+mn-lt"/>
                <a:cs typeface="+mn-lt"/>
              </a:rPr>
              <a:t>Minagi,Kazuhiro</a:t>
            </a:r>
            <a:r>
              <a:rPr lang="pt-BR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BR" err="1">
                <a:solidFill>
                  <a:srgbClr val="000000"/>
                </a:solidFill>
                <a:ea typeface="+mn-lt"/>
                <a:cs typeface="+mn-lt"/>
              </a:rPr>
              <a:t>Takemoto</a:t>
            </a:r>
            <a:r>
              <a:rPr lang="pt-BR"/>
              <a:t>,"Universal adversarial </a:t>
            </a:r>
            <a:r>
              <a:rPr lang="pt-BR" err="1"/>
              <a:t>attacks</a:t>
            </a:r>
            <a:r>
              <a:rPr lang="pt-BR"/>
              <a:t> </a:t>
            </a:r>
            <a:r>
              <a:rPr lang="pt-BR" err="1"/>
              <a:t>on</a:t>
            </a:r>
            <a:r>
              <a:rPr lang="pt-BR"/>
              <a:t> </a:t>
            </a:r>
            <a:r>
              <a:rPr lang="pt-BR" err="1"/>
              <a:t>deep</a:t>
            </a:r>
            <a:r>
              <a:rPr lang="pt-BR"/>
              <a:t> neural networks for medical </a:t>
            </a:r>
            <a:r>
              <a:rPr lang="pt-BR" err="1"/>
              <a:t>image</a:t>
            </a:r>
            <a:r>
              <a:rPr lang="pt-BR"/>
              <a:t> </a:t>
            </a:r>
            <a:r>
              <a:rPr lang="pt-BR" err="1"/>
              <a:t>classification</a:t>
            </a:r>
            <a:r>
              <a:rPr lang="pt-BR"/>
              <a:t>",</a:t>
            </a:r>
            <a:r>
              <a:rPr lang="pt-BR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Universal adversarial attacks on deep neural networks for medical image classification | BMC Medical Imaging | Full Text (biomedcentral.com)</a:t>
            </a:r>
          </a:p>
          <a:p>
            <a:pPr marL="0" indent="0">
              <a:buNone/>
            </a:pPr>
            <a:r>
              <a:rPr lang="pt-BR">
                <a:ea typeface="Calibri"/>
                <a:cs typeface="Calibri"/>
              </a:rPr>
              <a:t>[4]</a:t>
            </a:r>
            <a:r>
              <a:rPr lang="pt-BR"/>
              <a:t> </a:t>
            </a:r>
            <a:r>
              <a:rPr lang="pt-BR" err="1"/>
              <a:t>Xingjun</a:t>
            </a:r>
            <a:r>
              <a:rPr lang="pt-BR"/>
              <a:t> </a:t>
            </a:r>
            <a:r>
              <a:rPr lang="pt-BR" err="1"/>
              <a:t>Ma</a:t>
            </a:r>
            <a:r>
              <a:rPr lang="pt-BR"/>
              <a:t> *, b </a:t>
            </a:r>
            <a:r>
              <a:rPr lang="pt-BR" err="1"/>
              <a:t>Yuhao</a:t>
            </a:r>
            <a:r>
              <a:rPr lang="pt-BR"/>
              <a:t> Niu *, a, c Lin </a:t>
            </a:r>
            <a:r>
              <a:rPr lang="pt-BR" err="1"/>
              <a:t>Gu</a:t>
            </a:r>
            <a:r>
              <a:rPr lang="pt-BR"/>
              <a:t> d </a:t>
            </a:r>
            <a:r>
              <a:rPr lang="pt-BR" err="1"/>
              <a:t>Yisen</a:t>
            </a:r>
            <a:r>
              <a:rPr lang="pt-BR"/>
              <a:t> Wang e </a:t>
            </a:r>
            <a:r>
              <a:rPr lang="pt-BR" err="1"/>
              <a:t>Yitian</a:t>
            </a:r>
            <a:r>
              <a:rPr lang="pt-BR"/>
              <a:t> Zhao f James </a:t>
            </a:r>
            <a:r>
              <a:rPr lang="pt-BR" err="1"/>
              <a:t>Bailey</a:t>
            </a:r>
            <a:r>
              <a:rPr lang="pt-BR"/>
              <a:t> b Feng Lu,="</a:t>
            </a:r>
            <a:r>
              <a:rPr lang="pt-BR" err="1"/>
              <a:t>Understanding</a:t>
            </a:r>
            <a:r>
              <a:rPr lang="pt-BR"/>
              <a:t> Adversarial </a:t>
            </a:r>
            <a:r>
              <a:rPr lang="pt-BR" err="1"/>
              <a:t>Attacks</a:t>
            </a:r>
            <a:r>
              <a:rPr lang="pt-BR"/>
              <a:t> </a:t>
            </a:r>
            <a:r>
              <a:rPr lang="pt-BR" err="1"/>
              <a:t>on</a:t>
            </a:r>
            <a:r>
              <a:rPr lang="pt-BR"/>
              <a:t> </a:t>
            </a:r>
            <a:r>
              <a:rPr lang="pt-BR" err="1"/>
              <a:t>Deep</a:t>
            </a:r>
            <a:r>
              <a:rPr lang="pt-BR"/>
              <a:t> Learning </a:t>
            </a:r>
            <a:r>
              <a:rPr lang="pt-BR" err="1"/>
              <a:t>Based</a:t>
            </a:r>
            <a:r>
              <a:rPr lang="pt-BR"/>
              <a:t> Medical </a:t>
            </a:r>
            <a:r>
              <a:rPr lang="pt-BR" err="1"/>
              <a:t>Image</a:t>
            </a:r>
            <a:r>
              <a:rPr lang="pt-BR"/>
              <a:t> </a:t>
            </a:r>
            <a:r>
              <a:rPr lang="pt-BR" err="1"/>
              <a:t>Analysis</a:t>
            </a:r>
            <a:r>
              <a:rPr lang="pt-BR"/>
              <a:t> Systems",</a:t>
            </a:r>
            <a:r>
              <a:rPr lang="pt-BR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Understanding Adversarial Attacks on Deep Learning Based Medical Image Analysis Systems (arxiv.org)</a:t>
            </a:r>
          </a:p>
          <a:p>
            <a:pPr marL="0" indent="0">
              <a:buNone/>
            </a:pPr>
            <a:endParaRPr lang="pt-BR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872649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A32550-8C76-B013-2EC7-989D8C3B1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043237-7757-7557-B63E-D4EB5152D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419" y="1408090"/>
            <a:ext cx="11201400" cy="50323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t-BR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>
                <a:ea typeface="+mn-lt"/>
                <a:cs typeface="+mn-lt"/>
              </a:rPr>
              <a:t>[5]</a:t>
            </a:r>
            <a:r>
              <a:rPr lang="pt-BR">
                <a:solidFill>
                  <a:srgbClr val="000000"/>
                </a:solidFill>
                <a:ea typeface="+mn-lt"/>
                <a:cs typeface="+mn-lt"/>
              </a:rPr>
              <a:t>Aleksander </a:t>
            </a:r>
            <a:r>
              <a:rPr lang="pt-BR" err="1">
                <a:solidFill>
                  <a:srgbClr val="000000"/>
                </a:solidFill>
                <a:ea typeface="+mn-lt"/>
                <a:cs typeface="+mn-lt"/>
              </a:rPr>
              <a:t>Madry</a:t>
            </a:r>
            <a:r>
              <a:rPr lang="pt-BR">
                <a:solidFill>
                  <a:srgbClr val="000000"/>
                </a:solidFill>
                <a:ea typeface="+mn-lt"/>
                <a:cs typeface="+mn-lt"/>
              </a:rPr>
              <a:t>, Aleksandar </a:t>
            </a:r>
            <a:r>
              <a:rPr lang="pt-BR" err="1">
                <a:solidFill>
                  <a:srgbClr val="000000"/>
                </a:solidFill>
                <a:ea typeface="+mn-lt"/>
                <a:cs typeface="+mn-lt"/>
              </a:rPr>
              <a:t>Makelov</a:t>
            </a:r>
            <a:r>
              <a:rPr lang="pt-BR">
                <a:solidFill>
                  <a:srgbClr val="000000"/>
                </a:solidFill>
                <a:ea typeface="+mn-lt"/>
                <a:cs typeface="+mn-lt"/>
              </a:rPr>
              <a:t>, Ludwig Schmidt, Dimitris </a:t>
            </a:r>
            <a:r>
              <a:rPr lang="pt-BR" err="1">
                <a:solidFill>
                  <a:srgbClr val="000000"/>
                </a:solidFill>
                <a:ea typeface="+mn-lt"/>
                <a:cs typeface="+mn-lt"/>
              </a:rPr>
              <a:t>Tsipras</a:t>
            </a:r>
            <a:r>
              <a:rPr lang="pt-BR">
                <a:solidFill>
                  <a:srgbClr val="000000"/>
                </a:solidFill>
                <a:ea typeface="+mn-lt"/>
                <a:cs typeface="+mn-lt"/>
              </a:rPr>
              <a:t>, Adrian </a:t>
            </a:r>
            <a:r>
              <a:rPr lang="pt-BR" err="1">
                <a:solidFill>
                  <a:srgbClr val="000000"/>
                </a:solidFill>
                <a:ea typeface="+mn-lt"/>
                <a:cs typeface="+mn-lt"/>
              </a:rPr>
              <a:t>Vladu</a:t>
            </a:r>
            <a:r>
              <a:rPr lang="pt-BR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pt-BR"/>
              <a:t>,"</a:t>
            </a:r>
            <a:r>
              <a:rPr lang="pt-BR" err="1">
                <a:solidFill>
                  <a:srgbClr val="000000"/>
                </a:solidFill>
              </a:rPr>
              <a:t>Towards</a:t>
            </a:r>
            <a:r>
              <a:rPr lang="pt-BR">
                <a:solidFill>
                  <a:srgbClr val="000000"/>
                </a:solidFill>
              </a:rPr>
              <a:t> </a:t>
            </a:r>
            <a:r>
              <a:rPr lang="pt-BR" err="1">
                <a:solidFill>
                  <a:srgbClr val="000000"/>
                </a:solidFill>
              </a:rPr>
              <a:t>Deep</a:t>
            </a:r>
            <a:r>
              <a:rPr lang="pt-BR">
                <a:solidFill>
                  <a:srgbClr val="000000"/>
                </a:solidFill>
              </a:rPr>
              <a:t> Learning Models </a:t>
            </a:r>
            <a:r>
              <a:rPr lang="pt-BR" err="1">
                <a:solidFill>
                  <a:srgbClr val="000000"/>
                </a:solidFill>
              </a:rPr>
              <a:t>Resistant</a:t>
            </a:r>
            <a:r>
              <a:rPr lang="pt-BR">
                <a:solidFill>
                  <a:srgbClr val="000000"/>
                </a:solidFill>
              </a:rPr>
              <a:t> </a:t>
            </a:r>
            <a:r>
              <a:rPr lang="pt-BR" err="1">
                <a:solidFill>
                  <a:srgbClr val="000000"/>
                </a:solidFill>
              </a:rPr>
              <a:t>to</a:t>
            </a:r>
            <a:r>
              <a:rPr lang="pt-BR">
                <a:solidFill>
                  <a:srgbClr val="000000"/>
                </a:solidFill>
              </a:rPr>
              <a:t> Adversarial </a:t>
            </a:r>
            <a:r>
              <a:rPr lang="pt-BR" err="1">
                <a:solidFill>
                  <a:srgbClr val="000000"/>
                </a:solidFill>
              </a:rPr>
              <a:t>Attacks</a:t>
            </a:r>
            <a:r>
              <a:rPr lang="pt-BR"/>
              <a:t>",</a:t>
            </a:r>
            <a:r>
              <a:rPr lang="pt-BR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[1706.06083] Towards Deep Learning Models Resistant to Adversarial Attacks (arxiv.org)</a:t>
            </a:r>
            <a:r>
              <a:rPr lang="pt-BR">
                <a:solidFill>
                  <a:srgbClr val="000000"/>
                </a:solidFill>
              </a:rPr>
              <a:t> </a:t>
            </a:r>
            <a:r>
              <a:rPr lang="pt-BR">
                <a:solidFill>
                  <a:srgbClr val="000000"/>
                </a:solidFill>
                <a:ea typeface="+mn-lt"/>
                <a:cs typeface="+mn-lt"/>
              </a:rPr>
              <a:t>,</a:t>
            </a:r>
            <a:r>
              <a:rPr lang="pt-BR">
                <a:solidFill>
                  <a:srgbClr val="000000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Towards Deep Learning Models Resistant to Adversarial Attacks | Papers With Code</a:t>
            </a:r>
          </a:p>
          <a:p>
            <a:pPr marL="0" indent="0">
              <a:lnSpc>
                <a:spcPct val="80000"/>
              </a:lnSpc>
              <a:buNone/>
            </a:pPr>
            <a:endParaRPr lang="pt-BR"/>
          </a:p>
          <a:p>
            <a:pPr marL="0" indent="0">
              <a:buNone/>
            </a:pPr>
            <a:endParaRPr lang="pt-BR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906474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Perguntas?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730056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6803409" y="762001"/>
            <a:ext cx="4156512" cy="1708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/>
              <a:t>Obrigado!</a:t>
            </a:r>
            <a:endParaRPr lang="en-US" sz="4000" b="1" i="1"/>
          </a:p>
        </p:txBody>
      </p:sp>
      <p:pic>
        <p:nvPicPr>
          <p:cNvPr id="24" name="Picture 23" descr="Microscopic view of cells">
            <a:extLst>
              <a:ext uri="{FF2B5EF4-FFF2-40B4-BE49-F238E27FC236}">
                <a16:creationId xmlns:a16="http://schemas.microsoft.com/office/drawing/2014/main" id="{437CF73C-1F2A-12D2-E999-575BD35D2C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94" r="11060" b="-4"/>
          <a:stretch/>
        </p:blipFill>
        <p:spPr>
          <a:xfrm>
            <a:off x="-1" y="-2"/>
            <a:ext cx="6096001" cy="6858002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5E60DA7E-A35B-8B06-38DC-C2ED2E22DDCE}"/>
              </a:ext>
            </a:extLst>
          </p:cNvPr>
          <p:cNvSpPr txBox="1"/>
          <p:nvPr/>
        </p:nvSpPr>
        <p:spPr>
          <a:xfrm>
            <a:off x="6803409" y="2470245"/>
            <a:ext cx="4156512" cy="376983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https://forms.gle/7eqoFpmYf9Bi5ToM7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655704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FF925-67DE-CC62-E869-C6E3C1D77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" y="147411"/>
            <a:ext cx="11350669" cy="619822"/>
          </a:xfrm>
        </p:spPr>
        <p:txBody>
          <a:bodyPr>
            <a:normAutofit fontScale="90000"/>
          </a:bodyPr>
          <a:lstStyle/>
          <a:p>
            <a:r>
              <a:rPr lang="pt-BR" sz="4000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A84068-671A-9D40-4F76-2C57E4F72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1128" y="1024583"/>
            <a:ext cx="9139037" cy="583087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Vocês já ouviram falar de ataques adversários ?</a:t>
            </a: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Os ataques adversários representam uma fraqueza intrigante das redes neurais profundas no contexto da classificação de imagens. Esses ataques consistem em pequenas perturbações nas imagens que permanecem (quase) imperceptíveis para o sistema visual humano, mas têm um grande impacto nas previsões feitas pelas redes neurais. Mesmo redes de alta precisão são surpreendentemente suscetíveis a esses ataques, resultando em mudanças completas na predição da imagem. Além disso, os modelos atacados frequentemente apresentam alta confiança na predição errada. É preocupante também o fato de que a mesma perturbação na imagem pode enganar múltiplos classificadores de rede. Esses resultados despertaram um grande interesse entre pesquisadores sobre ataques adversários e suas defesas no contexto do aprendizado profundo</a:t>
            </a:r>
          </a:p>
        </p:txBody>
      </p:sp>
      <p:pic>
        <p:nvPicPr>
          <p:cNvPr id="4" name="Imagem 3" descr="Adversarial Examples">
            <a:extLst>
              <a:ext uri="{FF2B5EF4-FFF2-40B4-BE49-F238E27FC236}">
                <a16:creationId xmlns:a16="http://schemas.microsoft.com/office/drawing/2014/main" id="{B11F8520-0578-3314-E01F-3B0623E29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49" y="1716522"/>
            <a:ext cx="3164518" cy="348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18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FF925-67DE-CC62-E869-C6E3C1D77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306" y="147411"/>
            <a:ext cx="11361106" cy="870342"/>
          </a:xfrm>
        </p:spPr>
        <p:txBody>
          <a:bodyPr>
            <a:normAutofit/>
          </a:bodyPr>
          <a:lstStyle/>
          <a:p>
            <a:r>
              <a:rPr lang="pt-BR" sz="4000" dirty="0"/>
              <a:t>Introdução</a:t>
            </a:r>
          </a:p>
        </p:txBody>
      </p:sp>
      <p:pic>
        <p:nvPicPr>
          <p:cNvPr id="6" name="Espaço Reservado para Conteúdo 5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66600AFA-8EF5-4772-1162-7A5F474C64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8767" y="1815035"/>
            <a:ext cx="11628328" cy="3328682"/>
          </a:xfr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7A5D100-278B-D976-6DB0-42FCBEAD7700}"/>
              </a:ext>
            </a:extLst>
          </p:cNvPr>
          <p:cNvSpPr txBox="1"/>
          <p:nvPr/>
        </p:nvSpPr>
        <p:spPr>
          <a:xfrm>
            <a:off x="310019" y="5909153"/>
            <a:ext cx="11574047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>
                <a:latin typeface="Calibri"/>
                <a:ea typeface="+mn-lt"/>
                <a:cs typeface="+mn-lt"/>
              </a:rPr>
              <a:t>Como é que podemos treinar redes neuronais profundas que sejam resistentes a entradas adversas?</a:t>
            </a:r>
            <a:endParaRPr lang="pt-BR" sz="280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6244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1E387C-9C41-8B66-0283-9C10284F5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59" y="405685"/>
            <a:ext cx="11581844" cy="859932"/>
          </a:xfrm>
        </p:spPr>
        <p:txBody>
          <a:bodyPr>
            <a:normAutofit/>
          </a:bodyPr>
          <a:lstStyle/>
          <a:p>
            <a:r>
              <a:rPr lang="pt-BR" sz="4000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159BF2-3E52-1438-5992-B94B284C2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8660" y="1563666"/>
            <a:ext cx="5643997" cy="4676412"/>
          </a:xfrm>
        </p:spPr>
        <p:txBody>
          <a:bodyPr vert="horz" lIns="91440" tIns="45720" rIns="91440" bIns="45720" rtlCol="0" anchor="ctr">
            <a:noAutofit/>
          </a:bodyPr>
          <a:lstStyle/>
          <a:p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r>
              <a:rPr lang="pt-BR">
                <a:latin typeface="Calibri" panose="020F0502020204030204"/>
                <a:ea typeface="Calibri" panose="020F0502020204030204"/>
                <a:cs typeface="Calibri" panose="020F0502020204030204"/>
              </a:rPr>
              <a:t>Existem muitas propostas para atacar e defender redes neurais contra “adversários”. Esses mecanismos iniciais são úteis, mas não garantem total segurança. A dificuldade está em comprovar se um ataque é o “pior” possível ou se uma defesa cobre todos os tipos de ataques. Isso torna a segurança contra adversários incerta e pede por métodos mais robustos</a:t>
            </a:r>
            <a:endParaRPr lang="pt-BR"/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5" name="Imagem 4" descr="An illustration of a common adversarial attack on image classification... |  Download Scientific Diagram">
            <a:extLst>
              <a:ext uri="{FF2B5EF4-FFF2-40B4-BE49-F238E27FC236}">
                <a16:creationId xmlns:a16="http://schemas.microsoft.com/office/drawing/2014/main" id="{AE81EFA9-1B42-07E6-A52C-0FAF923C3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3" y="1987985"/>
            <a:ext cx="5310122" cy="332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148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1E387C-9C41-8B66-0283-9C10284F5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523" y="123851"/>
            <a:ext cx="10172666" cy="1475793"/>
          </a:xfrm>
        </p:spPr>
        <p:txBody>
          <a:bodyPr>
            <a:noAutofit/>
          </a:bodyPr>
          <a:lstStyle/>
          <a:p>
            <a:r>
              <a:rPr lang="pt-BR" sz="4000" dirty="0">
                <a:latin typeface="Aptos Display"/>
                <a:ea typeface="+mj-lt"/>
                <a:cs typeface="+mj-lt"/>
              </a:rPr>
              <a:t>Uma visão optimizada da robustez adversarial</a:t>
            </a:r>
            <a:endParaRPr lang="pt-BR" sz="4000" dirty="0">
              <a:latin typeface="Aptos Display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159BF2-3E52-1438-5992-B94B284C2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8660" y="1668049"/>
            <a:ext cx="5643997" cy="5073070"/>
          </a:xfrm>
        </p:spPr>
        <p:txBody>
          <a:bodyPr vert="horz" lIns="91440" tIns="45720" rIns="91440" bIns="45720" rtlCol="0" anchor="ctr">
            <a:noAutofit/>
          </a:bodyPr>
          <a:lstStyle/>
          <a:p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r>
              <a:rPr lang="pt-BR">
                <a:latin typeface="Calibri" panose="020F0502020204030204"/>
                <a:ea typeface="Calibri" panose="020F0502020204030204"/>
                <a:cs typeface="Calibri" panose="020F0502020204030204"/>
              </a:rPr>
              <a:t>Consideramos uma tarefa de classificação padrão com uma distribuição de dados D sobre pares de exemplos (x, y), onde x é um exemplo em d dimensões e y é sua classe correspondente (entre k classes). Também suponhamos uma função de perda adequada L(θ, x, y), como a perda por entropia cruzada para uma rede neural. θ representa os parâmetros do modelo.</a:t>
            </a:r>
            <a:endParaRPr lang="pt-BR"/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4" name="Imagem 3" descr="Introduction to Adversarial Attacks | by vijay Anandan | Medium">
            <a:extLst>
              <a:ext uri="{FF2B5EF4-FFF2-40B4-BE49-F238E27FC236}">
                <a16:creationId xmlns:a16="http://schemas.microsoft.com/office/drawing/2014/main" id="{FAB69996-113D-7469-7BF5-2789A2832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" y="2180051"/>
            <a:ext cx="5373143" cy="349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4384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55</Slides>
  <Notes>6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55</vt:i4>
      </vt:variant>
    </vt:vector>
  </HeadingPairs>
  <TitlesOfParts>
    <vt:vector size="56" baseType="lpstr">
      <vt:lpstr>Tema do Office</vt:lpstr>
      <vt:lpstr>TP558 - Tópicos avançados em Machine Learning: Adversarial attacks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Uma visão optimizada da robustez adversarial</vt:lpstr>
      <vt:lpstr>Uma visão optimizada da robustez adversarial</vt:lpstr>
      <vt:lpstr>Uma visão optimizada da robustez adversarial</vt:lpstr>
      <vt:lpstr>Uma visão optimizada da robustez adversarial</vt:lpstr>
      <vt:lpstr>Uma visão optimizada da robustez adversarial</vt:lpstr>
      <vt:lpstr>Uma visão optimizada da robustez adversarial</vt:lpstr>
      <vt:lpstr>Uma visão optimizada da robustez adversarial</vt:lpstr>
      <vt:lpstr>Problema de ponto de sela</vt:lpstr>
      <vt:lpstr>Problema de ponto de sela</vt:lpstr>
      <vt:lpstr>Uma visão optimizada da robustez adversarial</vt:lpstr>
      <vt:lpstr>Uma visão optimizada da robustez adversarial</vt:lpstr>
      <vt:lpstr>Uma visão unificada dos ataques e das defesas</vt:lpstr>
      <vt:lpstr>Uma visão unificada dos ataques e das defesas </vt:lpstr>
      <vt:lpstr>Uma visão unificada dos ataques e das defesas</vt:lpstr>
      <vt:lpstr>Uma visão unificada dos ataques e das defesas</vt:lpstr>
      <vt:lpstr>Uma visão unificada dos ataques e das defesas</vt:lpstr>
      <vt:lpstr>Uma visão unificada dos ataques e das defesas</vt:lpstr>
      <vt:lpstr>Uma visão unificada dos ataques e das defesas</vt:lpstr>
      <vt:lpstr>Uma visão unificada dos ataques e das defesas</vt:lpstr>
      <vt:lpstr>Uma visão unificada dos ataques e das defesas</vt:lpstr>
      <vt:lpstr>Uma visão unificada dos ataques e das defesas</vt:lpstr>
      <vt:lpstr>Uma visão unificada dos ataques e das defesas</vt:lpstr>
      <vt:lpstr>Capacidade da rede e robustez adversaria</vt:lpstr>
      <vt:lpstr>Capacidade da rede e robustez adversaria</vt:lpstr>
      <vt:lpstr>Capacidade da rede e robustez adversaria</vt:lpstr>
      <vt:lpstr>Capacidade da rede e robustez adversaria</vt:lpstr>
      <vt:lpstr>Capacidade da rede e robustez adversaria</vt:lpstr>
      <vt:lpstr>Construção de modelos de aprendizagem profunda robustos em termos adversariais</vt:lpstr>
      <vt:lpstr>Construção de modelos de aprendizagem profunda robustos em termos adversariais</vt:lpstr>
      <vt:lpstr>Construção de modelos de aprendizagem profunda robustos em termos adversariais</vt:lpstr>
      <vt:lpstr>Construção de modelos de aprendizagem profunda robustos em termos adversariais</vt:lpstr>
      <vt:lpstr>Construção de modelos de aprendizagem profunda robustos em termos adversariais</vt:lpstr>
      <vt:lpstr>Construção de modelos de aprendizagem profunda robustos em termos adversariais</vt:lpstr>
      <vt:lpstr>Construção de modelos de aprendizagem profunda robustos em termos adversariais</vt:lpstr>
      <vt:lpstr>Construção de modelos de aprendizagem profunda robustos em termos adversariais</vt:lpstr>
      <vt:lpstr>Construção de modelos de aprendizagem profunda robustos em termos adversariais</vt:lpstr>
      <vt:lpstr>Trabalho relacionado</vt:lpstr>
      <vt:lpstr>Trabalho relacionado</vt:lpstr>
      <vt:lpstr>Vantagens do nosso modelo:</vt:lpstr>
      <vt:lpstr>Limitações do nosso modelo</vt:lpstr>
      <vt:lpstr>Ataques </vt:lpstr>
      <vt:lpstr>Conteúdo de interes</vt:lpstr>
      <vt:lpstr>Exemplos</vt:lpstr>
      <vt:lpstr>Referências</vt:lpstr>
      <vt:lpstr>Referências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205</cp:revision>
  <dcterms:created xsi:type="dcterms:W3CDTF">2024-03-25T21:53:12Z</dcterms:created>
  <dcterms:modified xsi:type="dcterms:W3CDTF">2024-04-04T21:45:11Z</dcterms:modified>
</cp:coreProperties>
</file>